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tags/tag22.xml" ContentType="application/vnd.openxmlformats-officedocument.presentationml.tags+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44.xml" ContentType="application/vnd.openxmlformats-officedocument.presentationml.notesSlide+xml"/>
  <Override PartName="/ppt/tags/tag30.xml" ContentType="application/vnd.openxmlformats-officedocument.presentationml.tags+xml"/>
  <Override PartName="/ppt/notesSlides/notesSlide45.xml" ContentType="application/vnd.openxmlformats-officedocument.presentationml.notesSlide+xml"/>
  <Override PartName="/ppt/tags/tag31.xml" ContentType="application/vnd.openxmlformats-officedocument.presentationml.tags+xml"/>
  <Override PartName="/ppt/notesSlides/notesSlide46.xml" ContentType="application/vnd.openxmlformats-officedocument.presentationml.notesSlide+xml"/>
  <Override PartName="/ppt/tags/tag32.xml" ContentType="application/vnd.openxmlformats-officedocument.presentationml.tags+xml"/>
  <Override PartName="/ppt/notesSlides/notesSlide47.xml" ContentType="application/vnd.openxmlformats-officedocument.presentationml.notesSlide+xml"/>
  <Override PartName="/ppt/tags/tag33.xml" ContentType="application/vnd.openxmlformats-officedocument.presentationml.tags+xml"/>
  <Override PartName="/ppt/notesSlides/notesSlide48.xml" ContentType="application/vnd.openxmlformats-officedocument.presentationml.notesSlide+xml"/>
  <Override PartName="/ppt/tags/tag34.xml" ContentType="application/vnd.openxmlformats-officedocument.presentationml.tags+xml"/>
  <Override PartName="/ppt/notesSlides/notesSlide49.xml" ContentType="application/vnd.openxmlformats-officedocument.presentationml.notesSlide+xml"/>
  <Override PartName="/ppt/tags/tag35.xml" ContentType="application/vnd.openxmlformats-officedocument.presentationml.tags+xml"/>
  <Override PartName="/ppt/notesSlides/notesSlide50.xml" ContentType="application/vnd.openxmlformats-officedocument.presentationml.notesSlide+xml"/>
  <Override PartName="/ppt/tags/tag36.xml" ContentType="application/vnd.openxmlformats-officedocument.presentationml.tags+xml"/>
  <Override PartName="/ppt/notesSlides/notesSlide51.xml" ContentType="application/vnd.openxmlformats-officedocument.presentationml.notesSlide+xml"/>
  <Override PartName="/ppt/tags/tag37.xml" ContentType="application/vnd.openxmlformats-officedocument.presentationml.tags+xml"/>
  <Override PartName="/ppt/notesSlides/notesSlide52.xml" ContentType="application/vnd.openxmlformats-officedocument.presentationml.notesSlide+xml"/>
  <Override PartName="/ppt/tags/tag38.xml" ContentType="application/vnd.openxmlformats-officedocument.presentationml.tags+xml"/>
  <Override PartName="/ppt/notesSlides/notesSlide53.xml" ContentType="application/vnd.openxmlformats-officedocument.presentationml.notesSlide+xml"/>
  <Override PartName="/ppt/tags/tag39.xml" ContentType="application/vnd.openxmlformats-officedocument.presentationml.tags+xml"/>
  <Override PartName="/ppt/notesSlides/notesSlide54.xml" ContentType="application/vnd.openxmlformats-officedocument.presentationml.notesSlide+xml"/>
  <Override PartName="/ppt/tags/tag40.xml" ContentType="application/vnd.openxmlformats-officedocument.presentationml.tags+xml"/>
  <Override PartName="/ppt/notesSlides/notesSlide55.xml" ContentType="application/vnd.openxmlformats-officedocument.presentationml.notesSlide+xml"/>
  <Override PartName="/ppt/tags/tag41.xml" ContentType="application/vnd.openxmlformats-officedocument.presentationml.tags+xml"/>
  <Override PartName="/ppt/notesSlides/notesSlide56.xml" ContentType="application/vnd.openxmlformats-officedocument.presentationml.notesSlide+xml"/>
  <Override PartName="/ppt/tags/tag42.xml" ContentType="application/vnd.openxmlformats-officedocument.presentationml.tags+xml"/>
  <Override PartName="/ppt/notesSlides/notesSlide57.xml" ContentType="application/vnd.openxmlformats-officedocument.presentationml.notesSlide+xml"/>
  <Override PartName="/ppt/tags/tag43.xml" ContentType="application/vnd.openxmlformats-officedocument.presentationml.tags+xml"/>
  <Override PartName="/ppt/notesSlides/notesSlide58.xml" ContentType="application/vnd.openxmlformats-officedocument.presentationml.notesSlide+xml"/>
  <Override PartName="/ppt/tags/tag44.xml" ContentType="application/vnd.openxmlformats-officedocument.presentationml.tags+xml"/>
  <Override PartName="/ppt/notesSlides/notesSlide59.xml" ContentType="application/vnd.openxmlformats-officedocument.presentationml.notesSlide+xml"/>
  <Override PartName="/ppt/tags/tag45.xml" ContentType="application/vnd.openxmlformats-officedocument.presentationml.tags+xml"/>
  <Override PartName="/ppt/notesSlides/notesSlide60.xml" ContentType="application/vnd.openxmlformats-officedocument.presentationml.notesSlide+xml"/>
  <Override PartName="/ppt/tags/tag46.xml" ContentType="application/vnd.openxmlformats-officedocument.presentationml.tags+xml"/>
  <Override PartName="/ppt/notesSlides/notesSlide61.xml" ContentType="application/vnd.openxmlformats-officedocument.presentationml.notesSlide+xml"/>
  <Override PartName="/ppt/tags/tag47.xml" ContentType="application/vnd.openxmlformats-officedocument.presentationml.tags+xml"/>
  <Override PartName="/ppt/notesSlides/notesSlide62.xml" ContentType="application/vnd.openxmlformats-officedocument.presentationml.notesSlide+xml"/>
  <Override PartName="/ppt/tags/tag48.xml" ContentType="application/vnd.openxmlformats-officedocument.presentationml.tags+xml"/>
  <Override PartName="/ppt/notesSlides/notesSlide63.xml" ContentType="application/vnd.openxmlformats-officedocument.presentationml.notesSlide+xml"/>
  <Override PartName="/ppt/tags/tag49.xml" ContentType="application/vnd.openxmlformats-officedocument.presentationml.tags+xml"/>
  <Override PartName="/ppt/notesSlides/notesSlide64.xml" ContentType="application/vnd.openxmlformats-officedocument.presentationml.notesSlide+xml"/>
  <Override PartName="/ppt/tags/tag50.xml" ContentType="application/vnd.openxmlformats-officedocument.presentationml.tags+xml"/>
  <Override PartName="/ppt/notesSlides/notesSlide65.xml" ContentType="application/vnd.openxmlformats-officedocument.presentationml.notesSlide+xml"/>
  <Override PartName="/ppt/tags/tag51.xml" ContentType="application/vnd.openxmlformats-officedocument.presentationml.tags+xml"/>
  <Override PartName="/ppt/notesSlides/notesSlide66.xml" ContentType="application/vnd.openxmlformats-officedocument.presentationml.notesSlide+xml"/>
  <Override PartName="/ppt/tags/tag52.xml" ContentType="application/vnd.openxmlformats-officedocument.presentationml.tags+xml"/>
  <Override PartName="/ppt/notesSlides/notesSlide67.xml" ContentType="application/vnd.openxmlformats-officedocument.presentationml.notesSlide+xml"/>
  <Override PartName="/ppt/tags/tag53.xml" ContentType="application/vnd.openxmlformats-officedocument.presentationml.tags+xml"/>
  <Override PartName="/ppt/notesSlides/notesSlide68.xml" ContentType="application/vnd.openxmlformats-officedocument.presentationml.notesSlide+xml"/>
  <Override PartName="/ppt/tags/tag54.xml" ContentType="application/vnd.openxmlformats-officedocument.presentationml.tags+xml"/>
  <Override PartName="/ppt/notesSlides/notesSlide69.xml" ContentType="application/vnd.openxmlformats-officedocument.presentationml.notesSlide+xml"/>
  <Override PartName="/ppt/tags/tag55.xml" ContentType="application/vnd.openxmlformats-officedocument.presentationml.tags+xml"/>
  <Override PartName="/ppt/notesSlides/notesSlide70.xml" ContentType="application/vnd.openxmlformats-officedocument.presentationml.notesSlide+xml"/>
  <Override PartName="/ppt/tags/tag56.xml" ContentType="application/vnd.openxmlformats-officedocument.presentationml.tags+xml"/>
  <Override PartName="/ppt/notesSlides/notesSlide71.xml" ContentType="application/vnd.openxmlformats-officedocument.presentationml.notesSlide+xml"/>
  <Override PartName="/ppt/tags/tag57.xml" ContentType="application/vnd.openxmlformats-officedocument.presentationml.tags+xml"/>
  <Override PartName="/ppt/notesSlides/notesSlide72.xml" ContentType="application/vnd.openxmlformats-officedocument.presentationml.notesSlide+xml"/>
  <Override PartName="/ppt/tags/tag58.xml" ContentType="application/vnd.openxmlformats-officedocument.presentationml.tags+xml"/>
  <Override PartName="/ppt/notesSlides/notesSlide73.xml" ContentType="application/vnd.openxmlformats-officedocument.presentationml.notesSlide+xml"/>
  <Override PartName="/ppt/tags/tag59.xml" ContentType="application/vnd.openxmlformats-officedocument.presentationml.tags+xml"/>
  <Override PartName="/ppt/notesSlides/notesSlide74.xml" ContentType="application/vnd.openxmlformats-officedocument.presentationml.notesSlide+xml"/>
  <Override PartName="/ppt/tags/tag60.xml" ContentType="application/vnd.openxmlformats-officedocument.presentationml.tags+xml"/>
  <Override PartName="/ppt/notesSlides/notesSlide75.xml" ContentType="application/vnd.openxmlformats-officedocument.presentationml.notesSlide+xml"/>
  <Override PartName="/ppt/tags/tag61.xml" ContentType="application/vnd.openxmlformats-officedocument.presentationml.tags+xml"/>
  <Override PartName="/ppt/notesSlides/notesSlide76.xml" ContentType="application/vnd.openxmlformats-officedocument.presentationml.notesSlide+xml"/>
  <Override PartName="/ppt/tags/tag62.xml" ContentType="application/vnd.openxmlformats-officedocument.presentationml.tags+xml"/>
  <Override PartName="/ppt/notesSlides/notesSlide77.xml" ContentType="application/vnd.openxmlformats-officedocument.presentationml.notesSlide+xml"/>
  <Override PartName="/ppt/tags/tag63.xml" ContentType="application/vnd.openxmlformats-officedocument.presentationml.tags+xml"/>
  <Override PartName="/ppt/notesSlides/notesSlide78.xml" ContentType="application/vnd.openxmlformats-officedocument.presentationml.notesSlide+xml"/>
  <Override PartName="/ppt/tags/tag64.xml" ContentType="application/vnd.openxmlformats-officedocument.presentationml.tags+xml"/>
  <Override PartName="/ppt/notesSlides/notesSlide79.xml" ContentType="application/vnd.openxmlformats-officedocument.presentationml.notesSlide+xml"/>
  <Override PartName="/ppt/tags/tag65.xml" ContentType="application/vnd.openxmlformats-officedocument.presentationml.tags+xml"/>
  <Override PartName="/ppt/notesSlides/notesSlide80.xml" ContentType="application/vnd.openxmlformats-officedocument.presentationml.notesSlide+xml"/>
  <Override PartName="/ppt/tags/tag66.xml" ContentType="application/vnd.openxmlformats-officedocument.presentationml.tags+xml"/>
  <Override PartName="/ppt/notesSlides/notesSlide81.xml" ContentType="application/vnd.openxmlformats-officedocument.presentationml.notesSlide+xml"/>
  <Override PartName="/ppt/tags/tag67.xml" ContentType="application/vnd.openxmlformats-officedocument.presentationml.tags+xml"/>
  <Override PartName="/ppt/notesSlides/notesSlide82.xml" ContentType="application/vnd.openxmlformats-officedocument.presentationml.notesSlide+xml"/>
  <Override PartName="/ppt/tags/tag68.xml" ContentType="application/vnd.openxmlformats-officedocument.presentationml.tags+xml"/>
  <Override PartName="/ppt/notesSlides/notesSlide83.xml" ContentType="application/vnd.openxmlformats-officedocument.presentationml.notesSlide+xml"/>
  <Override PartName="/ppt/tags/tag69.xml" ContentType="application/vnd.openxmlformats-officedocument.presentationml.tags+xml"/>
  <Override PartName="/ppt/notesSlides/notesSlide84.xml" ContentType="application/vnd.openxmlformats-officedocument.presentationml.notesSlide+xml"/>
  <Override PartName="/ppt/tags/tag70.xml" ContentType="application/vnd.openxmlformats-officedocument.presentationml.tags+xml"/>
  <Override PartName="/ppt/notesSlides/notesSlide85.xml" ContentType="application/vnd.openxmlformats-officedocument.presentationml.notesSlide+xml"/>
  <Override PartName="/ppt/tags/tag71.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72.xml" ContentType="application/vnd.openxmlformats-officedocument.presentationml.tags+xml"/>
  <Override PartName="/ppt/notesSlides/notesSlide88.xml" ContentType="application/vnd.openxmlformats-officedocument.presentationml.notesSlide+xml"/>
  <Override PartName="/ppt/tags/tag73.xml" ContentType="application/vnd.openxmlformats-officedocument.presentationml.tags+xml"/>
  <Override PartName="/ppt/notesSlides/notesSlide89.xml" ContentType="application/vnd.openxmlformats-officedocument.presentationml.notesSlide+xml"/>
  <Override PartName="/ppt/tags/tag74.xml" ContentType="application/vnd.openxmlformats-officedocument.presentationml.tags+xml"/>
  <Override PartName="/ppt/notesSlides/notesSlide90.xml" ContentType="application/vnd.openxmlformats-officedocument.presentationml.notesSlide+xml"/>
  <Override PartName="/ppt/tags/tag75.xml" ContentType="application/vnd.openxmlformats-officedocument.presentationml.tags+xml"/>
  <Override PartName="/ppt/notesSlides/notesSlide91.xml" ContentType="application/vnd.openxmlformats-officedocument.presentationml.notesSlide+xml"/>
  <Override PartName="/ppt/tags/tag76.xml" ContentType="application/vnd.openxmlformats-officedocument.presentationml.tags+xml"/>
  <Override PartName="/ppt/notesSlides/notesSlide92.xml" ContentType="application/vnd.openxmlformats-officedocument.presentationml.notesSlide+xml"/>
  <Override PartName="/ppt/tags/tag77.xml" ContentType="application/vnd.openxmlformats-officedocument.presentationml.tags+xml"/>
  <Override PartName="/ppt/notesSlides/notesSlide93.xml" ContentType="application/vnd.openxmlformats-officedocument.presentationml.notesSlide+xml"/>
  <Override PartName="/ppt/tags/tag78.xml" ContentType="application/vnd.openxmlformats-officedocument.presentationml.tags+xml"/>
  <Override PartName="/ppt/notesSlides/notesSlide94.xml" ContentType="application/vnd.openxmlformats-officedocument.presentationml.notesSlide+xml"/>
  <Override PartName="/ppt/tags/tag79.xml" ContentType="application/vnd.openxmlformats-officedocument.presentationml.tags+xml"/>
  <Override PartName="/ppt/notesSlides/notesSlide95.xml" ContentType="application/vnd.openxmlformats-officedocument.presentationml.notesSlide+xml"/>
  <Override PartName="/ppt/tags/tag80.xml" ContentType="application/vnd.openxmlformats-officedocument.presentationml.tags+xml"/>
  <Override PartName="/ppt/notesSlides/notesSlide96.xml" ContentType="application/vnd.openxmlformats-officedocument.presentationml.notesSlide+xml"/>
  <Override PartName="/ppt/tags/tag81.xml" ContentType="application/vnd.openxmlformats-officedocument.presentationml.tags+xml"/>
  <Override PartName="/ppt/notesSlides/notesSlide97.xml" ContentType="application/vnd.openxmlformats-officedocument.presentationml.notesSlide+xml"/>
  <Override PartName="/ppt/tags/tag82.xml" ContentType="application/vnd.openxmlformats-officedocument.presentationml.tags+xml"/>
  <Override PartName="/ppt/notesSlides/notesSlide98.xml" ContentType="application/vnd.openxmlformats-officedocument.presentationml.notesSlide+xml"/>
  <Override PartName="/ppt/tags/tag83.xml" ContentType="application/vnd.openxmlformats-officedocument.presentationml.tags+xml"/>
  <Override PartName="/ppt/notesSlides/notesSlide99.xml" ContentType="application/vnd.openxmlformats-officedocument.presentationml.notesSlide+xml"/>
  <Override PartName="/ppt/tags/tag84.xml" ContentType="application/vnd.openxmlformats-officedocument.presentationml.tags+xml"/>
  <Override PartName="/ppt/notesSlides/notesSlide100.xml" ContentType="application/vnd.openxmlformats-officedocument.presentationml.notesSlide+xml"/>
  <Override PartName="/ppt/tags/tag85.xml" ContentType="application/vnd.openxmlformats-officedocument.presentationml.tags+xml"/>
  <Override PartName="/ppt/notesSlides/notesSlide10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02.xml" ContentType="application/vnd.openxmlformats-officedocument.presentationml.notesSlide+xml"/>
  <Override PartName="/ppt/tags/tag88.xml" ContentType="application/vnd.openxmlformats-officedocument.presentationml.tags+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5"/>
  </p:notesMasterIdLst>
  <p:handoutMasterIdLst>
    <p:handoutMasterId r:id="rId106"/>
  </p:handoutMasterIdLst>
  <p:sldIdLst>
    <p:sldId id="916" r:id="rId2"/>
    <p:sldId id="918" r:id="rId3"/>
    <p:sldId id="919" r:id="rId4"/>
    <p:sldId id="920" r:id="rId5"/>
    <p:sldId id="933" r:id="rId6"/>
    <p:sldId id="921" r:id="rId7"/>
    <p:sldId id="922" r:id="rId8"/>
    <p:sldId id="923" r:id="rId9"/>
    <p:sldId id="924" r:id="rId10"/>
    <p:sldId id="925" r:id="rId11"/>
    <p:sldId id="926" r:id="rId12"/>
    <p:sldId id="927" r:id="rId13"/>
    <p:sldId id="928" r:id="rId14"/>
    <p:sldId id="929" r:id="rId15"/>
    <p:sldId id="930" r:id="rId16"/>
    <p:sldId id="931" r:id="rId17"/>
    <p:sldId id="932" r:id="rId18"/>
    <p:sldId id="831" r:id="rId19"/>
    <p:sldId id="832" r:id="rId20"/>
    <p:sldId id="833" r:id="rId21"/>
    <p:sldId id="917" r:id="rId22"/>
    <p:sldId id="938" r:id="rId23"/>
    <p:sldId id="935" r:id="rId24"/>
    <p:sldId id="936" r:id="rId25"/>
    <p:sldId id="937" r:id="rId26"/>
    <p:sldId id="835" r:id="rId27"/>
    <p:sldId id="836" r:id="rId28"/>
    <p:sldId id="837" r:id="rId29"/>
    <p:sldId id="838" r:id="rId30"/>
    <p:sldId id="839" r:id="rId31"/>
    <p:sldId id="840" r:id="rId32"/>
    <p:sldId id="841" r:id="rId33"/>
    <p:sldId id="842" r:id="rId34"/>
    <p:sldId id="843" r:id="rId35"/>
    <p:sldId id="844" r:id="rId36"/>
    <p:sldId id="845" r:id="rId37"/>
    <p:sldId id="846" r:id="rId38"/>
    <p:sldId id="847" r:id="rId39"/>
    <p:sldId id="848" r:id="rId40"/>
    <p:sldId id="849" r:id="rId41"/>
    <p:sldId id="850" r:id="rId42"/>
    <p:sldId id="851" r:id="rId43"/>
    <p:sldId id="852" r:id="rId44"/>
    <p:sldId id="853" r:id="rId45"/>
    <p:sldId id="854" r:id="rId46"/>
    <p:sldId id="855" r:id="rId47"/>
    <p:sldId id="856" r:id="rId48"/>
    <p:sldId id="857" r:id="rId49"/>
    <p:sldId id="858" r:id="rId50"/>
    <p:sldId id="859" r:id="rId51"/>
    <p:sldId id="860" r:id="rId52"/>
    <p:sldId id="861" r:id="rId53"/>
    <p:sldId id="862" r:id="rId54"/>
    <p:sldId id="863" r:id="rId55"/>
    <p:sldId id="864" r:id="rId56"/>
    <p:sldId id="865" r:id="rId57"/>
    <p:sldId id="866" r:id="rId58"/>
    <p:sldId id="867" r:id="rId59"/>
    <p:sldId id="868" r:id="rId60"/>
    <p:sldId id="869" r:id="rId61"/>
    <p:sldId id="870" r:id="rId62"/>
    <p:sldId id="871" r:id="rId63"/>
    <p:sldId id="872" r:id="rId64"/>
    <p:sldId id="873" r:id="rId65"/>
    <p:sldId id="874" r:id="rId66"/>
    <p:sldId id="875" r:id="rId67"/>
    <p:sldId id="876" r:id="rId68"/>
    <p:sldId id="877" r:id="rId69"/>
    <p:sldId id="878" r:id="rId70"/>
    <p:sldId id="879" r:id="rId71"/>
    <p:sldId id="880" r:id="rId72"/>
    <p:sldId id="881" r:id="rId73"/>
    <p:sldId id="882" r:id="rId74"/>
    <p:sldId id="883" r:id="rId75"/>
    <p:sldId id="884" r:id="rId76"/>
    <p:sldId id="885" r:id="rId77"/>
    <p:sldId id="886" r:id="rId78"/>
    <p:sldId id="887" r:id="rId79"/>
    <p:sldId id="888" r:id="rId80"/>
    <p:sldId id="889" r:id="rId81"/>
    <p:sldId id="890" r:id="rId82"/>
    <p:sldId id="891" r:id="rId83"/>
    <p:sldId id="892" r:id="rId84"/>
    <p:sldId id="893" r:id="rId85"/>
    <p:sldId id="894" r:id="rId86"/>
    <p:sldId id="895" r:id="rId87"/>
    <p:sldId id="896" r:id="rId88"/>
    <p:sldId id="897" r:id="rId89"/>
    <p:sldId id="898" r:id="rId90"/>
    <p:sldId id="899" r:id="rId91"/>
    <p:sldId id="900" r:id="rId92"/>
    <p:sldId id="901" r:id="rId93"/>
    <p:sldId id="902" r:id="rId94"/>
    <p:sldId id="903" r:id="rId95"/>
    <p:sldId id="904" r:id="rId96"/>
    <p:sldId id="905" r:id="rId97"/>
    <p:sldId id="906" r:id="rId98"/>
    <p:sldId id="907" r:id="rId99"/>
    <p:sldId id="908" r:id="rId100"/>
    <p:sldId id="909" r:id="rId101"/>
    <p:sldId id="910" r:id="rId102"/>
    <p:sldId id="467" r:id="rId103"/>
    <p:sldId id="914" r:id="rId104"/>
  </p:sldIdLst>
  <p:sldSz cx="9144000" cy="6858000" type="screen4x3"/>
  <p:notesSz cx="6858000" cy="9144000"/>
  <p:custDataLst>
    <p:tags r:id="rId10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93445" autoAdjust="0"/>
  </p:normalViewPr>
  <p:slideViewPr>
    <p:cSldViewPr>
      <p:cViewPr varScale="1">
        <p:scale>
          <a:sx n="69" d="100"/>
          <a:sy n="69" d="100"/>
        </p:scale>
        <p:origin x="10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gs" Target="tags/tag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429350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2654799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30542243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41912734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205299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13959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93928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428082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263189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162627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052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04335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20837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187091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49241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291245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2916433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245364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BD45F-0C53-41F2-B324-1A4B7F490718}" type="slidenum">
              <a:rPr lang="en-US" smtClean="0"/>
              <a:pPr/>
              <a:t>23</a:t>
            </a:fld>
            <a:endParaRPr lang="en-US"/>
          </a:p>
        </p:txBody>
      </p:sp>
    </p:spTree>
    <p:extLst>
      <p:ext uri="{BB962C8B-B14F-4D97-AF65-F5344CB8AC3E}">
        <p14:creationId xmlns:p14="http://schemas.microsoft.com/office/powerpoint/2010/main" val="135130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BD45F-0C53-41F2-B324-1A4B7F490718}" type="slidenum">
              <a:rPr lang="en-US" smtClean="0"/>
              <a:pPr/>
              <a:t>24</a:t>
            </a:fld>
            <a:endParaRPr lang="en-US"/>
          </a:p>
        </p:txBody>
      </p:sp>
    </p:spTree>
    <p:extLst>
      <p:ext uri="{BB962C8B-B14F-4D97-AF65-F5344CB8AC3E}">
        <p14:creationId xmlns:p14="http://schemas.microsoft.com/office/powerpoint/2010/main" val="419565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4033819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3804914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403159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755947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380933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855746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2511368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1869824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435132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649152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516868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2949637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147380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3379210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119494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262059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023437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065720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2633412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354216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519953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299623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2105520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2597368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2503070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3479992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288178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2390540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2874216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606647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3657940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12804154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3635575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1868501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32585480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31554903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31448026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278059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1673303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2789494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16670519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1187716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15740729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24934857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541327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1259082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18794571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828116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425302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3826291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11520582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11719016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13916444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30201784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13897162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2139361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41621142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22717183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2153355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268704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39233762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340509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397378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17700116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6455746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36176355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26532052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30767461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33291912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37870542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48508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959092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4059251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2198690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30032623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40763162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39885146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21532069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39710364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37521456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18655533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376944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endParaRPr lang="en-US"/>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Supercomputing in Plain English: Storage Hierarchy</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419D801A-45E6-48EB-96F2-D98BF4A1B8B6}" type="slidenum">
              <a:rPr lang="en-US"/>
              <a:pPr/>
              <a:t>‹#›</a:t>
            </a:fld>
            <a:endParaRPr lang="en-US"/>
          </a:p>
        </p:txBody>
      </p:sp>
    </p:spTree>
    <p:extLst>
      <p:ext uri="{BB962C8B-B14F-4D97-AF65-F5344CB8AC3E}">
        <p14:creationId xmlns:p14="http://schemas.microsoft.com/office/powerpoint/2010/main" val="28548873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Storage</a:t>
            </a:r>
          </a:p>
          <a:p>
            <a:pPr>
              <a:defRPr/>
            </a:pPr>
            <a:r>
              <a:rPr lang="en-US" dirty="0" smtClean="0"/>
              <a:t>Tue Jan 30 - Tue Feb 6 2018</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a:t>
            </a:r>
            <a:endParaRPr lang="en-US" dirty="0"/>
          </a:p>
          <a:p>
            <a:pPr>
              <a:defRPr/>
            </a:pPr>
            <a:r>
              <a:rPr lang="en-US" dirty="0" smtClean="0"/>
              <a:t>Tue Jan 30 - Tue Feb 6 2018</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Storage Hierarchy</a:t>
            </a:r>
          </a:p>
          <a:p>
            <a:pPr>
              <a:defRPr/>
            </a:pPr>
            <a:r>
              <a:rPr lang="en-US" dirty="0" smtClean="0"/>
              <a:t>Tue Jan 30 - Tue Feb 6 2018</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4210" name="Picture 2" descr="SiPE logo"/>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228600" y="6127899"/>
            <a:ext cx="7729891" cy="585788"/>
            <a:chOff x="228600" y="6127899"/>
            <a:chExt cx="7729891" cy="585788"/>
          </a:xfrm>
        </p:grpSpPr>
        <p:pic>
          <p:nvPicPr>
            <p:cNvPr id="14" name="Picture 15" descr="ou201_logo"/>
            <p:cNvPicPr>
              <a:picLocks noChangeAspect="1" noChangeArrowheads="1"/>
            </p:cNvPicPr>
            <p:nvPr userDrawn="1"/>
          </p:nvPicPr>
          <p:blipFill>
            <a:blip r:embed="rId18" cstate="print"/>
            <a:srcRect/>
            <a:stretch>
              <a:fillRect/>
            </a:stretch>
          </p:blipFill>
          <p:spPr bwMode="auto">
            <a:xfrm>
              <a:off x="1066800" y="6175524"/>
              <a:ext cx="393700" cy="538163"/>
            </a:xfrm>
            <a:prstGeom prst="rect">
              <a:avLst/>
            </a:prstGeom>
            <a:noFill/>
            <a:ln w="9525">
              <a:noFill/>
              <a:miter lim="800000"/>
              <a:headEnd/>
              <a:tailEnd/>
            </a:ln>
          </p:spPr>
        </p:pic>
        <p:pic>
          <p:nvPicPr>
            <p:cNvPr id="15" name="Picture 35" descr="oscer_logo_crimson_20060918"/>
            <p:cNvPicPr>
              <a:picLocks noChangeAspect="1" noChangeArrowheads="1"/>
            </p:cNvPicPr>
            <p:nvPr userDrawn="1"/>
          </p:nvPicPr>
          <p:blipFill>
            <a:blip r:embed="rId19" cstate="print"/>
            <a:srcRect/>
            <a:stretch>
              <a:fillRect/>
            </a:stretch>
          </p:blipFill>
          <p:spPr bwMode="auto">
            <a:xfrm>
              <a:off x="228600" y="6127899"/>
              <a:ext cx="776288" cy="547688"/>
            </a:xfrm>
            <a:prstGeom prst="rect">
              <a:avLst/>
            </a:prstGeom>
            <a:noFill/>
            <a:ln w="9525">
              <a:noFill/>
              <a:miter lim="800000"/>
              <a:headEnd/>
              <a:tailEnd/>
            </a:ln>
          </p:spPr>
        </p:pic>
        <p:pic>
          <p:nvPicPr>
            <p:cNvPr id="16" name="Picture 1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19" name="Picture 4" descr="http://www.oneocii.okepscor.org/wp-content/uploads/2014/02/Logo2-260x100.pn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hyperlink" Target="http://www.oscer.ou.edu/" TargetMode="External"/><Relationship Id="rId4"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8" Type="http://schemas.openxmlformats.org/officeDocument/2006/relationships/hyperlink" Target="http://www.anandtech.com/showdoc.html?i=1460&amp;p=2" TargetMode="External"/><Relationship Id="rId13" Type="http://schemas.openxmlformats.org/officeDocument/2006/relationships/hyperlink" Target="http://en.wikipedia.org/wiki/POWER7" TargetMode="External"/><Relationship Id="rId18" Type="http://schemas.openxmlformats.org/officeDocument/2006/relationships/hyperlink" Target="http://hdf.ncsa.uiuc.edu/" TargetMode="External"/><Relationship Id="rId26" Type="http://schemas.openxmlformats.org/officeDocument/2006/relationships/hyperlink" Target="http://www.lenovo.hu/kszf/adatlap/Prosi_Proc_Core2_Mobile.pdf" TargetMode="External"/><Relationship Id="rId3" Type="http://schemas.openxmlformats.org/officeDocument/2006/relationships/notesSlide" Target="../notesSlides/notesSlide103.xml"/><Relationship Id="rId21" Type="http://schemas.openxmlformats.org/officeDocument/2006/relationships/hyperlink" Target="http://images.tomshardware.com/2007/08/08/extreme_fsb_2/qx6850.jpg" TargetMode="External"/><Relationship Id="rId7" Type="http://schemas.openxmlformats.org/officeDocument/2006/relationships/hyperlink" Target="http://en.wikipedia.org/wiki/X64" TargetMode="External"/><Relationship Id="rId12" Type="http://schemas.openxmlformats.org/officeDocument/2006/relationships/hyperlink" Target="http://www.pricewatch.com/" TargetMode="External"/><Relationship Id="rId17" Type="http://schemas.openxmlformats.org/officeDocument/2006/relationships/hyperlink" Target="http://www.unidata.ucar.edu/packages/netcdf/" TargetMode="External"/><Relationship Id="rId25" Type="http://schemas.openxmlformats.org/officeDocument/2006/relationships/hyperlink" Target="http://www.xbitlabs.com/articles/mobile/print/core2duo.html" TargetMode="External"/><Relationship Id="rId2" Type="http://schemas.openxmlformats.org/officeDocument/2006/relationships/slideLayout" Target="../slideLayouts/slideLayout6.xml"/><Relationship Id="rId16" Type="http://schemas.openxmlformats.org/officeDocument/2006/relationships/hyperlink" Target="http://www.storagereview.com/" TargetMode="External"/><Relationship Id="rId20" Type="http://schemas.openxmlformats.org/officeDocument/2006/relationships/hyperlink" Target="ftp://download.intel.com/design/itanium2/manuals/25111003.pdf" TargetMode="External"/><Relationship Id="rId29" Type="http://schemas.openxmlformats.org/officeDocument/2006/relationships/hyperlink" Target="https://en.wikipedia.org/wiki/X86" TargetMode="External"/><Relationship Id="rId1" Type="http://schemas.openxmlformats.org/officeDocument/2006/relationships/tags" Target="../tags/tag88.xml"/><Relationship Id="rId6" Type="http://schemas.openxmlformats.org/officeDocument/2006/relationships/hyperlink" Target="http://img.dell.com/images/global/products/resultgrid/sm/latit_d630.jpg" TargetMode="External"/><Relationship Id="rId11" Type="http://schemas.openxmlformats.org/officeDocument/2006/relationships/hyperlink" Target="ftp://download.intel.com/design/Pentium4/manuals/24896606.pdf" TargetMode="External"/><Relationship Id="rId24" Type="http://schemas.openxmlformats.org/officeDocument/2006/relationships/hyperlink" Target="http://www.anandtech.com/cpuchipsets/showdoc.aspx?i=2353&amp;p=2" TargetMode="External"/><Relationship Id="rId32" Type="http://schemas.openxmlformats.org/officeDocument/2006/relationships/hyperlink" Target="http://www.7-cpu.com/cpu/Skylake.html" TargetMode="External"/><Relationship Id="rId5" Type="http://schemas.openxmlformats.org/officeDocument/2006/relationships/hyperlink" Target="http://www.vw.com/newbeetle/" TargetMode="External"/><Relationship Id="rId15" Type="http://schemas.openxmlformats.org/officeDocument/2006/relationships/hyperlink" Target="http://www.visit.ou.edu/vc_campus_map.htm" TargetMode="External"/><Relationship Id="rId23" Type="http://schemas.openxmlformats.org/officeDocument/2006/relationships/hyperlink" Target="http://vnuuk.typepad.com/photos/uncategorized/itanium2.jpg" TargetMode="External"/><Relationship Id="rId28" Type="http://schemas.openxmlformats.org/officeDocument/2006/relationships/hyperlink" Target="http://cpu.rightmark.org/" TargetMode="External"/><Relationship Id="rId10" Type="http://schemas.openxmlformats.org/officeDocument/2006/relationships/hyperlink" Target="http://www.toshiba.com/taecdpd/techdocs/sdr2002/2002spec.shtml" TargetMode="External"/><Relationship Id="rId19" Type="http://schemas.openxmlformats.org/officeDocument/2006/relationships/hyperlink" Target="http://en.wikipedia.org/wiki/Itanium" TargetMode="External"/><Relationship Id="rId31" Type="http://schemas.openxmlformats.org/officeDocument/2006/relationships/hyperlink" Target="https://en.wikipedia.org/wiki/Skylake_(microarchitecture)" TargetMode="External"/><Relationship Id="rId4" Type="http://schemas.openxmlformats.org/officeDocument/2006/relationships/hyperlink" Target="http://graphics8.nytimes.com/images/2007/07/13/sports/auto600.gif" TargetMode="External"/><Relationship Id="rId9" Type="http://schemas.openxmlformats.org/officeDocument/2006/relationships/hyperlink" Target="http://www.toshiba.com/taecdpd/products/features/MK2018gas-Over.shtml" TargetMode="External"/><Relationship Id="rId14" Type="http://schemas.openxmlformats.org/officeDocument/2006/relationships/hyperlink" Target="http://www.kingston.com/branded/image_files/nav_image_desktop.gif" TargetMode="External"/><Relationship Id="rId22" Type="http://schemas.openxmlformats.org/officeDocument/2006/relationships/hyperlink" Target="http://www.pcdo.com/images/pcdo/20031021231900.jpg" TargetMode="External"/><Relationship Id="rId27" Type="http://schemas.openxmlformats.org/officeDocument/2006/relationships/hyperlink" Target="http://www.lithium.it/nove3.jpg" TargetMode="External"/><Relationship Id="rId30" Type="http://schemas.openxmlformats.org/officeDocument/2006/relationships/hyperlink" Target="https://en.wikipedia.org/wiki/Advanced_Vector_Extensio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upercomputinginplainenglish@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pcc.okstate.edu/cadre-conference" TargetMode="External"/><Relationship Id="rId7" Type="http://schemas.openxmlformats.org/officeDocument/2006/relationships/hyperlink" Target="http://sc18.supercomputing.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luster2018.github.io/" TargetMode="External"/><Relationship Id="rId5" Type="http://schemas.openxmlformats.org/officeDocument/2006/relationships/hyperlink" Target="https://www.pearc18.pearc.org/" TargetMode="External"/><Relationship Id="rId4" Type="http://schemas.openxmlformats.org/officeDocument/2006/relationships/hyperlink" Target="http://www.linuxclustersinstitute.org/workshop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content.hwigroup.net/images/products/xl/204419/dell_latitude_e5540_55405115.jpg" TargetMode="External"/><Relationship Id="rId5" Type="http://schemas.openxmlformats.org/officeDocument/2006/relationships/image" Target="../media/image12.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Broadwell_(microarchitecture)" TargetMode="External"/><Relationship Id="rId3" Type="http://schemas.openxmlformats.org/officeDocument/2006/relationships/hyperlink" Target="http://www.intel.com/pressroom/kits/quickreffam.htm" TargetMode="External"/><Relationship Id="rId7" Type="http://schemas.openxmlformats.org/officeDocument/2006/relationships/hyperlink" Target="http://en.wikipedia.org/wiki/AMD_Opter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en.wikipedia.org/wiki/Intel_Nehalem_(microarchitecture)" TargetMode="External"/><Relationship Id="rId5" Type="http://schemas.openxmlformats.org/officeDocument/2006/relationships/hyperlink" Target="http://ark.intel.com/ProductCollection.aspx?familyID=594&amp;MarketSegment=SRV" TargetMode="External"/><Relationship Id="rId10" Type="http://schemas.openxmlformats.org/officeDocument/2006/relationships/hyperlink" Target="https://en.wikipedia.org/wiki/Epyc" TargetMode="External"/><Relationship Id="rId4" Type="http://schemas.openxmlformats.org/officeDocument/2006/relationships/hyperlink" Target="http://ark.intel.com/products/family/34348/Intel-Xeon-Processor-7000-Sequence#@Server" TargetMode="External"/><Relationship Id="rId9" Type="http://schemas.openxmlformats.org/officeDocument/2006/relationships/hyperlink" Target="https://en.wikipedia.org/wiki/Skylake_(microarchitectu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newscenter.lbl.gov/wp-content/uploads/sites/2/2008/07/yelick-berkeleyview-july081.pdf" TargetMode="External"/><Relationship Id="rId4" Type="http://schemas.openxmlformats.org/officeDocument/2006/relationships/hyperlink" Target="https://www.theregister.co.uk/2001/02/06/intel_touts_alpha_ibm_design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mailto:supercomputinginplainenglish@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rxiv.org/ftp/arxiv/papers/1205/1205.1871.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3.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3.jpe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Microsoft_Excel_97-2003_Worksheet2.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3.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hyperlink" Target="http://zoom.us/j/9791584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21.jpeg"/><Relationship Id="rId5" Type="http://schemas.openxmlformats.org/officeDocument/2006/relationships/image" Target="../media/image13.jpeg"/><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3.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2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hyperlink" Target="http://www.twitch.tv/sipe20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7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slideLayout" Target="../slideLayouts/slideLayout15.xml"/><Relationship Id="rId7" Type="http://schemas.openxmlformats.org/officeDocument/2006/relationships/oleObject" Target="../embeddings/Microsoft_Excel_97-2003_Worksheet3.xls"/><Relationship Id="rId2" Type="http://schemas.openxmlformats.org/officeDocument/2006/relationships/tags" Target="../tags/tag56.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3.bin"/><Relationship Id="rId12" Type="http://schemas.openxmlformats.org/officeDocument/2006/relationships/image" Target="../media/image28.wmf"/><Relationship Id="rId2" Type="http://schemas.openxmlformats.org/officeDocument/2006/relationships/tags" Target="../tags/tag58.xml"/><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7.wmf"/><Relationship Id="rId4" Type="http://schemas.openxmlformats.org/officeDocument/2006/relationships/notesSlide" Target="../notesSlides/notesSlide73.xml"/><Relationship Id="rId9" Type="http://schemas.openxmlformats.org/officeDocument/2006/relationships/oleObject" Target="../embeddings/oleObject4.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3.xml"/><Relationship Id="rId1" Type="http://schemas.openxmlformats.org/officeDocument/2006/relationships/vmlDrawing" Target="../drawings/vmlDrawing5.vml"/><Relationship Id="rId6" Type="http://schemas.openxmlformats.org/officeDocument/2006/relationships/image" Target="../media/image29.emf"/><Relationship Id="rId5" Type="http://schemas.openxmlformats.org/officeDocument/2006/relationships/oleObject" Target="../embeddings/Microsoft_Excel_97-2003_Worksheet4.xls"/><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s/sip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jwplayer.onenet.net/streams/sipebackup.html" TargetMode="Externa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slideLayout" Target="../slideLayouts/slideLayout6.xml"/><Relationship Id="rId7" Type="http://schemas.openxmlformats.org/officeDocument/2006/relationships/oleObject" Target="../embeddings/Microsoft_Excel_97-2003_Worksheet6.xls"/><Relationship Id="rId2" Type="http://schemas.openxmlformats.org/officeDocument/2006/relationships/tags" Target="../tags/tag70.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oleObject" Target="../embeddings/Microsoft_Excel_97-2003_Worksheet5.xls"/><Relationship Id="rId4"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32.wm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4128" y="4863264"/>
            <a:ext cx="7809272" cy="1683785"/>
            <a:chOff x="344128" y="4863264"/>
            <a:chExt cx="7809272" cy="1683785"/>
          </a:xfrm>
        </p:grpSpPr>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gr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a:solidFill>
                  <a:schemeClr val="tx1"/>
                </a:solidFill>
              </a:rPr>
              <a:t>The Tyranny of 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University of Oklahoma</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a:t>
            </a:r>
            <a:r>
              <a:rPr lang="en-US" sz="1700" b="1" dirty="0" err="1" smtClean="0"/>
              <a:t>Gallogly</a:t>
            </a:r>
            <a:r>
              <a:rPr lang="en-US" sz="1700" b="1" dirty="0" smtClean="0"/>
              <a:t>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Tuesday January 30 </a:t>
            </a:r>
            <a:r>
              <a:rPr lang="en-US" sz="1700" b="1" dirty="0" smtClean="0"/>
              <a:t>- Tuesday Feb 6 2018</a:t>
            </a:r>
            <a:endParaRPr lang="en-US" sz="1700" b="1" dirty="0" smtClean="0"/>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9063524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250238"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US TOLL phone </a:t>
            </a:r>
            <a:r>
              <a:rPr lang="en-US" dirty="0"/>
              <a:t>bridge:</a:t>
            </a:r>
          </a:p>
          <a:p>
            <a:pPr algn="ctr">
              <a:buFont typeface="Wingdings" pitchFamily="2" charset="2"/>
              <a:buNone/>
            </a:pPr>
            <a:r>
              <a:rPr lang="en-US" dirty="0" smtClean="0"/>
              <a:t>405-325-6688</a:t>
            </a:r>
            <a:endParaRPr lang="en-US" dirty="0"/>
          </a:p>
          <a:p>
            <a:pPr algn="ctr">
              <a:buFont typeface="Wingdings" pitchFamily="2" charset="2"/>
              <a:buNone/>
            </a:pPr>
            <a:r>
              <a:rPr lang="en-US" dirty="0" smtClean="0"/>
              <a:t>684 684 #</a:t>
            </a:r>
            <a:endParaRPr lang="en-US" dirty="0"/>
          </a:p>
          <a:p>
            <a:pPr>
              <a:buFont typeface="Wingdings" pitchFamily="2" charset="2"/>
              <a:buNone/>
            </a:pPr>
            <a:r>
              <a:rPr lang="en-US" dirty="0" smtClean="0"/>
              <a:t>NOTE: This is for </a:t>
            </a:r>
            <a:r>
              <a:rPr lang="en-US" b="1" u="sng" dirty="0" smtClean="0"/>
              <a:t>US</a:t>
            </a:r>
            <a:r>
              <a:rPr lang="en-US" dirty="0" smtClean="0"/>
              <a:t> call-ins </a:t>
            </a:r>
            <a:r>
              <a:rPr lang="en-US" b="1" u="sng" dirty="0" smtClean="0"/>
              <a:t>ONLY</a:t>
            </a:r>
            <a:r>
              <a:rPr lang="en-US" dirty="0" smtClean="0"/>
              <a:t>.</a:t>
            </a:r>
          </a:p>
          <a:p>
            <a:pPr>
              <a:buFont typeface="Wingdings" pitchFamily="2" charset="2"/>
              <a:buNone/>
            </a:pPr>
            <a:r>
              <a:rPr lang="en-US" b="1" dirty="0" smtClean="0"/>
              <a:t>PLEASE MUTE YOURSELF </a:t>
            </a:r>
            <a:r>
              <a:rPr lang="en-US" dirty="0"/>
              <a:t>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smtClean="0"/>
              <a:t>ONLY IF</a:t>
            </a:r>
            <a:r>
              <a:rPr lang="en-US" dirty="0" smtClean="0"/>
              <a:t> you </a:t>
            </a:r>
            <a:r>
              <a:rPr lang="en-US" dirty="0"/>
              <a:t>cannot connect any other way: the phone bridge </a:t>
            </a:r>
            <a:r>
              <a:rPr lang="en-US" dirty="0" smtClean="0"/>
              <a:t>can handle only 100 simultaneous connections, and we have over 1000 participants.</a:t>
            </a:r>
            <a:endParaRPr lang="en-US" dirty="0"/>
          </a:p>
          <a:p>
            <a:pPr>
              <a:buFont typeface="Wingdings" pitchFamily="2" charset="2"/>
              <a:buNone/>
            </a:pPr>
            <a:r>
              <a:rPr lang="en-US" dirty="0"/>
              <a:t>Many thanks to </a:t>
            </a:r>
            <a:r>
              <a:rPr lang="en-US" dirty="0" smtClean="0"/>
              <a:t>OU CIO Eddie </a:t>
            </a:r>
            <a:r>
              <a:rPr lang="en-US" dirty="0" err="1" smtClean="0"/>
              <a:t>Huebsch</a:t>
            </a:r>
            <a:r>
              <a:rPr lang="en-US" dirty="0" smtClean="0"/>
              <a:t> for </a:t>
            </a:r>
            <a:r>
              <a:rPr lang="en-US" dirty="0"/>
              <a:t>providing </a:t>
            </a:r>
            <a:r>
              <a:rPr lang="en-US" dirty="0" smtClean="0"/>
              <a:t>the    </a:t>
            </a:r>
            <a:r>
              <a:rPr lang="en-US" dirty="0"/>
              <a:t>phone bridge</a:t>
            </a:r>
            <a:r>
              <a:rPr lang="en-US" dirty="0" smtClean="0"/>
              <a:t>.</a:t>
            </a:r>
            <a:r>
              <a:rPr lang="en-US" b="1" dirty="0" smtClean="0"/>
              <a:t>.</a:t>
            </a:r>
            <a:endParaRPr lang="en-US" b="1" dirty="0"/>
          </a:p>
        </p:txBody>
      </p:sp>
    </p:spTree>
    <p:extLst>
      <p:ext uri="{BB962C8B-B14F-4D97-AF65-F5344CB8AC3E}">
        <p14:creationId xmlns:p14="http://schemas.microsoft.com/office/powerpoint/2010/main" val="872230452"/>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100</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dirty="0"/>
              <a:t>Lines (cache) vs. pages (VM)</a:t>
            </a:r>
          </a:p>
          <a:p>
            <a:r>
              <a:rPr lang="en-US" dirty="0"/>
              <a:t>Cache faster than RAM (cache) vs. </a:t>
            </a:r>
            <a:r>
              <a:rPr lang="en-US" dirty="0" smtClean="0"/>
              <a:t>                               RAM </a:t>
            </a:r>
            <a:r>
              <a:rPr lang="en-US" dirty="0"/>
              <a:t>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2150875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90074C-7EBA-48D1-9E1A-12214E135CBB}" type="slidenum">
              <a:rPr lang="en-US"/>
              <a:pPr/>
              <a:t>101</a:t>
            </a:fld>
            <a:endParaRPr lang="en-US"/>
          </a:p>
        </p:txBody>
      </p:sp>
      <p:sp>
        <p:nvSpPr>
          <p:cNvPr id="632834" name="Rectangle 2"/>
          <p:cNvSpPr>
            <a:spLocks noGrp="1" noChangeArrowheads="1"/>
          </p:cNvSpPr>
          <p:nvPr>
            <p:ph type="title"/>
          </p:nvPr>
        </p:nvSpPr>
        <p:spPr/>
        <p:txBody>
          <a:bodyPr/>
          <a:lstStyle/>
          <a:p>
            <a:r>
              <a:rPr lang="en-US"/>
              <a:t>Storage Use Strategies</a:t>
            </a:r>
          </a:p>
        </p:txBody>
      </p:sp>
      <p:sp>
        <p:nvSpPr>
          <p:cNvPr id="632835" name="Rectangle 3"/>
          <p:cNvSpPr>
            <a:spLocks noGrp="1" noChangeArrowheads="1"/>
          </p:cNvSpPr>
          <p:nvPr>
            <p:ph type="body" idx="1"/>
          </p:nvPr>
        </p:nvSpPr>
        <p:spPr>
          <a:xfrm>
            <a:off x="609600" y="1295400"/>
            <a:ext cx="7924800" cy="4800600"/>
          </a:xfrm>
        </p:spPr>
        <p:txBody>
          <a:bodyPr/>
          <a:lstStyle/>
          <a:p>
            <a:pPr>
              <a:lnSpc>
                <a:spcPct val="90000"/>
              </a:lnSpc>
            </a:pPr>
            <a:r>
              <a:rPr lang="en-US" b="1" u="sng"/>
              <a:t>Register reuse</a:t>
            </a:r>
            <a:r>
              <a:rPr lang="en-US"/>
              <a:t>: do a lot of work on the same data before working on new data.</a:t>
            </a:r>
          </a:p>
          <a:p>
            <a:pPr>
              <a:lnSpc>
                <a:spcPct val="80000"/>
              </a:lnSpc>
            </a:pPr>
            <a:r>
              <a:rPr lang="en-US" b="1" u="sng"/>
              <a:t>Cache reuse</a:t>
            </a:r>
            <a:r>
              <a:rPr lang="en-US"/>
              <a:t>: the program is much more efficient if all of the data and instructions fit in cache; if not, try to use what’s in cache a lot before using anything that isn’t in cache (e.g., tiling).</a:t>
            </a:r>
          </a:p>
          <a:p>
            <a:pPr>
              <a:lnSpc>
                <a:spcPct val="80000"/>
              </a:lnSpc>
            </a:pPr>
            <a:r>
              <a:rPr lang="en-US" b="1" u="sng"/>
              <a:t>Data locality</a:t>
            </a:r>
            <a:r>
              <a:rPr lang="en-US"/>
              <a:t>:</a:t>
            </a:r>
            <a:r>
              <a:rPr lang="en-US" i="1"/>
              <a:t> </a:t>
            </a:r>
            <a:r>
              <a:rPr lang="en-US"/>
              <a:t>try to access data that are near each other in memory before data that are far.</a:t>
            </a:r>
          </a:p>
          <a:p>
            <a:pPr>
              <a:lnSpc>
                <a:spcPct val="80000"/>
              </a:lnSpc>
            </a:pPr>
            <a:r>
              <a:rPr lang="en-US" b="1" u="sng"/>
              <a:t>I/O efficiency</a:t>
            </a:r>
            <a:r>
              <a:rPr lang="en-US"/>
              <a:t>:</a:t>
            </a:r>
            <a:r>
              <a:rPr lang="en-US" i="1"/>
              <a:t> </a:t>
            </a:r>
            <a:r>
              <a:rPr lang="en-US"/>
              <a:t>do a bunch of I/O all at once rather than a little bit at a time; don’t mix calculations and I/O.</a:t>
            </a:r>
          </a:p>
          <a:p>
            <a:endParaRPr lang="en-US" sz="200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5431852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5"/>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FCDE0E21-E605-46F4-BDED-C3F1F4D1D977}" type="slidenum">
              <a:rPr lang="en-US"/>
              <a:pPr/>
              <a:t>103</a:t>
            </a:fld>
            <a:endParaRPr lang="en-US"/>
          </a:p>
        </p:txBody>
      </p:sp>
      <p:sp>
        <p:nvSpPr>
          <p:cNvPr id="636930" name="Rectangle 2"/>
          <p:cNvSpPr>
            <a:spLocks noGrp="1" noChangeArrowheads="1"/>
          </p:cNvSpPr>
          <p:nvPr>
            <p:ph type="title"/>
          </p:nvPr>
        </p:nvSpPr>
        <p:spPr/>
        <p:txBody>
          <a:bodyPr/>
          <a:lstStyle/>
          <a:p>
            <a:r>
              <a:rPr lang="en-US"/>
              <a:t>References</a:t>
            </a:r>
          </a:p>
        </p:txBody>
      </p:sp>
      <p:sp>
        <p:nvSpPr>
          <p:cNvPr id="636931" name="Text Box 3"/>
          <p:cNvSpPr txBox="1">
            <a:spLocks noChangeArrowheads="1"/>
          </p:cNvSpPr>
          <p:nvPr/>
        </p:nvSpPr>
        <p:spPr bwMode="auto">
          <a:xfrm>
            <a:off x="533400" y="1219200"/>
            <a:ext cx="8153400" cy="4810741"/>
          </a:xfrm>
          <a:prstGeom prst="rect">
            <a:avLst/>
          </a:prstGeom>
          <a:noFill/>
          <a:ln w="9525">
            <a:noFill/>
            <a:miter lim="800000"/>
            <a:headEnd/>
            <a:tailEnd/>
          </a:ln>
          <a:effectLst/>
        </p:spPr>
        <p:txBody>
          <a:bodyPr>
            <a:spAutoFit/>
          </a:bodyPr>
          <a:lstStyle/>
          <a:p>
            <a:pPr algn="l"/>
            <a:r>
              <a:rPr lang="en-US" sz="950" dirty="0"/>
              <a:t>[1]</a:t>
            </a:r>
            <a:r>
              <a:rPr lang="en-US" sz="950" dirty="0">
                <a:latin typeface="Courier New" pitchFamily="49" charset="0"/>
              </a:rPr>
              <a:t> </a:t>
            </a:r>
            <a:r>
              <a:rPr lang="en-US" sz="950" dirty="0">
                <a:latin typeface="Courier New" pitchFamily="49" charset="0"/>
                <a:hlinkClick r:id="rId4"/>
              </a:rPr>
              <a:t>http://graphics8.nytimes.com/images/2007/07/13/sports/auto600.gif</a:t>
            </a:r>
            <a:endParaRPr lang="en-US" sz="950" dirty="0">
              <a:latin typeface="Courier New" pitchFamily="49" charset="0"/>
            </a:endParaRPr>
          </a:p>
          <a:p>
            <a:pPr algn="l"/>
            <a:r>
              <a:rPr lang="en-US" sz="950" dirty="0"/>
              <a:t>[2]</a:t>
            </a:r>
            <a:r>
              <a:rPr lang="en-US" sz="950" dirty="0">
                <a:latin typeface="Rockwell Extra Bold" pitchFamily="18" charset="0"/>
              </a:rPr>
              <a:t>  </a:t>
            </a:r>
            <a:r>
              <a:rPr lang="en-US" sz="950" dirty="0">
                <a:latin typeface="Courier New" pitchFamily="49" charset="0"/>
                <a:hlinkClick r:id="rId5"/>
              </a:rPr>
              <a:t>http://www.vw.com/newbeetle/</a:t>
            </a:r>
            <a:endParaRPr lang="en-US" sz="950" dirty="0">
              <a:latin typeface="Courier New" pitchFamily="49" charset="0"/>
            </a:endParaRPr>
          </a:p>
          <a:p>
            <a:pPr algn="l"/>
            <a:r>
              <a:rPr lang="en-US" sz="950" dirty="0"/>
              <a:t>[3]</a:t>
            </a:r>
            <a:r>
              <a:rPr lang="en-US" sz="950" dirty="0">
                <a:latin typeface="Rockwell Extra Bold" pitchFamily="18" charset="0"/>
              </a:rPr>
              <a:t> </a:t>
            </a:r>
            <a:r>
              <a:rPr lang="en-US" sz="950" dirty="0">
                <a:latin typeface="Courier New" pitchFamily="49" charset="0"/>
                <a:hlinkClick r:id="rId6"/>
              </a:rPr>
              <a:t>http://img.dell.com/images/global/products/resultgrid/sm/latit_d630.jpg</a:t>
            </a:r>
            <a:endParaRPr lang="en-US" sz="950" dirty="0">
              <a:latin typeface="Courier New" pitchFamily="49" charset="0"/>
            </a:endParaRPr>
          </a:p>
          <a:p>
            <a:pPr algn="l"/>
            <a:r>
              <a:rPr lang="en-US" sz="950" dirty="0"/>
              <a:t>[4] </a:t>
            </a:r>
            <a:r>
              <a:rPr lang="en-US" sz="950" dirty="0">
                <a:latin typeface="Courier New" pitchFamily="49" charset="0"/>
                <a:hlinkClick r:id="rId7"/>
              </a:rPr>
              <a:t>http://en.wikipedia.org/wiki/X64</a:t>
            </a:r>
            <a:r>
              <a:rPr lang="en-US" sz="950" dirty="0">
                <a:latin typeface="Courier New" pitchFamily="49" charset="0"/>
              </a:rPr>
              <a:t> </a:t>
            </a:r>
          </a:p>
          <a:p>
            <a:pPr algn="l"/>
            <a:r>
              <a:rPr lang="en-US" sz="950" dirty="0"/>
              <a:t>[5]  Richard Gerber, The Software Optimization Cookbook: High-performance Recipes for the Intel Architecture. Intel Press, 2002, pp. 161-168.</a:t>
            </a:r>
          </a:p>
          <a:p>
            <a:pPr algn="l"/>
            <a:r>
              <a:rPr lang="en-US" sz="950" dirty="0"/>
              <a:t>[6]</a:t>
            </a:r>
            <a:r>
              <a:rPr lang="en-US" sz="950" dirty="0">
                <a:latin typeface="Rockwell Extra Bold" pitchFamily="18" charset="0"/>
              </a:rPr>
              <a:t>  </a:t>
            </a:r>
            <a:r>
              <a:rPr lang="en-US" sz="950" dirty="0">
                <a:latin typeface="Courier New" pitchFamily="49" charset="0"/>
                <a:hlinkClick r:id="rId8"/>
              </a:rPr>
              <a:t>http://www.anandtech.com/showdoc.html?i=1460&amp;p=2</a:t>
            </a:r>
            <a:endParaRPr lang="en-US" sz="950" dirty="0">
              <a:latin typeface="Rockwell Extra Bold" pitchFamily="18" charset="0"/>
            </a:endParaRPr>
          </a:p>
          <a:p>
            <a:pPr algn="l"/>
            <a:r>
              <a:rPr lang="en-US" sz="950" dirty="0"/>
              <a:t>[8]</a:t>
            </a:r>
            <a:r>
              <a:rPr lang="en-US" sz="950" dirty="0">
                <a:latin typeface="Rockwell Extra Bold" pitchFamily="18" charset="0"/>
              </a:rPr>
              <a:t>  </a:t>
            </a:r>
            <a:r>
              <a:rPr lang="en-US" sz="950" dirty="0">
                <a:latin typeface="Courier New" pitchFamily="49" charset="0"/>
                <a:hlinkClick r:id="rId9"/>
              </a:rPr>
              <a:t>http://www.toshiba.com/taecdpd/products/features/MK2018gas-Over.shtml</a:t>
            </a:r>
            <a:endParaRPr lang="en-US" sz="950" dirty="0">
              <a:latin typeface="Courier New" pitchFamily="49" charset="0"/>
            </a:endParaRPr>
          </a:p>
          <a:p>
            <a:pPr algn="l"/>
            <a:r>
              <a:rPr lang="en-US" sz="950" dirty="0"/>
              <a:t>[9]</a:t>
            </a:r>
            <a:r>
              <a:rPr lang="en-US" sz="950" dirty="0">
                <a:latin typeface="Rockwell Extra Bold" pitchFamily="18" charset="0"/>
              </a:rPr>
              <a:t>  </a:t>
            </a:r>
            <a:r>
              <a:rPr lang="en-US" sz="950" dirty="0">
                <a:latin typeface="Courier New" pitchFamily="49" charset="0"/>
                <a:hlinkClick r:id="rId10"/>
              </a:rPr>
              <a:t>http://www.toshiba.com/taecdpd/techdocs/sdr2002/2002spec.shtml</a:t>
            </a:r>
            <a:endParaRPr lang="en-US" sz="950" dirty="0">
              <a:latin typeface="Courier New" pitchFamily="49" charset="0"/>
            </a:endParaRPr>
          </a:p>
          <a:p>
            <a:pPr algn="l"/>
            <a:r>
              <a:rPr lang="en-US" sz="950" dirty="0"/>
              <a:t>[10]</a:t>
            </a:r>
            <a:r>
              <a:rPr lang="en-US" sz="950" dirty="0">
                <a:solidFill>
                  <a:srgbClr val="003366"/>
                </a:solidFill>
                <a:latin typeface="Rockwell Extra Bold" pitchFamily="18" charset="0"/>
              </a:rPr>
              <a:t> </a:t>
            </a:r>
            <a:r>
              <a:rPr lang="en-US" sz="950" dirty="0">
                <a:solidFill>
                  <a:srgbClr val="003366"/>
                </a:solidFill>
                <a:latin typeface="Courier New" pitchFamily="49" charset="0"/>
                <a:hlinkClick r:id="rId11"/>
              </a:rPr>
              <a:t>ftp://download.intel.com/design/Pentium4/manuals/24896606.pdf</a:t>
            </a:r>
            <a:endParaRPr lang="en-US" sz="950" dirty="0">
              <a:solidFill>
                <a:srgbClr val="003366"/>
              </a:solidFill>
              <a:latin typeface="Courier New" pitchFamily="49" charset="0"/>
            </a:endParaRPr>
          </a:p>
          <a:p>
            <a:pPr algn="l"/>
            <a:r>
              <a:rPr lang="en-US" sz="950" dirty="0">
                <a:solidFill>
                  <a:srgbClr val="003366"/>
                </a:solidFill>
              </a:rPr>
              <a:t>[</a:t>
            </a:r>
            <a:r>
              <a:rPr lang="en-US" sz="950" dirty="0"/>
              <a:t>11]</a:t>
            </a:r>
            <a:r>
              <a:rPr lang="en-US" sz="950" dirty="0">
                <a:solidFill>
                  <a:srgbClr val="003366"/>
                </a:solidFill>
                <a:latin typeface="Rockwell Extra Bold" pitchFamily="18" charset="0"/>
              </a:rPr>
              <a:t> </a:t>
            </a:r>
            <a:r>
              <a:rPr lang="en-US" sz="950" dirty="0">
                <a:solidFill>
                  <a:srgbClr val="003366"/>
                </a:solidFill>
                <a:latin typeface="Courier New" pitchFamily="49" charset="0"/>
                <a:hlinkClick r:id="rId12"/>
              </a:rPr>
              <a:t>http://www.pricewatch.com/</a:t>
            </a:r>
            <a:endParaRPr lang="en-US" sz="950" dirty="0">
              <a:solidFill>
                <a:srgbClr val="003366"/>
              </a:solidFill>
              <a:latin typeface="Courier New" pitchFamily="49" charset="0"/>
            </a:endParaRPr>
          </a:p>
          <a:p>
            <a:pPr algn="l"/>
            <a:r>
              <a:rPr lang="en-US" sz="950" dirty="0"/>
              <a:t>[12</a:t>
            </a:r>
            <a:r>
              <a:rPr lang="en-US" sz="950" dirty="0" smtClean="0"/>
              <a:t>] </a:t>
            </a:r>
            <a:r>
              <a:rPr lang="en-US" sz="950" dirty="0" smtClean="0">
                <a:hlinkClick r:id="rId13"/>
              </a:rPr>
              <a:t>http://en.wikipedia.org/wiki/POWER7</a:t>
            </a:r>
            <a:endParaRPr lang="en-US" sz="950" dirty="0">
              <a:solidFill>
                <a:srgbClr val="003366"/>
              </a:solidFill>
            </a:endParaRPr>
          </a:p>
          <a:p>
            <a:pPr algn="l"/>
            <a:r>
              <a:rPr lang="en-US" sz="950" dirty="0">
                <a:solidFill>
                  <a:srgbClr val="003366"/>
                </a:solidFill>
              </a:rPr>
              <a:t>[13] </a:t>
            </a:r>
            <a:r>
              <a:rPr lang="en-US" sz="950" dirty="0">
                <a:latin typeface="Arial" charset="0"/>
                <a:hlinkClick r:id="rId14"/>
              </a:rPr>
              <a:t>http://www.kingston.com/branded/image_files/nav_image_desktop.gif</a:t>
            </a:r>
            <a:r>
              <a:rPr lang="en-US" sz="950" dirty="0">
                <a:latin typeface="Arial" charset="0"/>
              </a:rPr>
              <a:t> </a:t>
            </a:r>
            <a:endParaRPr lang="en-US" sz="950" dirty="0">
              <a:solidFill>
                <a:srgbClr val="003366"/>
              </a:solidFill>
              <a:latin typeface="Courier New" pitchFamily="49" charset="0"/>
            </a:endParaRPr>
          </a:p>
          <a:p>
            <a:pPr algn="l"/>
            <a:r>
              <a:rPr lang="en-US" sz="950" dirty="0">
                <a:solidFill>
                  <a:srgbClr val="003366"/>
                </a:solidFill>
              </a:rPr>
              <a:t>14] M. Wolfe, High Performance Compilers for Parallel Computing. Addison-Wesley Publishing Company, Redwood City CA, 1996.</a:t>
            </a:r>
          </a:p>
          <a:p>
            <a:pPr algn="l"/>
            <a:r>
              <a:rPr lang="en-US" sz="950" dirty="0">
                <a:solidFill>
                  <a:srgbClr val="003366"/>
                </a:solidFill>
              </a:rPr>
              <a:t>[15] </a:t>
            </a:r>
            <a:r>
              <a:rPr lang="en-US" sz="950" dirty="0">
                <a:solidFill>
                  <a:srgbClr val="003366"/>
                </a:solidFill>
                <a:latin typeface="Courier New" pitchFamily="49" charset="0"/>
                <a:hlinkClick r:id="rId15"/>
              </a:rPr>
              <a:t>http://www.visit.ou.edu/vc_campus_map.htm</a:t>
            </a:r>
            <a:endParaRPr lang="en-US" sz="950" dirty="0">
              <a:solidFill>
                <a:srgbClr val="003366"/>
              </a:solidFill>
              <a:latin typeface="Courier New" pitchFamily="49" charset="0"/>
            </a:endParaRPr>
          </a:p>
          <a:p>
            <a:pPr algn="l"/>
            <a:r>
              <a:rPr lang="en-US" sz="950" dirty="0">
                <a:solidFill>
                  <a:srgbClr val="003366"/>
                </a:solidFill>
              </a:rPr>
              <a:t>[16] </a:t>
            </a:r>
            <a:r>
              <a:rPr lang="en-US" sz="950" dirty="0">
                <a:solidFill>
                  <a:srgbClr val="003366"/>
                </a:solidFill>
                <a:latin typeface="Courier New" pitchFamily="49" charset="0"/>
                <a:hlinkClick r:id="rId16"/>
              </a:rPr>
              <a:t>http://www.storagereview.com/</a:t>
            </a:r>
            <a:endParaRPr lang="en-US" sz="950" dirty="0">
              <a:solidFill>
                <a:srgbClr val="003366"/>
              </a:solidFill>
              <a:latin typeface="Courier New" pitchFamily="49" charset="0"/>
            </a:endParaRPr>
          </a:p>
          <a:p>
            <a:pPr algn="l"/>
            <a:r>
              <a:rPr lang="en-US" sz="950" dirty="0">
                <a:solidFill>
                  <a:srgbClr val="003366"/>
                </a:solidFill>
              </a:rPr>
              <a:t>[17] </a:t>
            </a:r>
            <a:r>
              <a:rPr lang="en-US" sz="950" dirty="0">
                <a:solidFill>
                  <a:srgbClr val="003366"/>
                </a:solidFill>
                <a:latin typeface="Courier New" pitchFamily="49" charset="0"/>
                <a:hlinkClick r:id="rId17"/>
              </a:rPr>
              <a:t>http://www.unidata.ucar.edu/packages/netcdf/</a:t>
            </a:r>
            <a:endParaRPr lang="en-US" sz="950" dirty="0">
              <a:solidFill>
                <a:srgbClr val="003366"/>
              </a:solidFill>
              <a:latin typeface="Courier New" pitchFamily="49" charset="0"/>
            </a:endParaRPr>
          </a:p>
          <a:p>
            <a:pPr algn="l"/>
            <a:r>
              <a:rPr lang="en-US" sz="950" dirty="0">
                <a:solidFill>
                  <a:srgbClr val="003366"/>
                </a:solidFill>
              </a:rPr>
              <a:t>[18] </a:t>
            </a:r>
            <a:r>
              <a:rPr lang="en-US" sz="950" dirty="0">
                <a:solidFill>
                  <a:srgbClr val="003366"/>
                </a:solidFill>
                <a:latin typeface="Courier New" pitchFamily="49" charset="0"/>
                <a:hlinkClick r:id="rId18"/>
              </a:rPr>
              <a:t>http://hdf.ncsa.uiuc.edu/</a:t>
            </a:r>
            <a:endParaRPr lang="en-US" sz="950" dirty="0">
              <a:solidFill>
                <a:srgbClr val="003366"/>
              </a:solidFill>
              <a:latin typeface="Courier New" pitchFamily="49" charset="0"/>
            </a:endParaRPr>
          </a:p>
          <a:p>
            <a:pPr algn="l"/>
            <a:r>
              <a:rPr lang="en-US" sz="950" dirty="0">
                <a:solidFill>
                  <a:srgbClr val="003366"/>
                </a:solidFill>
                <a:latin typeface="Courier New" pitchFamily="49" charset="0"/>
              </a:rPr>
              <a:t>[23] </a:t>
            </a:r>
            <a:r>
              <a:rPr lang="en-US" sz="950" dirty="0">
                <a:solidFill>
                  <a:srgbClr val="003366"/>
                </a:solidFill>
                <a:latin typeface="Courier New" pitchFamily="49" charset="0"/>
                <a:hlinkClick r:id="rId19"/>
              </a:rPr>
              <a:t>http://en.wikipedia.org/wiki/Itanium</a:t>
            </a:r>
            <a:endParaRPr lang="en-US" sz="950" dirty="0">
              <a:solidFill>
                <a:srgbClr val="003366"/>
              </a:solidFill>
              <a:latin typeface="Courier New" pitchFamily="49" charset="0"/>
            </a:endParaRPr>
          </a:p>
          <a:p>
            <a:pPr algn="l"/>
            <a:r>
              <a:rPr lang="en-US" sz="950" dirty="0">
                <a:solidFill>
                  <a:srgbClr val="003366"/>
                </a:solidFill>
                <a:latin typeface="Courier New" pitchFamily="49" charset="0"/>
              </a:rPr>
              <a:t>[19] </a:t>
            </a:r>
            <a:r>
              <a:rPr lang="en-US" sz="950" dirty="0">
                <a:solidFill>
                  <a:srgbClr val="003366"/>
                </a:solidFill>
                <a:latin typeface="Courier New" pitchFamily="49" charset="0"/>
                <a:hlinkClick r:id="rId20"/>
              </a:rPr>
              <a:t>ftp://download.intel.com/design/itanium2/manuals/25111003.pdf</a:t>
            </a:r>
            <a:endParaRPr lang="en-US" sz="950" dirty="0">
              <a:solidFill>
                <a:srgbClr val="003366"/>
              </a:solidFill>
              <a:latin typeface="Courier New" pitchFamily="49" charset="0"/>
            </a:endParaRPr>
          </a:p>
          <a:p>
            <a:pPr algn="l"/>
            <a:r>
              <a:rPr lang="en-US" sz="950" dirty="0">
                <a:solidFill>
                  <a:srgbClr val="003366"/>
                </a:solidFill>
                <a:latin typeface="Courier New" pitchFamily="49" charset="0"/>
              </a:rPr>
              <a:t>[20] </a:t>
            </a:r>
            <a:r>
              <a:rPr lang="en-US" sz="950" dirty="0">
                <a:solidFill>
                  <a:srgbClr val="003366"/>
                </a:solidFill>
                <a:latin typeface="Courier New" pitchFamily="49" charset="0"/>
                <a:hlinkClick r:id="rId21"/>
              </a:rPr>
              <a:t>http://images.tomshardware.com/2007/08/08/extreme_fsb_2/qx6850.jpg</a:t>
            </a:r>
            <a:r>
              <a:rPr lang="en-US" sz="950" dirty="0">
                <a:solidFill>
                  <a:srgbClr val="003366"/>
                </a:solidFill>
                <a:latin typeface="Courier New" pitchFamily="49" charset="0"/>
              </a:rPr>
              <a:t> (em64t)</a:t>
            </a:r>
          </a:p>
          <a:p>
            <a:pPr algn="l"/>
            <a:r>
              <a:rPr lang="en-US" sz="950" dirty="0">
                <a:solidFill>
                  <a:srgbClr val="003366"/>
                </a:solidFill>
              </a:rPr>
              <a:t>[21]</a:t>
            </a:r>
            <a:r>
              <a:rPr lang="en-US" sz="950" dirty="0">
                <a:solidFill>
                  <a:srgbClr val="003366"/>
                </a:solidFill>
                <a:latin typeface="Courier New" pitchFamily="49" charset="0"/>
              </a:rPr>
              <a:t> </a:t>
            </a:r>
            <a:r>
              <a:rPr lang="en-US" sz="950" dirty="0">
                <a:latin typeface="Courier New" pitchFamily="49" charset="0"/>
                <a:hlinkClick r:id="rId22"/>
              </a:rPr>
              <a:t>http://www.pcdo.com/images/pcdo/20031021231900.jpg</a:t>
            </a:r>
            <a:r>
              <a:rPr lang="en-US" sz="950" dirty="0"/>
              <a:t> (power5)</a:t>
            </a:r>
          </a:p>
          <a:p>
            <a:pPr algn="l"/>
            <a:r>
              <a:rPr lang="en-US" sz="950" dirty="0"/>
              <a:t>[22] </a:t>
            </a:r>
            <a:r>
              <a:rPr lang="en-US" sz="950" dirty="0">
                <a:latin typeface="Courier New" pitchFamily="49" charset="0"/>
                <a:hlinkClick r:id="rId23"/>
              </a:rPr>
              <a:t>http://vnuuk.typepad.com/photos/uncategorized/itanium2.jpg</a:t>
            </a:r>
            <a:r>
              <a:rPr lang="en-US" sz="950" dirty="0"/>
              <a:t> (i2)</a:t>
            </a:r>
          </a:p>
          <a:p>
            <a:pPr algn="l"/>
            <a:r>
              <a:rPr lang="en-US" sz="950" dirty="0"/>
              <a:t>[??] </a:t>
            </a:r>
            <a:r>
              <a:rPr lang="en-US" sz="950" dirty="0">
                <a:latin typeface="Courier New" pitchFamily="49" charset="0"/>
                <a:hlinkClick r:id="rId24"/>
              </a:rPr>
              <a:t>http://www.anandtech.com/cpuchipsets/showdoc.aspx?i=2353&amp;p=2</a:t>
            </a:r>
            <a:r>
              <a:rPr lang="en-US" sz="950" dirty="0"/>
              <a:t> (Prescott cache latency)</a:t>
            </a:r>
          </a:p>
          <a:p>
            <a:pPr algn="l"/>
            <a:r>
              <a:rPr lang="en-US" sz="950" dirty="0"/>
              <a:t>[??] </a:t>
            </a:r>
            <a:r>
              <a:rPr lang="en-US" sz="950" dirty="0">
                <a:latin typeface="Courier New" pitchFamily="49" charset="0"/>
                <a:hlinkClick r:id="rId25"/>
              </a:rPr>
              <a:t>http://www.xbitlabs.com/articles/mobile/print/core2duo.html</a:t>
            </a:r>
            <a:r>
              <a:rPr lang="en-US" sz="950" dirty="0"/>
              <a:t> (T2400 </a:t>
            </a:r>
            <a:r>
              <a:rPr lang="en-US" sz="950" dirty="0" err="1"/>
              <a:t>Merom</a:t>
            </a:r>
            <a:r>
              <a:rPr lang="en-US" sz="950" dirty="0"/>
              <a:t> cache)</a:t>
            </a:r>
          </a:p>
          <a:p>
            <a:pPr algn="l"/>
            <a:r>
              <a:rPr lang="en-US" sz="950" dirty="0"/>
              <a:t>[??] </a:t>
            </a:r>
            <a:r>
              <a:rPr lang="en-US" sz="950" dirty="0">
                <a:latin typeface="Courier New" pitchFamily="49" charset="0"/>
                <a:hlinkClick r:id="rId26"/>
              </a:rPr>
              <a:t>http://www.lenovo.hu/kszf/adatlap/Prosi_Proc_Core2_Mobile.pdf</a:t>
            </a:r>
            <a:r>
              <a:rPr lang="en-US" sz="950" dirty="0"/>
              <a:t> (</a:t>
            </a:r>
            <a:r>
              <a:rPr lang="en-US" sz="950" dirty="0" err="1"/>
              <a:t>Merom</a:t>
            </a:r>
            <a:r>
              <a:rPr lang="en-US" sz="950" dirty="0"/>
              <a:t> cache line size)</a:t>
            </a:r>
          </a:p>
          <a:p>
            <a:pPr algn="l"/>
            <a:r>
              <a:rPr lang="en-US" sz="950" dirty="0"/>
              <a:t>[25] </a:t>
            </a:r>
            <a:r>
              <a:rPr lang="en-US" sz="950" dirty="0">
                <a:latin typeface="Courier New" pitchFamily="49" charset="0"/>
                <a:hlinkClick r:id="rId27"/>
              </a:rPr>
              <a:t>http://www.lithium.it/nove3.jpg</a:t>
            </a:r>
            <a:r>
              <a:rPr lang="en-US" sz="950" dirty="0">
                <a:latin typeface="Arial" charset="0"/>
              </a:rPr>
              <a:t> </a:t>
            </a:r>
          </a:p>
          <a:p>
            <a:pPr algn="l">
              <a:lnSpc>
                <a:spcPct val="70000"/>
              </a:lnSpc>
            </a:pPr>
            <a:r>
              <a:rPr lang="en-US" sz="950" dirty="0">
                <a:latin typeface="Arial" charset="0"/>
              </a:rPr>
              <a:t>[26] </a:t>
            </a:r>
            <a:r>
              <a:rPr lang="en-US" sz="950" dirty="0">
                <a:latin typeface="Courier New" pitchFamily="49" charset="0"/>
                <a:hlinkClick r:id="rId28"/>
              </a:rPr>
              <a:t>http://cpu.rightmark.org</a:t>
            </a:r>
            <a:r>
              <a:rPr lang="en-US" sz="950" dirty="0" smtClean="0">
                <a:latin typeface="Courier New" pitchFamily="49" charset="0"/>
                <a:hlinkClick r:id="rId28"/>
              </a:rPr>
              <a:t>/</a:t>
            </a:r>
            <a:r>
              <a:rPr lang="en-US" sz="950" dirty="0" smtClean="0">
                <a:latin typeface="Courier New" pitchFamily="49" charset="0"/>
              </a:rPr>
              <a:t> </a:t>
            </a:r>
          </a:p>
          <a:p>
            <a:pPr algn="l">
              <a:lnSpc>
                <a:spcPct val="70000"/>
              </a:lnSpc>
            </a:pPr>
            <a:r>
              <a:rPr lang="en-US" sz="950" dirty="0" smtClean="0">
                <a:cs typeface="Times New Roman" pitchFamily="18" charset="0"/>
              </a:rPr>
              <a:t>[27] </a:t>
            </a:r>
            <a:r>
              <a:rPr lang="en-US" sz="950" dirty="0" err="1" smtClean="0">
                <a:cs typeface="Times New Roman" pitchFamily="18" charset="0"/>
              </a:rPr>
              <a:t>Tribuvan</a:t>
            </a:r>
            <a:r>
              <a:rPr lang="en-US" sz="950" dirty="0" smtClean="0">
                <a:cs typeface="Times New Roman" pitchFamily="18" charset="0"/>
              </a:rPr>
              <a:t> Kumar Prakash, “Performance Analysis of Intel Core 2 Duo Processor.” MS Thesis, Dept of Electrical and Computer Engineering,</a:t>
            </a:r>
          </a:p>
          <a:p>
            <a:pPr algn="l">
              <a:lnSpc>
                <a:spcPct val="70000"/>
              </a:lnSpc>
            </a:pPr>
            <a:r>
              <a:rPr lang="en-US" sz="950" dirty="0" smtClean="0">
                <a:cs typeface="Times New Roman" pitchFamily="18" charset="0"/>
              </a:rPr>
              <a:t>Louisiana State University, 2007.</a:t>
            </a:r>
          </a:p>
          <a:p>
            <a:pPr algn="l">
              <a:lnSpc>
                <a:spcPct val="70000"/>
              </a:lnSpc>
            </a:pPr>
            <a:r>
              <a:rPr lang="en-US" sz="950" dirty="0" smtClean="0">
                <a:cs typeface="Times New Roman" pitchFamily="18" charset="0"/>
              </a:rPr>
              <a:t>[28] R. </a:t>
            </a:r>
            <a:r>
              <a:rPr lang="en-US" sz="950" dirty="0" err="1" smtClean="0">
                <a:cs typeface="Times New Roman" pitchFamily="18" charset="0"/>
              </a:rPr>
              <a:t>Kalla</a:t>
            </a:r>
            <a:r>
              <a:rPr lang="en-US" sz="950" dirty="0" smtClean="0">
                <a:cs typeface="Times New Roman" pitchFamily="18" charset="0"/>
              </a:rPr>
              <a:t>, IBM, personal communication, 10/26/2010.</a:t>
            </a:r>
          </a:p>
          <a:p>
            <a:pPr algn="l">
              <a:lnSpc>
                <a:spcPct val="70000"/>
              </a:lnSpc>
            </a:pPr>
            <a:r>
              <a:rPr lang="en-US" sz="950" dirty="0" smtClean="0">
                <a:cs typeface="Times New Roman" pitchFamily="18" charset="0"/>
              </a:rPr>
              <a:t>[29] </a:t>
            </a:r>
            <a:r>
              <a:rPr lang="en-US" sz="950" dirty="0" smtClean="0">
                <a:latin typeface="Courier New" panose="02070309020205020404" pitchFamily="49" charset="0"/>
                <a:cs typeface="Courier New" panose="02070309020205020404" pitchFamily="49" charset="0"/>
                <a:hlinkClick r:id="rId29"/>
              </a:rPr>
              <a:t>https://en.wikipedia.org/wiki/X86</a:t>
            </a:r>
            <a:endParaRPr lang="en-US" sz="950" dirty="0" smtClean="0">
              <a:latin typeface="Courier New" panose="02070309020205020404" pitchFamily="49" charset="0"/>
              <a:cs typeface="Courier New" panose="02070309020205020404" pitchFamily="49" charset="0"/>
            </a:endParaRPr>
          </a:p>
          <a:p>
            <a:pPr algn="l"/>
            <a:r>
              <a:rPr lang="en-US" sz="950" dirty="0" smtClean="0">
                <a:cs typeface="Times New Roman" pitchFamily="18" charset="0"/>
              </a:rPr>
              <a:t>[30] </a:t>
            </a:r>
            <a:r>
              <a:rPr lang="en-US" sz="950" dirty="0" smtClean="0">
                <a:latin typeface="Courier New" panose="02070309020205020404" pitchFamily="49" charset="0"/>
                <a:cs typeface="Courier New" panose="02070309020205020404" pitchFamily="49" charset="0"/>
                <a:hlinkClick r:id="rId30"/>
              </a:rPr>
              <a:t>https://en.wikipedia.org/wiki/Advanced_Vector_Extensions</a:t>
            </a:r>
            <a:endParaRPr lang="en-US" sz="950" dirty="0" smtClean="0">
              <a:latin typeface="Courier New" panose="02070309020205020404" pitchFamily="49" charset="0"/>
              <a:cs typeface="Courier New" panose="02070309020205020404" pitchFamily="49" charset="0"/>
            </a:endParaRPr>
          </a:p>
          <a:p>
            <a:pPr algn="l"/>
            <a:r>
              <a:rPr lang="en-US" sz="950" dirty="0" smtClean="0">
                <a:cs typeface="Times New Roman" pitchFamily="18" charset="0"/>
              </a:rPr>
              <a:t>[31] </a:t>
            </a:r>
            <a:r>
              <a:rPr lang="en-US" sz="950" dirty="0" smtClean="0">
                <a:hlinkClick r:id="rId31"/>
              </a:rPr>
              <a:t>Intel® 64 and IA-32 Architectures Optimization Reference Manual</a:t>
            </a:r>
            <a:endParaRPr lang="en-US" sz="950" dirty="0" smtClean="0"/>
          </a:p>
          <a:p>
            <a:pPr algn="l"/>
            <a:r>
              <a:rPr lang="en-US" sz="950" dirty="0" smtClean="0"/>
              <a:t>[32] </a:t>
            </a:r>
            <a:r>
              <a:rPr lang="en-US" sz="950" dirty="0" smtClean="0">
                <a:hlinkClick r:id="rId32"/>
              </a:rPr>
              <a:t>http://www.7-cpu.com/cpu/Skylake.html</a:t>
            </a:r>
            <a:endParaRPr lang="en-US" sz="950" dirty="0" smtClean="0"/>
          </a:p>
        </p:txBody>
      </p:sp>
    </p:spTree>
    <p:custDataLst>
      <p:tags r:id="rId1"/>
    </p:custDataLst>
    <p:extLst>
      <p:ext uri="{BB962C8B-B14F-4D97-AF65-F5344CB8AC3E}">
        <p14:creationId xmlns:p14="http://schemas.microsoft.com/office/powerpoint/2010/main" val="1525402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YouTube, Twitch and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a:t>
            </a:r>
            <a:r>
              <a:rPr lang="en-US" b="1" dirty="0"/>
              <a:t>echo cancellation</a:t>
            </a:r>
            <a:r>
              <a:rPr lang="en-US" dirty="0"/>
              <a:t>.</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8780793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a:xfrm>
            <a:off x="609600" y="1371600"/>
            <a:ext cx="8174038" cy="4648200"/>
          </a:xfrm>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supercomputinginplainenglish@gmail.com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DON’T USE CHAT OR VOICE FOR QUESTIONS!</a:t>
            </a:r>
          </a:p>
          <a:p>
            <a:pPr>
              <a:lnSpc>
                <a:spcPct val="80000"/>
              </a:lnSpc>
              <a:buFont typeface="Wingdings" pitchFamily="2" charset="2"/>
              <a:buNone/>
            </a:pPr>
            <a:endParaRPr lang="en-US" dirty="0"/>
          </a:p>
          <a:p>
            <a:pPr>
              <a:lnSpc>
                <a:spcPct val="80000"/>
              </a:lnSpc>
              <a:buFont typeface="Wingdings" pitchFamily="2" charset="2"/>
              <a:buNone/>
            </a:pPr>
            <a:r>
              <a:rPr lang="en-US" dirty="0" smtClean="0"/>
              <a:t>No one will be monitoring any of the chats, and if we can hear your question, you’re creating an </a:t>
            </a:r>
            <a:r>
              <a:rPr lang="en-US" b="1" dirty="0" smtClean="0"/>
              <a:t>echo cancellation </a:t>
            </a:r>
            <a:r>
              <a:rPr lang="en-US" dirty="0" smtClean="0"/>
              <a:t>problem.</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9563291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a:t>
            </a:r>
          </a:p>
          <a:p>
            <a:pPr>
              <a:defRPr/>
            </a:pPr>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17263380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000" dirty="0"/>
              <a:t>Tue </a:t>
            </a:r>
            <a:r>
              <a:rPr lang="en-US" sz="2000" dirty="0" smtClean="0"/>
              <a:t>Jan 23: Storage: </a:t>
            </a:r>
            <a:r>
              <a:rPr lang="en-US" sz="2000" dirty="0"/>
              <a:t>What the Heck is Supercomputing?</a:t>
            </a:r>
          </a:p>
          <a:p>
            <a:pPr marL="0" indent="0">
              <a:spcBef>
                <a:spcPts val="0"/>
              </a:spcBef>
              <a:buNone/>
            </a:pPr>
            <a:r>
              <a:rPr lang="en-US" sz="2000" dirty="0"/>
              <a:t>Tue Jan </a:t>
            </a:r>
            <a:r>
              <a:rPr lang="en-US" sz="2000" dirty="0" smtClean="0"/>
              <a:t>30: </a:t>
            </a:r>
            <a:r>
              <a:rPr lang="en-US" sz="2000" dirty="0"/>
              <a:t>The Tyranny of the Storage </a:t>
            </a:r>
            <a:r>
              <a:rPr lang="en-US" sz="2000" dirty="0" smtClean="0"/>
              <a:t>Hierarchy Part I</a:t>
            </a:r>
          </a:p>
          <a:p>
            <a:pPr marL="0" indent="0">
              <a:spcBef>
                <a:spcPts val="0"/>
              </a:spcBef>
              <a:buNone/>
            </a:pPr>
            <a:r>
              <a:rPr lang="en-US" sz="2000" dirty="0"/>
              <a:t>Tue </a:t>
            </a:r>
            <a:r>
              <a:rPr lang="en-US" sz="2000" dirty="0" smtClean="0"/>
              <a:t>Feb  </a:t>
            </a:r>
            <a:r>
              <a:rPr lang="en-US" sz="1000" dirty="0" smtClean="0"/>
              <a:t> </a:t>
            </a:r>
            <a:r>
              <a:rPr lang="en-US" sz="2000" dirty="0" smtClean="0"/>
              <a:t>6: </a:t>
            </a:r>
            <a:r>
              <a:rPr lang="en-US" sz="2000" dirty="0"/>
              <a:t>The Tyranny of the Storage Hierarchy Part </a:t>
            </a:r>
            <a:r>
              <a:rPr lang="en-US" sz="2000" dirty="0" smtClean="0"/>
              <a:t>II</a:t>
            </a:r>
            <a:endParaRPr lang="en-US" sz="2000" dirty="0"/>
          </a:p>
          <a:p>
            <a:pPr marL="0" indent="0">
              <a:spcBef>
                <a:spcPts val="0"/>
              </a:spcBef>
              <a:buNone/>
            </a:pPr>
            <a:r>
              <a:rPr lang="en-US" sz="2000" dirty="0" smtClean="0"/>
              <a:t>Tue </a:t>
            </a:r>
            <a:r>
              <a:rPr lang="en-US" sz="2000" dirty="0"/>
              <a:t>Feb </a:t>
            </a:r>
            <a:r>
              <a:rPr lang="en-US" sz="2000" dirty="0" smtClean="0"/>
              <a:t>13: </a:t>
            </a:r>
            <a:r>
              <a:rPr lang="en-US" sz="2000" dirty="0"/>
              <a:t>Instruction Level Parallelism</a:t>
            </a:r>
          </a:p>
          <a:p>
            <a:pPr marL="0" indent="0">
              <a:spcBef>
                <a:spcPts val="0"/>
              </a:spcBef>
              <a:buNone/>
            </a:pPr>
            <a:r>
              <a:rPr lang="en-US" sz="2000" dirty="0"/>
              <a:t>Tue Feb </a:t>
            </a:r>
            <a:r>
              <a:rPr lang="en-US" sz="2000" dirty="0" smtClean="0"/>
              <a:t>20: </a:t>
            </a:r>
            <a:r>
              <a:rPr lang="en-US" sz="2000" dirty="0"/>
              <a:t>Stupid Compiler Tricks</a:t>
            </a:r>
          </a:p>
          <a:p>
            <a:pPr marL="0" indent="0">
              <a:spcBef>
                <a:spcPts val="0"/>
              </a:spcBef>
              <a:buNone/>
            </a:pPr>
            <a:r>
              <a:rPr lang="en-US" sz="2000" dirty="0"/>
              <a:t>Tue Feb </a:t>
            </a:r>
            <a:r>
              <a:rPr lang="en-US" sz="2000" dirty="0" smtClean="0"/>
              <a:t>27: </a:t>
            </a:r>
            <a:r>
              <a:rPr lang="en-US" sz="2000" dirty="0"/>
              <a:t>Shared Memory Multithreading</a:t>
            </a:r>
          </a:p>
          <a:p>
            <a:pPr marL="0" indent="0">
              <a:spcBef>
                <a:spcPts val="0"/>
              </a:spcBef>
              <a:buNone/>
            </a:pPr>
            <a:r>
              <a:rPr lang="en-US" sz="2000" dirty="0"/>
              <a:t>Tue </a:t>
            </a:r>
            <a:r>
              <a:rPr lang="en-US" sz="2000" dirty="0" smtClean="0"/>
              <a:t>March   6: </a:t>
            </a:r>
            <a:r>
              <a:rPr lang="en-US" sz="2000" dirty="0"/>
              <a:t>Distributed Multiprocessing</a:t>
            </a:r>
          </a:p>
          <a:p>
            <a:pPr marL="0" indent="0">
              <a:spcBef>
                <a:spcPts val="0"/>
              </a:spcBef>
              <a:buNone/>
            </a:pPr>
            <a:r>
              <a:rPr lang="en-US" sz="2000" dirty="0"/>
              <a:t>Tue </a:t>
            </a:r>
            <a:r>
              <a:rPr lang="en-US" sz="2000" dirty="0" smtClean="0"/>
              <a:t>March 13: </a:t>
            </a:r>
            <a:r>
              <a:rPr lang="en-US" sz="2000" dirty="0"/>
              <a:t>Applications and Types of Parallelism</a:t>
            </a:r>
          </a:p>
          <a:p>
            <a:pPr marL="0" indent="0">
              <a:spcBef>
                <a:spcPts val="0"/>
              </a:spcBef>
              <a:buNone/>
            </a:pPr>
            <a:r>
              <a:rPr lang="en-US" sz="2000" dirty="0"/>
              <a:t>Tue March 20: </a:t>
            </a:r>
            <a:r>
              <a:rPr lang="en-US" sz="2000" b="1" dirty="0"/>
              <a:t>NO SESSION </a:t>
            </a:r>
            <a:r>
              <a:rPr lang="en-US" sz="2000" dirty="0"/>
              <a:t>(OU's Spring Break)</a:t>
            </a:r>
          </a:p>
          <a:p>
            <a:pPr marL="0" indent="0">
              <a:spcBef>
                <a:spcPts val="0"/>
              </a:spcBef>
              <a:buNone/>
            </a:pPr>
            <a:r>
              <a:rPr lang="en-US" sz="2000" dirty="0" smtClean="0"/>
              <a:t>Tue </a:t>
            </a:r>
            <a:r>
              <a:rPr lang="en-US" sz="2000" dirty="0"/>
              <a:t>March </a:t>
            </a:r>
            <a:r>
              <a:rPr lang="en-US" sz="2000" dirty="0" smtClean="0"/>
              <a:t>27: </a:t>
            </a:r>
            <a:r>
              <a:rPr lang="en-US" sz="2000" dirty="0"/>
              <a:t>Multicore Madness</a:t>
            </a:r>
          </a:p>
          <a:p>
            <a:pPr marL="0" indent="0">
              <a:spcBef>
                <a:spcPts val="0"/>
              </a:spcBef>
              <a:buNone/>
            </a:pPr>
            <a:r>
              <a:rPr lang="en-US" sz="2000" dirty="0" smtClean="0"/>
              <a:t>Tue Apr   3: </a:t>
            </a:r>
            <a:r>
              <a:rPr lang="en-US" sz="2000" dirty="0"/>
              <a:t>High Throughput Computing</a:t>
            </a:r>
          </a:p>
          <a:p>
            <a:pPr marL="0" indent="0">
              <a:spcBef>
                <a:spcPts val="0"/>
              </a:spcBef>
              <a:buNone/>
            </a:pPr>
            <a:r>
              <a:rPr lang="en-US" sz="2000" dirty="0" smtClean="0"/>
              <a:t>Tue </a:t>
            </a:r>
            <a:r>
              <a:rPr lang="en-US" sz="2000" dirty="0"/>
              <a:t>Apr </a:t>
            </a:r>
            <a:r>
              <a:rPr lang="en-US" sz="2000" dirty="0" smtClean="0"/>
              <a:t>10: </a:t>
            </a:r>
            <a:r>
              <a:rPr lang="en-US" sz="2000" dirty="0"/>
              <a:t>GPGPU: Number Crunching in Your Graphics Card</a:t>
            </a:r>
          </a:p>
          <a:p>
            <a:pPr marL="0" indent="0">
              <a:spcBef>
                <a:spcPts val="0"/>
              </a:spcBef>
              <a:buNone/>
            </a:pPr>
            <a:r>
              <a:rPr lang="en-US" sz="2000" dirty="0"/>
              <a:t>Tue Apr </a:t>
            </a:r>
            <a:r>
              <a:rPr lang="en-US" sz="2000" dirty="0" smtClean="0"/>
              <a:t>17: </a:t>
            </a:r>
            <a:r>
              <a:rPr lang="en-US" sz="2000" dirty="0"/>
              <a:t>Grab Bag: Scientific Libraries, I/O Libraries, </a:t>
            </a:r>
            <a:r>
              <a:rPr lang="en-US" sz="2000" dirty="0" smtClean="0"/>
              <a:t>Visualization</a:t>
            </a:r>
          </a:p>
          <a:p>
            <a:pPr marL="0" indent="0">
              <a:spcBef>
                <a:spcPts val="0"/>
              </a:spcBef>
              <a:buNone/>
            </a:pPr>
            <a:r>
              <a:rPr lang="en-US" sz="2000" dirty="0" smtClean="0"/>
              <a:t>Tue Apr 24: Topic to be announced</a:t>
            </a:r>
          </a:p>
          <a:p>
            <a:pPr marL="0" indent="0">
              <a:spcBef>
                <a:spcPts val="0"/>
              </a:spcBef>
              <a:buNone/>
            </a:pPr>
            <a:r>
              <a:rPr lang="en-US" sz="2000" dirty="0" smtClean="0"/>
              <a:t>Tue May  1: </a:t>
            </a:r>
            <a:r>
              <a:rPr lang="en-US" sz="2000" dirty="0"/>
              <a:t>Topic to be </a:t>
            </a:r>
            <a:r>
              <a:rPr lang="en-US" sz="2000" dirty="0" smtClean="0"/>
              <a:t>announced</a:t>
            </a:r>
            <a:endParaRPr lang="en-US" sz="2000"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a:t>
            </a:r>
          </a:p>
          <a:p>
            <a:pPr>
              <a:defRPr/>
            </a:pPr>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16639851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a:t>
            </a:r>
            <a:r>
              <a:rPr lang="en-US" dirty="0" smtClean="0"/>
              <a:t>(Dave </a:t>
            </a:r>
            <a:r>
              <a:rPr lang="en-US" dirty="0"/>
              <a:t>Akin, Patrick </a:t>
            </a:r>
            <a:r>
              <a:rPr lang="en-US" dirty="0" smtClean="0"/>
              <a:t>Calhoun, Kali McLennan, Jason </a:t>
            </a:r>
            <a:r>
              <a:rPr lang="en-US" dirty="0" err="1" smtClean="0"/>
              <a:t>Speckman</a:t>
            </a:r>
            <a:r>
              <a:rPr lang="en-US" dirty="0" smtClean="0"/>
              <a:t>, Brett Zimmerman)</a:t>
            </a:r>
          </a:p>
          <a:p>
            <a:pPr lvl="1">
              <a:lnSpc>
                <a:spcPct val="90000"/>
              </a:lnSpc>
            </a:pPr>
            <a:r>
              <a:rPr lang="en-US" dirty="0" smtClean="0"/>
              <a:t>OSCER Research Computing Facilitators (Jim Ferguson, Horst Severini)</a:t>
            </a:r>
          </a:p>
          <a:p>
            <a:pPr lvl="1">
              <a:lnSpc>
                <a:spcPct val="90000"/>
              </a:lnSpc>
            </a:pPr>
            <a:r>
              <a:rPr lang="en-US" dirty="0" smtClean="0"/>
              <a:t>Debi </a:t>
            </a:r>
            <a:r>
              <a:rPr lang="en-US" dirty="0" err="1" smtClean="0"/>
              <a:t>Gentis</a:t>
            </a:r>
            <a:r>
              <a:rPr lang="en-US" dirty="0" smtClean="0"/>
              <a:t>, OSCER Coordinator</a:t>
            </a:r>
          </a:p>
          <a:p>
            <a:pPr lvl="1">
              <a:lnSpc>
                <a:spcPct val="90000"/>
              </a:lnSpc>
            </a:pPr>
            <a:r>
              <a:rPr lang="en-US" dirty="0" smtClean="0"/>
              <a:t>Kyle Dudgeon, OSCER Manager of Operations</a:t>
            </a:r>
          </a:p>
          <a:p>
            <a:pPr lvl="1">
              <a:lnSpc>
                <a:spcPct val="90000"/>
              </a:lnSpc>
            </a:pPr>
            <a:r>
              <a:rPr lang="en-US" dirty="0" smtClean="0"/>
              <a:t>Ashish </a:t>
            </a:r>
            <a:r>
              <a:rPr lang="en-US" dirty="0" err="1" smtClean="0"/>
              <a:t>Pai</a:t>
            </a:r>
            <a:r>
              <a:rPr lang="en-US" dirty="0" smtClean="0"/>
              <a:t>, </a:t>
            </a:r>
            <a:r>
              <a:rPr lang="en-US" dirty="0"/>
              <a:t>Managing Director for Research IT </a:t>
            </a:r>
            <a:r>
              <a:rPr lang="en-US" dirty="0" smtClean="0"/>
              <a:t>Services</a:t>
            </a:r>
            <a:endParaRPr lang="en-US" dirty="0"/>
          </a:p>
          <a:p>
            <a:pPr lvl="1">
              <a:lnSpc>
                <a:spcPct val="90000"/>
              </a:lnSpc>
            </a:pPr>
            <a:r>
              <a:rPr lang="en-US" dirty="0" smtClean="0"/>
              <a:t>The OU IT network team</a:t>
            </a:r>
          </a:p>
          <a:p>
            <a:pPr lvl="1">
              <a:lnSpc>
                <a:spcPct val="90000"/>
              </a:lnSpc>
            </a:pPr>
            <a:r>
              <a:rPr lang="en-US" dirty="0" smtClean="0"/>
              <a:t>OU CIO Eddie </a:t>
            </a:r>
            <a:r>
              <a:rPr lang="en-US" dirty="0" err="1" smtClean="0"/>
              <a:t>Huebsch</a:t>
            </a:r>
            <a:endParaRPr lang="en-US" dirty="0"/>
          </a:p>
          <a:p>
            <a:pPr>
              <a:lnSpc>
                <a:spcPct val="90000"/>
              </a:lnSpc>
            </a:pPr>
            <a:r>
              <a:rPr lang="en-US" dirty="0" smtClean="0"/>
              <a:t>OneNet: Skyler Donahue</a:t>
            </a:r>
          </a:p>
          <a:p>
            <a:pPr>
              <a:lnSpc>
                <a:spcPct val="90000"/>
              </a:lnSpc>
            </a:pPr>
            <a:r>
              <a:rPr lang="en-US" dirty="0" smtClean="0"/>
              <a:t>Oklahoma State U: Dana Brunson</a:t>
            </a:r>
          </a:p>
        </p:txBody>
      </p:sp>
    </p:spTree>
    <p:extLst>
      <p:ext uri="{BB962C8B-B14F-4D97-AF65-F5344CB8AC3E}">
        <p14:creationId xmlns:p14="http://schemas.microsoft.com/office/powerpoint/2010/main" val="31181316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16</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a:xfrm>
            <a:off x="609600" y="1281545"/>
            <a:ext cx="7924800" cy="4648200"/>
          </a:xfrm>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a:t>
            </a:r>
            <a:r>
              <a:rPr lang="en-US" dirty="0" smtClean="0"/>
              <a:t>phone </a:t>
            </a:r>
            <a:r>
              <a:rPr lang="en-US" dirty="0"/>
              <a:t>bridge to fall back on</a:t>
            </a:r>
            <a:r>
              <a:rPr lang="en-US" dirty="0" smtClean="0"/>
              <a:t>.</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14925391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2018!</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800" dirty="0">
                <a:latin typeface="Times New Roman" panose="02020603050405020304" pitchFamily="18" charset="0"/>
                <a:cs typeface="Times New Roman" panose="02020603050405020304" pitchFamily="18" charset="0"/>
              </a:rPr>
              <a:t>Coalition for Advancing Digital Research &amp; Education (CADRE) Conference</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Apr 17-18 2018 @ Oklahoma State U, Stillwater OK USA</a:t>
            </a:r>
          </a:p>
          <a:p>
            <a:pPr marL="0" indent="0" algn="ctr">
              <a:spcBef>
                <a:spcPts val="0"/>
              </a:spcBef>
              <a:buClrTx/>
              <a:buSzPct val="100000"/>
              <a:buNone/>
            </a:pPr>
            <a:r>
              <a:rPr lang="en-US" sz="1500" dirty="0">
                <a:latin typeface="Courier New" panose="02070309020205020404" pitchFamily="49" charset="0"/>
                <a:cs typeface="Courier New" panose="02070309020205020404" pitchFamily="49" charset="0"/>
                <a:hlinkClick r:id="rId3"/>
              </a:rPr>
              <a:t>https://hpcc.okstate.edu/cadre-conference</a:t>
            </a:r>
            <a:endParaRPr lang="en-US" sz="1500" dirty="0">
              <a:latin typeface="Courier New" panose="02070309020205020404" pitchFamily="49" charset="0"/>
              <a:cs typeface="Courier New" panose="02070309020205020404" pitchFamily="49" charset="0"/>
            </a:endParaRPr>
          </a:p>
          <a:p>
            <a:pPr>
              <a:spcBef>
                <a:spcPts val="0"/>
              </a:spcBef>
              <a:buClrTx/>
              <a:buSzPct val="100000"/>
            </a:pPr>
            <a:r>
              <a:rPr lang="en-US" sz="1800" dirty="0" smtClean="0"/>
              <a:t>Linux Clusters Institute workshops</a:t>
            </a: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lvl="1">
              <a:spcBef>
                <a:spcPts val="0"/>
              </a:spcBef>
              <a:buClrTx/>
              <a:buSzPct val="100000"/>
            </a:pPr>
            <a:r>
              <a:rPr lang="en-US" sz="1400" dirty="0" smtClean="0"/>
              <a:t>Introductory HPC Cluster System Administration: May 14-18 2018 </a:t>
            </a:r>
            <a:r>
              <a:rPr lang="en-US" sz="1400" dirty="0"/>
              <a:t>@ </a:t>
            </a:r>
            <a:r>
              <a:rPr lang="en-US" sz="1400" dirty="0" smtClean="0"/>
              <a:t>U Nebraska, Lincoln NE USA</a:t>
            </a:r>
          </a:p>
          <a:p>
            <a:pPr lvl="1">
              <a:spcBef>
                <a:spcPts val="0"/>
              </a:spcBef>
              <a:buClrTx/>
              <a:buSzPct val="100000"/>
            </a:pPr>
            <a:r>
              <a:rPr lang="en-US" sz="1400" dirty="0">
                <a:latin typeface="Times New Roman" panose="02020603050405020304" pitchFamily="18" charset="0"/>
                <a:cs typeface="Times New Roman" panose="02020603050405020304" pitchFamily="18" charset="0"/>
              </a:rPr>
              <a:t>Intermediate HPC Cluster System Administration: </a:t>
            </a:r>
            <a:r>
              <a:rPr lang="en-US" sz="1400" dirty="0" smtClean="0">
                <a:latin typeface="Times New Roman" panose="02020603050405020304" pitchFamily="18" charset="0"/>
                <a:cs typeface="Times New Roman" panose="02020603050405020304" pitchFamily="18" charset="0"/>
              </a:rPr>
              <a:t>Aug 13-17 2018 @ Yale U, New Haven CT USA</a:t>
            </a:r>
          </a:p>
          <a:p>
            <a:pPr>
              <a:spcBef>
                <a:spcPts val="0"/>
              </a:spcBef>
              <a:buClrTx/>
              <a:buSzPct val="100000"/>
            </a:pPr>
            <a:r>
              <a:rPr lang="en-US" sz="1800" dirty="0" smtClean="0"/>
              <a:t>Great Plains Network Annual Meeting: details coming soon</a:t>
            </a:r>
          </a:p>
          <a:p>
            <a:pPr>
              <a:spcBef>
                <a:spcPts val="0"/>
              </a:spcBef>
              <a:buClrTx/>
              <a:buSzPct val="100000"/>
            </a:pPr>
            <a:r>
              <a:rPr lang="en-US" sz="1800" dirty="0" smtClean="0"/>
              <a:t>Advanced </a:t>
            </a:r>
            <a:r>
              <a:rPr lang="en-US" sz="1800" dirty="0"/>
              <a:t>Cyberinfrastructure Research &amp; Education Facilitators (ACI-REF) Virtual </a:t>
            </a:r>
            <a:r>
              <a:rPr lang="en-US" sz="1800" dirty="0" smtClean="0"/>
              <a:t>Residency Aug 5-10 2018, U Oklahoma, Norman OK USA</a:t>
            </a:r>
          </a:p>
          <a:p>
            <a:pPr>
              <a:spcBef>
                <a:spcPts val="0"/>
              </a:spcBef>
              <a:buClrTx/>
              <a:buSzPct val="100000"/>
            </a:pPr>
            <a:r>
              <a:rPr lang="en-US" sz="1800" dirty="0" smtClean="0"/>
              <a:t>PEARC 2018, July 22-27, Pittsburgh PA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https://www.pearc18.pearc.org/</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dirty="0" smtClean="0"/>
              <a:t>IEEE Cluster 2018, Sep 10-13, Belfast UK</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https://cluster2018.github.io</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b="1" dirty="0" smtClean="0"/>
              <a:t>OKLAHOMA SUPERCOMPUTING SYMPOSIUM 2018, Sep 25-26 2018 @ OU</a:t>
            </a:r>
          </a:p>
          <a:p>
            <a:pPr>
              <a:spcBef>
                <a:spcPts val="0"/>
              </a:spcBef>
              <a:buClrTx/>
              <a:buSzPct val="100000"/>
            </a:pPr>
            <a:r>
              <a:rPr lang="en-US" sz="1800" dirty="0" smtClean="0"/>
              <a:t>SC18 supercomputing conference, Nov 11-16 2018, Dallas TX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7"/>
              </a:rPr>
              <a:t>http://sc18.supercomputing.org/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Storage</a:t>
            </a:r>
          </a:p>
          <a:p>
            <a:pPr>
              <a:defRPr/>
            </a:pPr>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68931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A066696-E8F5-48B1-9532-8E3CEAA80D21}" type="slidenum">
              <a:rPr lang="en-US"/>
              <a:pPr/>
              <a:t>18</a:t>
            </a:fld>
            <a:endParaRPr lang="en-US"/>
          </a:p>
        </p:txBody>
      </p:sp>
      <p:sp>
        <p:nvSpPr>
          <p:cNvPr id="558082" name="Rectangle 2"/>
          <p:cNvSpPr>
            <a:spLocks noGrp="1" noChangeArrowheads="1"/>
          </p:cNvSpPr>
          <p:nvPr>
            <p:ph type="title"/>
          </p:nvPr>
        </p:nvSpPr>
        <p:spPr/>
        <p:txBody>
          <a:bodyPr/>
          <a:lstStyle/>
          <a:p>
            <a:r>
              <a:rPr lang="en-US"/>
              <a:t>Outline</a:t>
            </a:r>
          </a:p>
        </p:txBody>
      </p:sp>
      <p:sp>
        <p:nvSpPr>
          <p:cNvPr id="558083" name="Rectangle 3"/>
          <p:cNvSpPr>
            <a:spLocks noGrp="1" noChangeArrowheads="1"/>
          </p:cNvSpPr>
          <p:nvPr>
            <p:ph type="body" idx="1"/>
          </p:nvPr>
        </p:nvSpPr>
        <p:spPr>
          <a:xfrm>
            <a:off x="831850" y="1371600"/>
            <a:ext cx="7332663" cy="4267200"/>
          </a:xfrm>
        </p:spPr>
        <p:txBody>
          <a:bodyPr/>
          <a:lstStyle/>
          <a:p>
            <a:r>
              <a:rPr lang="en-US" dirty="0"/>
              <a:t>What is the storage hierarchy?</a:t>
            </a:r>
          </a:p>
          <a:p>
            <a:pPr>
              <a:lnSpc>
                <a:spcPct val="80000"/>
              </a:lnSpc>
            </a:pPr>
            <a:r>
              <a:rPr lang="en-US" dirty="0"/>
              <a:t>Registers</a:t>
            </a:r>
          </a:p>
          <a:p>
            <a:pPr>
              <a:lnSpc>
                <a:spcPct val="80000"/>
              </a:lnSpc>
            </a:pPr>
            <a:r>
              <a:rPr lang="en-US" dirty="0"/>
              <a:t>Cache</a:t>
            </a:r>
          </a:p>
          <a:p>
            <a:pPr>
              <a:lnSpc>
                <a:spcPct val="80000"/>
              </a:lnSpc>
            </a:pPr>
            <a:r>
              <a:rPr lang="en-US" dirty="0"/>
              <a:t>Main Memory (RAM)</a:t>
            </a:r>
          </a:p>
          <a:p>
            <a:pPr>
              <a:lnSpc>
                <a:spcPct val="80000"/>
              </a:lnSpc>
            </a:pPr>
            <a:r>
              <a:rPr lang="en-US" dirty="0"/>
              <a:t>The Relationship Between RAM and Cache</a:t>
            </a:r>
          </a:p>
          <a:p>
            <a:pPr>
              <a:lnSpc>
                <a:spcPct val="80000"/>
              </a:lnSpc>
            </a:pPr>
            <a:r>
              <a:rPr lang="en-US" dirty="0"/>
              <a:t>The Importance of Being Local</a:t>
            </a:r>
          </a:p>
          <a:p>
            <a:pPr>
              <a:lnSpc>
                <a:spcPct val="80000"/>
              </a:lnSpc>
            </a:pPr>
            <a:r>
              <a:rPr lang="en-US" dirty="0"/>
              <a:t>Hard Disk</a:t>
            </a:r>
          </a:p>
          <a:p>
            <a:pPr>
              <a:lnSpc>
                <a:spcPct val="80000"/>
              </a:lnSpc>
            </a:pPr>
            <a:r>
              <a:rPr lang="en-US" dirty="0"/>
              <a:t>Virtual Memory</a:t>
            </a:r>
          </a:p>
        </p:txBody>
      </p:sp>
      <p:sp>
        <p:nvSpPr>
          <p:cNvPr id="8" name="Footer Placeholder 3"/>
          <p:cNvSpPr txBox="1">
            <a:spLocks/>
          </p:cNvSpPr>
          <p:nvPr/>
        </p:nvSpPr>
        <p:spPr bwMode="auto">
          <a:xfrm>
            <a:off x="1828800" y="6149685"/>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561049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19</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5"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5"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5"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5"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5"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5"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5"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5"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5"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6"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277907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a:xfrm>
            <a:off x="609600" y="1281545"/>
            <a:ext cx="7924800" cy="4648200"/>
          </a:xfrm>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a:t>
            </a:r>
            <a:r>
              <a:rPr lang="en-US" dirty="0" smtClean="0"/>
              <a:t>phone </a:t>
            </a:r>
            <a:r>
              <a:rPr lang="en-US" dirty="0"/>
              <a:t>bridge to fall back on</a:t>
            </a:r>
            <a:r>
              <a:rPr lang="en-US" dirty="0" smtClean="0"/>
              <a:t>.</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29119804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20</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 i3-4010U                         dual core, 1.7 GHz, 3 MB L3 Cache</a:t>
            </a:r>
          </a:p>
          <a:p>
            <a:pPr eaLnBrk="1" hangingPunct="1"/>
            <a:r>
              <a:rPr lang="en-US" sz="2200" dirty="0" smtClean="0"/>
              <a:t>12 GB 1600 MHz DDR3L SDRAM</a:t>
            </a:r>
          </a:p>
          <a:p>
            <a:pPr eaLnBrk="1" hangingPunct="1"/>
            <a:r>
              <a:rPr lang="en-US" sz="2200" dirty="0" smtClean="0"/>
              <a:t>340 GB SATA 5400 RPM Hard Drive</a:t>
            </a:r>
          </a:p>
          <a:p>
            <a:pPr eaLnBrk="1" hangingPunct="1"/>
            <a:r>
              <a:rPr lang="en-US" sz="2200" dirty="0" smtClean="0"/>
              <a:t>DVD</a:t>
            </a:r>
            <a:r>
              <a:rPr lang="en-US" sz="2200" u="sng" dirty="0" smtClean="0"/>
              <a:t>+</a:t>
            </a:r>
            <a:r>
              <a:rPr lang="en-US" sz="2200" dirty="0" smtClean="0"/>
              <a:t>RW/CD-RW Drive</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364533" y="1828800"/>
            <a:ext cx="3536546" cy="523220"/>
          </a:xfrm>
          <a:prstGeom prst="rect">
            <a:avLst/>
          </a:prstGeom>
          <a:noFill/>
          <a:ln w="9525">
            <a:noFill/>
            <a:miter lim="800000"/>
            <a:headEnd/>
            <a:tailEnd/>
          </a:ln>
        </p:spPr>
        <p:txBody>
          <a:bodyPr wrap="none">
            <a:spAutoFit/>
          </a:bodyPr>
          <a:lstStyle/>
          <a:p>
            <a:r>
              <a:rPr lang="en-US" sz="2800" b="1" dirty="0" smtClean="0"/>
              <a:t>Dell Latitude E5540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2" y="2639357"/>
            <a:ext cx="2924138" cy="17751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1173560" y="4414551"/>
            <a:ext cx="1752600" cy="369332"/>
          </a:xfrm>
          <a:prstGeom prst="rect">
            <a:avLst/>
          </a:prstGeom>
          <a:noFill/>
          <a:ln w="9525">
            <a:noFill/>
            <a:miter lim="800000"/>
            <a:headEnd/>
            <a:tailEnd/>
          </a:ln>
          <a:effectLst/>
        </p:spPr>
        <p:txBody>
          <a:bodyPr>
            <a:spAutoFit/>
          </a:bodyPr>
          <a:lstStyle/>
          <a:p>
            <a:pPr>
              <a:spcBef>
                <a:spcPct val="50000"/>
              </a:spcBef>
            </a:pPr>
            <a:r>
              <a:rPr lang="en-US" sz="600" dirty="0" smtClean="0">
                <a:latin typeface="Courier New" pitchFamily="49" charset="0"/>
                <a:hlinkClick r:id="rId6"/>
              </a:rPr>
              <a:t>http://content.hwigroup.net/images/products/xl/204419/dell_latitude_e5540_55405115.jpg</a:t>
            </a:r>
            <a:endParaRPr lang="en-US" sz="600" dirty="0">
              <a:latin typeface="Courier New" pitchFamily="49" charset="0"/>
            </a:endParaRPr>
          </a:p>
        </p:txBody>
      </p:sp>
    </p:spTree>
    <p:custDataLst>
      <p:tags r:id="rId1"/>
    </p:custDataLst>
    <p:extLst>
      <p:ext uri="{BB962C8B-B14F-4D97-AF65-F5344CB8AC3E}">
        <p14:creationId xmlns:p14="http://schemas.microsoft.com/office/powerpoint/2010/main" val="39127054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English: Storage</a:t>
            </a:r>
            <a:endParaRPr lang="en-US" dirty="0"/>
          </a:p>
          <a:p>
            <a:r>
              <a:rPr lang="en-US" dirty="0" smtClean="0"/>
              <a:t>Tue Jan 30 - Tue Feb 6 2018</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21</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extLst/>
          </p:nvPr>
        </p:nvGraphicFramePr>
        <p:xfrm>
          <a:off x="685800" y="1371600"/>
          <a:ext cx="7797800" cy="3975227"/>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(1600MHz DDR3L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Flash Thumb Drive (USB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Blu-Ray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668,672</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46,000</a:t>
                      </a:r>
                      <a:endParaRPr kumimoji="0" lang="en-US" sz="1400" b="0" i="0" u="none" strike="noStrike" cap="none" normalizeH="0" baseline="3000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15,000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72             </a:t>
                      </a:r>
                      <a:r>
                        <a:rPr kumimoji="0" lang="en-US" sz="1400" b="0" i="0" u="none" strike="noStrike" cap="none" normalizeH="0" baseline="3000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10,752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12,288</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4096 times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$20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$0.0093     [12]</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~1/2000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$0.00003</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$0.00018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$0.00006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5362365"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G</a:t>
            </a:r>
            <a:r>
              <a:rPr lang="en-US" sz="1600" u="sng" dirty="0" smtClean="0"/>
              <a:t>FLOP/s</a:t>
            </a:r>
            <a:r>
              <a:rPr lang="en-US" sz="1600" dirty="0"/>
              <a:t>: </a:t>
            </a:r>
            <a:r>
              <a:rPr lang="en-US" sz="1600" dirty="0" smtClean="0"/>
              <a:t>billions </a:t>
            </a:r>
            <a:r>
              <a:rPr lang="en-US" sz="1600" dirty="0"/>
              <a:t>of floating point operations per second</a:t>
            </a:r>
          </a:p>
          <a:p>
            <a:pPr marL="457200" indent="-457200" algn="l"/>
            <a:r>
              <a:rPr lang="en-US" sz="1600" dirty="0"/>
              <a:t>** </a:t>
            </a:r>
            <a:r>
              <a:rPr lang="en-US" sz="1600" dirty="0" smtClean="0"/>
              <a:t>168 256-bit integer vector registers,</a:t>
            </a:r>
          </a:p>
          <a:p>
            <a:pPr marL="457200" indent="-457200" algn="l"/>
            <a:r>
              <a:rPr lang="en-US" sz="1600" dirty="0" smtClean="0"/>
              <a:t>     168 256-bit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400" y="541279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62033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dirty="0"/>
              <a:t/>
            </a:r>
            <a:br>
              <a:rPr lang="en-US" dirty="0"/>
            </a:br>
            <a:r>
              <a:rPr lang="en-US" sz="6000" dirty="0" smtClean="0"/>
              <a:t>Multicore</a:t>
            </a:r>
            <a:endParaRPr lang="en-US" sz="6000" dirty="0"/>
          </a:p>
        </p:txBody>
      </p:sp>
      <p:sp>
        <p:nvSpPr>
          <p:cNvPr id="562179" name="Text Box 3"/>
          <p:cNvSpPr txBox="1">
            <a:spLocks noChangeArrowheads="1"/>
          </p:cNvSpPr>
          <p:nvPr/>
        </p:nvSpPr>
        <p:spPr bwMode="auto">
          <a:xfrm>
            <a:off x="6080125" y="4760913"/>
            <a:ext cx="438150" cy="274637"/>
          </a:xfrm>
          <a:prstGeom prst="rect">
            <a:avLst/>
          </a:prstGeom>
          <a:noFill/>
          <a:ln w="9525">
            <a:noFill/>
            <a:miter lim="800000"/>
            <a:headEnd/>
            <a:tailEnd/>
          </a:ln>
          <a:effectLst/>
        </p:spPr>
        <p:txBody>
          <a:bodyPr wrap="none">
            <a:spAutoFit/>
          </a:bodyPr>
          <a:lstStyle/>
          <a:p>
            <a:pPr algn="l"/>
            <a:r>
              <a:rPr lang="en-US" sz="1200"/>
              <a:t>[25]</a:t>
            </a:r>
            <a:endParaRPr lang="en-US"/>
          </a:p>
        </p:txBody>
      </p:sp>
      <p:pic>
        <p:nvPicPr>
          <p:cNvPr id="562180" name="Picture 4" descr="power5"/>
          <p:cNvPicPr>
            <a:picLocks noChangeAspect="1" noChangeArrowheads="1"/>
          </p:cNvPicPr>
          <p:nvPr/>
        </p:nvPicPr>
        <p:blipFill>
          <a:blip r:embed="rId4" cstate="print"/>
          <a:srcRect/>
          <a:stretch>
            <a:fillRect/>
          </a:stretch>
        </p:blipFill>
        <p:spPr bwMode="auto">
          <a:xfrm>
            <a:off x="3733800" y="3886200"/>
            <a:ext cx="2314575" cy="2370138"/>
          </a:xfrm>
          <a:prstGeom prst="rect">
            <a:avLst/>
          </a:prstGeom>
          <a:noFill/>
        </p:spPr>
      </p:pic>
    </p:spTree>
    <p:custDataLst>
      <p:tags r:id="rId1"/>
    </p:custDataLst>
    <p:extLst>
      <p:ext uri="{BB962C8B-B14F-4D97-AF65-F5344CB8AC3E}">
        <p14:creationId xmlns:p14="http://schemas.microsoft.com/office/powerpoint/2010/main" val="72356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Storage</a:t>
            </a:r>
            <a:endParaRPr lang="en-US" dirty="0"/>
          </a:p>
          <a:p>
            <a:r>
              <a:rPr lang="en-US" sz="1200" dirty="0" smtClean="0"/>
              <a:t>Tue Jan 30 - Tue Feb 6 2018</a:t>
            </a:r>
            <a:endParaRPr lang="en-US" sz="1200" dirty="0"/>
          </a:p>
        </p:txBody>
      </p:sp>
      <p:sp>
        <p:nvSpPr>
          <p:cNvPr id="5" name="Slide Number Placeholder 4"/>
          <p:cNvSpPr>
            <a:spLocks noGrp="1"/>
          </p:cNvSpPr>
          <p:nvPr>
            <p:ph type="sldNum" sz="quarter" idx="11"/>
          </p:nvPr>
        </p:nvSpPr>
        <p:spPr/>
        <p:txBody>
          <a:bodyPr/>
          <a:lstStyle/>
          <a:p>
            <a:fld id="{6E1A0975-9E75-4E65-8C13-DAFC313E304E}" type="slidenum">
              <a:rPr lang="en-US"/>
              <a:pPr/>
              <a:t>23</a:t>
            </a:fld>
            <a:endParaRPr lang="en-US"/>
          </a:p>
        </p:txBody>
      </p:sp>
      <p:sp>
        <p:nvSpPr>
          <p:cNvPr id="424962" name="Rectangle 2"/>
          <p:cNvSpPr>
            <a:spLocks noGrp="1" noChangeArrowheads="1"/>
          </p:cNvSpPr>
          <p:nvPr>
            <p:ph type="title"/>
          </p:nvPr>
        </p:nvSpPr>
        <p:spPr/>
        <p:txBody>
          <a:bodyPr/>
          <a:lstStyle/>
          <a:p>
            <a:r>
              <a:rPr lang="en-US"/>
              <a:t>Multicore</a:t>
            </a:r>
          </a:p>
        </p:txBody>
      </p:sp>
      <p:sp>
        <p:nvSpPr>
          <p:cNvPr id="424963" name="Rectangle 3"/>
          <p:cNvSpPr>
            <a:spLocks noGrp="1" noChangeArrowheads="1"/>
          </p:cNvSpPr>
          <p:nvPr>
            <p:ph type="body" idx="1"/>
          </p:nvPr>
        </p:nvSpPr>
        <p:spPr>
          <a:xfrm>
            <a:off x="381000" y="1176628"/>
            <a:ext cx="8402638" cy="4648200"/>
          </a:xfrm>
        </p:spPr>
        <p:txBody>
          <a:bodyPr/>
          <a:lstStyle/>
          <a:p>
            <a:r>
              <a:rPr lang="en-US" dirty="0"/>
              <a:t>A </a:t>
            </a:r>
            <a:r>
              <a:rPr lang="en-US" b="1" i="1" u="sng" dirty="0"/>
              <a:t>multicore</a:t>
            </a:r>
            <a:r>
              <a:rPr lang="en-US" dirty="0"/>
              <a:t> CPU is a chip with multiple, independent “brains,” known as </a:t>
            </a:r>
            <a:r>
              <a:rPr lang="en-US" b="1" i="1" u="sng" dirty="0"/>
              <a:t>cores</a:t>
            </a:r>
            <a:r>
              <a:rPr lang="en-US" dirty="0"/>
              <a:t>.</a:t>
            </a:r>
          </a:p>
          <a:p>
            <a:r>
              <a:rPr lang="en-US" dirty="0"/>
              <a:t>These multiple cores can run completely separate programs, or they can cooperate together to work simultaneously in parallel on different parts of the same program.</a:t>
            </a:r>
          </a:p>
          <a:p>
            <a:r>
              <a:rPr lang="en-US" dirty="0"/>
              <a:t>All of the cores share the same connection to memory </a:t>
            </a:r>
            <a:r>
              <a:rPr lang="en-US" dirty="0" smtClean="0"/>
              <a:t>–         </a:t>
            </a:r>
            <a:r>
              <a:rPr lang="en-US" dirty="0"/>
              <a:t>and the same </a:t>
            </a:r>
            <a:r>
              <a:rPr lang="en-US" b="1" i="1" u="sng" dirty="0"/>
              <a:t>bandwidth</a:t>
            </a:r>
            <a:r>
              <a:rPr lang="en-US" dirty="0"/>
              <a:t> (memory speed</a:t>
            </a:r>
            <a:r>
              <a:rPr lang="en-US" dirty="0" smtClean="0"/>
              <a:t>).</a:t>
            </a:r>
          </a:p>
          <a:p>
            <a:r>
              <a:rPr lang="en-US" b="1" u="sng" dirty="0" smtClean="0"/>
              <a:t>NOTE</a:t>
            </a:r>
            <a:r>
              <a:rPr lang="en-US" dirty="0" smtClean="0"/>
              <a:t>: From now on, you can’t say “CPU” (or  “processor”)  as a noun any more, only “chip” or “core,” because “CPU” is ambiguous. (You can say “CPU chip” or “CPU core.”)</a:t>
            </a:r>
          </a:p>
          <a:p>
            <a:pPr lvl="1"/>
            <a:r>
              <a:rPr lang="en-US" dirty="0" smtClean="0"/>
              <a:t>The technical term for a CPU chip is </a:t>
            </a:r>
            <a:r>
              <a:rPr lang="en-US" i="1" u="sng" dirty="0" smtClean="0"/>
              <a:t>socket</a:t>
            </a:r>
            <a:r>
              <a:rPr lang="en-US" dirty="0" smtClean="0"/>
              <a:t>, which is where the chip gets plugged in to on the motherboard. So a computer with two CPU chips is called a “dual socket” computer.</a:t>
            </a:r>
            <a:endParaRPr lang="en-US" dirty="0"/>
          </a:p>
        </p:txBody>
      </p:sp>
    </p:spTree>
    <p:extLst>
      <p:ext uri="{BB962C8B-B14F-4D97-AF65-F5344CB8AC3E}">
        <p14:creationId xmlns:p14="http://schemas.microsoft.com/office/powerpoint/2010/main" val="21913059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Storage</a:t>
            </a:r>
            <a:endParaRPr lang="en-US" dirty="0"/>
          </a:p>
          <a:p>
            <a:r>
              <a:rPr lang="en-US" sz="1200" dirty="0" smtClean="0"/>
              <a:t>Tue Jan 30 - Tue Feb 6 2018</a:t>
            </a:r>
            <a:endParaRPr lang="en-US" sz="1200" dirty="0"/>
          </a:p>
        </p:txBody>
      </p:sp>
      <p:sp>
        <p:nvSpPr>
          <p:cNvPr id="5" name="Slide Number Placeholder 4"/>
          <p:cNvSpPr>
            <a:spLocks noGrp="1"/>
          </p:cNvSpPr>
          <p:nvPr>
            <p:ph type="sldNum" sz="quarter" idx="11"/>
          </p:nvPr>
        </p:nvSpPr>
        <p:spPr/>
        <p:txBody>
          <a:bodyPr/>
          <a:lstStyle/>
          <a:p>
            <a:fld id="{D785E1A3-7CD3-4F60-AD38-DA7BF457491D}" type="slidenum">
              <a:rPr lang="en-US"/>
              <a:pPr/>
              <a:t>24</a:t>
            </a:fld>
            <a:endParaRPr lang="en-US"/>
          </a:p>
        </p:txBody>
      </p:sp>
      <p:sp>
        <p:nvSpPr>
          <p:cNvPr id="425986" name="Rectangle 2"/>
          <p:cNvSpPr>
            <a:spLocks noGrp="1" noChangeArrowheads="1"/>
          </p:cNvSpPr>
          <p:nvPr>
            <p:ph type="title"/>
          </p:nvPr>
        </p:nvSpPr>
        <p:spPr/>
        <p:txBody>
          <a:bodyPr/>
          <a:lstStyle/>
          <a:p>
            <a:r>
              <a:rPr lang="en-US" dirty="0"/>
              <a:t>Multicore </a:t>
            </a:r>
            <a:r>
              <a:rPr lang="en-US" dirty="0" smtClean="0"/>
              <a:t>History (x86)</a:t>
            </a:r>
            <a:endParaRPr lang="en-US" dirty="0"/>
          </a:p>
        </p:txBody>
      </p:sp>
      <p:sp>
        <p:nvSpPr>
          <p:cNvPr id="425987" name="Rectangle 3"/>
          <p:cNvSpPr>
            <a:spLocks noGrp="1" noChangeArrowheads="1"/>
          </p:cNvSpPr>
          <p:nvPr>
            <p:ph type="body" idx="1"/>
          </p:nvPr>
        </p:nvSpPr>
        <p:spPr/>
        <p:txBody>
          <a:bodyPr/>
          <a:lstStyle/>
          <a:p>
            <a:pPr>
              <a:spcBef>
                <a:spcPts val="0"/>
              </a:spcBef>
            </a:pPr>
            <a:r>
              <a:rPr lang="en-US" sz="2000" dirty="0" smtClean="0"/>
              <a:t>Single core: November 1971 (Intel 4004)</a:t>
            </a:r>
          </a:p>
          <a:p>
            <a:pPr>
              <a:spcBef>
                <a:spcPts val="0"/>
              </a:spcBef>
            </a:pPr>
            <a:r>
              <a:rPr lang="en-US" sz="2000" dirty="0" smtClean="0"/>
              <a:t>Dual </a:t>
            </a:r>
            <a:r>
              <a:rPr lang="en-US" sz="2000" dirty="0"/>
              <a:t>core: October </a:t>
            </a:r>
            <a:r>
              <a:rPr lang="en-US" sz="2000" dirty="0" smtClean="0"/>
              <a:t>2005 (Intel), March 2006 (AMD)</a:t>
            </a:r>
            <a:endParaRPr lang="en-US" sz="2000" dirty="0"/>
          </a:p>
          <a:p>
            <a:pPr>
              <a:spcBef>
                <a:spcPts val="0"/>
              </a:spcBef>
            </a:pPr>
            <a:r>
              <a:rPr lang="en-US" sz="2000" dirty="0"/>
              <a:t>Quad core: June </a:t>
            </a:r>
            <a:r>
              <a:rPr lang="en-US" sz="2000" dirty="0" smtClean="0"/>
              <a:t>2006 (Intel), Sep 2007 (AMD)</a:t>
            </a:r>
            <a:endParaRPr lang="en-US" sz="2000" dirty="0"/>
          </a:p>
          <a:p>
            <a:pPr>
              <a:spcBef>
                <a:spcPts val="0"/>
              </a:spcBef>
            </a:pPr>
            <a:r>
              <a:rPr lang="en-US" sz="2000" dirty="0"/>
              <a:t>Hex core: </a:t>
            </a:r>
            <a:r>
              <a:rPr lang="en-US" sz="2000" dirty="0" smtClean="0"/>
              <a:t>Sep 2008 (Intel), June 2009 (AMD)</a:t>
            </a:r>
            <a:endParaRPr lang="en-US" sz="2000" dirty="0"/>
          </a:p>
          <a:p>
            <a:pPr>
              <a:spcBef>
                <a:spcPts val="0"/>
              </a:spcBef>
            </a:pPr>
            <a:r>
              <a:rPr lang="en-US" sz="2000" dirty="0" smtClean="0"/>
              <a:t>8 core (Intel &amp; AMD), 12 core (AMD only): March 2010</a:t>
            </a:r>
          </a:p>
          <a:p>
            <a:pPr>
              <a:spcBef>
                <a:spcPts val="0"/>
              </a:spcBef>
            </a:pPr>
            <a:r>
              <a:rPr lang="en-US" sz="2000" dirty="0" smtClean="0"/>
              <a:t>16 core: Nov 2011 (AMD only)</a:t>
            </a:r>
          </a:p>
          <a:p>
            <a:pPr>
              <a:spcBef>
                <a:spcPts val="0"/>
              </a:spcBef>
            </a:pPr>
            <a:r>
              <a:rPr lang="en-US" sz="2000" dirty="0" smtClean="0"/>
              <a:t>18 core: Sep 2014 (Intel only)</a:t>
            </a:r>
          </a:p>
          <a:p>
            <a:pPr>
              <a:spcBef>
                <a:spcPts val="0"/>
              </a:spcBef>
            </a:pPr>
            <a:r>
              <a:rPr lang="en-US" sz="2000" dirty="0" smtClean="0"/>
              <a:t>22 core: March 2016 (Intel only)</a:t>
            </a:r>
          </a:p>
          <a:p>
            <a:pPr>
              <a:spcBef>
                <a:spcPts val="0"/>
              </a:spcBef>
            </a:pPr>
            <a:r>
              <a:rPr lang="en-US" sz="2000" dirty="0" smtClean="0"/>
              <a:t>28 core: July 2017 (Intel only)</a:t>
            </a:r>
          </a:p>
          <a:p>
            <a:pPr>
              <a:spcBef>
                <a:spcPts val="0"/>
              </a:spcBef>
            </a:pPr>
            <a:r>
              <a:rPr lang="en-US" sz="2000" dirty="0" smtClean="0"/>
              <a:t>32 core: June 2017 (AMD only)</a:t>
            </a:r>
          </a:p>
          <a:p>
            <a:pPr>
              <a:spcBef>
                <a:spcPts val="0"/>
              </a:spcBef>
              <a:buFont typeface="Wingdings" pitchFamily="2" charset="2"/>
              <a:buNone/>
            </a:pPr>
            <a:r>
              <a:rPr lang="en-US" sz="1100" dirty="0" smtClean="0">
                <a:latin typeface="Courier New" pitchFamily="49" charset="0"/>
                <a:cs typeface="Courier New" pitchFamily="49" charset="0"/>
                <a:hlinkClick r:id="rId3"/>
              </a:rPr>
              <a:t>http://www.intel.com/pressroom/kits/quickreffam.htm</a:t>
            </a:r>
            <a:r>
              <a:rPr lang="en-US" sz="1100" dirty="0" smtClean="0">
                <a:latin typeface="Courier New" pitchFamily="49" charset="0"/>
                <a:cs typeface="Courier New" pitchFamily="49" charset="0"/>
              </a:rPr>
              <a:t> </a:t>
            </a:r>
            <a:r>
              <a:rPr lang="en-US" sz="1100" dirty="0" smtClean="0"/>
              <a:t>(dual core, quad core)</a:t>
            </a:r>
          </a:p>
          <a:p>
            <a:pPr>
              <a:spcBef>
                <a:spcPts val="0"/>
              </a:spcBef>
              <a:buFont typeface="Wingdings" pitchFamily="2" charset="2"/>
              <a:buNone/>
            </a:pPr>
            <a:r>
              <a:rPr lang="en-US" sz="1100" dirty="0" smtClean="0">
                <a:latin typeface="Courier New" panose="02070309020205020404" pitchFamily="49" charset="0"/>
                <a:cs typeface="Courier New" panose="02070309020205020404" pitchFamily="49" charset="0"/>
                <a:hlinkClick r:id="rId4"/>
              </a:rPr>
              <a:t>http://ark.intel.com/products/family/34348/Intel-Xeon-Processor-7000-Sequence#@Server</a:t>
            </a:r>
            <a:r>
              <a:rPr lang="en-US" sz="1100" dirty="0" smtClean="0">
                <a:latin typeface="Courier New" panose="02070309020205020404" pitchFamily="49" charset="0"/>
                <a:cs typeface="Courier New" panose="02070309020205020404" pitchFamily="49" charset="0"/>
              </a:rPr>
              <a:t> </a:t>
            </a:r>
            <a:r>
              <a:rPr lang="en-US" sz="1100" dirty="0" smtClean="0">
                <a:latin typeface="Times New Roman" panose="02020603050405020304" pitchFamily="18" charset="0"/>
                <a:cs typeface="Times New Roman" panose="02020603050405020304" pitchFamily="18" charset="0"/>
              </a:rPr>
              <a:t>(6 core)</a:t>
            </a:r>
          </a:p>
          <a:p>
            <a:pPr>
              <a:spcBef>
                <a:spcPts val="0"/>
              </a:spcBef>
              <a:buFont typeface="Wingdings" pitchFamily="2" charset="2"/>
              <a:buNone/>
            </a:pPr>
            <a:r>
              <a:rPr lang="en-US" sz="1100" dirty="0" smtClean="0">
                <a:latin typeface="Courier New" pitchFamily="49" charset="0"/>
                <a:cs typeface="Courier New" pitchFamily="49" charset="0"/>
                <a:hlinkClick r:id="rId5"/>
              </a:rPr>
              <a:t>http://ark.intel.com/ProductCollection.aspx?familyID=594&amp;MarketSegment=SRV</a:t>
            </a:r>
            <a:r>
              <a:rPr lang="en-US" sz="1100" dirty="0" smtClean="0"/>
              <a:t>   (8 core)</a:t>
            </a:r>
            <a:endParaRPr lang="en-US" sz="1100" dirty="0"/>
          </a:p>
          <a:p>
            <a:pPr>
              <a:spcBef>
                <a:spcPts val="0"/>
              </a:spcBef>
              <a:buFont typeface="Wingdings" pitchFamily="2" charset="2"/>
              <a:buNone/>
            </a:pPr>
            <a:r>
              <a:rPr lang="en-US" sz="1100" dirty="0">
                <a:latin typeface="Courier New" pitchFamily="49" charset="0"/>
                <a:cs typeface="Courier New" pitchFamily="49" charset="0"/>
                <a:hlinkClick r:id="rId6"/>
              </a:rPr>
              <a:t>http://en.wikipedia.org/wiki/Intel_Nehalem_(microarchitecture)</a:t>
            </a:r>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a:t>
            </a:r>
            <a:r>
              <a:rPr lang="en-US" sz="1100" dirty="0" smtClean="0"/>
              <a:t>(8 core)</a:t>
            </a:r>
          </a:p>
          <a:p>
            <a:pPr>
              <a:spcBef>
                <a:spcPts val="0"/>
              </a:spcBef>
              <a:buFont typeface="Wingdings" pitchFamily="2" charset="2"/>
              <a:buNone/>
            </a:pPr>
            <a:r>
              <a:rPr lang="en-US" sz="1100" dirty="0" smtClean="0">
                <a:latin typeface="Courier New" pitchFamily="49" charset="0"/>
                <a:cs typeface="Courier New" pitchFamily="49" charset="0"/>
                <a:hlinkClick r:id="rId7"/>
              </a:rPr>
              <a:t>http://en.wikipedia.org/wiki/AMD_Opteron</a:t>
            </a:r>
            <a:r>
              <a:rPr lang="en-US" sz="1100" dirty="0" smtClean="0">
                <a:latin typeface="Courier New" pitchFamily="49" charset="0"/>
                <a:cs typeface="Courier New" pitchFamily="49" charset="0"/>
              </a:rPr>
              <a:t>   </a:t>
            </a:r>
            <a:r>
              <a:rPr lang="en-US" sz="1100" dirty="0" smtClean="0"/>
              <a:t>(12 core)</a:t>
            </a:r>
          </a:p>
          <a:p>
            <a:pPr>
              <a:spcBef>
                <a:spcPts val="0"/>
              </a:spcBef>
              <a:buFont typeface="Wingdings" pitchFamily="2" charset="2"/>
              <a:buNone/>
            </a:pPr>
            <a:r>
              <a:rPr lang="en-US" sz="1100" dirty="0" smtClean="0">
                <a:latin typeface="Courier New" panose="02070309020205020404" pitchFamily="49" charset="0"/>
                <a:cs typeface="Courier New" panose="02070309020205020404" pitchFamily="49" charset="0"/>
                <a:hlinkClick r:id="rId8"/>
              </a:rPr>
              <a:t>https://en.wikipedia.org/wiki/Broadwell_(microarchitecture)</a:t>
            </a:r>
            <a:r>
              <a:rPr lang="en-US" sz="1100" dirty="0" smtClean="0"/>
              <a:t>  (22 core)</a:t>
            </a:r>
          </a:p>
          <a:p>
            <a:pPr>
              <a:spcBef>
                <a:spcPts val="0"/>
              </a:spcBef>
              <a:buFont typeface="Wingdings" pitchFamily="2" charset="2"/>
              <a:buNone/>
            </a:pPr>
            <a:r>
              <a:rPr lang="en-US" sz="1100" dirty="0" smtClean="0">
                <a:latin typeface="Courier New" panose="02070309020205020404" pitchFamily="49" charset="0"/>
                <a:cs typeface="Courier New" panose="02070309020205020404" pitchFamily="49" charset="0"/>
                <a:hlinkClick r:id="rId9"/>
              </a:rPr>
              <a:t>https://en.wikipedia.org/wiki/Skylake_(microarchitecture)</a:t>
            </a:r>
            <a:r>
              <a:rPr lang="en-US" sz="1100" dirty="0" smtClean="0">
                <a:latin typeface="Courier New" panose="02070309020205020404" pitchFamily="49" charset="0"/>
                <a:cs typeface="Courier New" panose="02070309020205020404" pitchFamily="49" charset="0"/>
              </a:rPr>
              <a:t> </a:t>
            </a:r>
            <a:r>
              <a:rPr lang="en-US" sz="1100" dirty="0" smtClean="0"/>
              <a:t>(28 core)</a:t>
            </a:r>
          </a:p>
          <a:p>
            <a:pPr>
              <a:spcBef>
                <a:spcPts val="0"/>
              </a:spcBef>
              <a:buFont typeface="Wingdings" pitchFamily="2" charset="2"/>
              <a:buNone/>
            </a:pPr>
            <a:r>
              <a:rPr lang="en-US" sz="1100" dirty="0" smtClean="0">
                <a:latin typeface="Courier New" panose="02070309020205020404" pitchFamily="49" charset="0"/>
                <a:cs typeface="Courier New" panose="02070309020205020404" pitchFamily="49" charset="0"/>
                <a:hlinkClick r:id="rId10"/>
              </a:rPr>
              <a:t>https://en.wikipedia.org/wiki/Epyc</a:t>
            </a:r>
            <a:r>
              <a:rPr lang="en-US" sz="1100" dirty="0" smtClean="0"/>
              <a:t>  (32 core)</a:t>
            </a:r>
          </a:p>
        </p:txBody>
      </p:sp>
      <p:sp>
        <p:nvSpPr>
          <p:cNvPr id="3" name="TextBox 2"/>
          <p:cNvSpPr txBox="1"/>
          <p:nvPr/>
        </p:nvSpPr>
        <p:spPr>
          <a:xfrm>
            <a:off x="4481014" y="3033129"/>
            <a:ext cx="4205785" cy="1292662"/>
          </a:xfrm>
          <a:prstGeom prst="rect">
            <a:avLst/>
          </a:prstGeom>
          <a:noFill/>
        </p:spPr>
        <p:txBody>
          <a:bodyPr wrap="square" rtlCol="0">
            <a:spAutoFit/>
          </a:bodyPr>
          <a:lstStyle/>
          <a:p>
            <a:pPr>
              <a:spcBef>
                <a:spcPts val="0"/>
              </a:spcBef>
              <a:buFont typeface="Wingdings" pitchFamily="2" charset="2"/>
              <a:buNone/>
            </a:pPr>
            <a:endParaRPr lang="en-US" sz="600" dirty="0"/>
          </a:p>
          <a:p>
            <a:pPr algn="l">
              <a:spcBef>
                <a:spcPts val="0"/>
              </a:spcBef>
              <a:buNone/>
            </a:pPr>
            <a:r>
              <a:rPr lang="en-US" dirty="0"/>
              <a:t>Note that this is only for x86 – other processor </a:t>
            </a:r>
            <a:r>
              <a:rPr lang="en-US" dirty="0" smtClean="0"/>
              <a:t>families </a:t>
            </a:r>
            <a:r>
              <a:rPr lang="en-US" dirty="0"/>
              <a:t>(for example, POWER) introduced multicore earlier.</a:t>
            </a:r>
          </a:p>
          <a:p>
            <a:endParaRPr lang="en-US" dirty="0"/>
          </a:p>
        </p:txBody>
      </p:sp>
    </p:spTree>
    <p:extLst>
      <p:ext uri="{BB962C8B-B14F-4D97-AF65-F5344CB8AC3E}">
        <p14:creationId xmlns:p14="http://schemas.microsoft.com/office/powerpoint/2010/main" val="25169810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Multicore?</a:t>
            </a:r>
            <a:endParaRPr lang="en-US" dirty="0"/>
          </a:p>
        </p:txBody>
      </p:sp>
      <p:sp>
        <p:nvSpPr>
          <p:cNvPr id="3" name="Content Placeholder 2"/>
          <p:cNvSpPr>
            <a:spLocks noGrp="1"/>
          </p:cNvSpPr>
          <p:nvPr>
            <p:ph idx="1"/>
          </p:nvPr>
        </p:nvSpPr>
        <p:spPr/>
        <p:txBody>
          <a:bodyPr/>
          <a:lstStyle/>
          <a:p>
            <a:r>
              <a:rPr lang="en-US" dirty="0" smtClean="0"/>
              <a:t>In the olden days (until the mid-2000s), the way you made your CPU chip faster was to increase its clock speed (GHz).</a:t>
            </a:r>
          </a:p>
          <a:p>
            <a:r>
              <a:rPr lang="en-US" dirty="0" smtClean="0"/>
              <a:t>The problem is, the heat dissipation of a chip rises exponentially, alongside the clock speed (GHz).</a:t>
            </a:r>
          </a:p>
          <a:p>
            <a:pPr marL="0" indent="0">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Supercomputing in Plain English: Storage</a:t>
            </a:r>
          </a:p>
          <a:p>
            <a:pPr>
              <a:defRPr/>
            </a:pPr>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59" y="3038475"/>
            <a:ext cx="5141341" cy="2981325"/>
          </a:xfrm>
          <a:prstGeom prst="rect">
            <a:avLst/>
          </a:prstGeom>
        </p:spPr>
      </p:pic>
      <p:sp>
        <p:nvSpPr>
          <p:cNvPr id="7" name="TextBox 6"/>
          <p:cNvSpPr txBox="1"/>
          <p:nvPr/>
        </p:nvSpPr>
        <p:spPr>
          <a:xfrm>
            <a:off x="5486400" y="3429000"/>
            <a:ext cx="3297238" cy="1323439"/>
          </a:xfrm>
          <a:prstGeom prst="rect">
            <a:avLst/>
          </a:prstGeom>
          <a:noFill/>
        </p:spPr>
        <p:txBody>
          <a:bodyPr wrap="square" rtlCol="0">
            <a:spAutoFit/>
          </a:bodyPr>
          <a:lstStyle/>
          <a:p>
            <a:pPr algn="l"/>
            <a:r>
              <a:rPr lang="en-US" i="1" dirty="0" smtClean="0"/>
              <a:t>“No one,” </a:t>
            </a:r>
            <a:r>
              <a:rPr lang="en-US" i="1" dirty="0"/>
              <a:t>as </a:t>
            </a:r>
            <a:r>
              <a:rPr lang="en-US" i="1" dirty="0" smtClean="0"/>
              <a:t>[Patrick] </a:t>
            </a:r>
            <a:r>
              <a:rPr lang="en-US" i="1" dirty="0" err="1" smtClean="0"/>
              <a:t>Gelsinger</a:t>
            </a:r>
            <a:r>
              <a:rPr lang="en-US" i="1" dirty="0" smtClean="0"/>
              <a:t> [of Intel] puts it, “wants </a:t>
            </a:r>
            <a:r>
              <a:rPr lang="en-US" i="1" dirty="0"/>
              <a:t>to carry a nuclear reactor in their laptop onto a </a:t>
            </a:r>
            <a:r>
              <a:rPr lang="en-US" i="1" dirty="0" smtClean="0"/>
              <a:t>plane.”</a:t>
            </a:r>
          </a:p>
          <a:p>
            <a:r>
              <a:rPr lang="en-US" sz="800" dirty="0" smtClean="0">
                <a:hlinkClick r:id="rId4"/>
              </a:rPr>
              <a:t>https://www.theregister.co.uk/2001/02/06/intel_touts_alpha_ibm_designs/</a:t>
            </a:r>
            <a:endParaRPr lang="en-US" sz="800" dirty="0"/>
          </a:p>
        </p:txBody>
      </p:sp>
      <p:sp>
        <p:nvSpPr>
          <p:cNvPr id="8" name="TextBox 7"/>
          <p:cNvSpPr txBox="1"/>
          <p:nvPr/>
        </p:nvSpPr>
        <p:spPr>
          <a:xfrm>
            <a:off x="5486400" y="4711977"/>
            <a:ext cx="3297238" cy="184666"/>
          </a:xfrm>
          <a:prstGeom prst="rect">
            <a:avLst/>
          </a:prstGeom>
          <a:noFill/>
        </p:spPr>
        <p:txBody>
          <a:bodyPr wrap="square" rtlCol="0">
            <a:spAutoFit/>
          </a:bodyPr>
          <a:lstStyle/>
          <a:p>
            <a:r>
              <a:rPr lang="en-US" sz="600" dirty="0" smtClean="0">
                <a:hlinkClick r:id="rId5"/>
              </a:rPr>
              <a:t>https://newscenter.lbl.gov/wp-content/uploads/sites/2/2008/07/yelick-berkeleyview-july081.pdf</a:t>
            </a:r>
            <a:endParaRPr lang="en-US" sz="600" dirty="0"/>
          </a:p>
        </p:txBody>
      </p:sp>
      <p:sp>
        <p:nvSpPr>
          <p:cNvPr id="9" name="TextBox 8"/>
          <p:cNvSpPr txBox="1"/>
          <p:nvPr/>
        </p:nvSpPr>
        <p:spPr>
          <a:xfrm>
            <a:off x="5486400" y="5597694"/>
            <a:ext cx="3429000" cy="338554"/>
          </a:xfrm>
          <a:prstGeom prst="rect">
            <a:avLst/>
          </a:prstGeom>
          <a:noFill/>
        </p:spPr>
        <p:txBody>
          <a:bodyPr wrap="square" rtlCol="0">
            <a:spAutoFit/>
          </a:bodyPr>
          <a:lstStyle/>
          <a:p>
            <a:pPr algn="l"/>
            <a:r>
              <a:rPr lang="en-US" sz="800" dirty="0" smtClean="0">
                <a:hlinkClick r:id="rId5"/>
              </a:rPr>
              <a:t>https://newscenter.lbl.gov/wp-content/uploads/sites/2/2008/07/yelick-berkeleyview-july081.pdf</a:t>
            </a:r>
            <a:endParaRPr lang="en-US" sz="800" dirty="0"/>
          </a:p>
        </p:txBody>
      </p:sp>
    </p:spTree>
    <p:extLst>
      <p:ext uri="{BB962C8B-B14F-4D97-AF65-F5344CB8AC3E}">
        <p14:creationId xmlns:p14="http://schemas.microsoft.com/office/powerpoint/2010/main" val="36285089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a:t/>
            </a:r>
            <a:br>
              <a:rPr lang="en-US"/>
            </a:br>
            <a:r>
              <a:rPr lang="en-US" sz="6000"/>
              <a:t>Registers</a:t>
            </a:r>
          </a:p>
        </p:txBody>
      </p:sp>
      <p:sp>
        <p:nvSpPr>
          <p:cNvPr id="562179" name="Text Box 3"/>
          <p:cNvSpPr txBox="1">
            <a:spLocks noChangeArrowheads="1"/>
          </p:cNvSpPr>
          <p:nvPr/>
        </p:nvSpPr>
        <p:spPr bwMode="auto">
          <a:xfrm>
            <a:off x="6080125" y="4760913"/>
            <a:ext cx="438150" cy="274637"/>
          </a:xfrm>
          <a:prstGeom prst="rect">
            <a:avLst/>
          </a:prstGeom>
          <a:noFill/>
          <a:ln w="9525">
            <a:noFill/>
            <a:miter lim="800000"/>
            <a:headEnd/>
            <a:tailEnd/>
          </a:ln>
          <a:effectLst/>
        </p:spPr>
        <p:txBody>
          <a:bodyPr wrap="none">
            <a:spAutoFit/>
          </a:bodyPr>
          <a:lstStyle/>
          <a:p>
            <a:pPr algn="l"/>
            <a:r>
              <a:rPr lang="en-US" sz="1200"/>
              <a:t>[25]</a:t>
            </a:r>
            <a:endParaRPr lang="en-US"/>
          </a:p>
        </p:txBody>
      </p:sp>
      <p:pic>
        <p:nvPicPr>
          <p:cNvPr id="562180" name="Picture 4" descr="power5"/>
          <p:cNvPicPr>
            <a:picLocks noChangeAspect="1" noChangeArrowheads="1"/>
          </p:cNvPicPr>
          <p:nvPr/>
        </p:nvPicPr>
        <p:blipFill>
          <a:blip r:embed="rId4" cstate="print"/>
          <a:srcRect/>
          <a:stretch>
            <a:fillRect/>
          </a:stretch>
        </p:blipFill>
        <p:spPr bwMode="auto">
          <a:xfrm>
            <a:off x="3733800" y="3886200"/>
            <a:ext cx="2314575" cy="2370138"/>
          </a:xfrm>
          <a:prstGeom prst="rect">
            <a:avLst/>
          </a:prstGeom>
          <a:noFill/>
        </p:spPr>
      </p:pic>
    </p:spTree>
    <p:custDataLst>
      <p:tags r:id="rId1"/>
    </p:custDataLst>
    <p:extLst>
      <p:ext uri="{BB962C8B-B14F-4D97-AF65-F5344CB8AC3E}">
        <p14:creationId xmlns:p14="http://schemas.microsoft.com/office/powerpoint/2010/main" val="2425620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41" name="Slide Number Placeholder 4"/>
          <p:cNvSpPr>
            <a:spLocks noGrp="1"/>
          </p:cNvSpPr>
          <p:nvPr>
            <p:ph type="sldNum" sz="quarter" idx="11"/>
          </p:nvPr>
        </p:nvSpPr>
        <p:spPr/>
        <p:txBody>
          <a:bodyPr/>
          <a:lstStyle/>
          <a:p>
            <a:fld id="{8BF17352-4F7F-4C1E-91B0-5CB094DFD86D}" type="slidenum">
              <a:rPr lang="en-US"/>
              <a:pPr/>
              <a:t>27</a:t>
            </a:fld>
            <a:endParaRPr lang="en-US"/>
          </a:p>
        </p:txBody>
      </p:sp>
      <p:sp>
        <p:nvSpPr>
          <p:cNvPr id="563202" name="Rectangle 2"/>
          <p:cNvSpPr>
            <a:spLocks noGrp="1" noChangeArrowheads="1"/>
          </p:cNvSpPr>
          <p:nvPr>
            <p:ph type="title"/>
          </p:nvPr>
        </p:nvSpPr>
        <p:spPr/>
        <p:txBody>
          <a:bodyPr/>
          <a:lstStyle/>
          <a:p>
            <a:r>
              <a:rPr lang="en-US"/>
              <a:t>What Are Registers?</a:t>
            </a:r>
          </a:p>
        </p:txBody>
      </p:sp>
      <p:sp>
        <p:nvSpPr>
          <p:cNvPr id="563203" name="Rectangle 3"/>
          <p:cNvSpPr>
            <a:spLocks noGrp="1" noChangeArrowheads="1"/>
          </p:cNvSpPr>
          <p:nvPr>
            <p:ph type="body" idx="1"/>
          </p:nvPr>
        </p:nvSpPr>
        <p:spPr>
          <a:xfrm>
            <a:off x="831850" y="1371600"/>
            <a:ext cx="7332663" cy="1828800"/>
          </a:xfrm>
        </p:spPr>
        <p:txBody>
          <a:bodyPr/>
          <a:lstStyle/>
          <a:p>
            <a:pPr>
              <a:buFont typeface="Wingdings" pitchFamily="2" charset="2"/>
              <a:buNone/>
            </a:pPr>
            <a:r>
              <a:rPr lang="en-US" b="1" i="1" u="sng"/>
              <a:t>Registers</a:t>
            </a:r>
            <a:r>
              <a:rPr lang="en-US"/>
              <a:t> are memory-like locations inside the Central Processing Unit that hold data that are </a:t>
            </a:r>
            <a:r>
              <a:rPr lang="en-US" b="1" u="sng">
                <a:solidFill>
                  <a:schemeClr val="folHlink"/>
                </a:solidFill>
              </a:rPr>
              <a:t>being used right now</a:t>
            </a:r>
            <a:r>
              <a:rPr lang="en-US"/>
              <a:t> in operations.</a:t>
            </a:r>
          </a:p>
        </p:txBody>
      </p:sp>
      <p:sp>
        <p:nvSpPr>
          <p:cNvPr id="563204" name="Text Box 4"/>
          <p:cNvSpPr txBox="1">
            <a:spLocks noChangeArrowheads="1"/>
          </p:cNvSpPr>
          <p:nvPr/>
        </p:nvSpPr>
        <p:spPr bwMode="auto">
          <a:xfrm>
            <a:off x="7010400" y="4648200"/>
            <a:ext cx="433388" cy="457200"/>
          </a:xfrm>
          <a:prstGeom prst="rect">
            <a:avLst/>
          </a:prstGeom>
          <a:noFill/>
          <a:ln w="9525">
            <a:noFill/>
            <a:miter lim="800000"/>
            <a:headEnd/>
            <a:tailEnd/>
          </a:ln>
          <a:effectLst/>
        </p:spPr>
        <p:txBody>
          <a:bodyPr wrap="none">
            <a:spAutoFit/>
          </a:bodyPr>
          <a:lstStyle/>
          <a:p>
            <a:r>
              <a:rPr lang="en-US" sz="2400">
                <a:latin typeface="Tahoma" pitchFamily="34" charset="0"/>
              </a:rPr>
              <a:t>…</a:t>
            </a:r>
          </a:p>
        </p:txBody>
      </p:sp>
      <p:sp>
        <p:nvSpPr>
          <p:cNvPr id="563205"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a:effectLst/>
        </p:spPr>
        <p:txBody>
          <a:bodyPr wrap="none" anchor="ctr"/>
          <a:lstStyle/>
          <a:p>
            <a:endParaRPr lang="en-US" sz="1600">
              <a:latin typeface="Tahoma" pitchFamily="34" charset="0"/>
            </a:endParaRPr>
          </a:p>
        </p:txBody>
      </p:sp>
      <p:sp>
        <p:nvSpPr>
          <p:cNvPr id="563206" name="Line 6"/>
          <p:cNvSpPr>
            <a:spLocks noChangeShapeType="1"/>
          </p:cNvSpPr>
          <p:nvPr/>
        </p:nvSpPr>
        <p:spPr bwMode="auto">
          <a:xfrm>
            <a:off x="35052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7" name="Line 7"/>
          <p:cNvSpPr>
            <a:spLocks noChangeShapeType="1"/>
          </p:cNvSpPr>
          <p:nvPr/>
        </p:nvSpPr>
        <p:spPr bwMode="auto">
          <a:xfrm>
            <a:off x="59436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8" name="Rectangle 8"/>
          <p:cNvSpPr>
            <a:spLocks noChangeArrowheads="1"/>
          </p:cNvSpPr>
          <p:nvPr/>
        </p:nvSpPr>
        <p:spPr bwMode="auto">
          <a:xfrm>
            <a:off x="3581400" y="3206750"/>
            <a:ext cx="2349500" cy="366713"/>
          </a:xfrm>
          <a:prstGeom prst="rect">
            <a:avLst/>
          </a:prstGeom>
          <a:noFill/>
          <a:ln w="9525">
            <a:noFill/>
            <a:miter lim="800000"/>
            <a:headEnd/>
            <a:tailEnd/>
          </a:ln>
          <a:effectLst/>
        </p:spPr>
        <p:txBody>
          <a:bodyPr wrap="none">
            <a:spAutoFit/>
          </a:bodyPr>
          <a:lstStyle/>
          <a:p>
            <a:pPr algn="l"/>
            <a:r>
              <a:rPr lang="en-US" b="1"/>
              <a:t>Arithmetic/Logic Unit</a:t>
            </a:r>
          </a:p>
        </p:txBody>
      </p:sp>
      <p:sp>
        <p:nvSpPr>
          <p:cNvPr id="563209" name="Text Box 9"/>
          <p:cNvSpPr txBox="1">
            <a:spLocks noChangeArrowheads="1"/>
          </p:cNvSpPr>
          <p:nvPr/>
        </p:nvSpPr>
        <p:spPr bwMode="auto">
          <a:xfrm>
            <a:off x="1497013" y="3206750"/>
            <a:ext cx="1435100" cy="366713"/>
          </a:xfrm>
          <a:prstGeom prst="rect">
            <a:avLst/>
          </a:prstGeom>
          <a:noFill/>
          <a:ln w="9525">
            <a:noFill/>
            <a:miter lim="800000"/>
            <a:headEnd/>
            <a:tailEnd/>
          </a:ln>
          <a:effectLst/>
        </p:spPr>
        <p:txBody>
          <a:bodyPr wrap="none">
            <a:spAutoFit/>
          </a:bodyPr>
          <a:lstStyle/>
          <a:p>
            <a:r>
              <a:rPr lang="en-US" b="1"/>
              <a:t>Control Unit</a:t>
            </a:r>
          </a:p>
        </p:txBody>
      </p:sp>
      <p:sp>
        <p:nvSpPr>
          <p:cNvPr id="563210" name="Text Box 10"/>
          <p:cNvSpPr txBox="1">
            <a:spLocks noChangeArrowheads="1"/>
          </p:cNvSpPr>
          <p:nvPr/>
        </p:nvSpPr>
        <p:spPr bwMode="auto">
          <a:xfrm>
            <a:off x="6367463" y="3132138"/>
            <a:ext cx="1385887" cy="457200"/>
          </a:xfrm>
          <a:prstGeom prst="rect">
            <a:avLst/>
          </a:prstGeom>
          <a:noFill/>
          <a:ln w="9525">
            <a:noFill/>
            <a:miter lim="800000"/>
            <a:headEnd/>
            <a:tailEnd/>
          </a:ln>
          <a:effectLst/>
        </p:spPr>
        <p:txBody>
          <a:bodyPr wrap="none">
            <a:spAutoFit/>
          </a:bodyPr>
          <a:lstStyle/>
          <a:p>
            <a:r>
              <a:rPr lang="en-US" sz="2400" b="1"/>
              <a:t>Registers</a:t>
            </a:r>
          </a:p>
        </p:txBody>
      </p:sp>
      <p:sp>
        <p:nvSpPr>
          <p:cNvPr id="563211"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Next Instruction</a:t>
            </a:r>
          </a:p>
        </p:txBody>
      </p:sp>
      <p:sp>
        <p:nvSpPr>
          <p:cNvPr id="563212"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Add</a:t>
            </a:r>
          </a:p>
        </p:txBody>
      </p:sp>
      <p:sp>
        <p:nvSpPr>
          <p:cNvPr id="563213"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Sub</a:t>
            </a:r>
          </a:p>
        </p:txBody>
      </p:sp>
      <p:sp>
        <p:nvSpPr>
          <p:cNvPr id="563214"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Mult</a:t>
            </a:r>
          </a:p>
        </p:txBody>
      </p:sp>
      <p:sp>
        <p:nvSpPr>
          <p:cNvPr id="563215"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Div</a:t>
            </a:r>
          </a:p>
        </p:txBody>
      </p:sp>
      <p:sp>
        <p:nvSpPr>
          <p:cNvPr id="563216"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And</a:t>
            </a:r>
          </a:p>
        </p:txBody>
      </p:sp>
      <p:sp>
        <p:nvSpPr>
          <p:cNvPr id="563217"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Or</a:t>
            </a:r>
          </a:p>
        </p:txBody>
      </p:sp>
      <p:sp>
        <p:nvSpPr>
          <p:cNvPr id="563218"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Not</a:t>
            </a:r>
          </a:p>
        </p:txBody>
      </p:sp>
      <p:sp>
        <p:nvSpPr>
          <p:cNvPr id="563219" name="Text Box 19"/>
          <p:cNvSpPr txBox="1">
            <a:spLocks noChangeArrowheads="1"/>
          </p:cNvSpPr>
          <p:nvPr/>
        </p:nvSpPr>
        <p:spPr bwMode="auto">
          <a:xfrm>
            <a:off x="5078413" y="5265738"/>
            <a:ext cx="488950" cy="457200"/>
          </a:xfrm>
          <a:prstGeom prst="rect">
            <a:avLst/>
          </a:prstGeom>
          <a:noFill/>
          <a:ln w="9525">
            <a:noFill/>
            <a:miter lim="800000"/>
            <a:headEnd/>
            <a:tailEnd/>
          </a:ln>
          <a:effectLst/>
        </p:spPr>
        <p:txBody>
          <a:bodyPr wrap="none">
            <a:spAutoFit/>
          </a:bodyPr>
          <a:lstStyle/>
          <a:p>
            <a:r>
              <a:rPr lang="en-US" sz="2400"/>
              <a:t>…</a:t>
            </a:r>
          </a:p>
        </p:txBody>
      </p:sp>
      <p:sp>
        <p:nvSpPr>
          <p:cNvPr id="563220" name="Line 20"/>
          <p:cNvSpPr>
            <a:spLocks noChangeShapeType="1"/>
          </p:cNvSpPr>
          <p:nvPr/>
        </p:nvSpPr>
        <p:spPr bwMode="auto">
          <a:xfrm>
            <a:off x="5943600" y="3581400"/>
            <a:ext cx="2286000" cy="0"/>
          </a:xfrm>
          <a:prstGeom prst="line">
            <a:avLst/>
          </a:prstGeom>
          <a:noFill/>
          <a:ln w="9525">
            <a:solidFill>
              <a:schemeClr val="tx1"/>
            </a:solidFill>
            <a:miter lim="800000"/>
            <a:headEnd/>
            <a:tailEnd/>
          </a:ln>
          <a:effectLst/>
        </p:spPr>
        <p:txBody>
          <a:bodyPr wrap="none"/>
          <a:lstStyle/>
          <a:p>
            <a:endParaRPr lang="en-US"/>
          </a:p>
        </p:txBody>
      </p:sp>
      <p:sp>
        <p:nvSpPr>
          <p:cNvPr id="563221" name="Line 21"/>
          <p:cNvSpPr>
            <a:spLocks noChangeShapeType="1"/>
          </p:cNvSpPr>
          <p:nvPr/>
        </p:nvSpPr>
        <p:spPr bwMode="auto">
          <a:xfrm>
            <a:off x="5943600" y="4724400"/>
            <a:ext cx="2286000" cy="0"/>
          </a:xfrm>
          <a:prstGeom prst="line">
            <a:avLst/>
          </a:prstGeom>
          <a:noFill/>
          <a:ln w="9525">
            <a:solidFill>
              <a:schemeClr val="tx1"/>
            </a:solidFill>
            <a:miter lim="800000"/>
            <a:headEnd/>
            <a:tailEnd/>
          </a:ln>
          <a:effectLst/>
        </p:spPr>
        <p:txBody>
          <a:bodyPr wrap="none"/>
          <a:lstStyle/>
          <a:p>
            <a:endParaRPr lang="en-US"/>
          </a:p>
        </p:txBody>
      </p:sp>
      <p:sp>
        <p:nvSpPr>
          <p:cNvPr id="563222" name="Text Box 22"/>
          <p:cNvSpPr txBox="1">
            <a:spLocks noChangeArrowheads="1"/>
          </p:cNvSpPr>
          <p:nvPr/>
        </p:nvSpPr>
        <p:spPr bwMode="auto">
          <a:xfrm>
            <a:off x="6743700" y="3587750"/>
            <a:ext cx="762000" cy="336550"/>
          </a:xfrm>
          <a:prstGeom prst="rect">
            <a:avLst/>
          </a:prstGeom>
          <a:noFill/>
          <a:ln w="9525">
            <a:noFill/>
            <a:miter lim="800000"/>
            <a:headEnd/>
            <a:tailEnd/>
          </a:ln>
          <a:effectLst/>
        </p:spPr>
        <p:txBody>
          <a:bodyPr wrap="none">
            <a:spAutoFit/>
          </a:bodyPr>
          <a:lstStyle/>
          <a:p>
            <a:r>
              <a:rPr lang="en-US" sz="1600"/>
              <a:t>Integer</a:t>
            </a:r>
          </a:p>
        </p:txBody>
      </p:sp>
      <p:sp>
        <p:nvSpPr>
          <p:cNvPr id="563223" name="Text Box 23"/>
          <p:cNvSpPr txBox="1">
            <a:spLocks noChangeArrowheads="1"/>
          </p:cNvSpPr>
          <p:nvPr/>
        </p:nvSpPr>
        <p:spPr bwMode="auto">
          <a:xfrm>
            <a:off x="6432550" y="4730750"/>
            <a:ext cx="1344613" cy="336550"/>
          </a:xfrm>
          <a:prstGeom prst="rect">
            <a:avLst/>
          </a:prstGeom>
          <a:noFill/>
          <a:ln w="9525">
            <a:noFill/>
            <a:miter lim="800000"/>
            <a:headEnd/>
            <a:tailEnd/>
          </a:ln>
          <a:effectLst/>
        </p:spPr>
        <p:txBody>
          <a:bodyPr wrap="none">
            <a:spAutoFit/>
          </a:bodyPr>
          <a:lstStyle/>
          <a:p>
            <a:r>
              <a:rPr lang="en-US" sz="1600"/>
              <a:t>Floating Point</a:t>
            </a:r>
          </a:p>
        </p:txBody>
      </p:sp>
      <p:sp>
        <p:nvSpPr>
          <p:cNvPr id="563224"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25"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6"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7"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8"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9"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0"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1"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2" name="Text Box 32"/>
          <p:cNvSpPr txBox="1">
            <a:spLocks noChangeArrowheads="1"/>
          </p:cNvSpPr>
          <p:nvPr/>
        </p:nvSpPr>
        <p:spPr bwMode="auto">
          <a:xfrm>
            <a:off x="68310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3"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Data</a:t>
            </a:r>
          </a:p>
        </p:txBody>
      </p:sp>
      <p:sp>
        <p:nvSpPr>
          <p:cNvPr id="563234"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Store Data</a:t>
            </a:r>
          </a:p>
        </p:txBody>
      </p:sp>
      <p:sp>
        <p:nvSpPr>
          <p:cNvPr id="563235"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Increment Instruction Ptr</a:t>
            </a:r>
          </a:p>
        </p:txBody>
      </p:sp>
      <p:sp>
        <p:nvSpPr>
          <p:cNvPr id="563236"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Execute Instruction</a:t>
            </a:r>
          </a:p>
        </p:txBody>
      </p:sp>
      <p:sp>
        <p:nvSpPr>
          <p:cNvPr id="563237" name="Text Box 37"/>
          <p:cNvSpPr txBox="1">
            <a:spLocks noChangeArrowheads="1"/>
          </p:cNvSpPr>
          <p:nvPr/>
        </p:nvSpPr>
        <p:spPr bwMode="auto">
          <a:xfrm>
            <a:off x="20304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8" name="Text Box 38"/>
          <p:cNvSpPr txBox="1">
            <a:spLocks noChangeArrowheads="1"/>
          </p:cNvSpPr>
          <p:nvPr/>
        </p:nvSpPr>
        <p:spPr bwMode="auto">
          <a:xfrm>
            <a:off x="4192588" y="2678113"/>
            <a:ext cx="1019175" cy="579437"/>
          </a:xfrm>
          <a:prstGeom prst="rect">
            <a:avLst/>
          </a:prstGeom>
          <a:noFill/>
          <a:ln w="9525">
            <a:noFill/>
            <a:miter lim="800000"/>
            <a:headEnd/>
            <a:tailEnd/>
          </a:ln>
          <a:effectLst/>
        </p:spPr>
        <p:txBody>
          <a:bodyPr wrap="none">
            <a:spAutoFit/>
          </a:bodyPr>
          <a:lstStyle/>
          <a:p>
            <a:r>
              <a:rPr lang="en-US" sz="3200" b="1"/>
              <a:t>CPU</a:t>
            </a:r>
          </a:p>
        </p:txBody>
      </p:sp>
      <p:sp>
        <p:nvSpPr>
          <p:cNvPr id="563239"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a:effectLst/>
        </p:spPr>
        <p:txBody>
          <a:bodyPr wrap="none"/>
          <a:lstStyle/>
          <a:p>
            <a:endParaRPr lang="en-US"/>
          </a:p>
        </p:txBody>
      </p:sp>
    </p:spTree>
    <p:custDataLst>
      <p:tags r:id="rId1"/>
    </p:custDataLst>
    <p:extLst>
      <p:ext uri="{BB962C8B-B14F-4D97-AF65-F5344CB8AC3E}">
        <p14:creationId xmlns:p14="http://schemas.microsoft.com/office/powerpoint/2010/main" val="272485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27" name="Slide Number Placeholder 4"/>
          <p:cNvSpPr>
            <a:spLocks noGrp="1"/>
          </p:cNvSpPr>
          <p:nvPr>
            <p:ph type="sldNum" sz="quarter" idx="11"/>
          </p:nvPr>
        </p:nvSpPr>
        <p:spPr/>
        <p:txBody>
          <a:bodyPr/>
          <a:lstStyle/>
          <a:p>
            <a:fld id="{8EC83EAD-24CA-4DF9-9EFC-603091E7DA91}" type="slidenum">
              <a:rPr lang="en-US"/>
              <a:pPr/>
              <a:t>28</a:t>
            </a:fld>
            <a:endParaRPr lang="en-US"/>
          </a:p>
        </p:txBody>
      </p:sp>
      <p:sp>
        <p:nvSpPr>
          <p:cNvPr id="564226" name="Rectangle 2"/>
          <p:cNvSpPr>
            <a:spLocks noGrp="1" noChangeArrowheads="1"/>
          </p:cNvSpPr>
          <p:nvPr>
            <p:ph type="title"/>
          </p:nvPr>
        </p:nvSpPr>
        <p:spPr/>
        <p:txBody>
          <a:bodyPr/>
          <a:lstStyle/>
          <a:p>
            <a:r>
              <a:rPr lang="en-US"/>
              <a:t>How Registers Are Used</a:t>
            </a:r>
          </a:p>
        </p:txBody>
      </p:sp>
      <p:sp>
        <p:nvSpPr>
          <p:cNvPr id="564227" name="Rectangle 3"/>
          <p:cNvSpPr>
            <a:spLocks noGrp="1" noChangeArrowheads="1"/>
          </p:cNvSpPr>
          <p:nvPr>
            <p:ph type="body" idx="1"/>
          </p:nvPr>
        </p:nvSpPr>
        <p:spPr>
          <a:xfrm>
            <a:off x="609600" y="1295400"/>
            <a:ext cx="7772400" cy="2209800"/>
          </a:xfrm>
        </p:spPr>
        <p:txBody>
          <a:bodyPr/>
          <a:lstStyle/>
          <a:p>
            <a:pPr>
              <a:lnSpc>
                <a:spcPct val="90000"/>
              </a:lnSpc>
            </a:pPr>
            <a:r>
              <a:rPr lang="en-US"/>
              <a:t>Every arithmetic or logical operation has one or more operands and one result.</a:t>
            </a:r>
          </a:p>
          <a:p>
            <a:pPr>
              <a:lnSpc>
                <a:spcPct val="80000"/>
              </a:lnSpc>
            </a:pPr>
            <a:r>
              <a:rPr lang="en-US"/>
              <a:t>Operands are contained in source registers.</a:t>
            </a:r>
          </a:p>
          <a:p>
            <a:pPr>
              <a:lnSpc>
                <a:spcPct val="80000"/>
              </a:lnSpc>
            </a:pPr>
            <a:r>
              <a:rPr lang="en-US"/>
              <a:t>A “black box” of circuits performs the operation.</a:t>
            </a:r>
          </a:p>
          <a:p>
            <a:pPr>
              <a:lnSpc>
                <a:spcPct val="80000"/>
              </a:lnSpc>
            </a:pPr>
            <a:r>
              <a:rPr lang="en-US"/>
              <a:t>The result goes into a destination register.</a:t>
            </a:r>
          </a:p>
        </p:txBody>
      </p:sp>
      <p:sp>
        <p:nvSpPr>
          <p:cNvPr id="564228" name="Text Box 4"/>
          <p:cNvSpPr txBox="1">
            <a:spLocks noChangeArrowheads="1"/>
          </p:cNvSpPr>
          <p:nvPr/>
        </p:nvSpPr>
        <p:spPr bwMode="auto">
          <a:xfrm rot="16200000">
            <a:off x="239712" y="5170488"/>
            <a:ext cx="1349375" cy="457200"/>
          </a:xfrm>
          <a:prstGeom prst="rect">
            <a:avLst/>
          </a:prstGeom>
          <a:noFill/>
          <a:ln w="9525">
            <a:noFill/>
            <a:miter lim="800000"/>
            <a:headEnd/>
            <a:tailEnd/>
          </a:ln>
          <a:effectLst/>
        </p:spPr>
        <p:txBody>
          <a:bodyPr wrap="none">
            <a:spAutoFit/>
          </a:bodyPr>
          <a:lstStyle/>
          <a:p>
            <a:pPr algn="l"/>
            <a:r>
              <a:rPr lang="en-US" sz="2400"/>
              <a:t>Example:</a:t>
            </a:r>
          </a:p>
        </p:txBody>
      </p:sp>
      <p:sp>
        <p:nvSpPr>
          <p:cNvPr id="564229"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addend in R0</a:t>
            </a:r>
          </a:p>
        </p:txBody>
      </p:sp>
      <p:sp>
        <p:nvSpPr>
          <p:cNvPr id="564230"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augend in R1</a:t>
            </a:r>
          </a:p>
        </p:txBody>
      </p:sp>
      <p:sp>
        <p:nvSpPr>
          <p:cNvPr id="564231"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a:effectLst/>
        </p:spPr>
        <p:txBody>
          <a:bodyPr wrap="none" anchor="ctr"/>
          <a:lstStyle/>
          <a:p>
            <a:r>
              <a:rPr lang="en-US" sz="2000"/>
              <a:t>ADD</a:t>
            </a:r>
          </a:p>
        </p:txBody>
      </p:sp>
      <p:sp>
        <p:nvSpPr>
          <p:cNvPr id="564232"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3"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4"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5"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sum in R2</a:t>
            </a:r>
          </a:p>
        </p:txBody>
      </p:sp>
      <p:sp>
        <p:nvSpPr>
          <p:cNvPr id="564236" name="Text Box 12"/>
          <p:cNvSpPr txBox="1">
            <a:spLocks noChangeArrowheads="1"/>
          </p:cNvSpPr>
          <p:nvPr/>
        </p:nvSpPr>
        <p:spPr bwMode="auto">
          <a:xfrm>
            <a:off x="3048000" y="4876800"/>
            <a:ext cx="285750" cy="336550"/>
          </a:xfrm>
          <a:prstGeom prst="rect">
            <a:avLst/>
          </a:prstGeom>
          <a:noFill/>
          <a:ln w="9525">
            <a:noFill/>
            <a:miter lim="800000"/>
            <a:headEnd/>
            <a:tailEnd/>
          </a:ln>
          <a:effectLst/>
        </p:spPr>
        <p:txBody>
          <a:bodyPr wrap="none">
            <a:spAutoFit/>
          </a:bodyPr>
          <a:lstStyle/>
          <a:p>
            <a:r>
              <a:rPr lang="en-US" sz="1600"/>
              <a:t>5</a:t>
            </a:r>
          </a:p>
        </p:txBody>
      </p:sp>
      <p:sp>
        <p:nvSpPr>
          <p:cNvPr id="564237" name="Text Box 13"/>
          <p:cNvSpPr txBox="1">
            <a:spLocks noChangeArrowheads="1"/>
          </p:cNvSpPr>
          <p:nvPr/>
        </p:nvSpPr>
        <p:spPr bwMode="auto">
          <a:xfrm>
            <a:off x="3048000" y="5410200"/>
            <a:ext cx="285750" cy="336550"/>
          </a:xfrm>
          <a:prstGeom prst="rect">
            <a:avLst/>
          </a:prstGeom>
          <a:noFill/>
          <a:ln w="9525">
            <a:noFill/>
            <a:miter lim="800000"/>
            <a:headEnd/>
            <a:tailEnd/>
          </a:ln>
          <a:effectLst/>
        </p:spPr>
        <p:txBody>
          <a:bodyPr wrap="none">
            <a:spAutoFit/>
          </a:bodyPr>
          <a:lstStyle/>
          <a:p>
            <a:r>
              <a:rPr lang="en-US" sz="1600"/>
              <a:t>7</a:t>
            </a:r>
          </a:p>
        </p:txBody>
      </p:sp>
      <p:sp>
        <p:nvSpPr>
          <p:cNvPr id="564238" name="Text Box 14"/>
          <p:cNvSpPr txBox="1">
            <a:spLocks noChangeArrowheads="1"/>
          </p:cNvSpPr>
          <p:nvPr/>
        </p:nvSpPr>
        <p:spPr bwMode="auto">
          <a:xfrm>
            <a:off x="5334000" y="5181600"/>
            <a:ext cx="387350" cy="336550"/>
          </a:xfrm>
          <a:prstGeom prst="rect">
            <a:avLst/>
          </a:prstGeom>
          <a:noFill/>
          <a:ln w="9525">
            <a:noFill/>
            <a:miter lim="800000"/>
            <a:headEnd/>
            <a:tailEnd/>
          </a:ln>
          <a:effectLst/>
        </p:spPr>
        <p:txBody>
          <a:bodyPr wrap="none">
            <a:spAutoFit/>
          </a:bodyPr>
          <a:lstStyle/>
          <a:p>
            <a:r>
              <a:rPr lang="en-US" sz="1600"/>
              <a:t>12</a:t>
            </a:r>
          </a:p>
        </p:txBody>
      </p:sp>
      <p:sp>
        <p:nvSpPr>
          <p:cNvPr id="564239"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Ri</a:t>
            </a:r>
          </a:p>
        </p:txBody>
      </p:sp>
      <p:sp>
        <p:nvSpPr>
          <p:cNvPr id="564240"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Rj</a:t>
            </a:r>
          </a:p>
        </p:txBody>
      </p:sp>
      <p:sp>
        <p:nvSpPr>
          <p:cNvPr id="564241"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64242"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3"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4"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5"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Rk</a:t>
            </a:r>
          </a:p>
        </p:txBody>
      </p:sp>
      <p:sp>
        <p:nvSpPr>
          <p:cNvPr id="564246" name="Text Box 22"/>
          <p:cNvSpPr txBox="1">
            <a:spLocks noChangeArrowheads="1"/>
          </p:cNvSpPr>
          <p:nvPr/>
        </p:nvSpPr>
        <p:spPr bwMode="auto">
          <a:xfrm>
            <a:off x="2709863" y="3359150"/>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7" name="Text Box 23"/>
          <p:cNvSpPr txBox="1">
            <a:spLocks noChangeArrowheads="1"/>
          </p:cNvSpPr>
          <p:nvPr/>
        </p:nvSpPr>
        <p:spPr bwMode="auto">
          <a:xfrm>
            <a:off x="2732088" y="4065588"/>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8" name="Text Box 24"/>
          <p:cNvSpPr txBox="1">
            <a:spLocks noChangeArrowheads="1"/>
          </p:cNvSpPr>
          <p:nvPr/>
        </p:nvSpPr>
        <p:spPr bwMode="auto">
          <a:xfrm>
            <a:off x="5191125" y="3684588"/>
            <a:ext cx="638175" cy="336550"/>
          </a:xfrm>
          <a:prstGeom prst="rect">
            <a:avLst/>
          </a:prstGeom>
          <a:noFill/>
          <a:ln w="9525">
            <a:noFill/>
            <a:miter lim="800000"/>
            <a:headEnd/>
            <a:tailEnd/>
          </a:ln>
          <a:effectLst/>
        </p:spPr>
        <p:txBody>
          <a:bodyPr wrap="none">
            <a:spAutoFit/>
          </a:bodyPr>
          <a:lstStyle/>
          <a:p>
            <a:r>
              <a:rPr lang="en-US" sz="1600"/>
              <a:t>result</a:t>
            </a:r>
          </a:p>
        </p:txBody>
      </p:sp>
      <p:sp>
        <p:nvSpPr>
          <p:cNvPr id="564249" name="Text Box 25"/>
          <p:cNvSpPr txBox="1">
            <a:spLocks noChangeArrowheads="1"/>
          </p:cNvSpPr>
          <p:nvPr/>
        </p:nvSpPr>
        <p:spPr bwMode="auto">
          <a:xfrm>
            <a:off x="3517900" y="4495800"/>
            <a:ext cx="1670050" cy="304800"/>
          </a:xfrm>
          <a:prstGeom prst="rect">
            <a:avLst/>
          </a:prstGeom>
          <a:noFill/>
          <a:ln w="9525">
            <a:noFill/>
            <a:miter lim="800000"/>
            <a:headEnd/>
            <a:tailEnd/>
          </a:ln>
          <a:effectLst/>
        </p:spPr>
        <p:txBody>
          <a:bodyPr wrap="none">
            <a:spAutoFit/>
          </a:bodyPr>
          <a:lstStyle/>
          <a:p>
            <a:r>
              <a:rPr lang="en-US" sz="1400" b="1"/>
              <a:t>Operation circuitry</a:t>
            </a:r>
          </a:p>
        </p:txBody>
      </p:sp>
    </p:spTree>
    <p:custDataLst>
      <p:tags r:id="rId1"/>
    </p:custDataLst>
    <p:extLst>
      <p:ext uri="{BB962C8B-B14F-4D97-AF65-F5344CB8AC3E}">
        <p14:creationId xmlns:p14="http://schemas.microsoft.com/office/powerpoint/2010/main" val="3306900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CDE0100E-D50D-4546-98A0-5F91149C10A1}" type="slidenum">
              <a:rPr lang="en-US"/>
              <a:pPr/>
              <a:t>29</a:t>
            </a:fld>
            <a:endParaRPr lang="en-US"/>
          </a:p>
        </p:txBody>
      </p:sp>
      <p:sp>
        <p:nvSpPr>
          <p:cNvPr id="565250" name="Rectangle 2"/>
          <p:cNvSpPr>
            <a:spLocks noGrp="1" noChangeArrowheads="1"/>
          </p:cNvSpPr>
          <p:nvPr>
            <p:ph type="title"/>
          </p:nvPr>
        </p:nvSpPr>
        <p:spPr/>
        <p:txBody>
          <a:bodyPr/>
          <a:lstStyle/>
          <a:p>
            <a:r>
              <a:rPr lang="en-US" dirty="0"/>
              <a:t>How Many Registers?</a:t>
            </a:r>
          </a:p>
        </p:txBody>
      </p:sp>
      <p:sp>
        <p:nvSpPr>
          <p:cNvPr id="565251" name="Rectangle 3"/>
          <p:cNvSpPr>
            <a:spLocks noGrp="1" noChangeArrowheads="1"/>
          </p:cNvSpPr>
          <p:nvPr>
            <p:ph type="body" idx="1"/>
          </p:nvPr>
        </p:nvSpPr>
        <p:spPr>
          <a:xfrm>
            <a:off x="838200" y="1371600"/>
            <a:ext cx="7391400" cy="5029200"/>
          </a:xfrm>
        </p:spPr>
        <p:txBody>
          <a:bodyPr/>
          <a:lstStyle/>
          <a:p>
            <a:pPr>
              <a:buFont typeface="Wingdings" pitchFamily="2" charset="2"/>
              <a:buNone/>
            </a:pPr>
            <a:r>
              <a:rPr lang="en-US" sz="2000" dirty="0"/>
              <a:t>Typically, a CPU has less than </a:t>
            </a:r>
            <a:r>
              <a:rPr lang="en-US" sz="2000" dirty="0" smtClean="0"/>
              <a:t>16 </a:t>
            </a:r>
            <a:r>
              <a:rPr lang="en-US" sz="2000" dirty="0"/>
              <a:t>KB </a:t>
            </a:r>
            <a:r>
              <a:rPr lang="en-US" sz="2000" dirty="0" smtClean="0"/>
              <a:t>(16,384 </a:t>
            </a:r>
            <a:r>
              <a:rPr lang="en-US" sz="2000" dirty="0"/>
              <a:t>bytes) of registers, usually split into registers for holding </a:t>
            </a:r>
            <a:r>
              <a:rPr lang="en-US" sz="2000" b="1" u="sng" dirty="0"/>
              <a:t>integer</a:t>
            </a:r>
            <a:r>
              <a:rPr lang="en-US" sz="2000" dirty="0"/>
              <a:t> values and registers for holding </a:t>
            </a:r>
            <a:r>
              <a:rPr lang="en-US" sz="2000" b="1" u="sng" dirty="0"/>
              <a:t>floating point</a:t>
            </a:r>
            <a:r>
              <a:rPr lang="en-US" sz="2000" dirty="0"/>
              <a:t> (real) values, plus a few special purpose registers.</a:t>
            </a:r>
          </a:p>
          <a:p>
            <a:pPr>
              <a:buFont typeface="Wingdings" pitchFamily="2" charset="2"/>
              <a:buNone/>
            </a:pPr>
            <a:r>
              <a:rPr lang="en-US" sz="2000" dirty="0"/>
              <a:t>Examples:</a:t>
            </a:r>
          </a:p>
          <a:p>
            <a:r>
              <a:rPr lang="en-US" sz="2000" b="1" u="sng" dirty="0" smtClean="0"/>
              <a:t>IBM POWER7</a:t>
            </a:r>
            <a:r>
              <a:rPr lang="en-US" sz="2000" dirty="0" smtClean="0"/>
              <a:t> (found in IBM p-Series supercomputers):            226 64-bit integer registers and 348 128-bit merged       vector/scalar registers (7376 bytes) </a:t>
            </a:r>
            <a:r>
              <a:rPr lang="en-US" sz="2000" baseline="30000" dirty="0" smtClean="0"/>
              <a:t>[28]</a:t>
            </a:r>
          </a:p>
          <a:p>
            <a:r>
              <a:rPr lang="en-US" sz="2000" b="1" u="sng" dirty="0" smtClean="0"/>
              <a:t>Intel Haswell</a:t>
            </a:r>
            <a:r>
              <a:rPr lang="en-US" sz="2000" b="1" dirty="0" smtClean="0"/>
              <a:t>:</a:t>
            </a:r>
            <a:r>
              <a:rPr lang="en-US" sz="2000" dirty="0"/>
              <a:t> 168 256-bit integer vector </a:t>
            </a:r>
            <a:r>
              <a:rPr lang="en-US" sz="2000" dirty="0" smtClean="0"/>
              <a:t>registers,                     168 </a:t>
            </a:r>
            <a:r>
              <a:rPr lang="en-US" sz="2000" dirty="0"/>
              <a:t>256-bit floating point vector </a:t>
            </a:r>
            <a:r>
              <a:rPr lang="en-US" sz="2000" dirty="0" smtClean="0"/>
              <a:t>registers (10,752 bytes) </a:t>
            </a:r>
            <a:r>
              <a:rPr lang="en-US" sz="2000" baseline="30000" dirty="0" smtClean="0"/>
              <a:t>[11]</a:t>
            </a:r>
            <a:endParaRPr lang="en-US" sz="2000" b="1" u="sng" baseline="30000" dirty="0" smtClean="0"/>
          </a:p>
          <a:p>
            <a:r>
              <a:rPr lang="en-US" sz="2000" b="1" u="sng" dirty="0" smtClean="0"/>
              <a:t>Intel </a:t>
            </a:r>
            <a:r>
              <a:rPr lang="en-US" sz="2000" b="1" u="sng" dirty="0"/>
              <a:t>Itanium2</a:t>
            </a:r>
            <a:r>
              <a:rPr lang="en-US" sz="2000" dirty="0"/>
              <a:t>: 128 64-bit integer registers, 128 82-bit floating point registers (2304 bytes) </a:t>
            </a:r>
            <a:r>
              <a:rPr lang="en-US" sz="2000" baseline="30000" dirty="0"/>
              <a:t>[23]</a:t>
            </a:r>
          </a:p>
        </p:txBody>
      </p:sp>
      <p:pic>
        <p:nvPicPr>
          <p:cNvPr id="565253" name="Picture 5" descr="schooner_left1_mini"/>
          <p:cNvPicPr>
            <a:picLocks noChangeAspect="1" noChangeArrowheads="1"/>
          </p:cNvPicPr>
          <p:nvPr/>
        </p:nvPicPr>
        <p:blipFill>
          <a:blip r:embed="rId4" cstate="print"/>
          <a:srcRect/>
          <a:stretch>
            <a:fillRect/>
          </a:stretch>
        </p:blipFill>
        <p:spPr bwMode="auto">
          <a:xfrm>
            <a:off x="8001000" y="5181600"/>
            <a:ext cx="403225" cy="1066800"/>
          </a:xfrm>
          <a:prstGeom prst="rect">
            <a:avLst/>
          </a:prstGeom>
          <a:noFill/>
        </p:spPr>
      </p:pic>
      <p:pic>
        <p:nvPicPr>
          <p:cNvPr id="565255" name="Picture 7" descr="ibm_p5_590"/>
          <p:cNvPicPr>
            <a:picLocks noChangeAspect="1" noChangeArrowheads="1"/>
          </p:cNvPicPr>
          <p:nvPr/>
        </p:nvPicPr>
        <p:blipFill>
          <a:blip r:embed="rId5" cstate="print"/>
          <a:srcRect/>
          <a:stretch>
            <a:fillRect/>
          </a:stretch>
        </p:blipFill>
        <p:spPr bwMode="auto">
          <a:xfrm>
            <a:off x="7467600" y="2514600"/>
            <a:ext cx="735013" cy="1371600"/>
          </a:xfrm>
          <a:prstGeom prst="rect">
            <a:avLst/>
          </a:prstGeom>
          <a:noFill/>
        </p:spPr>
      </p:pic>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03531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a:t>
            </a:r>
            <a:r>
              <a:rPr lang="en-US" b="1" dirty="0"/>
              <a:t>echo cancellation</a:t>
            </a:r>
            <a:r>
              <a:rPr lang="en-US" dirty="0"/>
              <a:t>.</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lgn="ctr">
              <a:buFont typeface="Wingdings" pitchFamily="2" charset="2"/>
              <a:buNone/>
            </a:pPr>
            <a:r>
              <a:rPr lang="en-US" dirty="0" smtClean="0">
                <a:latin typeface="Courier New" panose="02070309020205020404" pitchFamily="49" charset="0"/>
                <a:cs typeface="Courier New" panose="02070309020205020404" pitchFamily="49" charset="0"/>
                <a:hlinkClick r:id="rId3"/>
              </a:rPr>
              <a:t>supercomputinginplainenglish@gmail.com</a:t>
            </a:r>
            <a:endParaRPr lang="en-US" dirty="0" smtClean="0">
              <a:latin typeface="Courier New" panose="02070309020205020404" pitchFamily="49" charset="0"/>
              <a:cs typeface="Courier New" panose="02070309020205020404" pitchFamily="49" charset="0"/>
            </a:endParaRPr>
          </a:p>
          <a:p>
            <a:pPr>
              <a:buFont typeface="Wingdings" pitchFamily="2" charset="2"/>
              <a:buNone/>
            </a:pPr>
            <a:r>
              <a:rPr lang="en-US" b="1" dirty="0" smtClean="0"/>
              <a:t>PLEASE MUTE YOURSELF.</a:t>
            </a:r>
          </a:p>
          <a:p>
            <a:pPr>
              <a:buFont typeface="Wingdings" pitchFamily="2" charset="2"/>
              <a:buNone/>
            </a:pPr>
            <a:r>
              <a:rPr lang="en-US" b="1" dirty="0" smtClean="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19318466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Few Registers?</a:t>
            </a:r>
            <a:endParaRPr lang="en-US" dirty="0"/>
          </a:p>
        </p:txBody>
      </p:sp>
      <p:sp>
        <p:nvSpPr>
          <p:cNvPr id="3" name="Content Placeholder 2"/>
          <p:cNvSpPr>
            <a:spLocks noGrp="1"/>
          </p:cNvSpPr>
          <p:nvPr>
            <p:ph idx="1"/>
          </p:nvPr>
        </p:nvSpPr>
        <p:spPr/>
        <p:txBody>
          <a:bodyPr/>
          <a:lstStyle/>
          <a:p>
            <a:pPr marL="0" indent="0">
              <a:buNone/>
            </a:pPr>
            <a:r>
              <a:rPr lang="en-US" dirty="0" smtClean="0"/>
              <a:t>Why so few registers?</a:t>
            </a:r>
          </a:p>
          <a:p>
            <a:pPr marL="0" indent="0">
              <a:buNone/>
            </a:pPr>
            <a:r>
              <a:rPr lang="en-US" dirty="0" smtClean="0"/>
              <a:t>Because having more registers can be expensive, but doesn’t seem to help much:</a:t>
            </a:r>
          </a:p>
          <a:p>
            <a:pPr marL="0" indent="0">
              <a:buNone/>
            </a:pPr>
            <a:r>
              <a:rPr lang="en-US" dirty="0" smtClean="0"/>
              <a:t>“… [A]</a:t>
            </a:r>
            <a:r>
              <a:rPr lang="en-US" dirty="0" err="1" smtClean="0"/>
              <a:t>lthough</a:t>
            </a:r>
            <a:r>
              <a:rPr lang="en-US" dirty="0" smtClean="0"/>
              <a:t> </a:t>
            </a:r>
            <a:r>
              <a:rPr lang="en-US" dirty="0"/>
              <a:t>for all applications, </a:t>
            </a:r>
            <a:r>
              <a:rPr lang="en-US" dirty="0" smtClean="0"/>
              <a:t>in average</a:t>
            </a:r>
            <a:r>
              <a:rPr lang="en-US" dirty="0"/>
              <a:t>, the best size of </a:t>
            </a:r>
            <a:r>
              <a:rPr lang="en-US" dirty="0" smtClean="0"/>
              <a:t>[the] register </a:t>
            </a:r>
            <a:r>
              <a:rPr lang="en-US" dirty="0"/>
              <a:t>file is 68 and above but </a:t>
            </a:r>
            <a:r>
              <a:rPr lang="en-US" dirty="0" smtClean="0"/>
              <a:t>in sizes </a:t>
            </a:r>
            <a:r>
              <a:rPr lang="en-US" dirty="0"/>
              <a:t>near </a:t>
            </a:r>
            <a:r>
              <a:rPr lang="en-US" dirty="0" smtClean="0"/>
              <a:t>… half </a:t>
            </a:r>
            <a:r>
              <a:rPr lang="en-US" dirty="0"/>
              <a:t>of this size performance penalty is </a:t>
            </a:r>
            <a:r>
              <a:rPr lang="en-US" dirty="0" smtClean="0"/>
              <a:t>lower that </a:t>
            </a:r>
            <a:r>
              <a:rPr lang="en-US" dirty="0"/>
              <a:t>5</a:t>
            </a:r>
            <a:r>
              <a:rPr lang="en-US" dirty="0" smtClean="0"/>
              <a:t>%.”</a:t>
            </a:r>
          </a:p>
          <a:p>
            <a:pPr marL="0" indent="0">
              <a:buNone/>
            </a:pPr>
            <a:r>
              <a:rPr lang="en-US" sz="1600" dirty="0" smtClean="0"/>
              <a:t>M. </a:t>
            </a:r>
            <a:r>
              <a:rPr lang="en-US" sz="1600" dirty="0" err="1" smtClean="0"/>
              <a:t>Alipour</a:t>
            </a:r>
            <a:r>
              <a:rPr lang="en-US" sz="1600" dirty="0" smtClean="0"/>
              <a:t>, M. </a:t>
            </a:r>
            <a:r>
              <a:rPr lang="en-US" sz="1600" dirty="0"/>
              <a:t>E. </a:t>
            </a:r>
            <a:r>
              <a:rPr lang="en-US" sz="1600" dirty="0" err="1" smtClean="0"/>
              <a:t>Salehi</a:t>
            </a:r>
            <a:r>
              <a:rPr lang="en-US" sz="1600" dirty="0" smtClean="0"/>
              <a:t>, H. </a:t>
            </a:r>
            <a:r>
              <a:rPr lang="en-US" sz="1600" dirty="0" err="1"/>
              <a:t>S</a:t>
            </a:r>
            <a:r>
              <a:rPr lang="en-US" sz="1600" dirty="0" err="1" smtClean="0"/>
              <a:t>hojaei</a:t>
            </a:r>
            <a:r>
              <a:rPr lang="en-US" sz="1600" dirty="0" smtClean="0"/>
              <a:t> </a:t>
            </a:r>
            <a:r>
              <a:rPr lang="en-US" sz="1600" dirty="0" err="1" smtClean="0"/>
              <a:t>Baghini</a:t>
            </a:r>
            <a:r>
              <a:rPr lang="en-US" sz="1600" dirty="0" smtClean="0"/>
              <a:t>, “</a:t>
            </a:r>
            <a:r>
              <a:rPr lang="en-US" sz="1600" dirty="0"/>
              <a:t>Design Space Exploration to Find the Optimum </a:t>
            </a:r>
            <a:r>
              <a:rPr lang="en-US" sz="1600" dirty="0" smtClean="0"/>
              <a:t>Cache and </a:t>
            </a:r>
            <a:r>
              <a:rPr lang="en-US" sz="1600" dirty="0"/>
              <a:t>Register File Size for Embedded </a:t>
            </a:r>
            <a:r>
              <a:rPr lang="en-US" sz="1600" dirty="0" smtClean="0"/>
              <a:t>Applications.” </a:t>
            </a:r>
            <a:r>
              <a:rPr lang="en-US" sz="1600" i="1" dirty="0"/>
              <a:t>Int'l Conf. Embedded Systems and </a:t>
            </a:r>
            <a:r>
              <a:rPr lang="en-US" sz="1600" i="1" dirty="0" smtClean="0"/>
              <a:t>Applications (ESA'11)</a:t>
            </a:r>
            <a:r>
              <a:rPr lang="en-US" sz="1600" dirty="0" smtClean="0"/>
              <a:t>, 214-219. </a:t>
            </a:r>
            <a:r>
              <a:rPr lang="en-US" sz="1600" dirty="0" smtClean="0">
                <a:latin typeface="Courier New" panose="02070309020205020404" pitchFamily="49" charset="0"/>
                <a:cs typeface="Courier New" panose="02070309020205020404" pitchFamily="49" charset="0"/>
                <a:hlinkClick r:id="rId3"/>
              </a:rPr>
              <a:t>http://arxiv.org/ftp/arxiv/papers/1205/1205.1871.pdf</a:t>
            </a:r>
            <a:endParaRPr lang="en-US" sz="1600" dirty="0">
              <a:latin typeface="Courier New" panose="02070309020205020404" pitchFamily="49" charset="0"/>
              <a:cs typeface="Courier New" panose="02070309020205020404" pitchFamily="49" charset="0"/>
            </a:endParaRPr>
          </a:p>
          <a:p>
            <a:pPr marL="0" indent="0">
              <a:buNone/>
            </a:pPr>
            <a:r>
              <a:rPr lang="en-US" dirty="0" smtClean="0"/>
              <a:t>In other words, you can add more registers, but your CPU will cost more, may draw more power, and your performance improvement will be very modest.</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29715201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p:txBody>
          <a:bodyPr/>
          <a:lstStyle/>
          <a:p>
            <a:r>
              <a:rPr lang="en-US"/>
              <a:t/>
            </a:r>
            <a:br>
              <a:rPr lang="en-US"/>
            </a:br>
            <a:r>
              <a:rPr lang="en-US" sz="6000"/>
              <a:t>Cache</a:t>
            </a:r>
          </a:p>
        </p:txBody>
      </p:sp>
      <p:sp>
        <p:nvSpPr>
          <p:cNvPr id="566275" name="Text Box 3"/>
          <p:cNvSpPr txBox="1">
            <a:spLocks noChangeArrowheads="1"/>
          </p:cNvSpPr>
          <p:nvPr/>
        </p:nvSpPr>
        <p:spPr bwMode="auto">
          <a:xfrm>
            <a:off x="6080125" y="4684713"/>
            <a:ext cx="361950" cy="274637"/>
          </a:xfrm>
          <a:prstGeom prst="rect">
            <a:avLst/>
          </a:prstGeom>
          <a:noFill/>
          <a:ln w="9525">
            <a:noFill/>
            <a:miter lim="800000"/>
            <a:headEnd/>
            <a:tailEnd/>
          </a:ln>
          <a:effectLst/>
        </p:spPr>
        <p:txBody>
          <a:bodyPr wrap="none">
            <a:spAutoFit/>
          </a:bodyPr>
          <a:lstStyle/>
          <a:p>
            <a:pPr algn="l"/>
            <a:r>
              <a:rPr lang="en-US" sz="1200"/>
              <a:t>[4]</a:t>
            </a:r>
          </a:p>
        </p:txBody>
      </p:sp>
      <p:pic>
        <p:nvPicPr>
          <p:cNvPr id="566276" name="Picture 4" descr="power5"/>
          <p:cNvPicPr>
            <a:picLocks noChangeAspect="1" noChangeArrowheads="1"/>
          </p:cNvPicPr>
          <p:nvPr/>
        </p:nvPicPr>
        <p:blipFill>
          <a:blip r:embed="rId4" cstate="print"/>
          <a:srcRect/>
          <a:stretch>
            <a:fillRect/>
          </a:stretch>
        </p:blipFill>
        <p:spPr bwMode="auto">
          <a:xfrm>
            <a:off x="3733800" y="3886200"/>
            <a:ext cx="2314575" cy="2370138"/>
          </a:xfrm>
          <a:prstGeom prst="rect">
            <a:avLst/>
          </a:prstGeom>
          <a:noFill/>
        </p:spPr>
      </p:pic>
    </p:spTree>
    <p:custDataLst>
      <p:tags r:id="rId1"/>
    </p:custDataLst>
    <p:extLst>
      <p:ext uri="{BB962C8B-B14F-4D97-AF65-F5344CB8AC3E}">
        <p14:creationId xmlns:p14="http://schemas.microsoft.com/office/powerpoint/2010/main" val="4164453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5061291-C592-4509-BDAF-3746C565D67E}" type="slidenum">
              <a:rPr lang="en-US"/>
              <a:pPr/>
              <a:t>32</a:t>
            </a:fld>
            <a:endParaRPr lang="en-US"/>
          </a:p>
        </p:txBody>
      </p:sp>
      <p:sp>
        <p:nvSpPr>
          <p:cNvPr id="567298" name="Rectangle 2"/>
          <p:cNvSpPr>
            <a:spLocks noGrp="1" noChangeArrowheads="1"/>
          </p:cNvSpPr>
          <p:nvPr>
            <p:ph type="title"/>
          </p:nvPr>
        </p:nvSpPr>
        <p:spPr/>
        <p:txBody>
          <a:bodyPr/>
          <a:lstStyle/>
          <a:p>
            <a:r>
              <a:rPr lang="en-US"/>
              <a:t>What is Cache?</a:t>
            </a:r>
          </a:p>
        </p:txBody>
      </p:sp>
      <p:sp>
        <p:nvSpPr>
          <p:cNvPr id="567299" name="Rectangle 3"/>
          <p:cNvSpPr>
            <a:spLocks noGrp="1" noChangeArrowheads="1"/>
          </p:cNvSpPr>
          <p:nvPr>
            <p:ph type="body" idx="1"/>
          </p:nvPr>
        </p:nvSpPr>
        <p:spPr>
          <a:xfrm>
            <a:off x="685800" y="1219200"/>
            <a:ext cx="7696200" cy="5105400"/>
          </a:xfrm>
        </p:spPr>
        <p:txBody>
          <a:bodyPr/>
          <a:lstStyle/>
          <a:p>
            <a:pPr>
              <a:lnSpc>
                <a:spcPct val="90000"/>
              </a:lnSpc>
            </a:pPr>
            <a:r>
              <a:rPr lang="en-US" dirty="0"/>
              <a:t>A special kind of memory where data reside that </a:t>
            </a:r>
            <a:r>
              <a:rPr lang="en-US" b="1" u="sng" dirty="0">
                <a:solidFill>
                  <a:schemeClr val="folHlink"/>
                </a:solidFill>
              </a:rPr>
              <a:t>are</a:t>
            </a:r>
            <a:r>
              <a:rPr lang="en-US" u="sng" dirty="0">
                <a:solidFill>
                  <a:schemeClr val="folHlink"/>
                </a:solidFill>
              </a:rPr>
              <a:t> </a:t>
            </a:r>
            <a:r>
              <a:rPr lang="en-US" b="1" u="sng" dirty="0">
                <a:solidFill>
                  <a:schemeClr val="folHlink"/>
                </a:solidFill>
              </a:rPr>
              <a:t>about to be used</a:t>
            </a:r>
            <a:r>
              <a:rPr lang="en-US" dirty="0"/>
              <a:t> or </a:t>
            </a:r>
            <a:r>
              <a:rPr lang="en-US" b="1" u="sng" dirty="0">
                <a:solidFill>
                  <a:schemeClr val="folHlink"/>
                </a:solidFill>
              </a:rPr>
              <a:t>have</a:t>
            </a:r>
            <a:r>
              <a:rPr lang="en-US" u="sng" dirty="0">
                <a:solidFill>
                  <a:schemeClr val="folHlink"/>
                </a:solidFill>
              </a:rPr>
              <a:t> </a:t>
            </a:r>
            <a:r>
              <a:rPr lang="en-US" b="1" u="sng" dirty="0">
                <a:solidFill>
                  <a:schemeClr val="folHlink"/>
                </a:solidFill>
              </a:rPr>
              <a:t>just been used</a:t>
            </a:r>
            <a:r>
              <a:rPr lang="en-US" b="1" dirty="0"/>
              <a:t>.</a:t>
            </a:r>
          </a:p>
          <a:p>
            <a:pPr>
              <a:lnSpc>
                <a:spcPct val="80000"/>
              </a:lnSpc>
            </a:pPr>
            <a:r>
              <a:rPr lang="en-US" dirty="0"/>
              <a:t>Very fast =&gt; very expensive =&gt; very small (typically 100 to 10,000 times as expensive as RAM per byte)</a:t>
            </a:r>
          </a:p>
          <a:p>
            <a:pPr>
              <a:lnSpc>
                <a:spcPct val="80000"/>
              </a:lnSpc>
            </a:pPr>
            <a:r>
              <a:rPr lang="en-US" dirty="0"/>
              <a:t>Data in cache can be loaded into or stored from registers at speeds comparable to the speed of performing computations.</a:t>
            </a:r>
          </a:p>
          <a:p>
            <a:pPr>
              <a:lnSpc>
                <a:spcPct val="80000"/>
              </a:lnSpc>
            </a:pPr>
            <a:r>
              <a:rPr lang="en-US" dirty="0"/>
              <a:t>Data that are not in cache (but that are in Main Memory) take </a:t>
            </a:r>
            <a:r>
              <a:rPr lang="en-US" b="1" u="sng" dirty="0">
                <a:solidFill>
                  <a:schemeClr val="hlink"/>
                </a:solidFill>
              </a:rPr>
              <a:t>much</a:t>
            </a:r>
            <a:r>
              <a:rPr lang="en-US" dirty="0"/>
              <a:t> longer to load or store.</a:t>
            </a:r>
          </a:p>
          <a:p>
            <a:pPr>
              <a:lnSpc>
                <a:spcPct val="80000"/>
              </a:lnSpc>
            </a:pPr>
            <a:r>
              <a:rPr lang="en-US" dirty="0"/>
              <a:t>Cache is near the CPU: either inside the CPU or on the </a:t>
            </a:r>
            <a:r>
              <a:rPr lang="en-US" b="1" i="1" u="sng" dirty="0"/>
              <a:t>motherboard</a:t>
            </a:r>
            <a:r>
              <a:rPr lang="en-US" dirty="0"/>
              <a:t> that the CPU sits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642262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2252663" y="6172200"/>
            <a:ext cx="3995737" cy="457200"/>
          </a:xfrm>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19" name="Slide Number Placeholder 3"/>
          <p:cNvSpPr>
            <a:spLocks noGrp="1"/>
          </p:cNvSpPr>
          <p:nvPr>
            <p:ph type="sldNum" sz="quarter" idx="4294967295"/>
          </p:nvPr>
        </p:nvSpPr>
        <p:spPr>
          <a:xfrm>
            <a:off x="7162800" y="6191250"/>
            <a:ext cx="1295400" cy="457200"/>
          </a:xfrm>
          <a:prstGeom prst="rect">
            <a:avLst/>
          </a:prstGeom>
        </p:spPr>
        <p:txBody>
          <a:bodyPr/>
          <a:lstStyle/>
          <a:p>
            <a:fld id="{8E09AD0E-CE47-42A0-8F9E-5E1FAA43911B}" type="slidenum">
              <a:rPr lang="en-US"/>
              <a:pPr/>
              <a:t>33</a:t>
            </a:fld>
            <a:endParaRPr lang="en-US"/>
          </a:p>
        </p:txBody>
      </p:sp>
      <p:sp>
        <p:nvSpPr>
          <p:cNvPr id="568322" name="Rectangle 2"/>
          <p:cNvSpPr>
            <a:spLocks noGrp="1" noChangeArrowheads="1"/>
          </p:cNvSpPr>
          <p:nvPr>
            <p:ph type="title"/>
          </p:nvPr>
        </p:nvSpPr>
        <p:spPr/>
        <p:txBody>
          <a:bodyPr/>
          <a:lstStyle/>
          <a:p>
            <a:r>
              <a:rPr lang="en-US"/>
              <a:t>From Cache to the CPU</a:t>
            </a:r>
          </a:p>
        </p:txBody>
      </p:sp>
      <p:sp>
        <p:nvSpPr>
          <p:cNvPr id="568323" name="Text Box 3"/>
          <p:cNvSpPr txBox="1">
            <a:spLocks noChangeArrowheads="1"/>
          </p:cNvSpPr>
          <p:nvPr/>
        </p:nvSpPr>
        <p:spPr bwMode="auto">
          <a:xfrm>
            <a:off x="533400" y="5257800"/>
            <a:ext cx="8077200" cy="822325"/>
          </a:xfrm>
          <a:prstGeom prst="rect">
            <a:avLst/>
          </a:prstGeom>
          <a:noFill/>
          <a:ln w="9525">
            <a:noFill/>
            <a:miter lim="800000"/>
            <a:headEnd/>
            <a:tailEnd/>
          </a:ln>
          <a:effectLst/>
        </p:spPr>
        <p:txBody>
          <a:bodyPr>
            <a:spAutoFit/>
          </a:bodyPr>
          <a:lstStyle/>
          <a:p>
            <a:r>
              <a:rPr lang="en-US" sz="2400"/>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56832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68326" name="Line 6"/>
            <p:cNvSpPr>
              <a:spLocks noChangeShapeType="1"/>
            </p:cNvSpPr>
            <p:nvPr/>
          </p:nvSpPr>
          <p:spPr bwMode="auto">
            <a:xfrm>
              <a:off x="912" y="2304"/>
              <a:ext cx="0" cy="1296"/>
            </a:xfrm>
            <a:prstGeom prst="line">
              <a:avLst/>
            </a:prstGeom>
            <a:noFill/>
            <a:ln w="9525">
              <a:solidFill>
                <a:schemeClr val="tx1"/>
              </a:solidFill>
              <a:miter lim="800000"/>
              <a:headEnd/>
              <a:tailEnd/>
            </a:ln>
            <a:effectLst/>
          </p:spPr>
          <p:txBody>
            <a:bodyPr wrap="none"/>
            <a:lstStyle/>
            <a:p>
              <a:endParaRPr lang="en-US"/>
            </a:p>
          </p:txBody>
        </p:sp>
        <p:sp>
          <p:nvSpPr>
            <p:cNvPr id="568327" name="Line 7"/>
            <p:cNvSpPr>
              <a:spLocks noChangeShapeType="1"/>
            </p:cNvSpPr>
            <p:nvPr/>
          </p:nvSpPr>
          <p:spPr bwMode="auto">
            <a:xfrm>
              <a:off x="480" y="2736"/>
              <a:ext cx="2160" cy="0"/>
            </a:xfrm>
            <a:prstGeom prst="line">
              <a:avLst/>
            </a:prstGeom>
            <a:noFill/>
            <a:ln w="9525">
              <a:solidFill>
                <a:schemeClr val="tx1"/>
              </a:solidFill>
              <a:miter lim="800000"/>
              <a:headEnd/>
              <a:tailEnd/>
            </a:ln>
            <a:effectLst/>
          </p:spPr>
          <p:txBody>
            <a:bodyPr wrap="none"/>
            <a:lstStyle/>
            <a:p>
              <a:endParaRPr lang="en-US"/>
            </a:p>
          </p:txBody>
        </p:sp>
        <p:sp>
          <p:nvSpPr>
            <p:cNvPr id="568328" name="Line 8"/>
            <p:cNvSpPr>
              <a:spLocks noChangeShapeType="1"/>
            </p:cNvSpPr>
            <p:nvPr/>
          </p:nvSpPr>
          <p:spPr bwMode="auto">
            <a:xfrm>
              <a:off x="480" y="3168"/>
              <a:ext cx="2160" cy="0"/>
            </a:xfrm>
            <a:prstGeom prst="line">
              <a:avLst/>
            </a:prstGeom>
            <a:noFill/>
            <a:ln w="9525">
              <a:solidFill>
                <a:schemeClr val="tx1"/>
              </a:solidFill>
              <a:miter lim="800000"/>
              <a:headEnd/>
              <a:tailEnd/>
            </a:ln>
            <a:effectLst/>
          </p:spPr>
          <p:txBody>
            <a:bodyPr wrap="none"/>
            <a:lstStyle/>
            <a:p>
              <a:endParaRPr lang="en-US"/>
            </a:p>
          </p:txBody>
        </p:sp>
        <p:sp>
          <p:nvSpPr>
            <p:cNvPr id="568329" name="Line 9"/>
            <p:cNvSpPr>
              <a:spLocks noChangeShapeType="1"/>
            </p:cNvSpPr>
            <p:nvPr/>
          </p:nvSpPr>
          <p:spPr bwMode="auto">
            <a:xfrm>
              <a:off x="1344" y="2304"/>
              <a:ext cx="0" cy="1296"/>
            </a:xfrm>
            <a:prstGeom prst="line">
              <a:avLst/>
            </a:prstGeom>
            <a:noFill/>
            <a:ln w="9525">
              <a:solidFill>
                <a:schemeClr val="tx1"/>
              </a:solidFill>
              <a:miter lim="800000"/>
              <a:headEnd/>
              <a:tailEnd/>
            </a:ln>
            <a:effectLst/>
          </p:spPr>
          <p:txBody>
            <a:bodyPr wrap="none"/>
            <a:lstStyle/>
            <a:p>
              <a:endParaRPr lang="en-US"/>
            </a:p>
          </p:txBody>
        </p:sp>
        <p:sp>
          <p:nvSpPr>
            <p:cNvPr id="568330" name="Line 10"/>
            <p:cNvSpPr>
              <a:spLocks noChangeShapeType="1"/>
            </p:cNvSpPr>
            <p:nvPr/>
          </p:nvSpPr>
          <p:spPr bwMode="auto">
            <a:xfrm>
              <a:off x="1776" y="2304"/>
              <a:ext cx="0" cy="1296"/>
            </a:xfrm>
            <a:prstGeom prst="line">
              <a:avLst/>
            </a:prstGeom>
            <a:noFill/>
            <a:ln w="9525">
              <a:solidFill>
                <a:schemeClr val="tx1"/>
              </a:solidFill>
              <a:miter lim="800000"/>
              <a:headEnd/>
              <a:tailEnd/>
            </a:ln>
            <a:effectLst/>
          </p:spPr>
          <p:txBody>
            <a:bodyPr wrap="none"/>
            <a:lstStyle/>
            <a:p>
              <a:endParaRPr lang="en-US"/>
            </a:p>
          </p:txBody>
        </p:sp>
        <p:sp>
          <p:nvSpPr>
            <p:cNvPr id="568331" name="Line 11"/>
            <p:cNvSpPr>
              <a:spLocks noChangeShapeType="1"/>
            </p:cNvSpPr>
            <p:nvPr/>
          </p:nvSpPr>
          <p:spPr bwMode="auto">
            <a:xfrm>
              <a:off x="2208" y="2304"/>
              <a:ext cx="0" cy="1296"/>
            </a:xfrm>
            <a:prstGeom prst="line">
              <a:avLst/>
            </a:prstGeom>
            <a:noFill/>
            <a:ln w="9525">
              <a:solidFill>
                <a:schemeClr val="tx1"/>
              </a:solidFill>
              <a:miter lim="800000"/>
              <a:headEnd/>
              <a:tailEnd/>
            </a:ln>
            <a:effectLst/>
          </p:spPr>
          <p:txBody>
            <a:bodyPr wrap="none"/>
            <a:lstStyle/>
            <a:p>
              <a:endParaRPr lang="en-US"/>
            </a:p>
          </p:txBody>
        </p:sp>
      </p:grpSp>
      <p:sp>
        <p:nvSpPr>
          <p:cNvPr id="568332"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a:effectLst/>
        </p:spPr>
        <p:txBody>
          <a:bodyPr wrap="none" anchor="ctr"/>
          <a:lstStyle/>
          <a:p>
            <a:r>
              <a:rPr lang="en-US" sz="3200"/>
              <a:t>CPU</a:t>
            </a:r>
          </a:p>
        </p:txBody>
      </p:sp>
      <p:sp>
        <p:nvSpPr>
          <p:cNvPr id="568333"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a:effectLst/>
        </p:spPr>
        <p:txBody>
          <a:bodyPr wrap="none" anchor="ctr"/>
          <a:lstStyle/>
          <a:p>
            <a:endParaRPr lang="en-US"/>
          </a:p>
        </p:txBody>
      </p:sp>
      <p:sp>
        <p:nvSpPr>
          <p:cNvPr id="568334" name="Text Box 14"/>
          <p:cNvSpPr txBox="1">
            <a:spLocks noChangeArrowheads="1"/>
          </p:cNvSpPr>
          <p:nvPr/>
        </p:nvSpPr>
        <p:spPr bwMode="auto">
          <a:xfrm>
            <a:off x="6629400" y="3352800"/>
            <a:ext cx="1201738" cy="579438"/>
          </a:xfrm>
          <a:prstGeom prst="rect">
            <a:avLst/>
          </a:prstGeom>
          <a:noFill/>
          <a:ln w="9525">
            <a:noFill/>
            <a:miter lim="800000"/>
            <a:headEnd/>
            <a:tailEnd/>
          </a:ln>
          <a:effectLst/>
        </p:spPr>
        <p:txBody>
          <a:bodyPr wrap="none">
            <a:spAutoFit/>
          </a:bodyPr>
          <a:lstStyle/>
          <a:p>
            <a:r>
              <a:rPr lang="en-US" sz="3200"/>
              <a:t>Cache</a:t>
            </a:r>
          </a:p>
        </p:txBody>
      </p:sp>
      <p:sp>
        <p:nvSpPr>
          <p:cNvPr id="568335" name="Text Box 15"/>
          <p:cNvSpPr txBox="1">
            <a:spLocks noChangeArrowheads="1"/>
          </p:cNvSpPr>
          <p:nvPr/>
        </p:nvSpPr>
        <p:spPr bwMode="auto">
          <a:xfrm>
            <a:off x="5334000" y="2514600"/>
            <a:ext cx="3251211" cy="461665"/>
          </a:xfrm>
          <a:prstGeom prst="rect">
            <a:avLst/>
          </a:prstGeom>
          <a:noFill/>
          <a:ln w="9525">
            <a:noFill/>
            <a:miter lim="800000"/>
            <a:headEnd/>
            <a:tailEnd/>
          </a:ln>
          <a:effectLst/>
        </p:spPr>
        <p:txBody>
          <a:bodyPr wrap="none">
            <a:spAutoFit/>
          </a:bodyPr>
          <a:lstStyle/>
          <a:p>
            <a:pPr algn="l"/>
            <a:r>
              <a:rPr lang="en-US" sz="2400" dirty="0" smtClean="0"/>
              <a:t>46 GB/sec (~3x </a:t>
            </a:r>
            <a:r>
              <a:rPr lang="en-US" sz="2400" dirty="0"/>
              <a:t>RAM</a:t>
            </a:r>
            <a:r>
              <a:rPr lang="en-US" sz="2400" dirty="0" smtClean="0"/>
              <a:t>)</a:t>
            </a:r>
            <a:r>
              <a:rPr lang="en-US" sz="2400" baseline="30000" dirty="0" smtClean="0"/>
              <a:t>[7]</a:t>
            </a:r>
            <a:endParaRPr lang="en-US" sz="2400" baseline="30000" dirty="0"/>
          </a:p>
        </p:txBody>
      </p:sp>
      <p:sp>
        <p:nvSpPr>
          <p:cNvPr id="568336" name="Rectangle 16"/>
          <p:cNvSpPr>
            <a:spLocks noChangeArrowheads="1"/>
          </p:cNvSpPr>
          <p:nvPr/>
        </p:nvSpPr>
        <p:spPr bwMode="auto">
          <a:xfrm>
            <a:off x="5715000" y="1524000"/>
            <a:ext cx="1869423" cy="461665"/>
          </a:xfrm>
          <a:prstGeom prst="rect">
            <a:avLst/>
          </a:prstGeom>
          <a:noFill/>
          <a:ln w="9525">
            <a:noFill/>
            <a:miter lim="800000"/>
            <a:headEnd/>
            <a:tailEnd/>
          </a:ln>
          <a:effectLst/>
        </p:spPr>
        <p:txBody>
          <a:bodyPr wrap="none">
            <a:spAutoFit/>
          </a:bodyPr>
          <a:lstStyle/>
          <a:p>
            <a:pPr algn="l"/>
            <a:r>
              <a:rPr lang="en-US" sz="2400" dirty="0" smtClean="0"/>
              <a:t>653 GB/sec</a:t>
            </a:r>
            <a:r>
              <a:rPr lang="en-US" sz="2400" baseline="30000" dirty="0" smtClean="0"/>
              <a:t>[7</a:t>
            </a:r>
            <a:r>
              <a:rPr lang="en-US" sz="2400" baseline="30000" dirty="0"/>
              <a:t>]</a:t>
            </a:r>
          </a:p>
        </p:txBody>
      </p:sp>
      <p:pic>
        <p:nvPicPr>
          <p:cNvPr id="21"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620347"/>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85155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E2D17750-4750-42CB-9219-21ED6A912638}" type="slidenum">
              <a:rPr lang="en-US"/>
              <a:pPr/>
              <a:t>34</a:t>
            </a:fld>
            <a:endParaRPr lang="en-US"/>
          </a:p>
        </p:txBody>
      </p:sp>
      <p:sp>
        <p:nvSpPr>
          <p:cNvPr id="569346" name="Rectangle 2"/>
          <p:cNvSpPr>
            <a:spLocks noGrp="1" noChangeArrowheads="1"/>
          </p:cNvSpPr>
          <p:nvPr>
            <p:ph type="title"/>
          </p:nvPr>
        </p:nvSpPr>
        <p:spPr/>
        <p:txBody>
          <a:bodyPr/>
          <a:lstStyle/>
          <a:p>
            <a:r>
              <a:rPr lang="en-US"/>
              <a:t>Multiple Levels of Cache</a:t>
            </a:r>
          </a:p>
        </p:txBody>
      </p:sp>
      <p:sp>
        <p:nvSpPr>
          <p:cNvPr id="569347" name="Rectangle 3"/>
          <p:cNvSpPr>
            <a:spLocks noGrp="1" noChangeArrowheads="1"/>
          </p:cNvSpPr>
          <p:nvPr>
            <p:ph type="body" idx="1"/>
          </p:nvPr>
        </p:nvSpPr>
        <p:spPr/>
        <p:txBody>
          <a:bodyPr/>
          <a:lstStyle/>
          <a:p>
            <a:pPr>
              <a:lnSpc>
                <a:spcPct val="90000"/>
              </a:lnSpc>
              <a:buFont typeface="Wingdings" pitchFamily="2" charset="2"/>
              <a:buNone/>
            </a:pPr>
            <a:r>
              <a:rPr lang="en-US" dirty="0"/>
              <a:t>Most contemporary CPUs have more than one level of cache. For example:</a:t>
            </a:r>
          </a:p>
          <a:p>
            <a:pPr>
              <a:lnSpc>
                <a:spcPct val="90000"/>
              </a:lnSpc>
            </a:pPr>
            <a:r>
              <a:rPr lang="en-US" b="1" u="sng" dirty="0"/>
              <a:t>Intel </a:t>
            </a:r>
            <a:r>
              <a:rPr lang="en-US" b="1" u="sng" dirty="0" err="1" smtClean="0"/>
              <a:t>Skylake</a:t>
            </a:r>
            <a:r>
              <a:rPr lang="en-US" b="1" u="sng" dirty="0" smtClean="0"/>
              <a:t> </a:t>
            </a:r>
            <a:r>
              <a:rPr lang="en-US" baseline="30000" dirty="0" smtClean="0"/>
              <a:t>[31]</a:t>
            </a:r>
            <a:endParaRPr lang="en-US" baseline="30000" dirty="0"/>
          </a:p>
          <a:p>
            <a:pPr lvl="1">
              <a:lnSpc>
                <a:spcPct val="90000"/>
              </a:lnSpc>
            </a:pPr>
            <a:r>
              <a:rPr lang="en-US" dirty="0"/>
              <a:t>Level 1 caches</a:t>
            </a:r>
            <a:r>
              <a:rPr lang="en-US" dirty="0" smtClean="0"/>
              <a:t>: 32 </a:t>
            </a:r>
            <a:r>
              <a:rPr lang="en-US" dirty="0"/>
              <a:t>KB instruction, 32 KB </a:t>
            </a:r>
            <a:r>
              <a:rPr lang="en-US" dirty="0" smtClean="0"/>
              <a:t>data per core</a:t>
            </a:r>
            <a:endParaRPr lang="en-US" dirty="0"/>
          </a:p>
          <a:p>
            <a:pPr lvl="1">
              <a:lnSpc>
                <a:spcPct val="90000"/>
              </a:lnSpc>
            </a:pPr>
            <a:r>
              <a:rPr lang="en-US" dirty="0"/>
              <a:t>Level 2 cache: </a:t>
            </a:r>
            <a:r>
              <a:rPr lang="en-US" dirty="0" smtClean="0"/>
              <a:t> 256 KB - 1 MB </a:t>
            </a:r>
            <a:r>
              <a:rPr lang="en-US" b="1" i="1" u="sng" dirty="0" smtClean="0"/>
              <a:t>unified</a:t>
            </a:r>
            <a:r>
              <a:rPr lang="en-US" dirty="0" smtClean="0"/>
              <a:t> </a:t>
            </a:r>
            <a:r>
              <a:rPr lang="en-US" dirty="0"/>
              <a:t>(</a:t>
            </a:r>
            <a:r>
              <a:rPr lang="en-US" dirty="0" err="1"/>
              <a:t>instruction+data</a:t>
            </a:r>
            <a:r>
              <a:rPr lang="en-US" dirty="0" smtClean="0"/>
              <a:t>)    per core</a:t>
            </a:r>
          </a:p>
          <a:p>
            <a:pPr lvl="1">
              <a:lnSpc>
                <a:spcPct val="90000"/>
              </a:lnSpc>
            </a:pPr>
            <a:r>
              <a:rPr lang="en-US" dirty="0" smtClean="0"/>
              <a:t>Level 3 cache: 8.25 - 38.5 MB, shared among all cores</a:t>
            </a:r>
            <a:endParaRPr lang="en-US" dirty="0"/>
          </a:p>
          <a:p>
            <a:pPr>
              <a:lnSpc>
                <a:spcPct val="90000"/>
              </a:lnSpc>
            </a:pPr>
            <a:r>
              <a:rPr lang="en-US" b="1" u="sng" dirty="0"/>
              <a:t>IBM </a:t>
            </a:r>
            <a:r>
              <a:rPr lang="en-US" b="1" u="sng" dirty="0" smtClean="0"/>
              <a:t>POWER7</a:t>
            </a:r>
            <a:r>
              <a:rPr lang="en-US" dirty="0" smtClean="0"/>
              <a:t> </a:t>
            </a:r>
            <a:r>
              <a:rPr lang="en-US" baseline="30000" dirty="0" smtClean="0"/>
              <a:t>[28]</a:t>
            </a:r>
            <a:endParaRPr lang="en-US" baseline="30000" dirty="0"/>
          </a:p>
          <a:p>
            <a:pPr lvl="1">
              <a:lnSpc>
                <a:spcPct val="90000"/>
              </a:lnSpc>
            </a:pPr>
            <a:r>
              <a:rPr lang="en-US" dirty="0"/>
              <a:t>Level 1 </a:t>
            </a:r>
            <a:r>
              <a:rPr lang="en-US" dirty="0" smtClean="0"/>
              <a:t>cache:      32 </a:t>
            </a:r>
            <a:r>
              <a:rPr lang="en-US" dirty="0"/>
              <a:t>KB instruction, 32 KB </a:t>
            </a:r>
            <a:r>
              <a:rPr lang="en-US" dirty="0" smtClean="0"/>
              <a:t>data per core</a:t>
            </a:r>
            <a:endParaRPr lang="en-US" dirty="0"/>
          </a:p>
          <a:p>
            <a:pPr lvl="1">
              <a:lnSpc>
                <a:spcPct val="90000"/>
              </a:lnSpc>
            </a:pPr>
            <a:r>
              <a:rPr lang="en-US" dirty="0"/>
              <a:t>Level 2 cache: </a:t>
            </a:r>
            <a:r>
              <a:rPr lang="en-US" dirty="0" smtClean="0"/>
              <a:t>   256 KB </a:t>
            </a:r>
            <a:r>
              <a:rPr lang="en-US" dirty="0"/>
              <a:t>unified </a:t>
            </a:r>
            <a:r>
              <a:rPr lang="en-US" dirty="0" smtClean="0"/>
              <a:t>per core</a:t>
            </a:r>
            <a:endParaRPr lang="en-US" dirty="0"/>
          </a:p>
          <a:p>
            <a:pPr lvl="1">
              <a:lnSpc>
                <a:spcPct val="90000"/>
              </a:lnSpc>
            </a:pPr>
            <a:r>
              <a:rPr lang="en-US" dirty="0"/>
              <a:t>Level 3 cache: </a:t>
            </a:r>
            <a:r>
              <a:rPr lang="en-US" dirty="0" smtClean="0"/>
              <a:t> 4096 KB </a:t>
            </a:r>
            <a:r>
              <a:rPr lang="en-US" dirty="0"/>
              <a:t>unified </a:t>
            </a:r>
            <a:r>
              <a:rPr lang="en-US" dirty="0" smtClean="0"/>
              <a:t>per core</a:t>
            </a:r>
            <a:endParaRPr lang="en-US" sz="900" dirty="0"/>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213360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5400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6692E249-09FD-4EEB-BB2B-6EDADBC58A25}" type="slidenum">
              <a:rPr lang="en-US"/>
              <a:pPr/>
              <a:t>35</a:t>
            </a:fld>
            <a:endParaRPr lang="en-US"/>
          </a:p>
        </p:txBody>
      </p:sp>
      <p:sp>
        <p:nvSpPr>
          <p:cNvPr id="570370" name="Rectangle 2"/>
          <p:cNvSpPr>
            <a:spLocks noGrp="1" noChangeArrowheads="1"/>
          </p:cNvSpPr>
          <p:nvPr>
            <p:ph type="title"/>
          </p:nvPr>
        </p:nvSpPr>
        <p:spPr/>
        <p:txBody>
          <a:bodyPr/>
          <a:lstStyle/>
          <a:p>
            <a:r>
              <a:rPr lang="en-US"/>
              <a:t>Why Multiple Levels of Cache?</a:t>
            </a:r>
          </a:p>
        </p:txBody>
      </p:sp>
      <p:sp>
        <p:nvSpPr>
          <p:cNvPr id="570371" name="Rectangle 3"/>
          <p:cNvSpPr>
            <a:spLocks noGrp="1" noChangeArrowheads="1"/>
          </p:cNvSpPr>
          <p:nvPr>
            <p:ph type="body" idx="1"/>
          </p:nvPr>
        </p:nvSpPr>
        <p:spPr>
          <a:xfrm>
            <a:off x="609600" y="1295400"/>
            <a:ext cx="8077200" cy="4648200"/>
          </a:xfrm>
        </p:spPr>
        <p:txBody>
          <a:bodyPr/>
          <a:lstStyle/>
          <a:p>
            <a:pPr>
              <a:lnSpc>
                <a:spcPct val="90000"/>
              </a:lnSpc>
              <a:buFont typeface="Wingdings" pitchFamily="2" charset="2"/>
              <a:buNone/>
            </a:pPr>
            <a:r>
              <a:rPr lang="en-US" sz="1800" dirty="0"/>
              <a:t>The lower the level of cache:</a:t>
            </a:r>
          </a:p>
          <a:p>
            <a:pPr>
              <a:lnSpc>
                <a:spcPct val="70000"/>
              </a:lnSpc>
            </a:pPr>
            <a:r>
              <a:rPr lang="en-US" sz="1800" dirty="0"/>
              <a:t>the faster the cache can transfer data to the CPU;</a:t>
            </a:r>
          </a:p>
          <a:p>
            <a:pPr>
              <a:lnSpc>
                <a:spcPct val="70000"/>
              </a:lnSpc>
            </a:pPr>
            <a:r>
              <a:rPr lang="en-US" sz="1800" dirty="0"/>
              <a:t>the smaller that level of cache </a:t>
            </a:r>
            <a:r>
              <a:rPr lang="en-US" sz="1800" dirty="0" smtClean="0"/>
              <a:t>is </a:t>
            </a:r>
            <a:r>
              <a:rPr lang="en-US" sz="1800" b="1" dirty="0" smtClean="0"/>
              <a:t>(faster </a:t>
            </a:r>
            <a:r>
              <a:rPr lang="en-US" sz="1800" b="1" dirty="0"/>
              <a:t>=&gt; more expensive =&gt; </a:t>
            </a:r>
            <a:r>
              <a:rPr lang="en-US" sz="1800" b="1" dirty="0" smtClean="0"/>
              <a:t>smaller)</a:t>
            </a:r>
            <a:r>
              <a:rPr lang="en-US" sz="1800" dirty="0" smtClean="0"/>
              <a:t>.</a:t>
            </a:r>
            <a:endParaRPr lang="en-US" sz="1800" dirty="0"/>
          </a:p>
          <a:p>
            <a:pPr>
              <a:lnSpc>
                <a:spcPct val="80000"/>
              </a:lnSpc>
              <a:buFont typeface="Wingdings" pitchFamily="2" charset="2"/>
              <a:buNone/>
            </a:pPr>
            <a:r>
              <a:rPr lang="en-US" sz="1800" b="1" u="sng" dirty="0"/>
              <a:t>Example</a:t>
            </a:r>
            <a:r>
              <a:rPr lang="en-US" sz="1800" b="1" dirty="0"/>
              <a:t>: IBM </a:t>
            </a:r>
            <a:r>
              <a:rPr lang="en-US" sz="1800" b="1" dirty="0" smtClean="0"/>
              <a:t>POWER7 </a:t>
            </a:r>
            <a:r>
              <a:rPr lang="en-US" sz="1800" b="1" dirty="0"/>
              <a:t>latency to the CPU</a:t>
            </a:r>
            <a:r>
              <a:rPr lang="en-US" sz="1800" dirty="0"/>
              <a:t> </a:t>
            </a:r>
            <a:r>
              <a:rPr lang="en-US" sz="1800" baseline="30000" dirty="0" smtClean="0"/>
              <a:t>[28]</a:t>
            </a:r>
            <a:endParaRPr lang="en-US" sz="1800" dirty="0"/>
          </a:p>
          <a:p>
            <a:pPr>
              <a:lnSpc>
                <a:spcPct val="70000"/>
              </a:lnSpc>
            </a:pPr>
            <a:r>
              <a:rPr lang="en-US" sz="1800" dirty="0"/>
              <a:t>L1 cache:   </a:t>
            </a:r>
            <a:r>
              <a:rPr lang="en-US" sz="1800" dirty="0" smtClean="0"/>
              <a:t>    1    cycle   =    0.29  ns </a:t>
            </a:r>
            <a:r>
              <a:rPr lang="en-US" sz="1800" dirty="0"/>
              <a:t>for </a:t>
            </a:r>
            <a:r>
              <a:rPr lang="en-US" sz="1800" dirty="0" smtClean="0"/>
              <a:t>3.5 GHz</a:t>
            </a:r>
            <a:endParaRPr lang="en-US" sz="1800" dirty="0"/>
          </a:p>
          <a:p>
            <a:pPr>
              <a:lnSpc>
                <a:spcPct val="80000"/>
              </a:lnSpc>
            </a:pPr>
            <a:r>
              <a:rPr lang="en-US" sz="1800" dirty="0"/>
              <a:t>L2 cache:   </a:t>
            </a:r>
            <a:r>
              <a:rPr lang="en-US" sz="1800" dirty="0" smtClean="0"/>
              <a:t>    8.5 cycles </a:t>
            </a:r>
            <a:r>
              <a:rPr lang="en-US" sz="1800" dirty="0"/>
              <a:t>= </a:t>
            </a:r>
            <a:r>
              <a:rPr lang="en-US" sz="1800" dirty="0" smtClean="0"/>
              <a:t>  2.43  ns </a:t>
            </a:r>
            <a:r>
              <a:rPr lang="en-US" sz="1800" dirty="0"/>
              <a:t>for </a:t>
            </a:r>
            <a:r>
              <a:rPr lang="en-US" sz="1800" dirty="0" smtClean="0"/>
              <a:t>3.5 GHz (average)</a:t>
            </a:r>
          </a:p>
          <a:p>
            <a:pPr>
              <a:lnSpc>
                <a:spcPct val="80000"/>
              </a:lnSpc>
            </a:pPr>
            <a:r>
              <a:rPr lang="en-US" sz="1800" dirty="0" smtClean="0"/>
              <a:t>L3 cache:     23.5 cycles =    5.53  ns for 3.5 GHz (local to core)</a:t>
            </a:r>
          </a:p>
          <a:p>
            <a:pPr>
              <a:lnSpc>
                <a:spcPct val="80000"/>
              </a:lnSpc>
            </a:pPr>
            <a:r>
              <a:rPr lang="en-US" sz="1800" dirty="0" smtClean="0"/>
              <a:t>RAM:        346    cycles = 98.86  ns for 3.5 GHz (1066 MHz RAM)</a:t>
            </a:r>
            <a:endParaRPr lang="en-US" sz="1800" dirty="0"/>
          </a:p>
          <a:p>
            <a:pPr>
              <a:lnSpc>
                <a:spcPct val="80000"/>
              </a:lnSpc>
              <a:buFont typeface="Wingdings" pitchFamily="2" charset="2"/>
              <a:buNone/>
            </a:pPr>
            <a:r>
              <a:rPr lang="en-US" sz="1800" b="1" u="sng" dirty="0"/>
              <a:t>Example</a:t>
            </a:r>
            <a:r>
              <a:rPr lang="en-US" sz="1800" b="1" dirty="0"/>
              <a:t>: Intel Itanium2 latency to the CPU </a:t>
            </a:r>
            <a:r>
              <a:rPr lang="en-US" sz="1800" baseline="30000" dirty="0"/>
              <a:t>[19]</a:t>
            </a:r>
          </a:p>
          <a:p>
            <a:pPr>
              <a:lnSpc>
                <a:spcPct val="80000"/>
              </a:lnSpc>
            </a:pPr>
            <a:r>
              <a:rPr lang="en-US" sz="1800" dirty="0"/>
              <a:t>L1 cache:   1 cycle   =   1.0 ns for 1.0 </a:t>
            </a:r>
            <a:r>
              <a:rPr lang="en-US" sz="1800" dirty="0" smtClean="0"/>
              <a:t>GHz</a:t>
            </a:r>
          </a:p>
          <a:p>
            <a:pPr>
              <a:lnSpc>
                <a:spcPct val="80000"/>
              </a:lnSpc>
            </a:pPr>
            <a:r>
              <a:rPr lang="en-US" sz="1800" dirty="0" smtClean="0"/>
              <a:t>L2 cache:   5 cycles =   5.0 ns for 1.0 GHz</a:t>
            </a:r>
          </a:p>
          <a:p>
            <a:pPr>
              <a:lnSpc>
                <a:spcPct val="80000"/>
              </a:lnSpc>
            </a:pPr>
            <a:r>
              <a:rPr lang="en-US" sz="1800" dirty="0" smtClean="0"/>
              <a:t>L3 </a:t>
            </a:r>
            <a:r>
              <a:rPr lang="en-US" sz="1800" dirty="0"/>
              <a:t>cache: 12-15 cycles = 12 – 15 ns for 1.0 </a:t>
            </a:r>
            <a:r>
              <a:rPr lang="en-US" sz="1800" dirty="0" smtClean="0"/>
              <a:t>GHz</a:t>
            </a:r>
          </a:p>
          <a:p>
            <a:pPr>
              <a:lnSpc>
                <a:spcPct val="80000"/>
              </a:lnSpc>
              <a:buNone/>
            </a:pPr>
            <a:r>
              <a:rPr lang="en-US" sz="1800" b="1" u="sng" dirty="0" smtClean="0"/>
              <a:t>Example</a:t>
            </a:r>
            <a:r>
              <a:rPr lang="en-US" sz="1800" b="1" dirty="0" smtClean="0"/>
              <a:t>: Intel </a:t>
            </a:r>
            <a:r>
              <a:rPr lang="en-US" sz="1800" b="1" dirty="0" err="1" smtClean="0"/>
              <a:t>Skylake</a:t>
            </a:r>
            <a:r>
              <a:rPr lang="en-US" sz="1800" baseline="30000" dirty="0" smtClean="0"/>
              <a:t>[32]</a:t>
            </a:r>
            <a:endParaRPr lang="en-US" sz="1800" b="1" u="sng" baseline="30000" dirty="0"/>
          </a:p>
          <a:p>
            <a:pPr>
              <a:lnSpc>
                <a:spcPct val="70000"/>
              </a:lnSpc>
            </a:pPr>
            <a:r>
              <a:rPr lang="en-US" sz="1800" dirty="0" smtClean="0"/>
              <a:t>L1 cache 4-5 </a:t>
            </a:r>
            <a:r>
              <a:rPr lang="en-US" sz="1800" dirty="0"/>
              <a:t>cycles </a:t>
            </a:r>
            <a:r>
              <a:rPr lang="en-US" sz="1800" dirty="0" smtClean="0"/>
              <a:t>=2-2.5 ns      @ 2.0 GHz </a:t>
            </a:r>
            <a:r>
              <a:rPr lang="en-US" sz="1800" dirty="0"/>
              <a:t>= </a:t>
            </a:r>
            <a:r>
              <a:rPr lang="en-US" sz="1800" dirty="0" smtClean="0"/>
              <a:t>  128-160 </a:t>
            </a:r>
            <a:r>
              <a:rPr lang="en-US" sz="1800" dirty="0"/>
              <a:t>calculations</a:t>
            </a:r>
          </a:p>
          <a:p>
            <a:pPr>
              <a:lnSpc>
                <a:spcPct val="80000"/>
              </a:lnSpc>
            </a:pPr>
            <a:r>
              <a:rPr lang="en-US" sz="1800" dirty="0"/>
              <a:t>L2 cache: </a:t>
            </a:r>
            <a:r>
              <a:rPr lang="en-US" sz="1800" dirty="0" smtClean="0"/>
              <a:t>12 </a:t>
            </a:r>
            <a:r>
              <a:rPr lang="en-US" sz="1800" dirty="0"/>
              <a:t>cycles =  </a:t>
            </a:r>
            <a:r>
              <a:rPr lang="en-US" sz="1800" dirty="0" smtClean="0"/>
              <a:t> 6 </a:t>
            </a:r>
            <a:r>
              <a:rPr lang="en-US" sz="1800" dirty="0"/>
              <a:t>ns </a:t>
            </a:r>
            <a:r>
              <a:rPr lang="en-US" sz="1800" dirty="0" smtClean="0"/>
              <a:t>        @ 2.0 GHz =   384 calculations</a:t>
            </a:r>
          </a:p>
          <a:p>
            <a:pPr>
              <a:lnSpc>
                <a:spcPct val="80000"/>
              </a:lnSpc>
            </a:pPr>
            <a:r>
              <a:rPr lang="en-US" sz="1800" dirty="0" smtClean="0"/>
              <a:t>L3 cache: 42 cycles =  21 ns        @ 2.0 GHz = 1344 calculations</a:t>
            </a:r>
            <a:endParaRPr lang="en-US" sz="1800" dirty="0"/>
          </a:p>
          <a:p>
            <a:pPr>
              <a:lnSpc>
                <a:spcPct val="80000"/>
              </a:lnSpc>
            </a:pPr>
            <a:r>
              <a:rPr lang="en-US" sz="1800" dirty="0"/>
              <a:t>RAM: 42 cycles + 51 ns = </a:t>
            </a:r>
            <a:r>
              <a:rPr lang="en-US" sz="1800" dirty="0" smtClean="0"/>
              <a:t>72 ns  @ 2.0 GHz </a:t>
            </a:r>
            <a:r>
              <a:rPr lang="en-US" sz="1800" dirty="0"/>
              <a:t>= </a:t>
            </a:r>
            <a:r>
              <a:rPr lang="en-US" sz="1800" dirty="0" smtClean="0"/>
              <a:t>2160 </a:t>
            </a:r>
            <a:r>
              <a:rPr lang="en-US" sz="1800" dirty="0"/>
              <a:t>calculations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482" y="5719901"/>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6915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1E6989D3-0C91-49AD-B344-619D2E7D61EE}" type="slidenum">
              <a:rPr lang="en-US"/>
              <a:pPr/>
              <a:t>36</a:t>
            </a:fld>
            <a:endParaRPr lang="en-US"/>
          </a:p>
        </p:txBody>
      </p:sp>
      <p:sp>
        <p:nvSpPr>
          <p:cNvPr id="571394" name="Rectangle 2"/>
          <p:cNvSpPr>
            <a:spLocks noGrp="1" noChangeArrowheads="1"/>
          </p:cNvSpPr>
          <p:nvPr>
            <p:ph type="title"/>
          </p:nvPr>
        </p:nvSpPr>
        <p:spPr/>
        <p:txBody>
          <a:bodyPr/>
          <a:lstStyle/>
          <a:p>
            <a:r>
              <a:rPr lang="en-US" sz="3600"/>
              <a:t>Cache &amp; RAM Latencies</a:t>
            </a:r>
          </a:p>
        </p:txBody>
      </p:sp>
      <p:graphicFrame>
        <p:nvGraphicFramePr>
          <p:cNvPr id="571395" name="Object 3"/>
          <p:cNvGraphicFramePr>
            <a:graphicFrameLocks noGrp="1" noChangeAspect="1"/>
          </p:cNvGraphicFramePr>
          <p:nvPr>
            <p:ph idx="1"/>
            <p:extLst/>
          </p:nvPr>
        </p:nvGraphicFramePr>
        <p:xfrm>
          <a:off x="1223963" y="1066800"/>
          <a:ext cx="7685087" cy="5257800"/>
        </p:xfrm>
        <a:graphic>
          <a:graphicData uri="http://schemas.openxmlformats.org/presentationml/2006/ole">
            <mc:AlternateContent xmlns:mc="http://schemas.openxmlformats.org/markup-compatibility/2006">
              <mc:Choice xmlns:v="urn:schemas-microsoft-com:vml" Requires="v">
                <p:oleObj spid="_x0000_s2068" name="Worksheet" r:id="rId4" imgW="8686697" imgH="5943667" progId="Excel.Sheet.8">
                  <p:embed/>
                </p:oleObj>
              </mc:Choice>
              <mc:Fallback>
                <p:oleObj name="Worksheet" r:id="rId4" imgW="8686697" imgH="5943667" progId="Excel.Sheet.8">
                  <p:embed/>
                  <p:pic>
                    <p:nvPicPr>
                      <p:cNvPr id="0" name=""/>
                      <p:cNvPicPr>
                        <a:picLocks noChangeAspect="1" noChangeArrowheads="1"/>
                      </p:cNvPicPr>
                      <p:nvPr/>
                    </p:nvPicPr>
                    <p:blipFill>
                      <a:blip r:embed="rId5"/>
                      <a:srcRect/>
                      <a:stretch>
                        <a:fillRect/>
                      </a:stretch>
                    </p:blipFill>
                    <p:spPr bwMode="auto">
                      <a:xfrm>
                        <a:off x="1223963" y="1066800"/>
                        <a:ext cx="7685087"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1396" name="Text Box 4"/>
          <p:cNvSpPr txBox="1">
            <a:spLocks noChangeArrowheads="1"/>
          </p:cNvSpPr>
          <p:nvPr/>
        </p:nvSpPr>
        <p:spPr bwMode="auto">
          <a:xfrm>
            <a:off x="69850" y="47244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1397"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a:effectLst/>
        </p:spPr>
        <p:txBody>
          <a:bodyPr wrap="none" anchor="ctr"/>
          <a:lstStyle/>
          <a:p>
            <a:endParaRPr lang="en-US"/>
          </a:p>
        </p:txBody>
      </p:sp>
      <p:sp>
        <p:nvSpPr>
          <p:cNvPr id="571398" name="Text Box 6"/>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001749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p:txBody>
          <a:bodyPr/>
          <a:lstStyle/>
          <a:p>
            <a:r>
              <a:rPr lang="en-US" sz="6000"/>
              <a:t>Main Memory</a:t>
            </a:r>
          </a:p>
        </p:txBody>
      </p:sp>
      <p:sp>
        <p:nvSpPr>
          <p:cNvPr id="572419" name="Text Box 3"/>
          <p:cNvSpPr txBox="1">
            <a:spLocks noChangeArrowheads="1"/>
          </p:cNvSpPr>
          <p:nvPr/>
        </p:nvSpPr>
        <p:spPr bwMode="auto">
          <a:xfrm>
            <a:off x="5562600" y="4113213"/>
            <a:ext cx="438150" cy="274637"/>
          </a:xfrm>
          <a:prstGeom prst="rect">
            <a:avLst/>
          </a:prstGeom>
          <a:noFill/>
          <a:ln w="9525">
            <a:noFill/>
            <a:miter lim="800000"/>
            <a:headEnd/>
            <a:tailEnd/>
          </a:ln>
          <a:effectLst/>
        </p:spPr>
        <p:txBody>
          <a:bodyPr wrap="none">
            <a:spAutoFit/>
          </a:bodyPr>
          <a:lstStyle/>
          <a:p>
            <a:pPr algn="l"/>
            <a:r>
              <a:rPr lang="en-US" baseline="30000"/>
              <a:t>[13]</a:t>
            </a:r>
          </a:p>
        </p:txBody>
      </p:sp>
      <p:pic>
        <p:nvPicPr>
          <p:cNvPr id="572420" name="Picture 4" descr="ram"/>
          <p:cNvPicPr>
            <a:picLocks noChangeAspect="1" noChangeArrowheads="1"/>
          </p:cNvPicPr>
          <p:nvPr/>
        </p:nvPicPr>
        <p:blipFill>
          <a:blip r:embed="rId4" cstate="print"/>
          <a:srcRect/>
          <a:stretch>
            <a:fillRect/>
          </a:stretch>
        </p:blipFill>
        <p:spPr bwMode="auto">
          <a:xfrm>
            <a:off x="3581400" y="3657600"/>
            <a:ext cx="1981200" cy="1116013"/>
          </a:xfrm>
          <a:prstGeom prst="rect">
            <a:avLst/>
          </a:prstGeom>
          <a:noFill/>
        </p:spPr>
      </p:pic>
    </p:spTree>
    <p:custDataLst>
      <p:tags r:id="rId1"/>
    </p:custDataLst>
    <p:extLst>
      <p:ext uri="{BB962C8B-B14F-4D97-AF65-F5344CB8AC3E}">
        <p14:creationId xmlns:p14="http://schemas.microsoft.com/office/powerpoint/2010/main" val="2605894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873CBD8-5DA4-425F-9E09-1E96F0959FF6}" type="slidenum">
              <a:rPr lang="en-US"/>
              <a:pPr/>
              <a:t>38</a:t>
            </a:fld>
            <a:endParaRPr lang="en-US"/>
          </a:p>
        </p:txBody>
      </p:sp>
      <p:sp>
        <p:nvSpPr>
          <p:cNvPr id="573442" name="Rectangle 2"/>
          <p:cNvSpPr>
            <a:spLocks noGrp="1" noChangeArrowheads="1"/>
          </p:cNvSpPr>
          <p:nvPr>
            <p:ph type="title"/>
          </p:nvPr>
        </p:nvSpPr>
        <p:spPr/>
        <p:txBody>
          <a:bodyPr/>
          <a:lstStyle/>
          <a:p>
            <a:r>
              <a:rPr lang="en-US"/>
              <a:t>What is Main Memory?</a:t>
            </a:r>
          </a:p>
        </p:txBody>
      </p:sp>
      <p:sp>
        <p:nvSpPr>
          <p:cNvPr id="573443" name="Rectangle 3"/>
          <p:cNvSpPr>
            <a:spLocks noGrp="1" noChangeArrowheads="1"/>
          </p:cNvSpPr>
          <p:nvPr>
            <p:ph type="body" idx="1"/>
          </p:nvPr>
        </p:nvSpPr>
        <p:spPr>
          <a:xfrm>
            <a:off x="533400" y="1371600"/>
            <a:ext cx="8077200" cy="5029200"/>
          </a:xfrm>
        </p:spPr>
        <p:txBody>
          <a:bodyPr/>
          <a:lstStyle/>
          <a:p>
            <a:r>
              <a:rPr lang="en-US"/>
              <a:t>Where data reside for a program that is  </a:t>
            </a:r>
            <a:r>
              <a:rPr lang="en-US" b="1" u="sng">
                <a:solidFill>
                  <a:schemeClr val="folHlink"/>
                </a:solidFill>
              </a:rPr>
              <a:t>currently running</a:t>
            </a:r>
          </a:p>
          <a:p>
            <a:r>
              <a:rPr lang="en-US"/>
              <a:t>Sometimes called </a:t>
            </a:r>
            <a:r>
              <a:rPr lang="en-US" b="1" i="1" u="sng"/>
              <a:t>RAM</a:t>
            </a:r>
            <a:r>
              <a:rPr lang="en-US"/>
              <a:t> (Random Access Memory): you can load from or store into any main memory location at any time</a:t>
            </a:r>
          </a:p>
          <a:p>
            <a:r>
              <a:rPr lang="en-US"/>
              <a:t>Sometimes called </a:t>
            </a:r>
            <a:r>
              <a:rPr lang="en-US" b="1" i="1" u="sng"/>
              <a:t>core</a:t>
            </a:r>
            <a:r>
              <a:rPr lang="en-US"/>
              <a:t> (from magnetic “cores” that some memories used, many years ago)</a:t>
            </a:r>
          </a:p>
          <a:p>
            <a:r>
              <a:rPr lang="en-US"/>
              <a:t>Much slower =&gt; much cheaper =&gt; much bigger</a:t>
            </a:r>
          </a:p>
          <a:p>
            <a:endParaRPr lang="en-US"/>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305181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2257098" y="6172200"/>
            <a:ext cx="3995737" cy="457200"/>
          </a:xfrm>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32" name="Slide Number Placeholder 3"/>
          <p:cNvSpPr>
            <a:spLocks noGrp="1"/>
          </p:cNvSpPr>
          <p:nvPr>
            <p:ph type="sldNum" sz="quarter" idx="4294967295"/>
          </p:nvPr>
        </p:nvSpPr>
        <p:spPr>
          <a:xfrm>
            <a:off x="7162800" y="6191250"/>
            <a:ext cx="1295400" cy="457200"/>
          </a:xfrm>
          <a:prstGeom prst="rect">
            <a:avLst/>
          </a:prstGeom>
        </p:spPr>
        <p:txBody>
          <a:bodyPr/>
          <a:lstStyle/>
          <a:p>
            <a:fld id="{65B05967-4F28-41E2-A8C9-00C5ECF11A68}" type="slidenum">
              <a:rPr lang="en-US"/>
              <a:pPr/>
              <a:t>39</a:t>
            </a:fld>
            <a:endParaRPr lang="en-US"/>
          </a:p>
        </p:txBody>
      </p:sp>
      <p:sp>
        <p:nvSpPr>
          <p:cNvPr id="574466" name="Rectangle 2"/>
          <p:cNvSpPr>
            <a:spLocks noGrp="1" noChangeArrowheads="1"/>
          </p:cNvSpPr>
          <p:nvPr>
            <p:ph type="title"/>
          </p:nvPr>
        </p:nvSpPr>
        <p:spPr/>
        <p:txBody>
          <a:bodyPr/>
          <a:lstStyle/>
          <a:p>
            <a:r>
              <a:rPr lang="en-US"/>
              <a:t>What Main Memory Looks Like</a:t>
            </a:r>
          </a:p>
        </p:txBody>
      </p:sp>
      <p:sp>
        <p:nvSpPr>
          <p:cNvPr id="574467"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a:effectLst/>
        </p:spPr>
        <p:txBody>
          <a:bodyPr wrap="none" anchor="ctr"/>
          <a:lstStyle/>
          <a:p>
            <a:endParaRPr lang="en-US"/>
          </a:p>
        </p:txBody>
      </p:sp>
      <p:sp>
        <p:nvSpPr>
          <p:cNvPr id="574468" name="Line 4"/>
          <p:cNvSpPr>
            <a:spLocks noChangeShapeType="1"/>
          </p:cNvSpPr>
          <p:nvPr/>
        </p:nvSpPr>
        <p:spPr bwMode="auto">
          <a:xfrm>
            <a:off x="762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69" name="Line 5"/>
          <p:cNvSpPr>
            <a:spLocks noChangeShapeType="1"/>
          </p:cNvSpPr>
          <p:nvPr/>
        </p:nvSpPr>
        <p:spPr bwMode="auto">
          <a:xfrm>
            <a:off x="990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0" name="Line 6"/>
          <p:cNvSpPr>
            <a:spLocks noChangeShapeType="1"/>
          </p:cNvSpPr>
          <p:nvPr/>
        </p:nvSpPr>
        <p:spPr bwMode="auto">
          <a:xfrm>
            <a:off x="1219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1" name="Line 7"/>
          <p:cNvSpPr>
            <a:spLocks noChangeShapeType="1"/>
          </p:cNvSpPr>
          <p:nvPr/>
        </p:nvSpPr>
        <p:spPr bwMode="auto">
          <a:xfrm>
            <a:off x="1447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2" name="Line 8"/>
          <p:cNvSpPr>
            <a:spLocks noChangeShapeType="1"/>
          </p:cNvSpPr>
          <p:nvPr/>
        </p:nvSpPr>
        <p:spPr bwMode="auto">
          <a:xfrm>
            <a:off x="1676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3" name="Line 9"/>
          <p:cNvSpPr>
            <a:spLocks noChangeShapeType="1"/>
          </p:cNvSpPr>
          <p:nvPr/>
        </p:nvSpPr>
        <p:spPr bwMode="auto">
          <a:xfrm>
            <a:off x="1905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4" name="Line 10"/>
          <p:cNvSpPr>
            <a:spLocks noChangeShapeType="1"/>
          </p:cNvSpPr>
          <p:nvPr/>
        </p:nvSpPr>
        <p:spPr bwMode="auto">
          <a:xfrm>
            <a:off x="2133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5" name="Line 11"/>
          <p:cNvSpPr>
            <a:spLocks noChangeShapeType="1"/>
          </p:cNvSpPr>
          <p:nvPr/>
        </p:nvSpPr>
        <p:spPr bwMode="auto">
          <a:xfrm>
            <a:off x="2362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6" name="Line 12"/>
          <p:cNvSpPr>
            <a:spLocks noChangeShapeType="1"/>
          </p:cNvSpPr>
          <p:nvPr/>
        </p:nvSpPr>
        <p:spPr bwMode="auto">
          <a:xfrm>
            <a:off x="2590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7" name="Line 13"/>
          <p:cNvSpPr>
            <a:spLocks noChangeShapeType="1"/>
          </p:cNvSpPr>
          <p:nvPr/>
        </p:nvSpPr>
        <p:spPr bwMode="auto">
          <a:xfrm>
            <a:off x="2819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8" name="Line 14"/>
          <p:cNvSpPr>
            <a:spLocks noChangeShapeType="1"/>
          </p:cNvSpPr>
          <p:nvPr/>
        </p:nvSpPr>
        <p:spPr bwMode="auto">
          <a:xfrm>
            <a:off x="3048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9" name="Line 15"/>
          <p:cNvSpPr>
            <a:spLocks noChangeShapeType="1"/>
          </p:cNvSpPr>
          <p:nvPr/>
        </p:nvSpPr>
        <p:spPr bwMode="auto">
          <a:xfrm>
            <a:off x="8077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80" name="Text Box 16"/>
          <p:cNvSpPr txBox="1">
            <a:spLocks noChangeArrowheads="1"/>
          </p:cNvSpPr>
          <p:nvPr/>
        </p:nvSpPr>
        <p:spPr bwMode="auto">
          <a:xfrm>
            <a:off x="4983163" y="1538288"/>
            <a:ext cx="692150" cy="701675"/>
          </a:xfrm>
          <a:prstGeom prst="rect">
            <a:avLst/>
          </a:prstGeom>
          <a:noFill/>
          <a:ln w="9525">
            <a:noFill/>
            <a:miter lim="800000"/>
            <a:headEnd/>
            <a:tailEnd/>
          </a:ln>
          <a:effectLst/>
        </p:spPr>
        <p:txBody>
          <a:bodyPr wrap="none">
            <a:spAutoFit/>
          </a:bodyPr>
          <a:lstStyle/>
          <a:p>
            <a:r>
              <a:rPr lang="en-US" sz="4000"/>
              <a:t>…</a:t>
            </a:r>
          </a:p>
        </p:txBody>
      </p:sp>
      <p:sp>
        <p:nvSpPr>
          <p:cNvPr id="574481" name="Text Box 17"/>
          <p:cNvSpPr txBox="1">
            <a:spLocks noChangeArrowheads="1"/>
          </p:cNvSpPr>
          <p:nvPr/>
        </p:nvSpPr>
        <p:spPr bwMode="auto">
          <a:xfrm>
            <a:off x="536575" y="2138363"/>
            <a:ext cx="273050" cy="304800"/>
          </a:xfrm>
          <a:prstGeom prst="rect">
            <a:avLst/>
          </a:prstGeom>
          <a:noFill/>
          <a:ln w="9525">
            <a:noFill/>
            <a:miter lim="800000"/>
            <a:headEnd/>
            <a:tailEnd/>
          </a:ln>
          <a:effectLst/>
        </p:spPr>
        <p:txBody>
          <a:bodyPr wrap="none">
            <a:spAutoFit/>
          </a:bodyPr>
          <a:lstStyle/>
          <a:p>
            <a:r>
              <a:rPr lang="en-US" sz="1400"/>
              <a:t>0</a:t>
            </a:r>
          </a:p>
        </p:txBody>
      </p:sp>
      <p:sp>
        <p:nvSpPr>
          <p:cNvPr id="574482" name="Text Box 18"/>
          <p:cNvSpPr txBox="1">
            <a:spLocks noChangeArrowheads="1"/>
          </p:cNvSpPr>
          <p:nvPr/>
        </p:nvSpPr>
        <p:spPr bwMode="auto">
          <a:xfrm>
            <a:off x="777875" y="2144713"/>
            <a:ext cx="273050" cy="304800"/>
          </a:xfrm>
          <a:prstGeom prst="rect">
            <a:avLst/>
          </a:prstGeom>
          <a:noFill/>
          <a:ln w="9525">
            <a:noFill/>
            <a:miter lim="800000"/>
            <a:headEnd/>
            <a:tailEnd/>
          </a:ln>
          <a:effectLst/>
        </p:spPr>
        <p:txBody>
          <a:bodyPr wrap="none">
            <a:spAutoFit/>
          </a:bodyPr>
          <a:lstStyle/>
          <a:p>
            <a:r>
              <a:rPr lang="en-US" sz="1400"/>
              <a:t>1</a:t>
            </a:r>
          </a:p>
        </p:txBody>
      </p:sp>
      <p:sp>
        <p:nvSpPr>
          <p:cNvPr id="574483" name="Text Box 19"/>
          <p:cNvSpPr txBox="1">
            <a:spLocks noChangeArrowheads="1"/>
          </p:cNvSpPr>
          <p:nvPr/>
        </p:nvSpPr>
        <p:spPr bwMode="auto">
          <a:xfrm>
            <a:off x="1006475" y="2144713"/>
            <a:ext cx="273050" cy="304800"/>
          </a:xfrm>
          <a:prstGeom prst="rect">
            <a:avLst/>
          </a:prstGeom>
          <a:noFill/>
          <a:ln w="9525">
            <a:noFill/>
            <a:miter lim="800000"/>
            <a:headEnd/>
            <a:tailEnd/>
          </a:ln>
          <a:effectLst/>
        </p:spPr>
        <p:txBody>
          <a:bodyPr wrap="none">
            <a:spAutoFit/>
          </a:bodyPr>
          <a:lstStyle/>
          <a:p>
            <a:r>
              <a:rPr lang="en-US" sz="1400"/>
              <a:t>2</a:t>
            </a:r>
          </a:p>
        </p:txBody>
      </p:sp>
      <p:sp>
        <p:nvSpPr>
          <p:cNvPr id="574484" name="Text Box 20"/>
          <p:cNvSpPr txBox="1">
            <a:spLocks noChangeArrowheads="1"/>
          </p:cNvSpPr>
          <p:nvPr/>
        </p:nvSpPr>
        <p:spPr bwMode="auto">
          <a:xfrm>
            <a:off x="1222375" y="2138363"/>
            <a:ext cx="273050" cy="304800"/>
          </a:xfrm>
          <a:prstGeom prst="rect">
            <a:avLst/>
          </a:prstGeom>
          <a:noFill/>
          <a:ln w="9525">
            <a:noFill/>
            <a:miter lim="800000"/>
            <a:headEnd/>
            <a:tailEnd/>
          </a:ln>
          <a:effectLst/>
        </p:spPr>
        <p:txBody>
          <a:bodyPr wrap="none">
            <a:spAutoFit/>
          </a:bodyPr>
          <a:lstStyle/>
          <a:p>
            <a:r>
              <a:rPr lang="en-US" sz="1400"/>
              <a:t>3</a:t>
            </a:r>
          </a:p>
        </p:txBody>
      </p:sp>
      <p:sp>
        <p:nvSpPr>
          <p:cNvPr id="574485" name="Text Box 21"/>
          <p:cNvSpPr txBox="1">
            <a:spLocks noChangeArrowheads="1"/>
          </p:cNvSpPr>
          <p:nvPr/>
        </p:nvSpPr>
        <p:spPr bwMode="auto">
          <a:xfrm>
            <a:off x="1450975" y="2138363"/>
            <a:ext cx="273050" cy="304800"/>
          </a:xfrm>
          <a:prstGeom prst="rect">
            <a:avLst/>
          </a:prstGeom>
          <a:noFill/>
          <a:ln w="9525">
            <a:noFill/>
            <a:miter lim="800000"/>
            <a:headEnd/>
            <a:tailEnd/>
          </a:ln>
          <a:effectLst/>
        </p:spPr>
        <p:txBody>
          <a:bodyPr wrap="none">
            <a:spAutoFit/>
          </a:bodyPr>
          <a:lstStyle/>
          <a:p>
            <a:r>
              <a:rPr lang="en-US" sz="1400"/>
              <a:t>4</a:t>
            </a:r>
          </a:p>
        </p:txBody>
      </p:sp>
      <p:sp>
        <p:nvSpPr>
          <p:cNvPr id="574486" name="Text Box 22"/>
          <p:cNvSpPr txBox="1">
            <a:spLocks noChangeArrowheads="1"/>
          </p:cNvSpPr>
          <p:nvPr/>
        </p:nvSpPr>
        <p:spPr bwMode="auto">
          <a:xfrm>
            <a:off x="1692275" y="2144713"/>
            <a:ext cx="273050" cy="304800"/>
          </a:xfrm>
          <a:prstGeom prst="rect">
            <a:avLst/>
          </a:prstGeom>
          <a:noFill/>
          <a:ln w="9525">
            <a:noFill/>
            <a:miter lim="800000"/>
            <a:headEnd/>
            <a:tailEnd/>
          </a:ln>
          <a:effectLst/>
        </p:spPr>
        <p:txBody>
          <a:bodyPr wrap="none">
            <a:spAutoFit/>
          </a:bodyPr>
          <a:lstStyle/>
          <a:p>
            <a:r>
              <a:rPr lang="en-US" sz="1400"/>
              <a:t>5</a:t>
            </a:r>
          </a:p>
        </p:txBody>
      </p:sp>
      <p:sp>
        <p:nvSpPr>
          <p:cNvPr id="574487" name="Text Box 23"/>
          <p:cNvSpPr txBox="1">
            <a:spLocks noChangeArrowheads="1"/>
          </p:cNvSpPr>
          <p:nvPr/>
        </p:nvSpPr>
        <p:spPr bwMode="auto">
          <a:xfrm>
            <a:off x="1920875" y="2144713"/>
            <a:ext cx="273050" cy="304800"/>
          </a:xfrm>
          <a:prstGeom prst="rect">
            <a:avLst/>
          </a:prstGeom>
          <a:noFill/>
          <a:ln w="9525">
            <a:noFill/>
            <a:miter lim="800000"/>
            <a:headEnd/>
            <a:tailEnd/>
          </a:ln>
          <a:effectLst/>
        </p:spPr>
        <p:txBody>
          <a:bodyPr wrap="none">
            <a:spAutoFit/>
          </a:bodyPr>
          <a:lstStyle/>
          <a:p>
            <a:r>
              <a:rPr lang="en-US" sz="1400"/>
              <a:t>6</a:t>
            </a:r>
          </a:p>
        </p:txBody>
      </p:sp>
      <p:sp>
        <p:nvSpPr>
          <p:cNvPr id="574488" name="Text Box 24"/>
          <p:cNvSpPr txBox="1">
            <a:spLocks noChangeArrowheads="1"/>
          </p:cNvSpPr>
          <p:nvPr/>
        </p:nvSpPr>
        <p:spPr bwMode="auto">
          <a:xfrm>
            <a:off x="2149475" y="2144713"/>
            <a:ext cx="273050" cy="304800"/>
          </a:xfrm>
          <a:prstGeom prst="rect">
            <a:avLst/>
          </a:prstGeom>
          <a:noFill/>
          <a:ln w="9525">
            <a:noFill/>
            <a:miter lim="800000"/>
            <a:headEnd/>
            <a:tailEnd/>
          </a:ln>
          <a:effectLst/>
        </p:spPr>
        <p:txBody>
          <a:bodyPr wrap="none">
            <a:spAutoFit/>
          </a:bodyPr>
          <a:lstStyle/>
          <a:p>
            <a:r>
              <a:rPr lang="en-US" sz="1400"/>
              <a:t>7</a:t>
            </a:r>
          </a:p>
        </p:txBody>
      </p:sp>
      <p:sp>
        <p:nvSpPr>
          <p:cNvPr id="574489" name="Text Box 25"/>
          <p:cNvSpPr txBox="1">
            <a:spLocks noChangeArrowheads="1"/>
          </p:cNvSpPr>
          <p:nvPr/>
        </p:nvSpPr>
        <p:spPr bwMode="auto">
          <a:xfrm>
            <a:off x="2365375" y="2138363"/>
            <a:ext cx="273050" cy="304800"/>
          </a:xfrm>
          <a:prstGeom prst="rect">
            <a:avLst/>
          </a:prstGeom>
          <a:noFill/>
          <a:ln w="9525">
            <a:noFill/>
            <a:miter lim="800000"/>
            <a:headEnd/>
            <a:tailEnd/>
          </a:ln>
          <a:effectLst/>
        </p:spPr>
        <p:txBody>
          <a:bodyPr wrap="none">
            <a:spAutoFit/>
          </a:bodyPr>
          <a:lstStyle/>
          <a:p>
            <a:r>
              <a:rPr lang="en-US" sz="1400"/>
              <a:t>8</a:t>
            </a:r>
          </a:p>
        </p:txBody>
      </p:sp>
      <p:sp>
        <p:nvSpPr>
          <p:cNvPr id="574490" name="Text Box 26"/>
          <p:cNvSpPr txBox="1">
            <a:spLocks noChangeArrowheads="1"/>
          </p:cNvSpPr>
          <p:nvPr/>
        </p:nvSpPr>
        <p:spPr bwMode="auto">
          <a:xfrm>
            <a:off x="2606675" y="2144713"/>
            <a:ext cx="273050" cy="304800"/>
          </a:xfrm>
          <a:prstGeom prst="rect">
            <a:avLst/>
          </a:prstGeom>
          <a:noFill/>
          <a:ln w="9525">
            <a:noFill/>
            <a:miter lim="800000"/>
            <a:headEnd/>
            <a:tailEnd/>
          </a:ln>
          <a:effectLst/>
        </p:spPr>
        <p:txBody>
          <a:bodyPr wrap="none">
            <a:spAutoFit/>
          </a:bodyPr>
          <a:lstStyle/>
          <a:p>
            <a:r>
              <a:rPr lang="en-US" sz="1400"/>
              <a:t>9</a:t>
            </a:r>
          </a:p>
        </p:txBody>
      </p:sp>
      <p:sp>
        <p:nvSpPr>
          <p:cNvPr id="574491" name="Text Box 27"/>
          <p:cNvSpPr txBox="1">
            <a:spLocks noChangeArrowheads="1"/>
          </p:cNvSpPr>
          <p:nvPr/>
        </p:nvSpPr>
        <p:spPr bwMode="auto">
          <a:xfrm>
            <a:off x="2792413" y="2144713"/>
            <a:ext cx="361950" cy="304800"/>
          </a:xfrm>
          <a:prstGeom prst="rect">
            <a:avLst/>
          </a:prstGeom>
          <a:noFill/>
          <a:ln w="9525">
            <a:noFill/>
            <a:miter lim="800000"/>
            <a:headEnd/>
            <a:tailEnd/>
          </a:ln>
          <a:effectLst/>
        </p:spPr>
        <p:txBody>
          <a:bodyPr wrap="none">
            <a:spAutoFit/>
          </a:bodyPr>
          <a:lstStyle/>
          <a:p>
            <a:r>
              <a:rPr lang="en-US" sz="1400"/>
              <a:t>10</a:t>
            </a:r>
          </a:p>
        </p:txBody>
      </p:sp>
      <p:sp>
        <p:nvSpPr>
          <p:cNvPr id="574492" name="Text Box 28"/>
          <p:cNvSpPr txBox="1">
            <a:spLocks noChangeArrowheads="1"/>
          </p:cNvSpPr>
          <p:nvPr/>
        </p:nvSpPr>
        <p:spPr bwMode="auto">
          <a:xfrm>
            <a:off x="6902450" y="2900363"/>
            <a:ext cx="1073150" cy="304800"/>
          </a:xfrm>
          <a:prstGeom prst="rect">
            <a:avLst/>
          </a:prstGeom>
          <a:noFill/>
          <a:ln w="9525">
            <a:noFill/>
            <a:miter lim="800000"/>
            <a:headEnd/>
            <a:tailEnd/>
          </a:ln>
          <a:effectLst/>
        </p:spPr>
        <p:txBody>
          <a:bodyPr wrap="none">
            <a:spAutoFit/>
          </a:bodyPr>
          <a:lstStyle/>
          <a:p>
            <a:r>
              <a:rPr lang="en-US" sz="1400"/>
              <a:t>536,870,911</a:t>
            </a:r>
          </a:p>
        </p:txBody>
      </p:sp>
      <p:cxnSp>
        <p:nvCxnSpPr>
          <p:cNvPr id="574493" name="AutoShape 29"/>
          <p:cNvCxnSpPr>
            <a:cxnSpLocks noChangeShapeType="1"/>
            <a:stCxn id="574492" idx="0"/>
            <a:endCxn id="574467" idx="3"/>
          </p:cNvCxnSpPr>
          <p:nvPr/>
        </p:nvCxnSpPr>
        <p:spPr bwMode="auto">
          <a:xfrm rot="162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a:effectLst/>
        </p:spPr>
      </p:cxnSp>
      <p:sp>
        <p:nvSpPr>
          <p:cNvPr id="574494" name="Text Box 30"/>
          <p:cNvSpPr txBox="1">
            <a:spLocks noChangeArrowheads="1"/>
          </p:cNvSpPr>
          <p:nvPr/>
        </p:nvSpPr>
        <p:spPr bwMode="auto">
          <a:xfrm>
            <a:off x="1295400" y="3429000"/>
            <a:ext cx="6477000" cy="1066800"/>
          </a:xfrm>
          <a:prstGeom prst="rect">
            <a:avLst/>
          </a:prstGeom>
          <a:noFill/>
          <a:ln w="9525">
            <a:noFill/>
            <a:miter lim="800000"/>
            <a:headEnd/>
            <a:tailEnd/>
          </a:ln>
          <a:effectLst/>
        </p:spPr>
        <p:txBody>
          <a:bodyPr>
            <a:spAutoFit/>
          </a:bodyPr>
          <a:lstStyle/>
          <a:p>
            <a:r>
              <a:rPr lang="en-US" sz="3200"/>
              <a:t>You can think of main memory as a big long 1D array of bytes.</a:t>
            </a:r>
          </a:p>
        </p:txBody>
      </p:sp>
    </p:spTree>
    <p:custDataLst>
      <p:tags r:id="rId1"/>
    </p:custDataLst>
    <p:extLst>
      <p:ext uri="{BB962C8B-B14F-4D97-AF65-F5344CB8AC3E}">
        <p14:creationId xmlns:p14="http://schemas.microsoft.com/office/powerpoint/2010/main" val="2537497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smtClean="0"/>
          </a:p>
          <a:p>
            <a:pPr marL="0" indent="0">
              <a:buNone/>
            </a:pPr>
            <a:endParaRPr lang="en-US" dirty="0"/>
          </a:p>
          <a:p>
            <a:pPr marL="0" indent="0">
              <a:buNone/>
            </a:pPr>
            <a:endParaRPr lang="en-US" dirty="0"/>
          </a:p>
          <a:p>
            <a:pPr marL="0" indent="0">
              <a:buNone/>
            </a:pPr>
            <a:r>
              <a:rPr lang="en-US" b="1" dirty="0"/>
              <a:t>PLEASE MUTE YOURSELF</a:t>
            </a:r>
            <a:r>
              <a:rPr lang="en-US" b="1" dirty="0" smtClean="0"/>
              <a:t>.</a:t>
            </a:r>
          </a:p>
          <a:p>
            <a:pPr marL="0" indent="0">
              <a:buNone/>
            </a:pPr>
            <a:r>
              <a:rPr lang="en-US" b="1" dirty="0"/>
              <a:t>PLEASE MUTE YOURSELF</a:t>
            </a:r>
            <a:r>
              <a:rPr lang="en-US" b="1" dirty="0" smtClean="0"/>
              <a:t>.</a:t>
            </a:r>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a:t>
            </a:r>
          </a:p>
          <a:p>
            <a:pPr>
              <a:defRPr/>
            </a:pPr>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228953657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1371600"/>
            <a:ext cx="8001000" cy="2895600"/>
          </a:xfrm>
        </p:spPr>
        <p:txBody>
          <a:bodyPr/>
          <a:lstStyle/>
          <a:p>
            <a:r>
              <a:rPr lang="en-US" sz="6000"/>
              <a:t>The Relationship Between</a:t>
            </a:r>
            <a:br>
              <a:rPr lang="en-US" sz="6000"/>
            </a:br>
            <a:r>
              <a:rPr lang="en-US" sz="6000"/>
              <a:t>Main Memory &amp; Cache</a:t>
            </a:r>
          </a:p>
        </p:txBody>
      </p:sp>
    </p:spTree>
    <p:custDataLst>
      <p:tags r:id="rId1"/>
    </p:custDataLst>
    <p:extLst>
      <p:ext uri="{BB962C8B-B14F-4D97-AF65-F5344CB8AC3E}">
        <p14:creationId xmlns:p14="http://schemas.microsoft.com/office/powerpoint/2010/main" val="221926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41</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628972" cy="461665"/>
          </a:xfrm>
          <a:prstGeom prst="rect">
            <a:avLst/>
          </a:prstGeom>
          <a:noFill/>
          <a:ln w="9525">
            <a:noFill/>
            <a:miter lim="800000"/>
            <a:headEnd/>
            <a:tailEnd/>
          </a:ln>
        </p:spPr>
        <p:txBody>
          <a:bodyPr wrap="none">
            <a:spAutoFit/>
          </a:bodyPr>
          <a:lstStyle/>
          <a:p>
            <a:pPr algn="l"/>
            <a:r>
              <a:rPr lang="en-US" sz="2400" dirty="0" smtClean="0"/>
              <a:t>653 GB/sec</a:t>
            </a:r>
            <a:endParaRPr lang="en-US" sz="2400" baseline="30000" dirty="0"/>
          </a:p>
        </p:txBody>
      </p:sp>
      <p:sp>
        <p:nvSpPr>
          <p:cNvPr id="52234" name="Rectangle 50"/>
          <p:cNvSpPr>
            <a:spLocks noChangeArrowheads="1"/>
          </p:cNvSpPr>
          <p:nvPr/>
        </p:nvSpPr>
        <p:spPr bwMode="auto">
          <a:xfrm>
            <a:off x="5845475" y="3124200"/>
            <a:ext cx="2398413" cy="461665"/>
          </a:xfrm>
          <a:prstGeom prst="rect">
            <a:avLst/>
          </a:prstGeom>
          <a:noFill/>
          <a:ln w="9525">
            <a:noFill/>
            <a:miter lim="800000"/>
            <a:headEnd/>
            <a:tailEnd/>
          </a:ln>
        </p:spPr>
        <p:txBody>
          <a:bodyPr wrap="none">
            <a:spAutoFit/>
          </a:bodyPr>
          <a:lstStyle/>
          <a:p>
            <a:pPr algn="r"/>
            <a:r>
              <a:rPr lang="en-US" sz="2400" dirty="0" smtClean="0"/>
              <a:t>15 GB/sec (2.3%)</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8"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399" y="171967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92294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42</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229921" y="3124200"/>
            <a:ext cx="3013967" cy="461665"/>
          </a:xfrm>
          <a:prstGeom prst="rect">
            <a:avLst/>
          </a:prstGeom>
          <a:noFill/>
          <a:ln w="9525">
            <a:noFill/>
            <a:miter lim="800000"/>
            <a:headEnd/>
            <a:tailEnd/>
          </a:ln>
        </p:spPr>
        <p:txBody>
          <a:bodyPr wrap="none">
            <a:spAutoFit/>
          </a:bodyPr>
          <a:lstStyle/>
          <a:p>
            <a:pPr algn="r"/>
            <a:r>
              <a:rPr lang="en-US" sz="2400" dirty="0" smtClean="0"/>
              <a:t>15 GB/sec (2.3%)</a:t>
            </a:r>
            <a:r>
              <a:rPr lang="en-US" sz="2400" dirty="0" smtClean="0">
                <a:solidFill>
                  <a:schemeClr val="bg1"/>
                </a:solidFill>
              </a:rPr>
              <a:t>(1</a:t>
            </a:r>
            <a:r>
              <a:rPr lang="en-US" sz="2400" dirty="0">
                <a:solidFill>
                  <a:schemeClr val="bg1"/>
                </a:solidFill>
              </a:rPr>
              <a:t>%)</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236510" cy="461665"/>
          </a:xfrm>
          <a:prstGeom prst="rect">
            <a:avLst/>
          </a:prstGeom>
          <a:noFill/>
          <a:ln w="9525">
            <a:noFill/>
            <a:miter lim="800000"/>
            <a:headEnd/>
            <a:tailEnd/>
          </a:ln>
        </p:spPr>
        <p:txBody>
          <a:bodyPr wrap="none">
            <a:spAutoFit/>
          </a:bodyPr>
          <a:lstStyle/>
          <a:p>
            <a:pPr algn="l"/>
            <a:r>
              <a:rPr lang="en-US" sz="2400" dirty="0" smtClean="0"/>
              <a:t>46 GB/sec (8%)</a:t>
            </a:r>
            <a:endParaRPr lang="en-US" sz="2400" baseline="30000" dirty="0"/>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6"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399" y="171967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992714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6675929-06B1-44C9-8F1C-B6A56EE49258}" type="slidenum">
              <a:rPr lang="en-US"/>
              <a:pPr/>
              <a:t>43</a:t>
            </a:fld>
            <a:endParaRPr lang="en-US"/>
          </a:p>
        </p:txBody>
      </p:sp>
      <p:sp>
        <p:nvSpPr>
          <p:cNvPr id="578562" name="Rectangle 2"/>
          <p:cNvSpPr>
            <a:spLocks noGrp="1" noChangeArrowheads="1"/>
          </p:cNvSpPr>
          <p:nvPr>
            <p:ph type="title"/>
          </p:nvPr>
        </p:nvSpPr>
        <p:spPr/>
        <p:txBody>
          <a:bodyPr/>
          <a:lstStyle/>
          <a:p>
            <a:r>
              <a:rPr lang="en-US" sz="3600"/>
              <a:t>Cache &amp; RAM Bandwidths</a:t>
            </a:r>
          </a:p>
        </p:txBody>
      </p:sp>
      <p:graphicFrame>
        <p:nvGraphicFramePr>
          <p:cNvPr id="578563" name="Object 3"/>
          <p:cNvGraphicFramePr>
            <a:graphicFrameLocks noGrp="1" noChangeAspect="1"/>
          </p:cNvGraphicFramePr>
          <p:nvPr>
            <p:ph idx="1"/>
            <p:extLst/>
          </p:nvPr>
        </p:nvGraphicFramePr>
        <p:xfrm>
          <a:off x="1143000" y="1350963"/>
          <a:ext cx="6781800" cy="4630737"/>
        </p:xfrm>
        <a:graphic>
          <a:graphicData uri="http://schemas.openxmlformats.org/presentationml/2006/ole">
            <mc:AlternateContent xmlns:mc="http://schemas.openxmlformats.org/markup-compatibility/2006">
              <mc:Choice xmlns:v="urn:schemas-microsoft-com:vml" Requires="v">
                <p:oleObj spid="_x0000_s3092" name="Worksheet" r:id="rId4" imgW="8677249" imgH="5924502" progId="Excel.Sheet.8">
                  <p:embed/>
                </p:oleObj>
              </mc:Choice>
              <mc:Fallback>
                <p:oleObj name="Worksheet" r:id="rId4" imgW="8677249" imgH="5924502" progId="Excel.Sheet.8">
                  <p:embed/>
                  <p:pic>
                    <p:nvPicPr>
                      <p:cNvPr id="0" name=""/>
                      <p:cNvPicPr>
                        <a:picLocks noChangeAspect="1" noChangeArrowheads="1"/>
                      </p:cNvPicPr>
                      <p:nvPr/>
                    </p:nvPicPr>
                    <p:blipFill>
                      <a:blip r:embed="rId5"/>
                      <a:srcRect/>
                      <a:stretch>
                        <a:fillRect/>
                      </a:stretch>
                    </p:blipFill>
                    <p:spPr bwMode="auto">
                      <a:xfrm>
                        <a:off x="1143000" y="1350963"/>
                        <a:ext cx="6781800" cy="463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8565"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a:effectLst/>
        </p:spPr>
        <p:txBody>
          <a:bodyPr wrap="none" anchor="ctr"/>
          <a:lstStyle/>
          <a:p>
            <a:endParaRPr lang="en-US"/>
          </a:p>
        </p:txBody>
      </p:sp>
      <p:sp>
        <p:nvSpPr>
          <p:cNvPr id="578566" name="Text Box 6"/>
          <p:cNvSpPr txBox="1">
            <a:spLocks noChangeArrowheads="1"/>
          </p:cNvSpPr>
          <p:nvPr/>
        </p:nvSpPr>
        <p:spPr bwMode="auto">
          <a:xfrm>
            <a:off x="152400" y="15240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8567" name="Text Box 7"/>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83697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7738FF8-BD93-4D3B-8818-D90FDA5BA7DE}" type="slidenum">
              <a:rPr lang="en-US"/>
              <a:pPr/>
              <a:t>44</a:t>
            </a:fld>
            <a:endParaRPr lang="en-US"/>
          </a:p>
        </p:txBody>
      </p:sp>
      <p:sp>
        <p:nvSpPr>
          <p:cNvPr id="579586" name="Rectangle 2"/>
          <p:cNvSpPr>
            <a:spLocks noGrp="1" noChangeArrowheads="1"/>
          </p:cNvSpPr>
          <p:nvPr>
            <p:ph type="title"/>
          </p:nvPr>
        </p:nvSpPr>
        <p:spPr/>
        <p:txBody>
          <a:bodyPr/>
          <a:lstStyle/>
          <a:p>
            <a:r>
              <a:rPr lang="en-US"/>
              <a:t>Cache Use Jargon</a:t>
            </a:r>
          </a:p>
        </p:txBody>
      </p:sp>
      <p:sp>
        <p:nvSpPr>
          <p:cNvPr id="579587" name="Rectangle 3"/>
          <p:cNvSpPr>
            <a:spLocks noGrp="1" noChangeArrowheads="1"/>
          </p:cNvSpPr>
          <p:nvPr>
            <p:ph type="body" idx="1"/>
          </p:nvPr>
        </p:nvSpPr>
        <p:spPr>
          <a:xfrm>
            <a:off x="684213" y="1371600"/>
            <a:ext cx="7702550" cy="4648200"/>
          </a:xfrm>
        </p:spPr>
        <p:txBody>
          <a:bodyPr/>
          <a:lstStyle/>
          <a:p>
            <a:pPr>
              <a:lnSpc>
                <a:spcPct val="90000"/>
              </a:lnSpc>
            </a:pPr>
            <a:r>
              <a:rPr lang="en-US" b="1" i="1" u="sng"/>
              <a:t>Cache Hit</a:t>
            </a:r>
            <a:r>
              <a:rPr lang="en-US"/>
              <a:t>:  the data that the CPU needs right now are </a:t>
            </a:r>
            <a:r>
              <a:rPr lang="en-US" b="1" u="sng">
                <a:solidFill>
                  <a:schemeClr val="folHlink"/>
                </a:solidFill>
              </a:rPr>
              <a:t>already in cache</a:t>
            </a:r>
            <a:r>
              <a:rPr lang="en-US"/>
              <a:t>.</a:t>
            </a:r>
          </a:p>
          <a:p>
            <a:pPr>
              <a:lnSpc>
                <a:spcPct val="90000"/>
              </a:lnSpc>
            </a:pPr>
            <a:r>
              <a:rPr lang="en-US" b="1" i="1" u="sng"/>
              <a:t>Cache Miss</a:t>
            </a:r>
            <a:r>
              <a:rPr lang="en-US"/>
              <a:t>: the data that the CPU needs right now are </a:t>
            </a:r>
            <a:r>
              <a:rPr lang="en-US" b="1" u="sng">
                <a:solidFill>
                  <a:schemeClr val="hlink"/>
                </a:solidFill>
              </a:rPr>
              <a:t>not currently in cache</a:t>
            </a:r>
            <a:r>
              <a:rPr lang="en-US"/>
              <a:t>.</a:t>
            </a:r>
          </a:p>
          <a:p>
            <a:pPr>
              <a:lnSpc>
                <a:spcPct val="90000"/>
              </a:lnSpc>
              <a:buFont typeface="Wingdings" pitchFamily="2" charset="2"/>
              <a:buNone/>
            </a:pPr>
            <a:r>
              <a:rPr lang="en-US"/>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a:t>Sadly, this rarely happens in real life: most problems of scientific or engineering interest are bigger than just a few MB.</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225710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C48ADF62-80A3-4B50-B07A-7DC87D5971DC}" type="slidenum">
              <a:rPr lang="en-US"/>
              <a:pPr/>
              <a:t>45</a:t>
            </a:fld>
            <a:endParaRPr lang="en-US"/>
          </a:p>
        </p:txBody>
      </p:sp>
      <p:pic>
        <p:nvPicPr>
          <p:cNvPr id="580610" name="Picture 2" descr="ibm_p5_590"/>
          <p:cNvPicPr>
            <a:picLocks noChangeAspect="1" noChangeArrowheads="1"/>
          </p:cNvPicPr>
          <p:nvPr/>
        </p:nvPicPr>
        <p:blipFill>
          <a:blip r:embed="rId4" cstate="print"/>
          <a:srcRect/>
          <a:stretch>
            <a:fillRect/>
          </a:stretch>
        </p:blipFill>
        <p:spPr bwMode="auto">
          <a:xfrm>
            <a:off x="6324600" y="4419600"/>
            <a:ext cx="735013" cy="1371600"/>
          </a:xfrm>
          <a:prstGeom prst="rect">
            <a:avLst/>
          </a:prstGeom>
          <a:noFill/>
        </p:spPr>
      </p:pic>
      <p:sp>
        <p:nvSpPr>
          <p:cNvPr id="580611" name="Rectangle 3"/>
          <p:cNvSpPr>
            <a:spLocks noGrp="1" noChangeArrowheads="1"/>
          </p:cNvSpPr>
          <p:nvPr>
            <p:ph type="title"/>
          </p:nvPr>
        </p:nvSpPr>
        <p:spPr/>
        <p:txBody>
          <a:bodyPr/>
          <a:lstStyle/>
          <a:p>
            <a:r>
              <a:rPr lang="en-US" dirty="0"/>
              <a:t>Cache Lines</a:t>
            </a:r>
          </a:p>
        </p:txBody>
      </p:sp>
      <p:sp>
        <p:nvSpPr>
          <p:cNvPr id="580612" name="Rectangle 4"/>
          <p:cNvSpPr>
            <a:spLocks noGrp="1" noChangeArrowheads="1"/>
          </p:cNvSpPr>
          <p:nvPr>
            <p:ph type="body" idx="1"/>
          </p:nvPr>
        </p:nvSpPr>
        <p:spPr>
          <a:xfrm>
            <a:off x="685800" y="1371600"/>
            <a:ext cx="7772400" cy="5257800"/>
          </a:xfrm>
        </p:spPr>
        <p:txBody>
          <a:bodyPr/>
          <a:lstStyle/>
          <a:p>
            <a:pPr>
              <a:lnSpc>
                <a:spcPct val="90000"/>
              </a:lnSpc>
            </a:pPr>
            <a:r>
              <a:rPr lang="en-US" dirty="0"/>
              <a:t>A </a:t>
            </a:r>
            <a:r>
              <a:rPr lang="en-US" b="1" i="1" u="sng" dirty="0"/>
              <a:t>cache line</a:t>
            </a:r>
            <a:r>
              <a:rPr lang="en-US" dirty="0"/>
              <a:t> is a small, contiguous region in cache, corresponding to a contiguous region in RAM of the same size, that is loaded all at once.</a:t>
            </a:r>
          </a:p>
          <a:p>
            <a:pPr>
              <a:lnSpc>
                <a:spcPct val="70000"/>
              </a:lnSpc>
            </a:pPr>
            <a:r>
              <a:rPr lang="en-US" dirty="0"/>
              <a:t>Typical size:  32 to 1024 bytes</a:t>
            </a:r>
          </a:p>
          <a:p>
            <a:pPr>
              <a:lnSpc>
                <a:spcPct val="80000"/>
              </a:lnSpc>
            </a:pPr>
            <a:r>
              <a:rPr lang="en-US" dirty="0"/>
              <a:t>Examples</a:t>
            </a:r>
          </a:p>
          <a:p>
            <a:pPr lvl="1">
              <a:lnSpc>
                <a:spcPct val="90000"/>
              </a:lnSpc>
            </a:pPr>
            <a:r>
              <a:rPr lang="en-US" b="1" u="sng" dirty="0" smtClean="0"/>
              <a:t>Intel </a:t>
            </a:r>
            <a:r>
              <a:rPr lang="en-US" b="1" u="sng" dirty="0" err="1" smtClean="0"/>
              <a:t>Skylake</a:t>
            </a:r>
            <a:r>
              <a:rPr lang="en-US" dirty="0" smtClean="0"/>
              <a:t> </a:t>
            </a:r>
            <a:r>
              <a:rPr lang="en-US" baseline="30000" dirty="0" smtClean="0"/>
              <a:t>[32]</a:t>
            </a:r>
            <a:endParaRPr lang="en-US" dirty="0"/>
          </a:p>
          <a:p>
            <a:pPr lvl="2"/>
            <a:r>
              <a:rPr lang="en-US" dirty="0"/>
              <a:t>L1 data cache:           </a:t>
            </a:r>
            <a:r>
              <a:rPr lang="en-US" sz="900" dirty="0"/>
              <a:t> </a:t>
            </a:r>
            <a:r>
              <a:rPr lang="en-US" sz="900" dirty="0" smtClean="0"/>
              <a:t>   </a:t>
            </a:r>
            <a:r>
              <a:rPr lang="en-US" dirty="0" smtClean="0"/>
              <a:t>64 </a:t>
            </a:r>
            <a:r>
              <a:rPr lang="en-US" dirty="0"/>
              <a:t>bytes per line</a:t>
            </a:r>
          </a:p>
          <a:p>
            <a:pPr lvl="2">
              <a:lnSpc>
                <a:spcPct val="90000"/>
              </a:lnSpc>
            </a:pPr>
            <a:r>
              <a:rPr lang="en-US" dirty="0"/>
              <a:t>L2 cache:                 </a:t>
            </a:r>
            <a:r>
              <a:rPr lang="en-US" dirty="0" smtClean="0"/>
              <a:t>    64 </a:t>
            </a:r>
            <a:r>
              <a:rPr lang="en-US" dirty="0"/>
              <a:t>bytes per </a:t>
            </a:r>
            <a:r>
              <a:rPr lang="en-US" dirty="0" smtClean="0"/>
              <a:t>line</a:t>
            </a:r>
          </a:p>
          <a:p>
            <a:pPr lvl="2">
              <a:lnSpc>
                <a:spcPct val="90000"/>
              </a:lnSpc>
            </a:pPr>
            <a:r>
              <a:rPr lang="en-US" dirty="0" smtClean="0"/>
              <a:t>L3 cache:	           64 bytes per line</a:t>
            </a:r>
            <a:endParaRPr lang="en-US" dirty="0"/>
          </a:p>
          <a:p>
            <a:pPr lvl="1">
              <a:lnSpc>
                <a:spcPct val="90000"/>
              </a:lnSpc>
            </a:pPr>
            <a:r>
              <a:rPr lang="en-US" b="1" u="sng" dirty="0" smtClean="0"/>
              <a:t>POWER7</a:t>
            </a:r>
            <a:r>
              <a:rPr lang="en-US" dirty="0" smtClean="0"/>
              <a:t> </a:t>
            </a:r>
            <a:r>
              <a:rPr lang="en-US" baseline="30000" dirty="0" smtClean="0"/>
              <a:t>[28]</a:t>
            </a:r>
            <a:endParaRPr lang="en-US" dirty="0"/>
          </a:p>
          <a:p>
            <a:pPr lvl="2">
              <a:lnSpc>
                <a:spcPct val="80000"/>
              </a:lnSpc>
            </a:pPr>
            <a:r>
              <a:rPr lang="en-US" dirty="0"/>
              <a:t>L1 instruction cache</a:t>
            </a:r>
            <a:r>
              <a:rPr lang="en-US" dirty="0" smtClean="0"/>
              <a:t>: </a:t>
            </a:r>
            <a:r>
              <a:rPr lang="en-US" sz="1000" dirty="0" smtClean="0"/>
              <a:t> </a:t>
            </a:r>
            <a:r>
              <a:rPr lang="en-US" dirty="0"/>
              <a:t>128 bytes per line</a:t>
            </a:r>
          </a:p>
          <a:p>
            <a:pPr lvl="2">
              <a:lnSpc>
                <a:spcPct val="80000"/>
              </a:lnSpc>
            </a:pPr>
            <a:r>
              <a:rPr lang="en-US" dirty="0"/>
              <a:t>L1 data cache:         </a:t>
            </a:r>
            <a:r>
              <a:rPr lang="en-US" dirty="0" smtClean="0"/>
              <a:t>   </a:t>
            </a:r>
            <a:r>
              <a:rPr lang="en-US" dirty="0"/>
              <a:t>128 bytes per line</a:t>
            </a:r>
          </a:p>
          <a:p>
            <a:pPr lvl="2">
              <a:lnSpc>
                <a:spcPct val="80000"/>
              </a:lnSpc>
            </a:pPr>
            <a:r>
              <a:rPr lang="en-US" dirty="0"/>
              <a:t>L2 cache:                  </a:t>
            </a:r>
            <a:r>
              <a:rPr lang="en-US" dirty="0" smtClean="0"/>
              <a:t>  </a:t>
            </a:r>
            <a:r>
              <a:rPr lang="en-US" dirty="0"/>
              <a:t>128 bytes per line</a:t>
            </a:r>
          </a:p>
          <a:p>
            <a:pPr lvl="2">
              <a:lnSpc>
                <a:spcPct val="80000"/>
              </a:lnSpc>
            </a:pPr>
            <a:r>
              <a:rPr lang="en-US" dirty="0"/>
              <a:t>L3 cache:                   </a:t>
            </a:r>
            <a:r>
              <a:rPr lang="en-US" dirty="0" smtClean="0"/>
              <a:t> 128 bytes </a:t>
            </a:r>
            <a:r>
              <a:rPr lang="en-US" dirty="0"/>
              <a:t>per line </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9157" y="3424376"/>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7043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2E241E46-CE36-41C3-9D97-FA39FF9B4AAA}" type="slidenum">
              <a:rPr lang="en-US"/>
              <a:pPr/>
              <a:t>46</a:t>
            </a:fld>
            <a:endParaRPr lang="en-US"/>
          </a:p>
        </p:txBody>
      </p:sp>
      <p:sp>
        <p:nvSpPr>
          <p:cNvPr id="581634" name="Rectangle 2"/>
          <p:cNvSpPr>
            <a:spLocks noGrp="1" noChangeArrowheads="1"/>
          </p:cNvSpPr>
          <p:nvPr>
            <p:ph type="title"/>
          </p:nvPr>
        </p:nvSpPr>
        <p:spPr/>
        <p:txBody>
          <a:bodyPr/>
          <a:lstStyle/>
          <a:p>
            <a:r>
              <a:rPr lang="en-US"/>
              <a:t>How Cache Works</a:t>
            </a:r>
          </a:p>
        </p:txBody>
      </p:sp>
      <p:sp>
        <p:nvSpPr>
          <p:cNvPr id="581635" name="Rectangle 3"/>
          <p:cNvSpPr>
            <a:spLocks noGrp="1" noChangeArrowheads="1"/>
          </p:cNvSpPr>
          <p:nvPr>
            <p:ph type="body" idx="1"/>
          </p:nvPr>
        </p:nvSpPr>
        <p:spPr>
          <a:xfrm>
            <a:off x="533400" y="1371600"/>
            <a:ext cx="8001000" cy="4648200"/>
          </a:xfrm>
        </p:spPr>
        <p:txBody>
          <a:bodyPr/>
          <a:lstStyle/>
          <a:p>
            <a:pPr marL="533400" indent="-533400">
              <a:lnSpc>
                <a:spcPct val="90000"/>
              </a:lnSpc>
              <a:buFont typeface="Wingdings" pitchFamily="2" charset="2"/>
              <a:buNone/>
            </a:pPr>
            <a:r>
              <a:rPr lang="en-US" dirty="0"/>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dirty="0"/>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dirty="0"/>
              <a:t>Otherwise, it loads from Main Memory the entire cache line that contains the address.</a:t>
            </a:r>
          </a:p>
          <a:p>
            <a:pPr marL="533400" indent="-533400">
              <a:lnSpc>
                <a:spcPct val="90000"/>
              </a:lnSpc>
              <a:buFont typeface="Wingdings" pitchFamily="2" charset="2"/>
              <a:buNone/>
            </a:pPr>
            <a:r>
              <a:rPr lang="en-US" dirty="0"/>
              <a:t>For example, on a </a:t>
            </a:r>
            <a:r>
              <a:rPr lang="en-US" dirty="0" smtClean="0"/>
              <a:t>2.0 </a:t>
            </a:r>
            <a:r>
              <a:rPr lang="en-US" dirty="0"/>
              <a:t>GHz </a:t>
            </a:r>
            <a:r>
              <a:rPr lang="en-US" dirty="0" smtClean="0"/>
              <a:t>Sandy Bridge, </a:t>
            </a:r>
            <a:r>
              <a:rPr lang="en-US" dirty="0"/>
              <a:t>a cache miss makes the program </a:t>
            </a:r>
            <a:r>
              <a:rPr lang="en-US" b="1" i="1" u="sng" dirty="0"/>
              <a:t>stall</a:t>
            </a:r>
            <a:r>
              <a:rPr lang="en-US" dirty="0"/>
              <a:t> (wait) at least </a:t>
            </a:r>
            <a:r>
              <a:rPr lang="en-US" dirty="0" smtClean="0"/>
              <a:t>26 </a:t>
            </a:r>
            <a:r>
              <a:rPr lang="en-US" dirty="0"/>
              <a:t>cycles </a:t>
            </a:r>
            <a:r>
              <a:rPr lang="en-US" dirty="0" smtClean="0"/>
              <a:t>(13 </a:t>
            </a:r>
            <a:r>
              <a:rPr lang="en-US" dirty="0"/>
              <a:t>nanoseconds) for the next cache line to load – time that could have been spent performing up </a:t>
            </a:r>
            <a:r>
              <a:rPr lang="en-US" dirty="0" smtClean="0"/>
              <a:t>to 208 </a:t>
            </a:r>
            <a:r>
              <a:rPr lang="en-US" dirty="0"/>
              <a:t>calculations! </a:t>
            </a:r>
            <a:r>
              <a:rPr lang="en-US" baseline="30000" dirty="0"/>
              <a:t>[</a:t>
            </a:r>
            <a:r>
              <a:rPr lang="en-US" baseline="30000" dirty="0" smtClean="0"/>
              <a:t>29]</a:t>
            </a:r>
            <a:endParaRPr lang="en-US" baseline="30000" dirty="0"/>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9"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741" y="507656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9319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44AC468-B8C7-47DC-AA33-1829080E632F}" type="slidenum">
              <a:rPr lang="en-US"/>
              <a:pPr/>
              <a:t>47</a:t>
            </a:fld>
            <a:endParaRPr lang="en-US"/>
          </a:p>
        </p:txBody>
      </p:sp>
      <p:sp>
        <p:nvSpPr>
          <p:cNvPr id="582658" name="Rectangle 2"/>
          <p:cNvSpPr>
            <a:spLocks noGrp="1" noChangeArrowheads="1"/>
          </p:cNvSpPr>
          <p:nvPr>
            <p:ph type="title"/>
          </p:nvPr>
        </p:nvSpPr>
        <p:spPr/>
        <p:txBody>
          <a:bodyPr/>
          <a:lstStyle/>
          <a:p>
            <a:r>
              <a:rPr lang="en-US"/>
              <a:t>If It’s in Cache, It’s Also in RAM</a:t>
            </a:r>
          </a:p>
        </p:txBody>
      </p:sp>
      <p:sp>
        <p:nvSpPr>
          <p:cNvPr id="582659" name="Rectangle 3"/>
          <p:cNvSpPr>
            <a:spLocks noGrp="1" noChangeArrowheads="1"/>
          </p:cNvSpPr>
          <p:nvPr>
            <p:ph type="body" idx="1"/>
          </p:nvPr>
        </p:nvSpPr>
        <p:spPr/>
        <p:txBody>
          <a:bodyPr/>
          <a:lstStyle/>
          <a:p>
            <a:pPr>
              <a:buFont typeface="Wingdings" pitchFamily="2" charset="2"/>
              <a:buNone/>
            </a:pPr>
            <a:r>
              <a:rPr lang="en-US"/>
              <a:t>If a particular memory address is currently in cache, then it’s </a:t>
            </a:r>
            <a:r>
              <a:rPr lang="en-US" b="1" u="sng"/>
              <a:t>also</a:t>
            </a:r>
            <a:r>
              <a:rPr lang="en-US"/>
              <a:t> in Main Memory (RAM).</a:t>
            </a:r>
          </a:p>
          <a:p>
            <a:pPr>
              <a:buFont typeface="Wingdings" pitchFamily="2" charset="2"/>
              <a:buNone/>
            </a:pPr>
            <a:r>
              <a:rPr lang="en-US"/>
              <a:t>That is, </a:t>
            </a:r>
            <a:r>
              <a:rPr lang="en-US" b="1" u="sng"/>
              <a:t>all</a:t>
            </a:r>
            <a:r>
              <a:rPr lang="en-US"/>
              <a:t> of a program’s data are in Main Memory, but </a:t>
            </a:r>
            <a:r>
              <a:rPr lang="en-US" b="1" u="sng"/>
              <a:t>some</a:t>
            </a:r>
            <a:r>
              <a:rPr lang="en-US"/>
              <a:t> are </a:t>
            </a:r>
            <a:r>
              <a:rPr lang="en-US" b="1" u="sng"/>
              <a:t>also</a:t>
            </a:r>
            <a:r>
              <a:rPr lang="en-US"/>
              <a:t> in cache.</a:t>
            </a:r>
          </a:p>
          <a:p>
            <a:pPr>
              <a:buFont typeface="Wingdings" pitchFamily="2" charset="2"/>
              <a:buNone/>
            </a:pPr>
            <a:r>
              <a:rPr lang="en-US"/>
              <a:t>We’ll revisit this point shortly.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259426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5FB2B86-EF86-4E61-AE94-CC080FFE285C}" type="slidenum">
              <a:rPr lang="en-US"/>
              <a:pPr/>
              <a:t>48</a:t>
            </a:fld>
            <a:endParaRPr lang="en-US"/>
          </a:p>
        </p:txBody>
      </p:sp>
      <p:sp>
        <p:nvSpPr>
          <p:cNvPr id="583682" name="Rectangle 2"/>
          <p:cNvSpPr>
            <a:spLocks noGrp="1" noChangeArrowheads="1"/>
          </p:cNvSpPr>
          <p:nvPr>
            <p:ph type="title"/>
          </p:nvPr>
        </p:nvSpPr>
        <p:spPr/>
        <p:txBody>
          <a:bodyPr/>
          <a:lstStyle/>
          <a:p>
            <a:r>
              <a:rPr lang="en-US"/>
              <a:t>Mapping Cache Lines to RAM</a:t>
            </a:r>
          </a:p>
        </p:txBody>
      </p:sp>
      <p:sp>
        <p:nvSpPr>
          <p:cNvPr id="583683" name="Rectangle 3"/>
          <p:cNvSpPr>
            <a:spLocks noGrp="1" noChangeArrowheads="1"/>
          </p:cNvSpPr>
          <p:nvPr>
            <p:ph type="body" idx="1"/>
          </p:nvPr>
        </p:nvSpPr>
        <p:spPr>
          <a:xfrm>
            <a:off x="990600" y="1371600"/>
            <a:ext cx="7315200" cy="4953000"/>
          </a:xfrm>
        </p:spPr>
        <p:txBody>
          <a:bodyPr/>
          <a:lstStyle/>
          <a:p>
            <a:pPr>
              <a:lnSpc>
                <a:spcPct val="90000"/>
              </a:lnSpc>
              <a:buFont typeface="Wingdings" pitchFamily="2" charset="2"/>
              <a:buNone/>
            </a:pPr>
            <a:r>
              <a:rPr lang="en-US"/>
              <a:t>Main memory typically maps into cache in one of three ways:</a:t>
            </a:r>
          </a:p>
          <a:p>
            <a:pPr>
              <a:lnSpc>
                <a:spcPct val="90000"/>
              </a:lnSpc>
            </a:pPr>
            <a:r>
              <a:rPr lang="en-US"/>
              <a:t>Direct mapped    (occasionally)</a:t>
            </a:r>
          </a:p>
          <a:p>
            <a:pPr>
              <a:lnSpc>
                <a:spcPct val="90000"/>
              </a:lnSpc>
            </a:pPr>
            <a:r>
              <a:rPr lang="en-US"/>
              <a:t>Fully associative (very rare these days)</a:t>
            </a:r>
          </a:p>
          <a:p>
            <a:pPr>
              <a:lnSpc>
                <a:spcPct val="90000"/>
              </a:lnSpc>
            </a:pPr>
            <a:r>
              <a:rPr lang="en-US"/>
              <a:t>Set associative    (common)</a:t>
            </a:r>
          </a:p>
          <a:p>
            <a:pPr algn="ctr">
              <a:lnSpc>
                <a:spcPct val="90000"/>
              </a:lnSpc>
              <a:spcBef>
                <a:spcPct val="0"/>
              </a:spcBef>
              <a:buClrTx/>
              <a:buSzTx/>
              <a:buFontTx/>
              <a:buNone/>
            </a:pPr>
            <a:r>
              <a:rPr lang="en-US" sz="8000" b="1"/>
              <a:t>DON’T</a:t>
            </a:r>
          </a:p>
          <a:p>
            <a:pPr algn="ctr">
              <a:lnSpc>
                <a:spcPct val="90000"/>
              </a:lnSpc>
              <a:spcBef>
                <a:spcPct val="0"/>
              </a:spcBef>
              <a:buClrTx/>
              <a:buSzTx/>
              <a:buFontTx/>
              <a:buNone/>
            </a:pPr>
            <a:r>
              <a:rPr lang="en-US" sz="8000" b="1"/>
              <a:t>PANIC!</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770778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3019D4D8-8B1E-4519-BFDD-A03BC8A3490F}" type="slidenum">
              <a:rPr lang="en-US"/>
              <a:pPr/>
              <a:t>49</a:t>
            </a:fld>
            <a:endParaRPr lang="en-US"/>
          </a:p>
        </p:txBody>
      </p:sp>
      <p:sp>
        <p:nvSpPr>
          <p:cNvPr id="584706" name="Rectangle 2"/>
          <p:cNvSpPr>
            <a:spLocks noGrp="1" noChangeArrowheads="1"/>
          </p:cNvSpPr>
          <p:nvPr>
            <p:ph type="title"/>
          </p:nvPr>
        </p:nvSpPr>
        <p:spPr/>
        <p:txBody>
          <a:bodyPr/>
          <a:lstStyle/>
          <a:p>
            <a:r>
              <a:rPr lang="en-US"/>
              <a:t>Direct Mapped Cache</a:t>
            </a:r>
          </a:p>
        </p:txBody>
      </p:sp>
      <p:sp>
        <p:nvSpPr>
          <p:cNvPr id="584707" name="Rectangle 3"/>
          <p:cNvSpPr>
            <a:spLocks noGrp="1" noChangeArrowheads="1"/>
          </p:cNvSpPr>
          <p:nvPr>
            <p:ph type="body" idx="1"/>
          </p:nvPr>
        </p:nvSpPr>
        <p:spPr>
          <a:xfrm>
            <a:off x="609600" y="1371600"/>
            <a:ext cx="7764463" cy="4648200"/>
          </a:xfrm>
        </p:spPr>
        <p:txBody>
          <a:bodyPr/>
          <a:lstStyle/>
          <a:p>
            <a:pPr>
              <a:buFont typeface="Wingdings" pitchFamily="2" charset="2"/>
              <a:buNone/>
            </a:pPr>
            <a:r>
              <a:rPr lang="en-US" b="1" i="1" u="sng" dirty="0"/>
              <a:t>Direct Mapped Cache</a:t>
            </a:r>
            <a:r>
              <a:rPr lang="en-US" dirty="0"/>
              <a:t> is a scheme in which each location in main memory corresponds to exactly one location in cache (but not the reverse, since cache is much smaller than main memory).</a:t>
            </a:r>
          </a:p>
          <a:p>
            <a:pPr>
              <a:buFont typeface="Wingdings" pitchFamily="2" charset="2"/>
              <a:buNone/>
            </a:pPr>
            <a:r>
              <a:rPr lang="en-US" dirty="0"/>
              <a:t>Typically, if a cache address is represented by </a:t>
            </a:r>
            <a:r>
              <a:rPr lang="en-US" b="1" dirty="0">
                <a:latin typeface="Courier New" pitchFamily="49" charset="0"/>
              </a:rPr>
              <a:t>c</a:t>
            </a:r>
            <a:r>
              <a:rPr lang="en-US" dirty="0"/>
              <a:t> bits, and a main memory address is represented by </a:t>
            </a:r>
            <a:r>
              <a:rPr lang="en-US" b="1" dirty="0">
                <a:latin typeface="Courier New" pitchFamily="49" charset="0"/>
              </a:rPr>
              <a:t>m</a:t>
            </a:r>
            <a:r>
              <a:rPr lang="en-US" dirty="0"/>
              <a:t> bits, then the cache location associated with main memory address </a:t>
            </a:r>
            <a:r>
              <a:rPr lang="en-US" b="1" dirty="0">
                <a:latin typeface="Courier New" pitchFamily="49" charset="0"/>
              </a:rPr>
              <a:t>A</a:t>
            </a:r>
            <a:r>
              <a:rPr lang="en-US" dirty="0"/>
              <a:t> is </a:t>
            </a:r>
            <a:r>
              <a:rPr lang="en-US" b="1" dirty="0">
                <a:latin typeface="Courier New" pitchFamily="49" charset="0"/>
              </a:rPr>
              <a:t>MOD(A,2</a:t>
            </a:r>
            <a:r>
              <a:rPr lang="en-US" b="1" baseline="30000" dirty="0">
                <a:latin typeface="Courier New" pitchFamily="49" charset="0"/>
              </a:rPr>
              <a:t>c</a:t>
            </a:r>
            <a:r>
              <a:rPr lang="en-US" b="1" dirty="0">
                <a:latin typeface="Courier New" pitchFamily="49" charset="0"/>
              </a:rPr>
              <a:t>); </a:t>
            </a:r>
            <a:r>
              <a:rPr lang="en-US" dirty="0"/>
              <a:t>that is,  the lowest </a:t>
            </a:r>
            <a:r>
              <a:rPr lang="en-US" b="1" dirty="0">
                <a:latin typeface="Courier New" pitchFamily="49" charset="0"/>
              </a:rPr>
              <a:t>c</a:t>
            </a:r>
            <a:r>
              <a:rPr lang="en-US" dirty="0"/>
              <a:t> bits of </a:t>
            </a:r>
            <a:r>
              <a:rPr lang="en-US" b="1" dirty="0">
                <a:latin typeface="Courier New" pitchFamily="49" charset="0"/>
              </a:rPr>
              <a:t>A</a:t>
            </a:r>
            <a:r>
              <a:rPr lang="en-US" dirty="0"/>
              <a:t>.</a:t>
            </a:r>
          </a:p>
          <a:p>
            <a:pPr>
              <a:buFont typeface="Wingdings" pitchFamily="2" charset="2"/>
              <a:buNone/>
            </a:pPr>
            <a:r>
              <a:rPr lang="en-US" u="sng" dirty="0"/>
              <a:t>Example</a:t>
            </a:r>
            <a:r>
              <a:rPr lang="en-US" dirty="0"/>
              <a:t>: POWER4 L1 instruction cache</a:t>
            </a:r>
          </a:p>
        </p:txBody>
      </p:sp>
      <p:pic>
        <p:nvPicPr>
          <p:cNvPr id="584708" name="Picture 4" descr="ibm_p5_590"/>
          <p:cNvPicPr>
            <a:picLocks noChangeAspect="1" noChangeArrowheads="1"/>
          </p:cNvPicPr>
          <p:nvPr/>
        </p:nvPicPr>
        <p:blipFill>
          <a:blip r:embed="rId4" cstate="print"/>
          <a:srcRect/>
          <a:stretch>
            <a:fillRect/>
          </a:stretch>
        </p:blipFill>
        <p:spPr bwMode="auto">
          <a:xfrm>
            <a:off x="5791200" y="4495800"/>
            <a:ext cx="735013" cy="1371600"/>
          </a:xfrm>
          <a:prstGeom prst="rect">
            <a:avLst/>
          </a:prstGeom>
          <a:noFill/>
        </p:spPr>
      </p:pic>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617517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smtClean="0"/>
              <a:t>Zoom</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Go to:</a:t>
            </a:r>
          </a:p>
          <a:p>
            <a:pPr algn="ctr">
              <a:buFont typeface="Wingdings" pitchFamily="2" charset="2"/>
              <a:buNone/>
            </a:pPr>
            <a:r>
              <a:rPr lang="en-US" b="1" dirty="0" smtClean="0">
                <a:latin typeface="Courier New" panose="02070309020205020404" pitchFamily="49" charset="0"/>
                <a:cs typeface="Courier New" panose="02070309020205020404" pitchFamily="49" charset="0"/>
                <a:hlinkClick r:id="rId3"/>
              </a:rPr>
              <a:t>http://zoom.us/j/979158478</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r>
              <a:rPr lang="en-US" dirty="0" smtClean="0"/>
              <a:t>Many </a:t>
            </a:r>
            <a:r>
              <a:rPr lang="en-US" dirty="0"/>
              <a:t>thanks </a:t>
            </a:r>
            <a:r>
              <a:rPr lang="en-US" dirty="0" smtClean="0"/>
              <a:t>Eddie </a:t>
            </a:r>
            <a:r>
              <a:rPr lang="en-US" dirty="0" err="1" smtClean="0"/>
              <a:t>Huebsch</a:t>
            </a:r>
            <a:r>
              <a:rPr lang="en-US" dirty="0" smtClean="0"/>
              <a:t>, OU CIO, </a:t>
            </a:r>
            <a:r>
              <a:rPr lang="en-US" dirty="0"/>
              <a:t>for providing this</a:t>
            </a:r>
            <a:r>
              <a:rPr lang="en-US" dirty="0" smtClean="0"/>
              <a:t>.</a:t>
            </a:r>
          </a:p>
          <a:p>
            <a:pPr>
              <a:buNone/>
            </a:pPr>
            <a:endParaRPr lang="en-US" dirty="0"/>
          </a:p>
          <a:p>
            <a:pPr>
              <a:buNone/>
            </a:pPr>
            <a:endParaRPr lang="en-US" dirty="0" smtClean="0"/>
          </a:p>
          <a:p>
            <a:pPr>
              <a:buNone/>
            </a:pPr>
            <a:endParaRPr lang="en-US" dirty="0" smtClean="0"/>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24124916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51" name="Slide Number Placeholder 3"/>
          <p:cNvSpPr>
            <a:spLocks noGrp="1"/>
          </p:cNvSpPr>
          <p:nvPr>
            <p:ph type="sldNum" sz="quarter" idx="4294967295"/>
          </p:nvPr>
        </p:nvSpPr>
        <p:spPr>
          <a:xfrm>
            <a:off x="7162800" y="6191250"/>
            <a:ext cx="1295400" cy="457200"/>
          </a:xfrm>
          <a:prstGeom prst="rect">
            <a:avLst/>
          </a:prstGeom>
        </p:spPr>
        <p:txBody>
          <a:bodyPr/>
          <a:lstStyle/>
          <a:p>
            <a:fld id="{2BFEB3B8-176C-499B-8940-F37F5592BB46}" type="slidenum">
              <a:rPr lang="en-US"/>
              <a:pPr/>
              <a:t>50</a:t>
            </a:fld>
            <a:endParaRPr lang="en-US"/>
          </a:p>
        </p:txBody>
      </p:sp>
      <p:sp>
        <p:nvSpPr>
          <p:cNvPr id="585730" name="Rectangle 2"/>
          <p:cNvSpPr>
            <a:spLocks noGrp="1" noChangeArrowheads="1"/>
          </p:cNvSpPr>
          <p:nvPr>
            <p:ph type="title"/>
          </p:nvPr>
        </p:nvSpPr>
        <p:spPr/>
        <p:txBody>
          <a:bodyPr/>
          <a:lstStyle/>
          <a:p>
            <a:r>
              <a:rPr lang="en-US"/>
              <a:t>Direct Mapped Cache Illustration</a:t>
            </a:r>
          </a:p>
        </p:txBody>
      </p:sp>
      <p:grpSp>
        <p:nvGrpSpPr>
          <p:cNvPr id="2" name="Group 3"/>
          <p:cNvGrpSpPr>
            <a:grpSpLocks/>
          </p:cNvGrpSpPr>
          <p:nvPr/>
        </p:nvGrpSpPr>
        <p:grpSpPr bwMode="auto">
          <a:xfrm>
            <a:off x="990600" y="3581400"/>
            <a:ext cx="7315200" cy="2438400"/>
            <a:chOff x="624" y="2304"/>
            <a:chExt cx="4608" cy="1536"/>
          </a:xfrm>
        </p:grpSpPr>
        <p:sp>
          <p:nvSpPr>
            <p:cNvPr id="58573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8573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8573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8573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8573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8573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8573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8573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8574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8574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8574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8576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8576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8576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8576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8576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8576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8576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8576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8576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8577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8577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8577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85773" name="Text Box 45"/>
          <p:cNvSpPr txBox="1">
            <a:spLocks noChangeArrowheads="1"/>
          </p:cNvSpPr>
          <p:nvPr/>
        </p:nvSpPr>
        <p:spPr bwMode="auto">
          <a:xfrm>
            <a:off x="3810000" y="1219200"/>
            <a:ext cx="1585913" cy="1006475"/>
          </a:xfrm>
          <a:prstGeom prst="rect">
            <a:avLst/>
          </a:prstGeom>
          <a:noFill/>
          <a:ln w="9525">
            <a:noFill/>
            <a:miter lim="800000"/>
            <a:headEnd/>
            <a:tailEnd/>
          </a:ln>
          <a:effectLst/>
        </p:spPr>
        <p:txBody>
          <a:bodyPr wrap="none">
            <a:spAutoFit/>
          </a:bodyPr>
          <a:lstStyle/>
          <a:p>
            <a:r>
              <a:rPr lang="en-US" sz="2000"/>
              <a:t>Must go into</a:t>
            </a:r>
          </a:p>
          <a:p>
            <a:r>
              <a:rPr lang="en-US" sz="2000"/>
              <a:t>cache address</a:t>
            </a:r>
          </a:p>
          <a:p>
            <a:r>
              <a:rPr lang="en-US" sz="2000"/>
              <a:t>11100101</a:t>
            </a:r>
            <a:endParaRPr lang="en-US"/>
          </a:p>
        </p:txBody>
      </p:sp>
      <p:sp>
        <p:nvSpPr>
          <p:cNvPr id="58577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85775"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7" name="Text Box 49"/>
          <p:cNvSpPr txBox="1">
            <a:spLocks noChangeArrowheads="1"/>
          </p:cNvSpPr>
          <p:nvPr/>
        </p:nvSpPr>
        <p:spPr bwMode="auto">
          <a:xfrm>
            <a:off x="5775325" y="2171700"/>
            <a:ext cx="2225675" cy="946150"/>
          </a:xfrm>
          <a:prstGeom prst="rect">
            <a:avLst/>
          </a:prstGeom>
          <a:noFill/>
          <a:ln w="9525">
            <a:noFill/>
            <a:miter lim="800000"/>
            <a:headEnd/>
            <a:tailEnd/>
          </a:ln>
          <a:effectLst/>
        </p:spPr>
        <p:txBody>
          <a:bodyPr>
            <a:spAutoFit/>
          </a:bodyPr>
          <a:lstStyle/>
          <a:p>
            <a:pPr algn="l"/>
            <a:r>
              <a:rPr lang="en-US"/>
              <a:t>Notice that 11100101 is the low 8 bits of 0100101011100101</a:t>
            </a:r>
            <a:r>
              <a:rPr lang="en-US" sz="2000"/>
              <a:t>.</a:t>
            </a:r>
            <a:endParaRPr lang="en-US"/>
          </a:p>
        </p:txBody>
      </p:sp>
    </p:spTree>
    <p:custDataLst>
      <p:tags r:id="rId1"/>
    </p:custDataLst>
    <p:extLst>
      <p:ext uri="{BB962C8B-B14F-4D97-AF65-F5344CB8AC3E}">
        <p14:creationId xmlns:p14="http://schemas.microsoft.com/office/powerpoint/2010/main" val="1782004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29195B-9314-4A88-9415-31FED31DD633}" type="slidenum">
              <a:rPr lang="en-US"/>
              <a:pPr/>
              <a:t>51</a:t>
            </a:fld>
            <a:endParaRPr lang="en-US"/>
          </a:p>
        </p:txBody>
      </p:sp>
      <p:sp>
        <p:nvSpPr>
          <p:cNvPr id="586754" name="Rectangle 2"/>
          <p:cNvSpPr>
            <a:spLocks noGrp="1" noChangeArrowheads="1"/>
          </p:cNvSpPr>
          <p:nvPr>
            <p:ph type="title"/>
          </p:nvPr>
        </p:nvSpPr>
        <p:spPr/>
        <p:txBody>
          <a:bodyPr/>
          <a:lstStyle/>
          <a:p>
            <a:r>
              <a:rPr lang="en-US"/>
              <a:t>Jargon: Cache Conflict</a:t>
            </a:r>
          </a:p>
        </p:txBody>
      </p:sp>
      <p:sp>
        <p:nvSpPr>
          <p:cNvPr id="586755" name="Rectangle 3"/>
          <p:cNvSpPr>
            <a:spLocks noGrp="1" noChangeArrowheads="1"/>
          </p:cNvSpPr>
          <p:nvPr>
            <p:ph type="body" idx="1"/>
          </p:nvPr>
        </p:nvSpPr>
        <p:spPr>
          <a:xfrm>
            <a:off x="609600" y="1371600"/>
            <a:ext cx="7924800" cy="5029200"/>
          </a:xfrm>
        </p:spPr>
        <p:txBody>
          <a:bodyPr/>
          <a:lstStyle/>
          <a:p>
            <a:pPr>
              <a:lnSpc>
                <a:spcPct val="90000"/>
              </a:lnSpc>
              <a:buFont typeface="Wingdings" pitchFamily="2" charset="2"/>
              <a:buNone/>
            </a:pPr>
            <a:r>
              <a:rPr lang="en-US" dirty="0"/>
              <a:t>Suppose that the cache address 11100101 currently contains RAM address 0100101011100101.</a:t>
            </a:r>
          </a:p>
          <a:p>
            <a:pPr>
              <a:lnSpc>
                <a:spcPct val="90000"/>
              </a:lnSpc>
              <a:buFont typeface="Wingdings" pitchFamily="2" charset="2"/>
              <a:buNone/>
            </a:pPr>
            <a:r>
              <a:rPr lang="en-US" dirty="0"/>
              <a:t>But, we now need to load RAM address 1100101011100101, which maps to the same cache address as 0100101011100101.</a:t>
            </a:r>
          </a:p>
          <a:p>
            <a:pPr>
              <a:lnSpc>
                <a:spcPct val="90000"/>
              </a:lnSpc>
              <a:buFont typeface="Wingdings" pitchFamily="2" charset="2"/>
              <a:buNone/>
            </a:pPr>
            <a:r>
              <a:rPr lang="en-US" dirty="0"/>
              <a:t>This is called a </a:t>
            </a:r>
            <a:r>
              <a:rPr lang="en-US" b="1" i="1" u="sng" dirty="0">
                <a:solidFill>
                  <a:schemeClr val="hlink"/>
                </a:solidFill>
              </a:rPr>
              <a:t>cache conflict</a:t>
            </a:r>
            <a:r>
              <a:rPr lang="en-US" dirty="0">
                <a:solidFill>
                  <a:schemeClr val="hlink"/>
                </a:solidFill>
              </a:rPr>
              <a:t> </a:t>
            </a:r>
            <a:r>
              <a:rPr lang="en-US" dirty="0"/>
              <a:t>: the CPU needs a RAM location that maps to a cache line already in use.</a:t>
            </a:r>
          </a:p>
          <a:p>
            <a:pPr>
              <a:lnSpc>
                <a:spcPct val="90000"/>
              </a:lnSpc>
              <a:buFont typeface="Wingdings" pitchFamily="2" charset="2"/>
              <a:buNone/>
            </a:pPr>
            <a:r>
              <a:rPr lang="en-US" dirty="0"/>
              <a:t>In the case of direct mapped cache, every cache conflict leads to the new cache line clobbering the old cache line.</a:t>
            </a:r>
          </a:p>
          <a:p>
            <a:pPr>
              <a:lnSpc>
                <a:spcPct val="90000"/>
              </a:lnSpc>
              <a:buFont typeface="Wingdings" pitchFamily="2" charset="2"/>
              <a:buNone/>
            </a:pPr>
            <a:r>
              <a:rPr lang="en-US" dirty="0"/>
              <a:t>This can lead to serious performance problems.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37749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398FD3FC-06FD-446A-ACEE-23F5B6853D3E}" type="slidenum">
              <a:rPr lang="en-US"/>
              <a:pPr/>
              <a:t>52</a:t>
            </a:fld>
            <a:endParaRPr lang="en-US"/>
          </a:p>
        </p:txBody>
      </p:sp>
      <p:sp>
        <p:nvSpPr>
          <p:cNvPr id="587778" name="Rectangle 2"/>
          <p:cNvSpPr>
            <a:spLocks noGrp="1" noChangeArrowheads="1"/>
          </p:cNvSpPr>
          <p:nvPr>
            <p:ph type="title"/>
          </p:nvPr>
        </p:nvSpPr>
        <p:spPr/>
        <p:txBody>
          <a:bodyPr/>
          <a:lstStyle/>
          <a:p>
            <a:r>
              <a:rPr lang="en-US"/>
              <a:t>Problem with Direct Mapped: F90</a:t>
            </a:r>
          </a:p>
        </p:txBody>
      </p:sp>
      <p:sp>
        <p:nvSpPr>
          <p:cNvPr id="587779"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a:t>If you have two arrays that start in the same place relative to cache, then they might clobber each other all the time: no cache hits!</a:t>
            </a:r>
          </a:p>
        </p:txBody>
      </p:sp>
      <p:sp>
        <p:nvSpPr>
          <p:cNvPr id="587780" name="Text Box 4"/>
          <p:cNvSpPr txBox="1">
            <a:spLocks noChangeArrowheads="1"/>
          </p:cNvSpPr>
          <p:nvPr/>
        </p:nvSpPr>
        <p:spPr bwMode="auto">
          <a:xfrm>
            <a:off x="914400" y="2819400"/>
            <a:ext cx="7725192" cy="1846659"/>
          </a:xfrm>
          <a:prstGeom prst="rect">
            <a:avLst/>
          </a:prstGeom>
          <a:noFill/>
          <a:ln w="9525">
            <a:noFill/>
            <a:miter lim="800000"/>
            <a:headEnd/>
            <a:tailEnd/>
          </a:ln>
          <a:effectLst/>
        </p:spPr>
        <p:txBody>
          <a:bodyPr wrap="none">
            <a:spAutoFit/>
          </a:bodyPr>
          <a:lstStyle/>
          <a:p>
            <a:pPr algn="l"/>
            <a:r>
              <a:rPr lang="en-US" sz="2000" b="1" dirty="0">
                <a:latin typeface="Courier New" pitchFamily="49" charset="0"/>
              </a:rPr>
              <a:t>REAL,DIMENSION(</a:t>
            </a:r>
            <a:r>
              <a:rPr lang="en-US" sz="2000" b="1" dirty="0" err="1">
                <a:latin typeface="Courier New" pitchFamily="49" charset="0"/>
              </a:rPr>
              <a:t>multiple_of_cache_size</a:t>
            </a:r>
            <a:r>
              <a:rPr lang="en-US" sz="2000" b="1" dirty="0">
                <a:latin typeface="Courier New" pitchFamily="49" charset="0"/>
              </a:rPr>
              <a:t>) :: a, b, c</a:t>
            </a:r>
          </a:p>
          <a:p>
            <a:pPr algn="l"/>
            <a:r>
              <a:rPr lang="en-US" sz="2000" b="1" dirty="0">
                <a:latin typeface="Courier New" pitchFamily="49" charset="0"/>
              </a:rPr>
              <a:t>INTEGER :: index</a:t>
            </a:r>
          </a:p>
          <a:p>
            <a:pPr algn="l"/>
            <a:endParaRPr lang="en-US" sz="2000" b="1" dirty="0">
              <a:latin typeface="Courier New" pitchFamily="49" charset="0"/>
            </a:endParaRPr>
          </a:p>
          <a:p>
            <a:pPr algn="l">
              <a:lnSpc>
                <a:spcPct val="70000"/>
              </a:lnSpc>
            </a:pPr>
            <a:r>
              <a:rPr lang="en-US" sz="2000" b="1" dirty="0">
                <a:latin typeface="Courier New" pitchFamily="49" charset="0"/>
              </a:rPr>
              <a:t>DO index = 1, </a:t>
            </a:r>
            <a:r>
              <a:rPr lang="en-US" sz="2000" b="1" dirty="0" err="1">
                <a:latin typeface="Courier New" pitchFamily="49" charset="0"/>
              </a:rPr>
              <a:t>multiple_of_cache_size</a:t>
            </a:r>
            <a:endParaRPr lang="en-US" sz="2000" b="1" dirty="0">
              <a:latin typeface="Courier New" pitchFamily="49" charset="0"/>
            </a:endParaRPr>
          </a:p>
          <a:p>
            <a:pPr algn="l"/>
            <a:r>
              <a:rPr lang="en-US" sz="2000" b="1" dirty="0">
                <a:latin typeface="Courier New" pitchFamily="49" charset="0"/>
              </a:rPr>
              <a:t>    a(index) = b(index) + c(index)</a:t>
            </a:r>
          </a:p>
          <a:p>
            <a:pPr algn="l"/>
            <a:r>
              <a:rPr lang="en-US" sz="2000" b="1" dirty="0">
                <a:latin typeface="Courier New" pitchFamily="49" charset="0"/>
              </a:rPr>
              <a:t>END DO</a:t>
            </a:r>
          </a:p>
        </p:txBody>
      </p:sp>
      <p:sp>
        <p:nvSpPr>
          <p:cNvPr id="587781"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56466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B5046BA1-18F2-4E3E-AC0D-2C15418515FA}" type="slidenum">
              <a:rPr lang="en-US"/>
              <a:pPr/>
              <a:t>53</a:t>
            </a:fld>
            <a:endParaRPr lang="en-US"/>
          </a:p>
        </p:txBody>
      </p:sp>
      <p:sp>
        <p:nvSpPr>
          <p:cNvPr id="588802" name="Rectangle 2"/>
          <p:cNvSpPr>
            <a:spLocks noGrp="1" noChangeArrowheads="1"/>
          </p:cNvSpPr>
          <p:nvPr>
            <p:ph type="title"/>
          </p:nvPr>
        </p:nvSpPr>
        <p:spPr/>
        <p:txBody>
          <a:bodyPr/>
          <a:lstStyle/>
          <a:p>
            <a:r>
              <a:rPr lang="en-US"/>
              <a:t>Problem with Direct Mapped: C</a:t>
            </a:r>
          </a:p>
        </p:txBody>
      </p:sp>
      <p:sp>
        <p:nvSpPr>
          <p:cNvPr id="588803"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dirty="0"/>
              <a:t>If you have two arrays that start in the same place relative to cache, then they might clobber each other all the time: no cache hits!</a:t>
            </a:r>
          </a:p>
        </p:txBody>
      </p:sp>
      <p:sp>
        <p:nvSpPr>
          <p:cNvPr id="588804" name="Text Box 4"/>
          <p:cNvSpPr txBox="1">
            <a:spLocks noChangeArrowheads="1"/>
          </p:cNvSpPr>
          <p:nvPr/>
        </p:nvSpPr>
        <p:spPr bwMode="auto">
          <a:xfrm>
            <a:off x="914400" y="2590800"/>
            <a:ext cx="7417415" cy="2185214"/>
          </a:xfrm>
          <a:prstGeom prst="rect">
            <a:avLst/>
          </a:prstGeom>
          <a:noFill/>
          <a:ln w="9525">
            <a:noFill/>
            <a:miter lim="800000"/>
            <a:headEnd/>
            <a:tailEnd/>
          </a:ln>
          <a:effectLst/>
        </p:spPr>
        <p:txBody>
          <a:bodyPr wrap="none">
            <a:spAutoFit/>
          </a:bodyPr>
          <a:lstStyle/>
          <a:p>
            <a:pPr algn="l">
              <a:lnSpc>
                <a:spcPct val="90000"/>
              </a:lnSpc>
            </a:pPr>
            <a:r>
              <a:rPr lang="en-US" sz="2000" b="1" dirty="0">
                <a:latin typeface="Courier New" pitchFamily="49" charset="0"/>
              </a:rPr>
              <a:t>float a[</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b[</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c[</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err="1">
                <a:latin typeface="Courier New" pitchFamily="49" charset="0"/>
              </a:rPr>
              <a:t>int</a:t>
            </a:r>
            <a:r>
              <a:rPr lang="en-US" sz="2000" b="1" dirty="0">
                <a:latin typeface="Courier New" pitchFamily="49" charset="0"/>
              </a:rPr>
              <a:t> index;</a:t>
            </a:r>
          </a:p>
          <a:p>
            <a:pPr algn="l">
              <a:lnSpc>
                <a:spcPct val="80000"/>
              </a:lnSpc>
            </a:pPr>
            <a:endParaRPr lang="en-US" sz="2000" b="1" dirty="0">
              <a:latin typeface="Courier New" pitchFamily="49" charset="0"/>
            </a:endParaRPr>
          </a:p>
          <a:p>
            <a:pPr algn="l">
              <a:lnSpc>
                <a:spcPct val="70000"/>
              </a:lnSpc>
            </a:pPr>
            <a:r>
              <a:rPr lang="en-US" sz="2000" b="1" dirty="0">
                <a:latin typeface="Courier New" pitchFamily="49" charset="0"/>
              </a:rPr>
              <a:t>for (index = 0; index &lt; </a:t>
            </a:r>
            <a:r>
              <a:rPr lang="en-US" sz="2000" b="1" dirty="0" err="1">
                <a:latin typeface="Courier New" pitchFamily="49" charset="0"/>
              </a:rPr>
              <a:t>multiple_of_cache_size</a:t>
            </a:r>
            <a:r>
              <a:rPr lang="en-US" sz="2000" b="1" dirty="0">
                <a:latin typeface="Courier New" pitchFamily="49" charset="0"/>
              </a:rPr>
              <a:t>;</a:t>
            </a:r>
          </a:p>
          <a:p>
            <a:pPr algn="l">
              <a:lnSpc>
                <a:spcPct val="70000"/>
              </a:lnSpc>
            </a:pPr>
            <a:r>
              <a:rPr lang="en-US" sz="2000" b="1" dirty="0">
                <a:latin typeface="Courier New" pitchFamily="49" charset="0"/>
              </a:rPr>
              <a:t>     index++)</a:t>
            </a:r>
          </a:p>
          <a:p>
            <a:pPr algn="l"/>
            <a:r>
              <a:rPr lang="en-US" sz="2000" b="1" dirty="0">
                <a:latin typeface="Courier New" pitchFamily="49" charset="0"/>
              </a:rPr>
              <a:t>    { a[index] = b[index] + c[index]; }</a:t>
            </a:r>
          </a:p>
        </p:txBody>
      </p:sp>
      <p:sp>
        <p:nvSpPr>
          <p:cNvPr id="588805"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927695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60F2C3-2D21-42A7-9E9F-B6B6F3B1608D}" type="slidenum">
              <a:rPr lang="en-US"/>
              <a:pPr/>
              <a:t>54</a:t>
            </a:fld>
            <a:endParaRPr lang="en-US"/>
          </a:p>
        </p:txBody>
      </p:sp>
      <p:sp>
        <p:nvSpPr>
          <p:cNvPr id="589826" name="Rectangle 2"/>
          <p:cNvSpPr>
            <a:spLocks noGrp="1" noChangeArrowheads="1"/>
          </p:cNvSpPr>
          <p:nvPr>
            <p:ph type="title"/>
          </p:nvPr>
        </p:nvSpPr>
        <p:spPr/>
        <p:txBody>
          <a:bodyPr/>
          <a:lstStyle/>
          <a:p>
            <a:r>
              <a:rPr lang="en-US"/>
              <a:t>Fully Associative Cache</a:t>
            </a:r>
          </a:p>
        </p:txBody>
      </p:sp>
      <p:sp>
        <p:nvSpPr>
          <p:cNvPr id="589827" name="Rectangle 3"/>
          <p:cNvSpPr>
            <a:spLocks noGrp="1" noChangeArrowheads="1"/>
          </p:cNvSpPr>
          <p:nvPr>
            <p:ph type="body" idx="1"/>
          </p:nvPr>
        </p:nvSpPr>
        <p:spPr>
          <a:xfrm>
            <a:off x="609600" y="1219200"/>
            <a:ext cx="8001000" cy="4800600"/>
          </a:xfrm>
        </p:spPr>
        <p:txBody>
          <a:bodyPr/>
          <a:lstStyle/>
          <a:p>
            <a:pPr>
              <a:lnSpc>
                <a:spcPct val="90000"/>
              </a:lnSpc>
              <a:buFont typeface="Wingdings" pitchFamily="2" charset="2"/>
              <a:buNone/>
            </a:pPr>
            <a:r>
              <a:rPr lang="en-US" b="1" i="1" u="sng"/>
              <a:t>Fully Associative Cache</a:t>
            </a:r>
            <a:r>
              <a:rPr lang="en-US"/>
              <a:t> can put </a:t>
            </a:r>
            <a:r>
              <a:rPr lang="en-US" b="1" u="sng">
                <a:solidFill>
                  <a:schemeClr val="folHlink"/>
                </a:solidFill>
              </a:rPr>
              <a:t>any</a:t>
            </a:r>
            <a:r>
              <a:rPr lang="en-US"/>
              <a:t> line of main memory into </a:t>
            </a:r>
            <a:r>
              <a:rPr lang="en-US" b="1" u="sng">
                <a:solidFill>
                  <a:schemeClr val="folHlink"/>
                </a:solidFill>
              </a:rPr>
              <a:t>any</a:t>
            </a:r>
            <a:r>
              <a:rPr lang="en-US"/>
              <a:t> cache line.</a:t>
            </a:r>
          </a:p>
          <a:p>
            <a:pPr>
              <a:lnSpc>
                <a:spcPct val="90000"/>
              </a:lnSpc>
              <a:buFont typeface="Wingdings" pitchFamily="2" charset="2"/>
              <a:buNone/>
            </a:pPr>
            <a:r>
              <a:rPr lang="en-US"/>
              <a:t>Typically, the cache management system will put the newly loaded data into the </a:t>
            </a:r>
            <a:r>
              <a:rPr lang="en-US" b="1" i="1" u="sng"/>
              <a:t>Least Recently Used</a:t>
            </a:r>
            <a:r>
              <a:rPr lang="en-US"/>
              <a:t> cache line, though other strategies are possible (e.g., </a:t>
            </a:r>
            <a:r>
              <a:rPr lang="en-US" b="1" i="1" u="sng"/>
              <a:t>Random</a:t>
            </a:r>
            <a:r>
              <a:rPr lang="en-US"/>
              <a:t>, </a:t>
            </a:r>
            <a:r>
              <a:rPr lang="en-US" b="1" i="1" u="sng"/>
              <a:t>First In First Out</a:t>
            </a:r>
            <a:r>
              <a:rPr lang="en-US"/>
              <a:t>, </a:t>
            </a:r>
            <a:r>
              <a:rPr lang="en-US" b="1" i="1" u="sng"/>
              <a:t>Round Robin</a:t>
            </a:r>
            <a:r>
              <a:rPr lang="en-US"/>
              <a:t>, </a:t>
            </a:r>
            <a:r>
              <a:rPr lang="en-US" b="1" i="1" u="sng"/>
              <a:t>Least Recently Modified</a:t>
            </a:r>
            <a:r>
              <a:rPr lang="en-US"/>
              <a:t>).</a:t>
            </a:r>
          </a:p>
          <a:p>
            <a:pPr>
              <a:lnSpc>
                <a:spcPct val="80000"/>
              </a:lnSpc>
              <a:buFont typeface="Wingdings" pitchFamily="2" charset="2"/>
              <a:buNone/>
            </a:pPr>
            <a:r>
              <a:rPr lang="en-US"/>
              <a:t>So, this can solve, or at least reduce, the cache conflict problem.</a:t>
            </a:r>
          </a:p>
          <a:p>
            <a:pPr>
              <a:lnSpc>
                <a:spcPct val="80000"/>
              </a:lnSpc>
              <a:buFont typeface="Wingdings" pitchFamily="2" charset="2"/>
              <a:buNone/>
            </a:pPr>
            <a:r>
              <a:rPr lang="en-US"/>
              <a:t>But, fully associative cache tends to be </a:t>
            </a:r>
            <a:r>
              <a:rPr lang="en-US" b="1" u="sng">
                <a:solidFill>
                  <a:schemeClr val="hlink"/>
                </a:solidFill>
              </a:rPr>
              <a:t>expensive</a:t>
            </a:r>
            <a:r>
              <a:rPr lang="en-US"/>
              <a:t>, so it’s pretty rare: you need </a:t>
            </a:r>
            <a:r>
              <a:rPr lang="en-US" i="1"/>
              <a:t>N</a:t>
            </a:r>
            <a:r>
              <a:rPr lang="en-US" baseline="-25000"/>
              <a:t>cache</a:t>
            </a:r>
            <a:r>
              <a:rPr lang="en-US" sz="4000" b="1" baseline="16000"/>
              <a:t>. </a:t>
            </a:r>
            <a:r>
              <a:rPr lang="en-US" i="1"/>
              <a:t>N</a:t>
            </a:r>
            <a:r>
              <a:rPr lang="en-US" baseline="-25000"/>
              <a:t>RAM</a:t>
            </a:r>
            <a:r>
              <a:rPr lang="en-US"/>
              <a:t> connections!</a:t>
            </a:r>
            <a:endParaRPr lang="en-US" u="sng"/>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917074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65" name="Slide Number Placeholder 3"/>
          <p:cNvSpPr>
            <a:spLocks noGrp="1"/>
          </p:cNvSpPr>
          <p:nvPr>
            <p:ph type="sldNum" sz="quarter" idx="4294967295"/>
          </p:nvPr>
        </p:nvSpPr>
        <p:spPr>
          <a:xfrm>
            <a:off x="7162800" y="6191250"/>
            <a:ext cx="1295400" cy="457200"/>
          </a:xfrm>
          <a:prstGeom prst="rect">
            <a:avLst/>
          </a:prstGeom>
        </p:spPr>
        <p:txBody>
          <a:bodyPr/>
          <a:lstStyle/>
          <a:p>
            <a:fld id="{7A6A57BB-E36F-4EEF-8DFB-2461018CC7E7}" type="slidenum">
              <a:rPr lang="en-US"/>
              <a:pPr/>
              <a:t>55</a:t>
            </a:fld>
            <a:endParaRPr lang="en-US"/>
          </a:p>
        </p:txBody>
      </p:sp>
      <p:sp>
        <p:nvSpPr>
          <p:cNvPr id="590850" name="Rectangle 2"/>
          <p:cNvSpPr>
            <a:spLocks noGrp="1" noChangeArrowheads="1"/>
          </p:cNvSpPr>
          <p:nvPr>
            <p:ph type="title"/>
          </p:nvPr>
        </p:nvSpPr>
        <p:spPr/>
        <p:txBody>
          <a:bodyPr/>
          <a:lstStyle/>
          <a:p>
            <a:r>
              <a:rPr lang="en-US"/>
              <a:t>Fully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085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085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085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085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085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085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085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085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086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086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086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088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088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088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088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088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088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088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088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088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089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089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089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0893" name="Text Box 45"/>
          <p:cNvSpPr txBox="1">
            <a:spLocks noChangeArrowheads="1"/>
          </p:cNvSpPr>
          <p:nvPr/>
        </p:nvSpPr>
        <p:spPr bwMode="auto">
          <a:xfrm>
            <a:off x="3810000" y="1524000"/>
            <a:ext cx="1635125" cy="701675"/>
          </a:xfrm>
          <a:prstGeom prst="rect">
            <a:avLst/>
          </a:prstGeom>
          <a:noFill/>
          <a:ln w="9525">
            <a:noFill/>
            <a:miter lim="800000"/>
            <a:headEnd/>
            <a:tailEnd/>
          </a:ln>
          <a:effectLst/>
        </p:spPr>
        <p:txBody>
          <a:bodyPr wrap="none">
            <a:spAutoFit/>
          </a:bodyPr>
          <a:lstStyle/>
          <a:p>
            <a:r>
              <a:rPr lang="en-US" sz="2000" dirty="0"/>
              <a:t>Could go into</a:t>
            </a:r>
          </a:p>
          <a:p>
            <a:r>
              <a:rPr lang="en-US" sz="2000" dirty="0"/>
              <a:t>any cache line</a:t>
            </a:r>
            <a:endParaRPr lang="en-US" dirty="0"/>
          </a:p>
        </p:txBody>
      </p:sp>
      <p:sp>
        <p:nvSpPr>
          <p:cNvPr id="59089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089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7"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8"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0899"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0"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1"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2"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3"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4"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5"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6"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7"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8"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9"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0"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1"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a:effectLst/>
        </p:spPr>
        <p:txBody>
          <a:bodyPr wrap="none"/>
          <a:lstStyle/>
          <a:p>
            <a:endParaRPr lang="en-US"/>
          </a:p>
        </p:txBody>
      </p:sp>
    </p:spTree>
    <p:custDataLst>
      <p:tags r:id="rId1"/>
    </p:custDataLst>
    <p:extLst>
      <p:ext uri="{BB962C8B-B14F-4D97-AF65-F5344CB8AC3E}">
        <p14:creationId xmlns:p14="http://schemas.microsoft.com/office/powerpoint/2010/main" val="4218829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A4EE5C8-0EC0-4EFC-BEBF-D27DC03167EF}" type="slidenum">
              <a:rPr lang="en-US"/>
              <a:pPr/>
              <a:t>56</a:t>
            </a:fld>
            <a:endParaRPr lang="en-US"/>
          </a:p>
        </p:txBody>
      </p:sp>
      <p:sp>
        <p:nvSpPr>
          <p:cNvPr id="591874" name="Rectangle 2"/>
          <p:cNvSpPr>
            <a:spLocks noGrp="1" noChangeArrowheads="1"/>
          </p:cNvSpPr>
          <p:nvPr>
            <p:ph type="title"/>
          </p:nvPr>
        </p:nvSpPr>
        <p:spPr/>
        <p:txBody>
          <a:bodyPr/>
          <a:lstStyle/>
          <a:p>
            <a:r>
              <a:rPr lang="en-US"/>
              <a:t>Set Associative Cache</a:t>
            </a:r>
          </a:p>
        </p:txBody>
      </p:sp>
      <p:sp>
        <p:nvSpPr>
          <p:cNvPr id="591875" name="Rectangle 3"/>
          <p:cNvSpPr>
            <a:spLocks noGrp="1" noChangeArrowheads="1"/>
          </p:cNvSpPr>
          <p:nvPr>
            <p:ph type="body" idx="1"/>
          </p:nvPr>
        </p:nvSpPr>
        <p:spPr>
          <a:xfrm>
            <a:off x="757238" y="1371600"/>
            <a:ext cx="7480300" cy="4648200"/>
          </a:xfrm>
        </p:spPr>
        <p:txBody>
          <a:bodyPr/>
          <a:lstStyle/>
          <a:p>
            <a:pPr>
              <a:lnSpc>
                <a:spcPct val="90000"/>
              </a:lnSpc>
              <a:buFont typeface="Wingdings" pitchFamily="2" charset="2"/>
              <a:buNone/>
            </a:pPr>
            <a:r>
              <a:rPr lang="en-US" b="1" i="1" u="sng" dirty="0"/>
              <a:t>Set Associative Cache</a:t>
            </a:r>
            <a:r>
              <a:rPr lang="en-US" dirty="0"/>
              <a:t> is a compromise between direct mapped and fully associative.  A line in main memory can map to any of a </a:t>
            </a:r>
            <a:r>
              <a:rPr lang="en-US" b="1" u="sng" dirty="0">
                <a:solidFill>
                  <a:schemeClr val="folHlink"/>
                </a:solidFill>
              </a:rPr>
              <a:t>fixed number</a:t>
            </a:r>
            <a:r>
              <a:rPr lang="en-US" dirty="0"/>
              <a:t> of cache lines.</a:t>
            </a:r>
          </a:p>
          <a:p>
            <a:pPr>
              <a:lnSpc>
                <a:spcPct val="90000"/>
              </a:lnSpc>
              <a:buFont typeface="Wingdings" pitchFamily="2" charset="2"/>
              <a:buNone/>
            </a:pPr>
            <a:r>
              <a:rPr lang="en-US" dirty="0"/>
              <a:t>For example, </a:t>
            </a:r>
            <a:r>
              <a:rPr lang="en-US" b="1" i="1" u="sng" dirty="0"/>
              <a:t>2-way Set Associative Cache</a:t>
            </a:r>
            <a:r>
              <a:rPr lang="en-US" dirty="0"/>
              <a:t> can map each main memory line to either of 2 cache lines (e.g., to the Least Recently Used), 3-way maps to any of 3 cache lines, 4-way to 4 lines, and so on.</a:t>
            </a:r>
          </a:p>
          <a:p>
            <a:pPr>
              <a:lnSpc>
                <a:spcPct val="90000"/>
              </a:lnSpc>
              <a:buFont typeface="Wingdings" pitchFamily="2" charset="2"/>
              <a:buNone/>
            </a:pPr>
            <a:r>
              <a:rPr lang="en-US" dirty="0"/>
              <a:t>Set Associative cache is </a:t>
            </a:r>
            <a:r>
              <a:rPr lang="en-US" b="1" u="sng" dirty="0">
                <a:solidFill>
                  <a:schemeClr val="folHlink"/>
                </a:solidFill>
              </a:rPr>
              <a:t>cheaper</a:t>
            </a:r>
            <a:r>
              <a:rPr lang="en-US" dirty="0"/>
              <a:t> than fully associative – you need </a:t>
            </a:r>
            <a:r>
              <a:rPr lang="en-US" i="1" dirty="0"/>
              <a:t>K </a:t>
            </a:r>
            <a:r>
              <a:rPr lang="en-US" sz="4000" b="1" baseline="16000" dirty="0"/>
              <a:t>. </a:t>
            </a:r>
            <a:r>
              <a:rPr lang="en-US" i="1" dirty="0"/>
              <a:t>N</a:t>
            </a:r>
            <a:r>
              <a:rPr lang="en-US" baseline="-25000" dirty="0"/>
              <a:t>RAM</a:t>
            </a:r>
            <a:r>
              <a:rPr lang="en-US" dirty="0"/>
              <a:t> connections – but </a:t>
            </a:r>
            <a:r>
              <a:rPr lang="en-US" b="1" u="sng" dirty="0">
                <a:solidFill>
                  <a:schemeClr val="folHlink"/>
                </a:solidFill>
              </a:rPr>
              <a:t>more robust</a:t>
            </a:r>
            <a:r>
              <a:rPr lang="en-US" dirty="0"/>
              <a:t> than direct mapped.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218280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53" name="Slide Number Placeholder 3"/>
          <p:cNvSpPr>
            <a:spLocks noGrp="1"/>
          </p:cNvSpPr>
          <p:nvPr>
            <p:ph type="sldNum" sz="quarter" idx="4294967295"/>
          </p:nvPr>
        </p:nvSpPr>
        <p:spPr>
          <a:xfrm>
            <a:off x="7162800" y="6191250"/>
            <a:ext cx="1295400" cy="457200"/>
          </a:xfrm>
          <a:prstGeom prst="rect">
            <a:avLst/>
          </a:prstGeom>
        </p:spPr>
        <p:txBody>
          <a:bodyPr/>
          <a:lstStyle/>
          <a:p>
            <a:fld id="{C9CD6377-76C8-4C52-AB12-3AC620F2BF18}" type="slidenum">
              <a:rPr lang="en-US"/>
              <a:pPr/>
              <a:t>57</a:t>
            </a:fld>
            <a:endParaRPr lang="en-US"/>
          </a:p>
        </p:txBody>
      </p:sp>
      <p:sp>
        <p:nvSpPr>
          <p:cNvPr id="592898" name="Rectangle 2"/>
          <p:cNvSpPr>
            <a:spLocks noGrp="1" noChangeArrowheads="1"/>
          </p:cNvSpPr>
          <p:nvPr>
            <p:ph type="title"/>
          </p:nvPr>
        </p:nvSpPr>
        <p:spPr/>
        <p:txBody>
          <a:bodyPr/>
          <a:lstStyle/>
          <a:p>
            <a:r>
              <a:rPr lang="en-US" dirty="0"/>
              <a:t>2-Way Set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2900"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2901"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2902"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2903"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2904"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2905"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2906"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2907"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2908"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2909"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0"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1"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2"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3"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4"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5"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6"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7"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8"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9"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0"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1"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2"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3"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4"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5"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6"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7"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8"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9"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2930"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2931"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2933"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2934"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2935"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2936"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2937"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2938"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2939"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2940"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2941" name="Text Box 45"/>
          <p:cNvSpPr txBox="1">
            <a:spLocks noChangeArrowheads="1"/>
          </p:cNvSpPr>
          <p:nvPr/>
        </p:nvSpPr>
        <p:spPr bwMode="auto">
          <a:xfrm>
            <a:off x="3810000" y="1219200"/>
            <a:ext cx="1643063" cy="1006475"/>
          </a:xfrm>
          <a:prstGeom prst="rect">
            <a:avLst/>
          </a:prstGeom>
          <a:noFill/>
          <a:ln w="9525">
            <a:noFill/>
            <a:miter lim="800000"/>
            <a:headEnd/>
            <a:tailEnd/>
          </a:ln>
          <a:effectLst/>
        </p:spPr>
        <p:txBody>
          <a:bodyPr>
            <a:spAutoFit/>
          </a:bodyPr>
          <a:lstStyle/>
          <a:p>
            <a:r>
              <a:rPr lang="en-US" sz="2000"/>
              <a:t>Could go into cache address</a:t>
            </a:r>
          </a:p>
          <a:p>
            <a:r>
              <a:rPr lang="en-US" sz="2000"/>
              <a:t>11100101</a:t>
            </a:r>
            <a:endParaRPr lang="en-US"/>
          </a:p>
        </p:txBody>
      </p:sp>
      <p:sp>
        <p:nvSpPr>
          <p:cNvPr id="592942"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2944"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5"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6" name="Text Box 50"/>
          <p:cNvSpPr txBox="1">
            <a:spLocks noChangeArrowheads="1"/>
          </p:cNvSpPr>
          <p:nvPr/>
        </p:nvSpPr>
        <p:spPr bwMode="auto">
          <a:xfrm>
            <a:off x="5486400" y="2133600"/>
            <a:ext cx="1585913" cy="1006475"/>
          </a:xfrm>
          <a:prstGeom prst="rect">
            <a:avLst/>
          </a:prstGeom>
          <a:noFill/>
          <a:ln w="9525">
            <a:noFill/>
            <a:miter lim="800000"/>
            <a:headEnd/>
            <a:tailEnd/>
          </a:ln>
          <a:effectLst/>
        </p:spPr>
        <p:txBody>
          <a:bodyPr wrap="none">
            <a:spAutoFit/>
          </a:bodyPr>
          <a:lstStyle/>
          <a:p>
            <a:r>
              <a:rPr lang="en-US" sz="2000"/>
              <a:t>Could go into</a:t>
            </a:r>
          </a:p>
          <a:p>
            <a:r>
              <a:rPr lang="en-US" sz="2000"/>
              <a:t>cache address</a:t>
            </a:r>
          </a:p>
          <a:p>
            <a:r>
              <a:rPr lang="en-US" sz="2000"/>
              <a:t>01100101</a:t>
            </a:r>
            <a:endParaRPr lang="en-US" b="1"/>
          </a:p>
        </p:txBody>
      </p:sp>
      <p:sp>
        <p:nvSpPr>
          <p:cNvPr id="592947" name="Text Box 51"/>
          <p:cNvSpPr txBox="1">
            <a:spLocks noChangeArrowheads="1"/>
          </p:cNvSpPr>
          <p:nvPr/>
        </p:nvSpPr>
        <p:spPr bwMode="auto">
          <a:xfrm>
            <a:off x="5699125" y="1489075"/>
            <a:ext cx="641350" cy="457200"/>
          </a:xfrm>
          <a:prstGeom prst="rect">
            <a:avLst/>
          </a:prstGeom>
          <a:noFill/>
          <a:ln w="9525">
            <a:noFill/>
            <a:miter lim="800000"/>
            <a:headEnd/>
            <a:tailEnd/>
          </a:ln>
          <a:effectLst/>
        </p:spPr>
        <p:txBody>
          <a:bodyPr wrap="none">
            <a:spAutoFit/>
          </a:bodyPr>
          <a:lstStyle/>
          <a:p>
            <a:r>
              <a:rPr lang="en-US" sz="2400" b="1">
                <a:solidFill>
                  <a:schemeClr val="hlink"/>
                </a:solidFill>
              </a:rPr>
              <a:t>OR</a:t>
            </a:r>
          </a:p>
        </p:txBody>
      </p:sp>
    </p:spTree>
    <p:custDataLst>
      <p:tags r:id="rId1"/>
    </p:custDataLst>
    <p:extLst>
      <p:ext uri="{BB962C8B-B14F-4D97-AF65-F5344CB8AC3E}">
        <p14:creationId xmlns:p14="http://schemas.microsoft.com/office/powerpoint/2010/main" val="3166201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58</a:t>
            </a:fld>
            <a:endParaRPr lang="en-US"/>
          </a:p>
        </p:txBody>
      </p:sp>
      <p:sp>
        <p:nvSpPr>
          <p:cNvPr id="593922" name="Rectangle 2"/>
          <p:cNvSpPr>
            <a:spLocks noGrp="1" noChangeArrowheads="1"/>
          </p:cNvSpPr>
          <p:nvPr>
            <p:ph type="title"/>
          </p:nvPr>
        </p:nvSpPr>
        <p:spPr/>
        <p:txBody>
          <a:bodyPr/>
          <a:lstStyle/>
          <a:p>
            <a:r>
              <a:rPr lang="en-US"/>
              <a:t>Cache Associativity Examples</a:t>
            </a:r>
          </a:p>
        </p:txBody>
      </p:sp>
      <p:sp>
        <p:nvSpPr>
          <p:cNvPr id="593923" name="Rectangle 3"/>
          <p:cNvSpPr>
            <a:spLocks noGrp="1" noChangeArrowheads="1"/>
          </p:cNvSpPr>
          <p:nvPr>
            <p:ph type="body" idx="1"/>
          </p:nvPr>
        </p:nvSpPr>
        <p:spPr>
          <a:xfrm>
            <a:off x="609600" y="1316180"/>
            <a:ext cx="7924800" cy="4648200"/>
          </a:xfrm>
        </p:spPr>
        <p:txBody>
          <a:bodyPr/>
          <a:lstStyle/>
          <a:p>
            <a:pPr>
              <a:spcBef>
                <a:spcPts val="0"/>
              </a:spcBef>
            </a:pPr>
            <a:r>
              <a:rPr lang="en-US" b="1" u="sng" dirty="0" smtClean="0"/>
              <a:t>Sandy Bridge</a:t>
            </a:r>
            <a:r>
              <a:rPr lang="en-US" dirty="0" smtClean="0"/>
              <a:t> </a:t>
            </a:r>
            <a:r>
              <a:rPr lang="en-US" baseline="30000" dirty="0" smtClean="0"/>
              <a:t>[31]</a:t>
            </a:r>
            <a:endParaRPr lang="en-US" dirty="0"/>
          </a:p>
          <a:p>
            <a:pPr lvl="1">
              <a:spcBef>
                <a:spcPts val="0"/>
              </a:spcBef>
            </a:pPr>
            <a:r>
              <a:rPr lang="en-US" dirty="0"/>
              <a:t>L1 data cache:           8-way set associative</a:t>
            </a:r>
          </a:p>
          <a:p>
            <a:pPr lvl="1">
              <a:spcBef>
                <a:spcPts val="0"/>
              </a:spcBef>
            </a:pPr>
            <a:r>
              <a:rPr lang="en-US" dirty="0"/>
              <a:t>L2 cache:                   8-way set </a:t>
            </a:r>
            <a:r>
              <a:rPr lang="en-US" dirty="0" smtClean="0"/>
              <a:t>associative</a:t>
            </a:r>
          </a:p>
          <a:p>
            <a:pPr lvl="1">
              <a:spcBef>
                <a:spcPts val="0"/>
              </a:spcBef>
            </a:pPr>
            <a:r>
              <a:rPr lang="en-US" dirty="0" smtClean="0"/>
              <a:t>L3 cache:                   varies with cache size</a:t>
            </a:r>
            <a:endParaRPr lang="en-US" dirty="0"/>
          </a:p>
          <a:p>
            <a:pPr>
              <a:spcBef>
                <a:spcPts val="0"/>
              </a:spcBef>
            </a:pPr>
            <a:r>
              <a:rPr lang="en-US" b="1" u="sng" dirty="0"/>
              <a:t>POWER4</a:t>
            </a:r>
            <a:r>
              <a:rPr lang="en-US" dirty="0"/>
              <a:t> </a:t>
            </a:r>
            <a:r>
              <a:rPr lang="en-US" baseline="30000" dirty="0"/>
              <a:t>[12]</a:t>
            </a:r>
            <a:endParaRPr lang="en-US" dirty="0"/>
          </a:p>
          <a:p>
            <a:pPr lvl="1">
              <a:spcBef>
                <a:spcPts val="0"/>
              </a:spcBef>
            </a:pPr>
            <a:r>
              <a:rPr lang="en-US" dirty="0"/>
              <a:t>L1 instruction cache:  direct mapped</a:t>
            </a:r>
          </a:p>
          <a:p>
            <a:pPr lvl="1">
              <a:spcBef>
                <a:spcPts val="0"/>
              </a:spcBef>
            </a:pPr>
            <a:r>
              <a:rPr lang="en-US" dirty="0"/>
              <a:t>L1 data cache:            2-way set associative</a:t>
            </a:r>
          </a:p>
          <a:p>
            <a:pPr lvl="1">
              <a:spcBef>
                <a:spcPts val="0"/>
              </a:spcBef>
            </a:pPr>
            <a:r>
              <a:rPr lang="en-US" dirty="0"/>
              <a:t>L2 cache:                    8-way set associative</a:t>
            </a:r>
          </a:p>
          <a:p>
            <a:pPr lvl="1">
              <a:spcBef>
                <a:spcPts val="0"/>
              </a:spcBef>
            </a:pPr>
            <a:r>
              <a:rPr lang="en-US" dirty="0"/>
              <a:t>L3 cache:                    8-way set </a:t>
            </a:r>
            <a:r>
              <a:rPr lang="en-US" dirty="0" smtClean="0"/>
              <a:t>associative</a:t>
            </a:r>
          </a:p>
          <a:p>
            <a:pPr>
              <a:spcBef>
                <a:spcPts val="0"/>
              </a:spcBef>
            </a:pPr>
            <a:r>
              <a:rPr lang="en-US" b="1" u="sng" dirty="0" smtClean="0"/>
              <a:t>POWER7</a:t>
            </a:r>
            <a:r>
              <a:rPr lang="en-US" dirty="0" smtClean="0"/>
              <a:t> </a:t>
            </a:r>
            <a:r>
              <a:rPr lang="en-US" baseline="30000" dirty="0" smtClean="0"/>
              <a:t>[28]</a:t>
            </a:r>
          </a:p>
          <a:p>
            <a:pPr lvl="1">
              <a:spcBef>
                <a:spcPts val="0"/>
              </a:spcBef>
            </a:pPr>
            <a:r>
              <a:rPr lang="en-US" dirty="0" smtClean="0"/>
              <a:t>L1 instruction cache:  </a:t>
            </a:r>
            <a:r>
              <a:rPr lang="en-US" sz="800" dirty="0" smtClean="0"/>
              <a:t> </a:t>
            </a:r>
            <a:r>
              <a:rPr lang="en-US" dirty="0" smtClean="0"/>
              <a:t>4-way set associative</a:t>
            </a:r>
          </a:p>
          <a:p>
            <a:pPr lvl="1">
              <a:spcBef>
                <a:spcPts val="0"/>
              </a:spcBef>
            </a:pPr>
            <a:r>
              <a:rPr lang="en-US" dirty="0" smtClean="0"/>
              <a:t>L1 data cache:             </a:t>
            </a:r>
            <a:r>
              <a:rPr lang="en-US" sz="400" dirty="0" smtClean="0"/>
              <a:t> </a:t>
            </a:r>
            <a:r>
              <a:rPr lang="en-US" dirty="0" smtClean="0"/>
              <a:t>8-way set associative</a:t>
            </a:r>
          </a:p>
          <a:p>
            <a:pPr lvl="1">
              <a:spcBef>
                <a:spcPts val="0"/>
              </a:spcBef>
            </a:pPr>
            <a:r>
              <a:rPr lang="en-US" dirty="0" smtClean="0"/>
              <a:t>L2 cache:                     8-way set associative</a:t>
            </a:r>
          </a:p>
          <a:p>
            <a:pPr lvl="1">
              <a:spcBef>
                <a:spcPts val="0"/>
              </a:spcBef>
            </a:pPr>
            <a:r>
              <a:rPr lang="en-US" dirty="0" smtClean="0"/>
              <a:t>L3 cache:                     8-way set associative</a:t>
            </a:r>
            <a:endParaRPr lang="en-US" dirty="0"/>
          </a:p>
          <a:p>
            <a:endParaRPr lang="en-US" dirty="0"/>
          </a:p>
        </p:txBody>
      </p:sp>
      <p:pic>
        <p:nvPicPr>
          <p:cNvPr id="593926" name="Picture 6" descr="ibm_p5_590"/>
          <p:cNvPicPr>
            <a:picLocks noChangeAspect="1" noChangeArrowheads="1"/>
          </p:cNvPicPr>
          <p:nvPr/>
        </p:nvPicPr>
        <p:blipFill>
          <a:blip r:embed="rId4" cstate="print"/>
          <a:srcRect/>
          <a:stretch>
            <a:fillRect/>
          </a:stretch>
        </p:blipFill>
        <p:spPr bwMode="auto">
          <a:xfrm>
            <a:off x="6477000" y="2971800"/>
            <a:ext cx="735013" cy="1371600"/>
          </a:xfrm>
          <a:prstGeom prst="rect">
            <a:avLst/>
          </a:prstGeom>
          <a:noFill/>
        </p:spPr>
      </p:pic>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467" y="1910178"/>
            <a:ext cx="1113518" cy="675998"/>
          </a:xfrm>
          <a:prstGeom prst="rect">
            <a:avLst/>
          </a:prstGeom>
          <a:noFill/>
          <a:extLst>
            <a:ext uri="{909E8E84-426E-40DD-AFC4-6F175D3DCCD1}">
              <a14:hiddenFill xmlns:a14="http://schemas.microsoft.com/office/drawing/2010/main">
                <a:solidFill>
                  <a:srgbClr val="FFFFFF"/>
                </a:solidFill>
              </a14:hiddenFill>
            </a:ext>
          </a:extLst>
        </p:spPr>
      </p:pic>
      <p:pic>
        <p:nvPicPr>
          <p:cNvPr id="593924" name="Picture 4" descr="boomer"/>
          <p:cNvPicPr>
            <a:picLocks noChangeAspect="1" noChangeArrowheads="1"/>
          </p:cNvPicPr>
          <p:nvPr/>
        </p:nvPicPr>
        <p:blipFill>
          <a:blip r:embed="rId6" cstate="print"/>
          <a:srcRect/>
          <a:stretch>
            <a:fillRect/>
          </a:stretch>
        </p:blipFill>
        <p:spPr bwMode="auto">
          <a:xfrm>
            <a:off x="7315200" y="1524000"/>
            <a:ext cx="1001713" cy="1333500"/>
          </a:xfrm>
          <a:prstGeom prst="rect">
            <a:avLst/>
          </a:prstGeom>
          <a:noFill/>
        </p:spPr>
      </p:pic>
    </p:spTree>
    <p:custDataLst>
      <p:tags r:id="rId1"/>
    </p:custDataLst>
    <p:extLst>
      <p:ext uri="{BB962C8B-B14F-4D97-AF65-F5344CB8AC3E}">
        <p14:creationId xmlns:p14="http://schemas.microsoft.com/office/powerpoint/2010/main" val="2685459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BAAE77B-CFCB-4809-864D-7E8526106837}" type="slidenum">
              <a:rPr lang="en-US"/>
              <a:pPr/>
              <a:t>59</a:t>
            </a:fld>
            <a:endParaRPr lang="en-US"/>
          </a:p>
        </p:txBody>
      </p:sp>
      <p:sp>
        <p:nvSpPr>
          <p:cNvPr id="594946" name="Rectangle 2"/>
          <p:cNvSpPr>
            <a:spLocks noGrp="1" noChangeArrowheads="1"/>
          </p:cNvSpPr>
          <p:nvPr>
            <p:ph type="title"/>
          </p:nvPr>
        </p:nvSpPr>
        <p:spPr/>
        <p:txBody>
          <a:bodyPr/>
          <a:lstStyle/>
          <a:p>
            <a:r>
              <a:rPr lang="en-US"/>
              <a:t>If It’s in Cache, It’s Also in RAM</a:t>
            </a:r>
          </a:p>
        </p:txBody>
      </p:sp>
      <p:sp>
        <p:nvSpPr>
          <p:cNvPr id="594947" name="Rectangle 3"/>
          <p:cNvSpPr>
            <a:spLocks noGrp="1" noChangeArrowheads="1"/>
          </p:cNvSpPr>
          <p:nvPr>
            <p:ph type="body" idx="1"/>
          </p:nvPr>
        </p:nvSpPr>
        <p:spPr/>
        <p:txBody>
          <a:bodyPr/>
          <a:lstStyle/>
          <a:p>
            <a:pPr>
              <a:buFont typeface="Wingdings" pitchFamily="2" charset="2"/>
              <a:buNone/>
            </a:pPr>
            <a:r>
              <a:rPr lang="en-US"/>
              <a:t>As we saw earlier:</a:t>
            </a:r>
          </a:p>
          <a:p>
            <a:pPr>
              <a:buFont typeface="Wingdings" pitchFamily="2" charset="2"/>
              <a:buNone/>
            </a:pPr>
            <a:r>
              <a:rPr lang="en-US"/>
              <a:t>	If a particular memory address is currently in cache, then it’s </a:t>
            </a:r>
            <a:r>
              <a:rPr lang="en-US" b="1" u="sng"/>
              <a:t>also</a:t>
            </a:r>
            <a:r>
              <a:rPr lang="en-US"/>
              <a:t> in Main Memory (RAM).</a:t>
            </a:r>
          </a:p>
          <a:p>
            <a:pPr>
              <a:buFont typeface="Wingdings" pitchFamily="2" charset="2"/>
              <a:buNone/>
            </a:pPr>
            <a:r>
              <a:rPr lang="en-US"/>
              <a:t>	That is, </a:t>
            </a:r>
            <a:r>
              <a:rPr lang="en-US" b="1" u="sng"/>
              <a:t>all</a:t>
            </a:r>
            <a:r>
              <a:rPr lang="en-US"/>
              <a:t> of a program’s data are in Main Memory, but </a:t>
            </a:r>
            <a:r>
              <a:rPr lang="en-US" b="1" u="sng"/>
              <a:t>some</a:t>
            </a:r>
            <a:r>
              <a:rPr lang="en-US"/>
              <a:t> are </a:t>
            </a:r>
            <a:r>
              <a:rPr lang="en-US" b="1" u="sng"/>
              <a:t>also</a:t>
            </a:r>
            <a:r>
              <a:rPr lang="en-US"/>
              <a:t> in cache.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128271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6</a:t>
            </a:fld>
            <a:endParaRPr lang="en-US"/>
          </a:p>
        </p:txBody>
      </p:sp>
      <p:sp>
        <p:nvSpPr>
          <p:cNvPr id="452610" name="Rectangle 2"/>
          <p:cNvSpPr>
            <a:spLocks noGrp="1" noChangeArrowheads="1"/>
          </p:cNvSpPr>
          <p:nvPr>
            <p:ph type="title"/>
          </p:nvPr>
        </p:nvSpPr>
        <p:spPr/>
        <p:txBody>
          <a:bodyPr/>
          <a:lstStyle/>
          <a:p>
            <a:r>
              <a:rPr lang="en-US" sz="3600" dirty="0" smtClean="0"/>
              <a:t>YouTub</a:t>
            </a:r>
            <a:r>
              <a:rPr lang="en-US" sz="3600" dirty="0"/>
              <a:t>e</a:t>
            </a:r>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or an Android or iOS handheld using YouTube.</a:t>
            </a:r>
          </a:p>
          <a:p>
            <a:pPr>
              <a:buFont typeface="Wingdings" pitchFamily="2" charset="2"/>
              <a:buNone/>
            </a:pPr>
            <a:r>
              <a:rPr lang="en-US" dirty="0" smtClean="0"/>
              <a:t>Go to YouTube via your preferred web browser or app, and then search for:</a:t>
            </a:r>
          </a:p>
          <a:p>
            <a:pPr algn="ctr">
              <a:buFont typeface="Wingdings" pitchFamily="2" charset="2"/>
              <a:buNone/>
            </a:pPr>
            <a:r>
              <a:rPr lang="en-US" b="1" dirty="0" smtClean="0">
                <a:latin typeface="Courier New" panose="02070309020205020404" pitchFamily="49" charset="0"/>
                <a:cs typeface="Courier New" panose="02070309020205020404" pitchFamily="49" charset="0"/>
              </a:rPr>
              <a:t>Supercomputing </a:t>
            </a:r>
            <a:r>
              <a:rPr lang="en-US" b="1" dirty="0" err="1" smtClean="0">
                <a:latin typeface="Courier New" panose="02070309020205020404" pitchFamily="49" charset="0"/>
                <a:cs typeface="Courier New" panose="02070309020205020404" pitchFamily="49" charset="0"/>
              </a:rPr>
              <a:t>InPlainEnglish</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r>
              <a:rPr lang="en-US" dirty="0" smtClean="0"/>
              <a:t>(</a:t>
            </a:r>
            <a:r>
              <a:rPr lang="en-US" b="1" dirty="0" err="1">
                <a:latin typeface="Courier New" panose="02070309020205020404" pitchFamily="49" charset="0"/>
                <a:cs typeface="Courier New" panose="02070309020205020404" pitchFamily="49" charset="0"/>
              </a:rPr>
              <a:t>InPlainEnglish</a:t>
            </a:r>
            <a:r>
              <a:rPr lang="en-US" b="1" dirty="0">
                <a:latin typeface="Courier New" panose="02070309020205020404" pitchFamily="49" charset="0"/>
                <a:cs typeface="Courier New" panose="02070309020205020404" pitchFamily="49" charset="0"/>
              </a:rPr>
              <a:t> </a:t>
            </a:r>
            <a:r>
              <a:rPr lang="en-US" dirty="0" smtClean="0"/>
              <a:t>is all one word.)</a:t>
            </a:r>
          </a:p>
          <a:p>
            <a:pPr>
              <a:buNone/>
            </a:pPr>
            <a:r>
              <a:rPr lang="en-US" dirty="0" smtClean="0"/>
              <a:t>Many </a:t>
            </a:r>
            <a:r>
              <a:rPr lang="en-US" dirty="0"/>
              <a:t>thanks to </a:t>
            </a:r>
            <a:r>
              <a:rPr lang="en-US" dirty="0" smtClean="0"/>
              <a:t>Skyler Donahue of </a:t>
            </a:r>
            <a:r>
              <a:rPr lang="en-US" dirty="0"/>
              <a:t>OneNet for providing this</a:t>
            </a:r>
            <a:r>
              <a:rPr lang="en-US" dirty="0" smtClean="0"/>
              <a:t>.</a:t>
            </a:r>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90785861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077E6DC-8C5B-4E5F-A020-310E98136B70}" type="slidenum">
              <a:rPr lang="en-US"/>
              <a:pPr/>
              <a:t>60</a:t>
            </a:fld>
            <a:endParaRPr lang="en-US"/>
          </a:p>
        </p:txBody>
      </p:sp>
      <p:sp>
        <p:nvSpPr>
          <p:cNvPr id="595970" name="Rectangle 2"/>
          <p:cNvSpPr>
            <a:spLocks noGrp="1" noChangeArrowheads="1"/>
          </p:cNvSpPr>
          <p:nvPr>
            <p:ph type="title"/>
          </p:nvPr>
        </p:nvSpPr>
        <p:spPr/>
        <p:txBody>
          <a:bodyPr/>
          <a:lstStyle/>
          <a:p>
            <a:r>
              <a:rPr lang="en-US"/>
              <a:t>Changing a Value That’s in Cache</a:t>
            </a:r>
          </a:p>
        </p:txBody>
      </p:sp>
      <p:sp>
        <p:nvSpPr>
          <p:cNvPr id="595971" name="Rectangle 3"/>
          <p:cNvSpPr>
            <a:spLocks noGrp="1" noChangeArrowheads="1"/>
          </p:cNvSpPr>
          <p:nvPr>
            <p:ph type="body" idx="1"/>
          </p:nvPr>
        </p:nvSpPr>
        <p:spPr/>
        <p:txBody>
          <a:bodyPr/>
          <a:lstStyle/>
          <a:p>
            <a:pPr>
              <a:buFont typeface="Wingdings" pitchFamily="2" charset="2"/>
              <a:buNone/>
            </a:pPr>
            <a:r>
              <a:rPr lang="en-US"/>
              <a:t>Suppose that you have in cache a particular line of main memory (RAM).</a:t>
            </a:r>
          </a:p>
          <a:p>
            <a:pPr>
              <a:buFont typeface="Wingdings" pitchFamily="2" charset="2"/>
              <a:buNone/>
            </a:pPr>
            <a:r>
              <a:rPr lang="en-US"/>
              <a:t>If you don’t change the contents of any of that line’s bytes while it’s in cache, then when it gets clobbered by another main memory line coming into cache, there’s no loss of information.</a:t>
            </a:r>
          </a:p>
          <a:p>
            <a:pPr>
              <a:buFont typeface="Wingdings" pitchFamily="2" charset="2"/>
              <a:buNone/>
            </a:pPr>
            <a:r>
              <a:rPr lang="en-US"/>
              <a:t>But, if you change the contents of any byte while it’s in cache, then you need to store it back out to main memory before clobbering it.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86038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19ECA7A-38E5-466D-9573-1A6640BA025E}" type="slidenum">
              <a:rPr lang="en-US"/>
              <a:pPr/>
              <a:t>61</a:t>
            </a:fld>
            <a:endParaRPr lang="en-US"/>
          </a:p>
        </p:txBody>
      </p:sp>
      <p:sp>
        <p:nvSpPr>
          <p:cNvPr id="596994" name="Rectangle 2"/>
          <p:cNvSpPr>
            <a:spLocks noGrp="1" noChangeArrowheads="1"/>
          </p:cNvSpPr>
          <p:nvPr>
            <p:ph type="title"/>
          </p:nvPr>
        </p:nvSpPr>
        <p:spPr/>
        <p:txBody>
          <a:bodyPr/>
          <a:lstStyle/>
          <a:p>
            <a:r>
              <a:rPr lang="en-US"/>
              <a:t>Cache Store Strategies</a:t>
            </a:r>
          </a:p>
        </p:txBody>
      </p:sp>
      <p:sp>
        <p:nvSpPr>
          <p:cNvPr id="596995" name="Rectangle 3"/>
          <p:cNvSpPr>
            <a:spLocks noGrp="1" noChangeArrowheads="1"/>
          </p:cNvSpPr>
          <p:nvPr>
            <p:ph type="body" idx="1"/>
          </p:nvPr>
        </p:nvSpPr>
        <p:spPr>
          <a:xfrm>
            <a:off x="609600" y="1371600"/>
            <a:ext cx="7924800" cy="5105400"/>
          </a:xfrm>
        </p:spPr>
        <p:txBody>
          <a:bodyPr/>
          <a:lstStyle/>
          <a:p>
            <a:pPr>
              <a:buFont typeface="Wingdings" pitchFamily="2" charset="2"/>
              <a:buNone/>
            </a:pPr>
            <a:r>
              <a:rPr lang="en-US" dirty="0"/>
              <a:t>Typically, there are two possible cache store strategies:</a:t>
            </a:r>
          </a:p>
          <a:p>
            <a:r>
              <a:rPr lang="en-US" b="1" i="1" u="sng" dirty="0">
                <a:solidFill>
                  <a:schemeClr val="folHlink"/>
                </a:solidFill>
              </a:rPr>
              <a:t>Write-through</a:t>
            </a:r>
            <a:r>
              <a:rPr lang="en-US" dirty="0"/>
              <a:t>: </a:t>
            </a:r>
            <a:r>
              <a:rPr lang="en-US" dirty="0" smtClean="0"/>
              <a:t>Every </a:t>
            </a:r>
            <a:r>
              <a:rPr lang="en-US" dirty="0"/>
              <a:t>single time that a value in cache is changed, that value is also stored back into main memory (RAM).</a:t>
            </a:r>
          </a:p>
          <a:p>
            <a:r>
              <a:rPr lang="en-US" b="1" i="1" u="sng" dirty="0">
                <a:solidFill>
                  <a:schemeClr val="folHlink"/>
                </a:solidFill>
              </a:rPr>
              <a:t>Write-back</a:t>
            </a:r>
            <a:r>
              <a:rPr lang="en-US" dirty="0"/>
              <a:t>: </a:t>
            </a:r>
            <a:r>
              <a:rPr lang="en-US" dirty="0" smtClean="0"/>
              <a:t>Every </a:t>
            </a:r>
            <a:r>
              <a:rPr lang="en-US" dirty="0"/>
              <a:t>single time that a value in cache is changed, the cache line containing that cache location gets marked as </a:t>
            </a:r>
            <a:r>
              <a:rPr lang="en-US" b="1" i="1" u="sng" dirty="0">
                <a:solidFill>
                  <a:schemeClr val="hlink"/>
                </a:solidFill>
              </a:rPr>
              <a:t>dirty</a:t>
            </a:r>
            <a:r>
              <a:rPr lang="en-US" dirty="0"/>
              <a:t>. When a cache line gets clobbered, then if it has been marked as dirty, then it is stored back into main memory (RAM). </a:t>
            </a:r>
            <a:r>
              <a:rPr lang="en-US" baseline="16000" dirty="0"/>
              <a:t>[14]</a:t>
            </a:r>
          </a:p>
          <a:p>
            <a:pPr>
              <a:buFont typeface="Wingdings" pitchFamily="2" charset="2"/>
              <a:buNone/>
            </a:pPr>
            <a:r>
              <a:rPr lang="en-US" dirty="0"/>
              <a: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737032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62</a:t>
            </a:fld>
            <a:endParaRPr lang="en-US"/>
          </a:p>
        </p:txBody>
      </p:sp>
      <p:sp>
        <p:nvSpPr>
          <p:cNvPr id="593922" name="Rectangle 2"/>
          <p:cNvSpPr>
            <a:spLocks noGrp="1" noChangeArrowheads="1"/>
          </p:cNvSpPr>
          <p:nvPr>
            <p:ph type="title"/>
          </p:nvPr>
        </p:nvSpPr>
        <p:spPr/>
        <p:txBody>
          <a:bodyPr/>
          <a:lstStyle/>
          <a:p>
            <a:r>
              <a:rPr lang="en-US" dirty="0"/>
              <a:t>Cache </a:t>
            </a:r>
            <a:r>
              <a:rPr lang="en-US" dirty="0" smtClean="0"/>
              <a:t>Store Examples</a:t>
            </a:r>
            <a:endParaRPr lang="en-US" dirty="0"/>
          </a:p>
        </p:txBody>
      </p:sp>
      <p:sp>
        <p:nvSpPr>
          <p:cNvPr id="593923" name="Rectangle 3"/>
          <p:cNvSpPr>
            <a:spLocks noGrp="1" noChangeArrowheads="1"/>
          </p:cNvSpPr>
          <p:nvPr>
            <p:ph type="body" idx="1"/>
          </p:nvPr>
        </p:nvSpPr>
        <p:spPr/>
        <p:txBody>
          <a:bodyPr/>
          <a:lstStyle/>
          <a:p>
            <a:r>
              <a:rPr lang="en-US" b="1" u="sng" dirty="0" smtClean="0"/>
              <a:t>Intel Sandy Bridge</a:t>
            </a:r>
            <a:r>
              <a:rPr lang="en-US" dirty="0" smtClean="0"/>
              <a:t> </a:t>
            </a:r>
            <a:r>
              <a:rPr lang="en-US" baseline="30000" dirty="0" smtClean="0"/>
              <a:t>[31]</a:t>
            </a:r>
            <a:endParaRPr lang="en-US" dirty="0"/>
          </a:p>
          <a:p>
            <a:pPr lvl="1"/>
            <a:r>
              <a:rPr lang="en-US" dirty="0"/>
              <a:t>L1 </a:t>
            </a:r>
            <a:r>
              <a:rPr lang="en-US" dirty="0" smtClean="0"/>
              <a:t>cache</a:t>
            </a:r>
            <a:r>
              <a:rPr lang="en-US" dirty="0"/>
              <a:t>:     </a:t>
            </a:r>
            <a:r>
              <a:rPr lang="en-US" dirty="0" smtClean="0"/>
              <a:t>	      write-back</a:t>
            </a:r>
          </a:p>
          <a:p>
            <a:r>
              <a:rPr lang="en-US" b="1" u="sng" dirty="0" smtClean="0"/>
              <a:t>Pentium D</a:t>
            </a:r>
            <a:r>
              <a:rPr lang="en-US" dirty="0" smtClean="0"/>
              <a:t> </a:t>
            </a:r>
            <a:r>
              <a:rPr lang="en-US" baseline="30000" dirty="0" smtClean="0"/>
              <a:t>[26]</a:t>
            </a:r>
            <a:endParaRPr lang="en-US" baseline="30000" dirty="0"/>
          </a:p>
          <a:p>
            <a:pPr lvl="1"/>
            <a:r>
              <a:rPr lang="en-US" dirty="0" smtClean="0"/>
              <a:t>L1 cache:                   write-through</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2582" y="182880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0327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914400" y="1371600"/>
            <a:ext cx="7848600" cy="1828800"/>
          </a:xfrm>
        </p:spPr>
        <p:txBody>
          <a:bodyPr/>
          <a:lstStyle/>
          <a:p>
            <a:r>
              <a:rPr lang="en-US" sz="6000"/>
              <a:t>The Importance of Being Local</a:t>
            </a:r>
          </a:p>
        </p:txBody>
      </p:sp>
      <p:pic>
        <p:nvPicPr>
          <p:cNvPr id="598019" name="Picture 3" descr="ou_map"/>
          <p:cNvPicPr>
            <a:picLocks noChangeAspect="1" noChangeArrowheads="1"/>
          </p:cNvPicPr>
          <p:nvPr/>
        </p:nvPicPr>
        <p:blipFill>
          <a:blip r:embed="rId4" cstate="print"/>
          <a:srcRect/>
          <a:stretch>
            <a:fillRect/>
          </a:stretch>
        </p:blipFill>
        <p:spPr bwMode="auto">
          <a:xfrm>
            <a:off x="3962400" y="3352800"/>
            <a:ext cx="1814513" cy="3076575"/>
          </a:xfrm>
          <a:prstGeom prst="rect">
            <a:avLst/>
          </a:prstGeom>
          <a:noFill/>
        </p:spPr>
      </p:pic>
      <p:sp>
        <p:nvSpPr>
          <p:cNvPr id="598020" name="Text Box 4"/>
          <p:cNvSpPr txBox="1">
            <a:spLocks noChangeArrowheads="1"/>
          </p:cNvSpPr>
          <p:nvPr/>
        </p:nvSpPr>
        <p:spPr bwMode="auto">
          <a:xfrm>
            <a:off x="5867400" y="4506913"/>
            <a:ext cx="415925" cy="260350"/>
          </a:xfrm>
          <a:prstGeom prst="rect">
            <a:avLst/>
          </a:prstGeom>
          <a:noFill/>
          <a:ln w="9525">
            <a:noFill/>
            <a:miter lim="800000"/>
            <a:headEnd/>
            <a:tailEnd/>
          </a:ln>
          <a:effectLst/>
        </p:spPr>
        <p:txBody>
          <a:bodyPr wrap="none">
            <a:spAutoFit/>
          </a:bodyPr>
          <a:lstStyle/>
          <a:p>
            <a:pPr algn="l"/>
            <a:r>
              <a:rPr lang="en-US" sz="1600" baseline="30000"/>
              <a:t>[15]</a:t>
            </a:r>
          </a:p>
        </p:txBody>
      </p:sp>
    </p:spTree>
    <p:custDataLst>
      <p:tags r:id="rId1"/>
    </p:custDataLst>
    <p:extLst>
      <p:ext uri="{BB962C8B-B14F-4D97-AF65-F5344CB8AC3E}">
        <p14:creationId xmlns:p14="http://schemas.microsoft.com/office/powerpoint/2010/main" val="12249423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4A95D32-0F17-43AD-878E-444F63CB80E5}" type="slidenum">
              <a:rPr lang="en-US"/>
              <a:pPr/>
              <a:t>64</a:t>
            </a:fld>
            <a:endParaRPr lang="en-US"/>
          </a:p>
        </p:txBody>
      </p:sp>
      <p:sp>
        <p:nvSpPr>
          <p:cNvPr id="599042" name="Rectangle 2"/>
          <p:cNvSpPr>
            <a:spLocks noGrp="1" noChangeArrowheads="1"/>
          </p:cNvSpPr>
          <p:nvPr>
            <p:ph type="title"/>
          </p:nvPr>
        </p:nvSpPr>
        <p:spPr/>
        <p:txBody>
          <a:bodyPr/>
          <a:lstStyle/>
          <a:p>
            <a:r>
              <a:rPr lang="en-US"/>
              <a:t>More Data Than Cache</a:t>
            </a:r>
          </a:p>
        </p:txBody>
      </p:sp>
      <p:sp>
        <p:nvSpPr>
          <p:cNvPr id="599043" name="Rectangle 3"/>
          <p:cNvSpPr>
            <a:spLocks noGrp="1" noChangeArrowheads="1"/>
          </p:cNvSpPr>
          <p:nvPr>
            <p:ph type="body" idx="1"/>
          </p:nvPr>
        </p:nvSpPr>
        <p:spPr/>
        <p:txBody>
          <a:bodyPr/>
          <a:lstStyle/>
          <a:p>
            <a:pPr>
              <a:buFont typeface="Wingdings" pitchFamily="2" charset="2"/>
              <a:buNone/>
            </a:pPr>
            <a:r>
              <a:rPr lang="en-US"/>
              <a:t>Let’s say that you have 1000 times more data than cache.  Then won’t most of your data be outside the cache?</a:t>
            </a:r>
          </a:p>
          <a:p>
            <a:pPr>
              <a:buFont typeface="Wingdings" pitchFamily="2" charset="2"/>
              <a:buNone/>
            </a:pPr>
            <a:endParaRPr lang="en-US"/>
          </a:p>
          <a:p>
            <a:pPr>
              <a:lnSpc>
                <a:spcPct val="50000"/>
              </a:lnSpc>
              <a:buFont typeface="Wingdings" pitchFamily="2" charset="2"/>
              <a:buNone/>
            </a:pPr>
            <a:r>
              <a:rPr lang="en-US" sz="4000" b="1"/>
              <a:t>YES!</a:t>
            </a:r>
          </a:p>
          <a:p>
            <a:pPr>
              <a:buFont typeface="Wingdings" pitchFamily="2" charset="2"/>
              <a:buNone/>
            </a:pPr>
            <a:endParaRPr lang="en-US"/>
          </a:p>
          <a:p>
            <a:pPr>
              <a:lnSpc>
                <a:spcPct val="50000"/>
              </a:lnSpc>
              <a:buFont typeface="Wingdings" pitchFamily="2" charset="2"/>
              <a:buNone/>
            </a:pPr>
            <a:r>
              <a:rPr lang="en-US"/>
              <a:t>Okay, so how does cache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1470660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864837F-BD99-4B43-AD1B-87C037D5DA09}" type="slidenum">
              <a:rPr lang="en-US"/>
              <a:pPr/>
              <a:t>65</a:t>
            </a:fld>
            <a:endParaRPr lang="en-US"/>
          </a:p>
        </p:txBody>
      </p:sp>
      <p:sp>
        <p:nvSpPr>
          <p:cNvPr id="600066" name="Rectangle 2"/>
          <p:cNvSpPr>
            <a:spLocks noGrp="1" noChangeArrowheads="1"/>
          </p:cNvSpPr>
          <p:nvPr>
            <p:ph type="title"/>
          </p:nvPr>
        </p:nvSpPr>
        <p:spPr/>
        <p:txBody>
          <a:bodyPr/>
          <a:lstStyle/>
          <a:p>
            <a:r>
              <a:rPr lang="en-US"/>
              <a:t>Improving Your Cache Hit Rate</a:t>
            </a:r>
          </a:p>
        </p:txBody>
      </p:sp>
      <p:sp>
        <p:nvSpPr>
          <p:cNvPr id="6000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Many scientific codes use a lot more data than can fit in cache all at once.</a:t>
            </a:r>
          </a:p>
          <a:p>
            <a:pPr>
              <a:buFont typeface="Wingdings" pitchFamily="2" charset="2"/>
              <a:buNone/>
            </a:pPr>
            <a:r>
              <a:rPr lang="en-US"/>
              <a:t>Therefore, you need to ensure a high cache hit rate even though you’ve got much more data than cache.</a:t>
            </a:r>
          </a:p>
          <a:p>
            <a:pPr>
              <a:buFont typeface="Wingdings" pitchFamily="2" charset="2"/>
              <a:buNone/>
            </a:pPr>
            <a:r>
              <a:rPr lang="en-US"/>
              <a:t>So, how can you improve your cache hit rate?</a:t>
            </a:r>
          </a:p>
          <a:p>
            <a:pPr>
              <a:buFont typeface="Wingdings" pitchFamily="2" charset="2"/>
              <a:buNone/>
            </a:pPr>
            <a:r>
              <a:rPr lang="en-US"/>
              <a:t>Use the same solution as in Real Estate:</a:t>
            </a:r>
          </a:p>
          <a:p>
            <a:pPr>
              <a:buFont typeface="Wingdings" pitchFamily="2" charset="2"/>
              <a:buNone/>
            </a:pPr>
            <a:r>
              <a:rPr lang="en-US" b="1" u="sng"/>
              <a:t>Location, Location, Location!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8369573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E5AEAC-9F9E-41C3-A95B-CBE0D4E897C3}" type="slidenum">
              <a:rPr lang="en-US"/>
              <a:pPr/>
              <a:t>66</a:t>
            </a:fld>
            <a:endParaRPr lang="en-US"/>
          </a:p>
        </p:txBody>
      </p:sp>
      <p:sp>
        <p:nvSpPr>
          <p:cNvPr id="601090" name="Rectangle 2"/>
          <p:cNvSpPr>
            <a:spLocks noGrp="1" noChangeArrowheads="1"/>
          </p:cNvSpPr>
          <p:nvPr>
            <p:ph type="title"/>
          </p:nvPr>
        </p:nvSpPr>
        <p:spPr/>
        <p:txBody>
          <a:bodyPr/>
          <a:lstStyle/>
          <a:p>
            <a:r>
              <a:rPr lang="en-US"/>
              <a:t>Data Locality</a:t>
            </a:r>
          </a:p>
        </p:txBody>
      </p:sp>
      <p:sp>
        <p:nvSpPr>
          <p:cNvPr id="601091" name="Rectangle 3"/>
          <p:cNvSpPr>
            <a:spLocks noGrp="1" noChangeArrowheads="1"/>
          </p:cNvSpPr>
          <p:nvPr>
            <p:ph type="body" idx="1"/>
          </p:nvPr>
        </p:nvSpPr>
        <p:spPr>
          <a:xfrm>
            <a:off x="609600" y="1219200"/>
            <a:ext cx="8001000" cy="4876800"/>
          </a:xfrm>
        </p:spPr>
        <p:txBody>
          <a:bodyPr/>
          <a:lstStyle/>
          <a:p>
            <a:pPr>
              <a:lnSpc>
                <a:spcPct val="90000"/>
              </a:lnSpc>
              <a:buFont typeface="Wingdings" pitchFamily="2" charset="2"/>
              <a:buNone/>
            </a:pPr>
            <a:r>
              <a:rPr lang="en-US" b="1" i="1" u="sng" dirty="0"/>
              <a:t>Data locality</a:t>
            </a:r>
            <a:r>
              <a:rPr lang="en-US" dirty="0"/>
              <a:t> is the principle that, if you use data in a particular memory address, then </a:t>
            </a:r>
            <a:r>
              <a:rPr lang="en-US" b="1" u="sng" dirty="0">
                <a:solidFill>
                  <a:schemeClr val="folHlink"/>
                </a:solidFill>
              </a:rPr>
              <a:t>very soon</a:t>
            </a:r>
            <a:r>
              <a:rPr lang="en-US" dirty="0"/>
              <a:t> you’ll use either </a:t>
            </a:r>
            <a:r>
              <a:rPr lang="en-US" b="1" u="sng" dirty="0">
                <a:solidFill>
                  <a:schemeClr val="folHlink"/>
                </a:solidFill>
              </a:rPr>
              <a:t>the same address</a:t>
            </a:r>
            <a:r>
              <a:rPr lang="en-US" dirty="0"/>
              <a:t> or </a:t>
            </a:r>
            <a:r>
              <a:rPr lang="en-US" b="1" u="sng" dirty="0">
                <a:solidFill>
                  <a:schemeClr val="folHlink"/>
                </a:solidFill>
              </a:rPr>
              <a:t>a nearby address</a:t>
            </a:r>
            <a:r>
              <a:rPr lang="en-US" dirty="0"/>
              <a:t>.</a:t>
            </a:r>
          </a:p>
          <a:p>
            <a:pPr>
              <a:lnSpc>
                <a:spcPct val="90000"/>
              </a:lnSpc>
            </a:pPr>
            <a:r>
              <a:rPr lang="en-US" b="1" i="1" u="sng" dirty="0"/>
              <a:t>Temporal locality</a:t>
            </a:r>
            <a:r>
              <a:rPr lang="en-US" dirty="0"/>
              <a:t>:  if you’re using address </a:t>
            </a:r>
            <a:r>
              <a:rPr lang="en-US" b="1" dirty="0">
                <a:latin typeface="Courier New" pitchFamily="49" charset="0"/>
              </a:rPr>
              <a:t>A</a:t>
            </a:r>
            <a:r>
              <a:rPr lang="en-US" dirty="0"/>
              <a:t> now, then you’ll probably soon use address </a:t>
            </a:r>
            <a:r>
              <a:rPr lang="en-US" b="1" dirty="0">
                <a:latin typeface="Courier New" pitchFamily="49" charset="0"/>
              </a:rPr>
              <a:t>A</a:t>
            </a:r>
            <a:r>
              <a:rPr lang="en-US" dirty="0"/>
              <a:t> again.</a:t>
            </a:r>
          </a:p>
          <a:p>
            <a:pPr>
              <a:lnSpc>
                <a:spcPct val="90000"/>
              </a:lnSpc>
            </a:pPr>
            <a:r>
              <a:rPr lang="en-US" b="1" i="1" u="sng" dirty="0"/>
              <a:t>Spatial locality</a:t>
            </a:r>
            <a:r>
              <a:rPr lang="en-US" dirty="0"/>
              <a:t>:  if you’re using address </a:t>
            </a:r>
            <a:r>
              <a:rPr lang="en-US" b="1" dirty="0">
                <a:latin typeface="Courier New" pitchFamily="49" charset="0"/>
              </a:rPr>
              <a:t>A</a:t>
            </a:r>
            <a:r>
              <a:rPr lang="en-US" dirty="0"/>
              <a:t> now, then you’ll probably soon use addresses between  </a:t>
            </a:r>
            <a:r>
              <a:rPr lang="en-US" b="1" dirty="0" smtClean="0">
                <a:latin typeface="Courier New" pitchFamily="49" charset="0"/>
              </a:rPr>
              <a:t>A-k </a:t>
            </a:r>
            <a:r>
              <a:rPr lang="en-US" dirty="0" smtClean="0"/>
              <a:t>and  </a:t>
            </a:r>
            <a:r>
              <a:rPr lang="en-US" b="1" dirty="0" err="1">
                <a:latin typeface="Courier New" pitchFamily="49" charset="0"/>
              </a:rPr>
              <a:t>A+k</a:t>
            </a:r>
            <a:r>
              <a:rPr lang="en-US" dirty="0"/>
              <a:t>, where </a:t>
            </a:r>
            <a:r>
              <a:rPr lang="en-US" b="1" dirty="0">
                <a:latin typeface="Courier New" pitchFamily="49" charset="0"/>
              </a:rPr>
              <a:t>k</a:t>
            </a:r>
            <a:r>
              <a:rPr lang="en-US" dirty="0"/>
              <a:t> is small.</a:t>
            </a:r>
          </a:p>
          <a:p>
            <a:pPr>
              <a:lnSpc>
                <a:spcPct val="80000"/>
              </a:lnSpc>
              <a:buFont typeface="Wingdings" pitchFamily="2" charset="2"/>
              <a:buNone/>
            </a:pPr>
            <a:r>
              <a:rPr lang="en-US" dirty="0"/>
              <a:t>Note that this principle works well for sufficiently small values of “soon.”</a:t>
            </a:r>
          </a:p>
          <a:p>
            <a:pPr>
              <a:lnSpc>
                <a:spcPct val="80000"/>
              </a:lnSpc>
              <a:buFont typeface="Wingdings" pitchFamily="2" charset="2"/>
              <a:buNone/>
            </a:pPr>
            <a:r>
              <a:rPr lang="en-US" dirty="0"/>
              <a:t>Cache is designed to exploit locality, which is why a cache miss causes a whole line to be loaded.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8289809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80F493A4-C6D7-4DD4-9254-CDC4806DDB3E}" type="slidenum">
              <a:rPr lang="en-US"/>
              <a:pPr/>
              <a:t>67</a:t>
            </a:fld>
            <a:endParaRPr lang="en-US"/>
          </a:p>
        </p:txBody>
      </p:sp>
      <p:sp>
        <p:nvSpPr>
          <p:cNvPr id="602114" name="Rectangle 2"/>
          <p:cNvSpPr>
            <a:spLocks noGrp="1" noChangeArrowheads="1"/>
          </p:cNvSpPr>
          <p:nvPr>
            <p:ph type="title"/>
          </p:nvPr>
        </p:nvSpPr>
        <p:spPr/>
        <p:txBody>
          <a:bodyPr/>
          <a:lstStyle/>
          <a:p>
            <a:r>
              <a:rPr lang="en-US"/>
              <a:t>Data Locality Is Empirical: C</a:t>
            </a:r>
          </a:p>
        </p:txBody>
      </p:sp>
      <p:sp>
        <p:nvSpPr>
          <p:cNvPr id="602115"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dirty="0"/>
              <a:t>Data locality has been observed empirically in many, many programs</a:t>
            </a:r>
            <a:r>
              <a:rPr lang="en-US" dirty="0" smtClean="0"/>
              <a:t>. This routine marches from the beginning of the array to the end.</a:t>
            </a:r>
            <a:endParaRPr lang="en-US" dirty="0"/>
          </a:p>
        </p:txBody>
      </p:sp>
      <p:sp>
        <p:nvSpPr>
          <p:cNvPr id="602116" name="Text Box 4"/>
          <p:cNvSpPr txBox="1">
            <a:spLocks noChangeArrowheads="1"/>
          </p:cNvSpPr>
          <p:nvPr/>
        </p:nvSpPr>
        <p:spPr bwMode="auto">
          <a:xfrm>
            <a:off x="609600" y="2895600"/>
            <a:ext cx="7804150" cy="2835275"/>
          </a:xfrm>
          <a:prstGeom prst="rect">
            <a:avLst/>
          </a:prstGeom>
          <a:noFill/>
          <a:ln w="9525">
            <a:noFill/>
            <a:miter lim="800000"/>
            <a:headEnd/>
            <a:tailEnd/>
          </a:ln>
          <a:effectLst/>
        </p:spPr>
        <p:txBody>
          <a:bodyPr wrap="none">
            <a:spAutoFit/>
          </a:bodyPr>
          <a:lstStyle/>
          <a:p>
            <a:pPr algn="l"/>
            <a:r>
              <a:rPr lang="en-US" sz="2000" b="1">
                <a:latin typeface="Courier New" pitchFamily="49" charset="0"/>
              </a:rPr>
              <a:t>void ordered_fill (float* array, int array_length)</a:t>
            </a:r>
          </a:p>
          <a:p>
            <a:pPr algn="l"/>
            <a:r>
              <a:rPr lang="en-US" sz="2000" b="1">
                <a:latin typeface="Courier New" pitchFamily="49" charset="0"/>
              </a:rPr>
              <a:t>{ /* ordered_fill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array[index] = index;</a:t>
            </a:r>
          </a:p>
          <a:p>
            <a:pPr algn="l"/>
            <a:r>
              <a:rPr lang="en-US" sz="2000" b="1">
                <a:latin typeface="Courier New" pitchFamily="49" charset="0"/>
              </a:rPr>
              <a:t>  } /* for index */</a:t>
            </a:r>
          </a:p>
          <a:p>
            <a:pPr algn="l"/>
            <a:r>
              <a:rPr lang="en-US" sz="2000" b="1">
                <a:latin typeface="Courier New" pitchFamily="49" charset="0"/>
              </a:rPr>
              <a:t>} /* ordered_fill */</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6424431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53648629-C595-4B5D-AA7A-A3F7DD770815}" type="slidenum">
              <a:rPr lang="en-US"/>
              <a:pPr/>
              <a:t>68</a:t>
            </a:fld>
            <a:endParaRPr lang="en-US"/>
          </a:p>
        </p:txBody>
      </p:sp>
      <p:sp>
        <p:nvSpPr>
          <p:cNvPr id="603138" name="Rectangle 2"/>
          <p:cNvSpPr>
            <a:spLocks noGrp="1" noChangeArrowheads="1"/>
          </p:cNvSpPr>
          <p:nvPr>
            <p:ph type="title"/>
          </p:nvPr>
        </p:nvSpPr>
        <p:spPr/>
        <p:txBody>
          <a:bodyPr/>
          <a:lstStyle/>
          <a:p>
            <a:r>
              <a:rPr lang="en-US"/>
              <a:t>Data Locality Is Empirical: F90</a:t>
            </a:r>
          </a:p>
        </p:txBody>
      </p:sp>
      <p:sp>
        <p:nvSpPr>
          <p:cNvPr id="603139" name="Rectangle 3"/>
          <p:cNvSpPr>
            <a:spLocks noGrp="1" noChangeArrowheads="1"/>
          </p:cNvSpPr>
          <p:nvPr>
            <p:ph type="body" idx="1"/>
          </p:nvPr>
        </p:nvSpPr>
        <p:spPr>
          <a:xfrm>
            <a:off x="609600" y="1371600"/>
            <a:ext cx="7924800" cy="1143000"/>
          </a:xfrm>
        </p:spPr>
        <p:txBody>
          <a:bodyPr/>
          <a:lstStyle/>
          <a:p>
            <a:pPr>
              <a:buNone/>
            </a:pPr>
            <a:r>
              <a:rPr lang="en-US" dirty="0"/>
              <a:t>Data locality has been observed empirically in many, many programs. This routine marches from the beginning of the array to the end</a:t>
            </a:r>
            <a:r>
              <a:rPr lang="en-US" dirty="0" smtClean="0"/>
              <a:t>.</a:t>
            </a:r>
            <a:endParaRPr lang="en-US" dirty="0"/>
          </a:p>
        </p:txBody>
      </p:sp>
      <p:sp>
        <p:nvSpPr>
          <p:cNvPr id="603140" name="Text Box 4"/>
          <p:cNvSpPr txBox="1">
            <a:spLocks noChangeArrowheads="1"/>
          </p:cNvSpPr>
          <p:nvPr/>
        </p:nvSpPr>
        <p:spPr bwMode="auto">
          <a:xfrm>
            <a:off x="609600" y="2895600"/>
            <a:ext cx="7956550" cy="3444875"/>
          </a:xfrm>
          <a:prstGeom prst="rect">
            <a:avLst/>
          </a:prstGeom>
          <a:noFill/>
          <a:ln w="9525">
            <a:noFill/>
            <a:miter lim="800000"/>
            <a:headEnd/>
            <a:tailEnd/>
          </a:ln>
          <a:effectLst/>
        </p:spPr>
        <p:txBody>
          <a:bodyPr wrap="none">
            <a:spAutoFit/>
          </a:bodyPr>
          <a:lstStyle/>
          <a:p>
            <a:pPr algn="l"/>
            <a:r>
              <a:rPr lang="en-US" sz="2000" b="1" dirty="0">
                <a:latin typeface="Courier New" pitchFamily="49" charset="0"/>
              </a:rPr>
              <a:t>SUBROUTINE </a:t>
            </a:r>
            <a:r>
              <a:rPr lang="en-US" sz="2000" b="1" dirty="0" err="1">
                <a:latin typeface="Courier New" pitchFamily="49" charset="0"/>
              </a:rPr>
              <a:t>ordered_fill</a:t>
            </a:r>
            <a:r>
              <a:rPr lang="en-US" sz="2000" b="1" dirty="0">
                <a:latin typeface="Courier New" pitchFamily="49" charset="0"/>
              </a:rPr>
              <a:t> (array,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IMPLICIT NONE</a:t>
            </a:r>
          </a:p>
          <a:p>
            <a:pPr algn="l"/>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r>
              <a:rPr lang="en-US" sz="2000" b="1" dirty="0">
                <a:latin typeface="Courier New" pitchFamily="49" charset="0"/>
              </a:rPr>
              <a:t>  INTEGER :: index</a:t>
            </a:r>
          </a:p>
          <a:p>
            <a:pPr algn="l"/>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array(index) = index</a:t>
            </a:r>
          </a:p>
          <a:p>
            <a:pPr algn="l"/>
            <a:r>
              <a:rPr lang="en-US" sz="2000" b="1" dirty="0">
                <a:latin typeface="Courier New" pitchFamily="49" charset="0"/>
              </a:rPr>
              <a:t>  END DO</a:t>
            </a:r>
          </a:p>
          <a:p>
            <a:pPr algn="l"/>
            <a:r>
              <a:rPr lang="en-US" sz="2000" b="1" dirty="0">
                <a:latin typeface="Courier New" pitchFamily="49" charset="0"/>
              </a:rPr>
              <a:t>END SUBROUTINE </a:t>
            </a:r>
            <a:r>
              <a:rPr lang="en-US" sz="2000" b="1" dirty="0" err="1">
                <a:latin typeface="Courier New" pitchFamily="49" charset="0"/>
              </a:rPr>
              <a:t>ordered_fill</a:t>
            </a:r>
            <a:endParaRPr lang="en-US" sz="2000" b="1" dirty="0">
              <a:latin typeface="Courier New" pitchFamily="49" charset="0"/>
            </a:endParaRPr>
          </a:p>
          <a:p>
            <a:pPr algn="l"/>
            <a:endParaRPr lang="en-US" sz="2000" b="1" dirty="0">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289606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D8D5BB3-A131-4DBB-8AF5-3A8F74B0BBD2}" type="slidenum">
              <a:rPr lang="en-US"/>
              <a:pPr/>
              <a:t>69</a:t>
            </a:fld>
            <a:endParaRPr lang="en-US"/>
          </a:p>
        </p:txBody>
      </p:sp>
      <p:sp>
        <p:nvSpPr>
          <p:cNvPr id="604162" name="Rectangle 2"/>
          <p:cNvSpPr>
            <a:spLocks noGrp="1" noChangeArrowheads="1"/>
          </p:cNvSpPr>
          <p:nvPr>
            <p:ph type="title"/>
          </p:nvPr>
        </p:nvSpPr>
        <p:spPr/>
        <p:txBody>
          <a:bodyPr/>
          <a:lstStyle/>
          <a:p>
            <a:r>
              <a:rPr lang="en-US"/>
              <a:t>No Locality Example: C</a:t>
            </a:r>
          </a:p>
        </p:txBody>
      </p:sp>
      <p:sp>
        <p:nvSpPr>
          <p:cNvPr id="604163"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dirty="0"/>
              <a:t>In principle, you could write a program that exhibited </a:t>
            </a:r>
            <a:r>
              <a:rPr lang="en-US" b="1" u="sng" dirty="0"/>
              <a:t>absolutely no data locality at all</a:t>
            </a:r>
            <a:r>
              <a:rPr lang="en-US" dirty="0" smtClean="0"/>
              <a:t>: it randomly jumps from one index to another with no pattern at all.</a:t>
            </a:r>
            <a:endParaRPr lang="en-US" dirty="0"/>
          </a:p>
        </p:txBody>
      </p:sp>
      <p:sp>
        <p:nvSpPr>
          <p:cNvPr id="604164" name="Text Box 4"/>
          <p:cNvSpPr txBox="1">
            <a:spLocks noChangeArrowheads="1"/>
          </p:cNvSpPr>
          <p:nvPr/>
        </p:nvSpPr>
        <p:spPr bwMode="auto">
          <a:xfrm>
            <a:off x="381000" y="2590800"/>
            <a:ext cx="8382000" cy="3140075"/>
          </a:xfrm>
          <a:prstGeom prst="rect">
            <a:avLst/>
          </a:prstGeom>
          <a:noFill/>
          <a:ln w="9525">
            <a:noFill/>
            <a:miter lim="800000"/>
            <a:headEnd/>
            <a:tailEnd/>
          </a:ln>
          <a:effectLst/>
        </p:spPr>
        <p:txBody>
          <a:bodyPr>
            <a:spAutoFit/>
          </a:bodyPr>
          <a:lstStyle/>
          <a:p>
            <a:pPr algn="l"/>
            <a:r>
              <a:rPr lang="en-US" sz="2000" b="1">
                <a:latin typeface="Courier New" pitchFamily="49" charset="0"/>
              </a:rPr>
              <a:t>void random_fill (float* array,</a:t>
            </a:r>
          </a:p>
          <a:p>
            <a:pPr algn="l"/>
            <a:r>
              <a:rPr lang="en-US" sz="2000" b="1">
                <a:latin typeface="Courier New" pitchFamily="49" charset="0"/>
              </a:rPr>
              <a:t>                  int* random_permutation_index,</a:t>
            </a:r>
          </a:p>
          <a:p>
            <a:pPr algn="l"/>
            <a:r>
              <a:rPr lang="en-US" sz="2000" b="1">
                <a:latin typeface="Courier New" pitchFamily="49" charset="0"/>
              </a:rPr>
              <a:t>                  int array_length)</a:t>
            </a:r>
          </a:p>
          <a:p>
            <a:pPr algn="l"/>
            <a:r>
              <a:rPr lang="en-US" sz="2000" b="1">
                <a:latin typeface="Courier New" pitchFamily="49" charset="0"/>
              </a:rPr>
              <a:t>{ /* random_fill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array[random_permutation_index[index]] = index;</a:t>
            </a:r>
          </a:p>
          <a:p>
            <a:pPr algn="l"/>
            <a:r>
              <a:rPr lang="en-US" sz="2000" b="1">
                <a:latin typeface="Courier New" pitchFamily="49" charset="0"/>
              </a:rPr>
              <a:t>  } /* for index */</a:t>
            </a:r>
          </a:p>
          <a:p>
            <a:pPr algn="l"/>
            <a:r>
              <a:rPr lang="en-US" sz="2000" b="1">
                <a:latin typeface="Courier New" pitchFamily="49" charset="0"/>
              </a:rPr>
              <a:t>} /* random_fill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377040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smtClean="0"/>
              <a:t>Twitch</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or an Android or iOS handheld using Twitch.</a:t>
            </a:r>
          </a:p>
          <a:p>
            <a:pPr>
              <a:buFont typeface="Wingdings" pitchFamily="2" charset="2"/>
              <a:buNone/>
            </a:pPr>
            <a:r>
              <a:rPr lang="en-US" dirty="0" smtClean="0"/>
              <a:t>Go to:</a:t>
            </a:r>
          </a:p>
          <a:p>
            <a:pPr algn="ctr">
              <a:buFont typeface="Wingdings" pitchFamily="2" charset="2"/>
              <a:buNone/>
            </a:pPr>
            <a:r>
              <a:rPr lang="en-US" b="1" dirty="0" smtClean="0">
                <a:latin typeface="Courier New" panose="02070309020205020404" pitchFamily="49" charset="0"/>
                <a:cs typeface="Courier New" panose="02070309020205020404" pitchFamily="49" charset="0"/>
                <a:hlinkClick r:id="rId3"/>
              </a:rPr>
              <a:t>http://www.twitch.tv/sipe2018</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endParaRPr lang="en-US" dirty="0" smtClean="0"/>
          </a:p>
          <a:p>
            <a:pPr>
              <a:buNone/>
            </a:pPr>
            <a:endParaRPr lang="en-US" dirty="0"/>
          </a:p>
          <a:p>
            <a:pPr>
              <a:buNone/>
            </a:pPr>
            <a:r>
              <a:rPr lang="en-US" dirty="0" smtClean="0"/>
              <a:t>Many </a:t>
            </a:r>
            <a:r>
              <a:rPr lang="en-US" dirty="0"/>
              <a:t>thanks to </a:t>
            </a:r>
            <a:r>
              <a:rPr lang="en-US" dirty="0" smtClean="0"/>
              <a:t>Skyler Donahue of </a:t>
            </a:r>
            <a:r>
              <a:rPr lang="en-US" dirty="0"/>
              <a:t>OneNet for providing this</a:t>
            </a:r>
            <a:r>
              <a:rPr lang="en-US" dirty="0" smtClean="0"/>
              <a:t>.</a:t>
            </a:r>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248431326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61AEFCF-DC53-42E8-AB90-2ED972125A3F}" type="slidenum">
              <a:rPr lang="en-US"/>
              <a:pPr/>
              <a:t>70</a:t>
            </a:fld>
            <a:endParaRPr lang="en-US"/>
          </a:p>
        </p:txBody>
      </p:sp>
      <p:sp>
        <p:nvSpPr>
          <p:cNvPr id="605186" name="Rectangle 2"/>
          <p:cNvSpPr>
            <a:spLocks noGrp="1" noChangeArrowheads="1"/>
          </p:cNvSpPr>
          <p:nvPr>
            <p:ph type="title"/>
          </p:nvPr>
        </p:nvSpPr>
        <p:spPr/>
        <p:txBody>
          <a:bodyPr/>
          <a:lstStyle/>
          <a:p>
            <a:r>
              <a:rPr lang="en-US"/>
              <a:t>No Locality Example: F90</a:t>
            </a:r>
          </a:p>
        </p:txBody>
      </p:sp>
      <p:sp>
        <p:nvSpPr>
          <p:cNvPr id="605187" name="Rectangle 3"/>
          <p:cNvSpPr>
            <a:spLocks noGrp="1" noChangeArrowheads="1"/>
          </p:cNvSpPr>
          <p:nvPr>
            <p:ph type="body" idx="1"/>
          </p:nvPr>
        </p:nvSpPr>
        <p:spPr>
          <a:xfrm>
            <a:off x="609600" y="1371600"/>
            <a:ext cx="7924800" cy="1981200"/>
          </a:xfrm>
        </p:spPr>
        <p:txBody>
          <a:bodyPr/>
          <a:lstStyle/>
          <a:p>
            <a:pPr>
              <a:buNone/>
            </a:pPr>
            <a:r>
              <a:rPr lang="en-US" dirty="0"/>
              <a:t>In principle, you could write a program that exhibited </a:t>
            </a:r>
            <a:r>
              <a:rPr lang="en-US" b="1" u="sng" dirty="0"/>
              <a:t>absolutely no data locality at </a:t>
            </a:r>
            <a:r>
              <a:rPr lang="en-US" b="1" u="sng" dirty="0" err="1" smtClean="0"/>
              <a:t>all</a:t>
            </a:r>
            <a:r>
              <a:rPr lang="en-US" dirty="0" err="1"/>
              <a:t>:it</a:t>
            </a:r>
            <a:r>
              <a:rPr lang="en-US" dirty="0"/>
              <a:t> randomly jumps from one index to another with no pattern at all.</a:t>
            </a:r>
          </a:p>
          <a:p>
            <a:pPr>
              <a:buFont typeface="Wingdings" pitchFamily="2" charset="2"/>
              <a:buNone/>
            </a:pPr>
            <a:endParaRPr lang="en-US" dirty="0"/>
          </a:p>
        </p:txBody>
      </p:sp>
      <p:sp>
        <p:nvSpPr>
          <p:cNvPr id="605188" name="Text Box 4"/>
          <p:cNvSpPr txBox="1">
            <a:spLocks noChangeArrowheads="1"/>
          </p:cNvSpPr>
          <p:nvPr/>
        </p:nvSpPr>
        <p:spPr bwMode="auto">
          <a:xfrm>
            <a:off x="381000" y="2452260"/>
            <a:ext cx="8382000" cy="3540125"/>
          </a:xfrm>
          <a:prstGeom prst="rect">
            <a:avLst/>
          </a:prstGeom>
          <a:noFill/>
          <a:ln w="9525">
            <a:noFill/>
            <a:miter lim="800000"/>
            <a:headEnd/>
            <a:tailEnd/>
          </a:ln>
          <a:effectLst/>
        </p:spPr>
        <p:txBody>
          <a:bodyPr>
            <a:spAutoFit/>
          </a:bodyPr>
          <a:lstStyle/>
          <a:p>
            <a:pPr algn="l"/>
            <a:r>
              <a:rPr lang="en-US" sz="2000" b="1" dirty="0">
                <a:latin typeface="Courier New" pitchFamily="49" charset="0"/>
              </a:rPr>
              <a:t>SUBROUTINE </a:t>
            </a:r>
            <a:r>
              <a:rPr lang="en-US" sz="2000" b="1" dirty="0" err="1">
                <a:latin typeface="Courier New" pitchFamily="49" charset="0"/>
              </a:rPr>
              <a:t>random_fill</a:t>
            </a:r>
            <a:r>
              <a:rPr lang="en-US" sz="2000" b="1" dirty="0">
                <a:latin typeface="Courier New" pitchFamily="49" charset="0"/>
              </a:rPr>
              <a:t> (array,</a:t>
            </a:r>
          </a:p>
          <a:p>
            <a:pPr algn="l">
              <a:lnSpc>
                <a:spcPct val="90000"/>
              </a:lnSpc>
            </a:pPr>
            <a:r>
              <a:rPr lang="en-US" sz="2000" b="1" dirty="0">
                <a:latin typeface="Courier New" pitchFamily="49" charset="0"/>
              </a:rPr>
              <a:t>              </a:t>
            </a:r>
            <a:r>
              <a:rPr lang="en-US" sz="2000" b="1" dirty="0" err="1">
                <a:latin typeface="Courier New" pitchFamily="49" charset="0"/>
              </a:rPr>
              <a:t>random_permutation_index</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lnSpc>
                <a:spcPct val="90000"/>
              </a:lnSpc>
            </a:pPr>
            <a:r>
              <a:rPr lang="en-US" sz="2000" b="1" dirty="0">
                <a:latin typeface="Courier New" pitchFamily="49" charset="0"/>
              </a:rPr>
              <a:t>  IMPLICIT NONE</a:t>
            </a:r>
          </a:p>
          <a:p>
            <a:pPr algn="l">
              <a:lnSpc>
                <a:spcPct val="90000"/>
              </a:lnSpc>
            </a:pPr>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INTEGER,DIMENSION(</a:t>
            </a:r>
            <a:r>
              <a:rPr lang="en-US" sz="2000" b="1" dirty="0" err="1">
                <a:latin typeface="Courier New" pitchFamily="49" charset="0"/>
              </a:rPr>
              <a:t>array_length</a:t>
            </a:r>
            <a:r>
              <a:rPr lang="en-US" sz="2000" b="1" dirty="0">
                <a:latin typeface="Courier New" pitchFamily="49" charset="0"/>
              </a:rPr>
              <a:t>),INTENT(IN) :: &amp;</a:t>
            </a:r>
          </a:p>
          <a:p>
            <a:pPr algn="l">
              <a:lnSpc>
                <a:spcPct val="90000"/>
              </a:lnSpc>
            </a:pPr>
            <a:r>
              <a:rPr lang="en-US" sz="2000" b="1" dirty="0">
                <a:latin typeface="Courier New" pitchFamily="49" charset="0"/>
              </a:rPr>
              <a:t>&amp;   </a:t>
            </a:r>
            <a:r>
              <a:rPr lang="en-US" sz="2000" b="1" dirty="0" err="1">
                <a:latin typeface="Courier New" pitchFamily="49" charset="0"/>
              </a:rPr>
              <a:t>random_permutation_index</a:t>
            </a:r>
            <a:endParaRPr lang="en-US" sz="2000" b="1" dirty="0">
              <a:latin typeface="Courier New" pitchFamily="49" charset="0"/>
            </a:endParaRPr>
          </a:p>
          <a:p>
            <a:pPr algn="l">
              <a:lnSpc>
                <a:spcPct val="90000"/>
              </a:lnSpc>
            </a:pPr>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lnSpc>
                <a:spcPct val="90000"/>
              </a:lnSpc>
            </a:pPr>
            <a:r>
              <a:rPr lang="en-US" sz="2000" b="1" dirty="0">
                <a:latin typeface="Courier New" pitchFamily="49" charset="0"/>
              </a:rPr>
              <a:t>  INTEGER :: index</a:t>
            </a:r>
          </a:p>
          <a:p>
            <a:pPr algn="l">
              <a:lnSpc>
                <a:spcPct val="30000"/>
              </a:lnSpc>
            </a:pPr>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array(</a:t>
            </a:r>
            <a:r>
              <a:rPr lang="en-US" sz="2000" b="1" dirty="0" err="1">
                <a:latin typeface="Courier New" pitchFamily="49" charset="0"/>
              </a:rPr>
              <a:t>random_permutation_index</a:t>
            </a:r>
            <a:r>
              <a:rPr lang="en-US" sz="2000" b="1" dirty="0">
                <a:latin typeface="Courier New" pitchFamily="49" charset="0"/>
              </a:rPr>
              <a:t>(index)) = index</a:t>
            </a:r>
          </a:p>
          <a:p>
            <a:pPr algn="l">
              <a:lnSpc>
                <a:spcPct val="90000"/>
              </a:lnSpc>
            </a:pPr>
            <a:r>
              <a:rPr lang="en-US" sz="2000" b="1" dirty="0">
                <a:latin typeface="Courier New" pitchFamily="49" charset="0"/>
              </a:rPr>
              <a:t>  END DO</a:t>
            </a:r>
          </a:p>
          <a:p>
            <a:pPr algn="l">
              <a:lnSpc>
                <a:spcPct val="90000"/>
              </a:lnSpc>
            </a:pPr>
            <a:r>
              <a:rPr lang="en-US" sz="2000" b="1" dirty="0">
                <a:latin typeface="Courier New" pitchFamily="49" charset="0"/>
              </a:rPr>
              <a:t>END SUBROUTINE </a:t>
            </a:r>
            <a:r>
              <a:rPr lang="en-US" sz="2000" b="1" dirty="0" err="1">
                <a:latin typeface="Courier New" pitchFamily="49" charset="0"/>
              </a:rPr>
              <a:t>random_fill</a:t>
            </a:r>
            <a:endParaRPr lang="en-US" sz="2000" b="1" dirty="0">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718956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A3BBD978-DAB9-46D9-A340-7E8FF2B07BFA}" type="slidenum">
              <a:rPr lang="en-US"/>
              <a:pPr/>
              <a:t>71</a:t>
            </a:fld>
            <a:endParaRPr lang="en-US"/>
          </a:p>
        </p:txBody>
      </p:sp>
      <p:sp>
        <p:nvSpPr>
          <p:cNvPr id="606210" name="Rectangle 2"/>
          <p:cNvSpPr>
            <a:spLocks noGrp="1" noChangeArrowheads="1"/>
          </p:cNvSpPr>
          <p:nvPr>
            <p:ph type="title"/>
          </p:nvPr>
        </p:nvSpPr>
        <p:spPr/>
        <p:txBody>
          <a:bodyPr/>
          <a:lstStyle/>
          <a:p>
            <a:r>
              <a:rPr lang="en-US"/>
              <a:t>Permuted vs. Ordered</a:t>
            </a:r>
          </a:p>
        </p:txBody>
      </p:sp>
      <p:graphicFrame>
        <p:nvGraphicFramePr>
          <p:cNvPr id="606211" name="Object 3"/>
          <p:cNvGraphicFramePr>
            <a:graphicFrameLocks noGrp="1" noChangeAspect="1"/>
          </p:cNvGraphicFramePr>
          <p:nvPr>
            <p:ph type="chart" idx="1"/>
          </p:nvPr>
        </p:nvGraphicFramePr>
        <p:xfrm>
          <a:off x="990600" y="990600"/>
          <a:ext cx="7773988" cy="4649788"/>
        </p:xfrm>
        <a:graphic>
          <a:graphicData uri="http://schemas.openxmlformats.org/presentationml/2006/ole">
            <mc:AlternateContent xmlns:mc="http://schemas.openxmlformats.org/markup-compatibility/2006">
              <mc:Choice xmlns:v="urn:schemas-microsoft-com:vml" Requires="v">
                <p:oleObj spid="_x0000_s4134" name="Chart" r:id="rId5" imgW="7772271" imgH="4648169" progId="MSGraph.Chart.8">
                  <p:embed followColorScheme="full"/>
                </p:oleObj>
              </mc:Choice>
              <mc:Fallback>
                <p:oleObj name="Chart" r:id="rId5" imgW="7772271" imgH="4648169" progId="MSGraph.Chart.8">
                  <p:embed followColorScheme="full"/>
                  <p:pic>
                    <p:nvPicPr>
                      <p:cNvPr id="0" name=""/>
                      <p:cNvPicPr>
                        <a:picLocks noChangeAspect="1" noChangeArrowheads="1"/>
                      </p:cNvPicPr>
                      <p:nvPr/>
                    </p:nvPicPr>
                    <p:blipFill>
                      <a:blip r:embed="rId6"/>
                      <a:srcRect/>
                      <a:stretch>
                        <a:fillRect/>
                      </a:stretch>
                    </p:blipFill>
                    <p:spPr bwMode="auto">
                      <a:xfrm>
                        <a:off x="990600" y="990600"/>
                        <a:ext cx="7773988" cy="464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6212" name="Text Box 4"/>
          <p:cNvSpPr txBox="1">
            <a:spLocks noChangeArrowheads="1"/>
          </p:cNvSpPr>
          <p:nvPr/>
        </p:nvSpPr>
        <p:spPr bwMode="auto">
          <a:xfrm>
            <a:off x="381000" y="5181600"/>
            <a:ext cx="7848600" cy="822325"/>
          </a:xfrm>
          <a:prstGeom prst="rect">
            <a:avLst/>
          </a:prstGeom>
          <a:noFill/>
          <a:ln w="9525">
            <a:noFill/>
            <a:miter lim="800000"/>
            <a:headEnd/>
            <a:tailEnd/>
          </a:ln>
          <a:effectLst/>
        </p:spPr>
        <p:txBody>
          <a:bodyPr>
            <a:spAutoFit/>
          </a:bodyPr>
          <a:lstStyle/>
          <a:p>
            <a:r>
              <a:rPr lang="en-US" sz="2400"/>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606214"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06215" name="Text Box 7"/>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aphicFrame>
        <p:nvGraphicFramePr>
          <p:cNvPr id="606216" name="Object 8"/>
          <p:cNvGraphicFramePr>
            <a:graphicFrameLocks noChangeAspect="1"/>
          </p:cNvGraphicFramePr>
          <p:nvPr/>
        </p:nvGraphicFramePr>
        <p:xfrm>
          <a:off x="1608138" y="1292225"/>
          <a:ext cx="6038850" cy="4130675"/>
        </p:xfrm>
        <a:graphic>
          <a:graphicData uri="http://schemas.openxmlformats.org/presentationml/2006/ole">
            <mc:AlternateContent xmlns:mc="http://schemas.openxmlformats.org/markup-compatibility/2006">
              <mc:Choice xmlns:v="urn:schemas-microsoft-com:vml" Requires="v">
                <p:oleObj spid="_x0000_s4135" name="Worksheet" r:id="rId7" imgW="8686800" imgH="5943600" progId="Excel.Sheet.8">
                  <p:embed/>
                </p:oleObj>
              </mc:Choice>
              <mc:Fallback>
                <p:oleObj name="Worksheet" r:id="rId7" imgW="8686800" imgH="5943600"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138" y="1292225"/>
                        <a:ext cx="6038850" cy="413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ooter Placeholder 3"/>
          <p:cNvSpPr>
            <a:spLocks noGrp="1"/>
          </p:cNvSpPr>
          <p:nvPr>
            <p:ph type="ftr" sz="quarter" idx="10"/>
          </p:nvPr>
        </p:nvSpPr>
        <p:spPr>
          <a:xfrm>
            <a:off x="1600200" y="6172200"/>
            <a:ext cx="5334000" cy="457200"/>
          </a:xfrm>
        </p:spPr>
        <p:txBody>
          <a:bodyPr/>
          <a:lstStyle/>
          <a:p>
            <a:r>
              <a:rPr lang="en-US" dirty="0" smtClean="0"/>
              <a:t>Supercomputing in Plain English: Storage Hierarchy</a:t>
            </a:r>
            <a:endParaRPr lang="en-US" dirty="0"/>
          </a:p>
          <a:p>
            <a:r>
              <a:rPr lang="en-US" dirty="0" smtClean="0"/>
              <a:t>Tue Jan 30 - Tue Feb 6 2018</a:t>
            </a:r>
            <a:endParaRPr lang="en-US" dirty="0"/>
          </a:p>
        </p:txBody>
      </p:sp>
    </p:spTree>
    <p:custDataLst>
      <p:tags r:id="rId2"/>
    </p:custDataLst>
    <p:extLst>
      <p:ext uri="{BB962C8B-B14F-4D97-AF65-F5344CB8AC3E}">
        <p14:creationId xmlns:p14="http://schemas.microsoft.com/office/powerpoint/2010/main" val="24196083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C82B9A-6110-4395-9692-664CE32A624B}" type="slidenum">
              <a:rPr lang="en-US"/>
              <a:pPr/>
              <a:t>72</a:t>
            </a:fld>
            <a:endParaRPr lang="en-US"/>
          </a:p>
        </p:txBody>
      </p:sp>
      <p:sp>
        <p:nvSpPr>
          <p:cNvPr id="607234" name="Rectangle 2"/>
          <p:cNvSpPr>
            <a:spLocks noGrp="1" noChangeArrowheads="1"/>
          </p:cNvSpPr>
          <p:nvPr>
            <p:ph type="title"/>
          </p:nvPr>
        </p:nvSpPr>
        <p:spPr/>
        <p:txBody>
          <a:bodyPr/>
          <a:lstStyle/>
          <a:p>
            <a:r>
              <a:rPr lang="en-US"/>
              <a:t>Exploiting Data Locality</a:t>
            </a:r>
          </a:p>
        </p:txBody>
      </p:sp>
      <p:sp>
        <p:nvSpPr>
          <p:cNvPr id="607235" name="Rectangle 3"/>
          <p:cNvSpPr>
            <a:spLocks noGrp="1" noChangeArrowheads="1"/>
          </p:cNvSpPr>
          <p:nvPr>
            <p:ph type="body" idx="1"/>
          </p:nvPr>
        </p:nvSpPr>
        <p:spPr/>
        <p:txBody>
          <a:bodyPr/>
          <a:lstStyle/>
          <a:p>
            <a:pPr>
              <a:buFont typeface="Wingdings" pitchFamily="2" charset="2"/>
              <a:buNone/>
            </a:pPr>
            <a:r>
              <a:rPr lang="en-US"/>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a:t>This will substantially increase your </a:t>
            </a:r>
            <a:r>
              <a:rPr lang="en-US" b="1" u="sng">
                <a:solidFill>
                  <a:schemeClr val="folHlink"/>
                </a:solidFill>
              </a:rPr>
              <a:t>cache reuse</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5798199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12" name="Slide Number Placeholder 4"/>
          <p:cNvSpPr>
            <a:spLocks noGrp="1"/>
          </p:cNvSpPr>
          <p:nvPr>
            <p:ph type="sldNum" sz="quarter" idx="11"/>
          </p:nvPr>
        </p:nvSpPr>
        <p:spPr/>
        <p:txBody>
          <a:bodyPr/>
          <a:lstStyle/>
          <a:p>
            <a:fld id="{E8C06E04-A1DB-48B3-A09D-89D79039721E}" type="slidenum">
              <a:rPr lang="en-US"/>
              <a:pPr/>
              <a:t>73</a:t>
            </a:fld>
            <a:endParaRPr lang="en-US"/>
          </a:p>
        </p:txBody>
      </p:sp>
      <p:sp>
        <p:nvSpPr>
          <p:cNvPr id="608258" name="Rectangle 2"/>
          <p:cNvSpPr>
            <a:spLocks noGrp="1" noChangeArrowheads="1"/>
          </p:cNvSpPr>
          <p:nvPr>
            <p:ph type="title"/>
          </p:nvPr>
        </p:nvSpPr>
        <p:spPr/>
        <p:txBody>
          <a:bodyPr/>
          <a:lstStyle/>
          <a:p>
            <a:r>
              <a:rPr lang="en-US"/>
              <a:t>A Sample Application</a:t>
            </a:r>
          </a:p>
        </p:txBody>
      </p:sp>
      <p:sp>
        <p:nvSpPr>
          <p:cNvPr id="608259"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608261" name="Object 5"/>
            <p:cNvGraphicFramePr>
              <a:graphicFrameLocks noChangeAspect="1"/>
            </p:cNvGraphicFramePr>
            <p:nvPr/>
          </p:nvGraphicFramePr>
          <p:xfrm>
            <a:off x="672" y="2016"/>
            <a:ext cx="1384" cy="736"/>
          </p:xfrm>
          <a:graphic>
            <a:graphicData uri="http://schemas.openxmlformats.org/presentationml/2006/ole">
              <mc:AlternateContent xmlns:mc="http://schemas.openxmlformats.org/markup-compatibility/2006">
                <mc:Choice xmlns:v="urn:schemas-microsoft-com:vml" Requires="v">
                  <p:oleObj spid="_x0000_s5194" name="Equation" r:id="rId5" imgW="2197080" imgH="1168200" progId="Equation.3">
                    <p:embed/>
                  </p:oleObj>
                </mc:Choice>
                <mc:Fallback>
                  <p:oleObj name="Equation" r:id="rId5" imgW="2197080" imgH="1168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2016"/>
                          <a:ext cx="138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8262" name="Object 6"/>
            <p:cNvGraphicFramePr>
              <a:graphicFrameLocks noChangeAspect="1"/>
            </p:cNvGraphicFramePr>
            <p:nvPr/>
          </p:nvGraphicFramePr>
          <p:xfrm>
            <a:off x="2160" y="2016"/>
            <a:ext cx="1344" cy="736"/>
          </p:xfrm>
          <a:graphic>
            <a:graphicData uri="http://schemas.openxmlformats.org/presentationml/2006/ole">
              <mc:AlternateContent xmlns:mc="http://schemas.openxmlformats.org/markup-compatibility/2006">
                <mc:Choice xmlns:v="urn:schemas-microsoft-com:vml" Requires="v">
                  <p:oleObj spid="_x0000_s5195" name="Equation" r:id="rId7" imgW="2133360" imgH="1168200" progId="Equation.3">
                    <p:embed/>
                  </p:oleObj>
                </mc:Choice>
                <mc:Fallback>
                  <p:oleObj name="Equation" r:id="rId7" imgW="2133360" imgH="1168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0" y="2016"/>
                          <a:ext cx="134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8263" name="Object 7"/>
            <p:cNvGraphicFramePr>
              <a:graphicFrameLocks noChangeAspect="1"/>
            </p:cNvGraphicFramePr>
            <p:nvPr/>
          </p:nvGraphicFramePr>
          <p:xfrm>
            <a:off x="3600" y="2016"/>
            <a:ext cx="1360" cy="736"/>
          </p:xfrm>
          <a:graphic>
            <a:graphicData uri="http://schemas.openxmlformats.org/presentationml/2006/ole">
              <mc:AlternateContent xmlns:mc="http://schemas.openxmlformats.org/markup-compatibility/2006">
                <mc:Choice xmlns:v="urn:schemas-microsoft-com:vml" Requires="v">
                  <p:oleObj spid="_x0000_s5196" name="Equation" r:id="rId9" imgW="2158920" imgH="1168200" progId="Equation.3">
                    <p:embed/>
                  </p:oleObj>
                </mc:Choice>
                <mc:Fallback>
                  <p:oleObj name="Equation" r:id="rId9" imgW="2158920" imgH="1168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 y="2016"/>
                          <a:ext cx="1360"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08264" name="Object 8"/>
          <p:cNvGraphicFramePr>
            <a:graphicFrameLocks noChangeAspect="1"/>
          </p:cNvGraphicFramePr>
          <p:nvPr/>
        </p:nvGraphicFramePr>
        <p:xfrm>
          <a:off x="1143000" y="4724400"/>
          <a:ext cx="6705600" cy="914400"/>
        </p:xfrm>
        <a:graphic>
          <a:graphicData uri="http://schemas.openxmlformats.org/presentationml/2006/ole">
            <mc:AlternateContent xmlns:mc="http://schemas.openxmlformats.org/markup-compatibility/2006">
              <mc:Choice xmlns:v="urn:schemas-microsoft-com:vml" Requires="v">
                <p:oleObj spid="_x0000_s5197" name="Equation" r:id="rId11" imgW="3822480" imgH="431640" progId="Equation.3">
                  <p:embed/>
                </p:oleObj>
              </mc:Choice>
              <mc:Fallback>
                <p:oleObj name="Equation" r:id="rId11" imgW="382248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724400"/>
                        <a:ext cx="6705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8265"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608266"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
        <p:nvSpPr>
          <p:cNvPr id="13"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2"/>
    </p:custDataLst>
    <p:extLst>
      <p:ext uri="{BB962C8B-B14F-4D97-AF65-F5344CB8AC3E}">
        <p14:creationId xmlns:p14="http://schemas.microsoft.com/office/powerpoint/2010/main" val="34409318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78C1217-9425-4644-8F37-FF5057E18873}" type="slidenum">
              <a:rPr lang="en-US"/>
              <a:pPr/>
              <a:t>74</a:t>
            </a:fld>
            <a:endParaRPr lang="en-US"/>
          </a:p>
        </p:txBody>
      </p:sp>
      <p:sp>
        <p:nvSpPr>
          <p:cNvPr id="609282" name="Rectangle 2"/>
          <p:cNvSpPr>
            <a:spLocks noGrp="1" noChangeArrowheads="1"/>
          </p:cNvSpPr>
          <p:nvPr>
            <p:ph type="title"/>
          </p:nvPr>
        </p:nvSpPr>
        <p:spPr/>
        <p:txBody>
          <a:bodyPr/>
          <a:lstStyle/>
          <a:p>
            <a:r>
              <a:rPr lang="en-US"/>
              <a:t>Matrix Multiply w/Initialization</a:t>
            </a:r>
          </a:p>
        </p:txBody>
      </p:sp>
      <p:sp>
        <p:nvSpPr>
          <p:cNvPr id="609283" name="Rectangle 3"/>
          <p:cNvSpPr>
            <a:spLocks noGrp="1" noChangeArrowheads="1"/>
          </p:cNvSpPr>
          <p:nvPr>
            <p:ph type="body" idx="1"/>
          </p:nvPr>
        </p:nvSpPr>
        <p:spPr>
          <a:xfrm>
            <a:off x="228600" y="1289955"/>
            <a:ext cx="8534400" cy="5029200"/>
          </a:xfrm>
        </p:spPr>
        <p:txBody>
          <a:bodyPr/>
          <a:lstStyle/>
          <a:p>
            <a:pPr>
              <a:buFont typeface="Wingdings" pitchFamily="2" charset="2"/>
              <a:buNone/>
            </a:pPr>
            <a:r>
              <a:rPr lang="en-US" sz="1700" b="1" dirty="0">
                <a:latin typeface="Courier New" pitchFamily="49" charset="0"/>
              </a:rPr>
              <a:t>SUBROUTINE </a:t>
            </a:r>
            <a:r>
              <a:rPr lang="en-US" sz="1700" b="1" dirty="0" err="1">
                <a:latin typeface="Courier New" pitchFamily="49" charset="0"/>
              </a:rPr>
              <a:t>matrix_matrix_mult_by_init</a:t>
            </a: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 src1, src2, &amp;</a:t>
            </a:r>
          </a:p>
          <a:p>
            <a:pPr>
              <a:lnSpc>
                <a:spcPct val="80000"/>
              </a:lnSpc>
              <a:buFont typeface="Wingdings" pitchFamily="2" charset="2"/>
              <a:buNone/>
            </a:pPr>
            <a:r>
              <a:rPr lang="en-US" sz="1700" b="1" dirty="0">
                <a:latin typeface="Courier New" pitchFamily="49" charset="0"/>
              </a:rPr>
              <a:t> &amp;                                     nr,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nq</a:t>
            </a:r>
            <a:r>
              <a:rPr lang="en-US" sz="1700" b="1" dirty="0">
                <a:latin typeface="Courier New" pitchFamily="49" charset="0"/>
              </a:rPr>
              <a:t>)</a:t>
            </a:r>
          </a:p>
          <a:p>
            <a:pPr>
              <a:lnSpc>
                <a:spcPct val="80000"/>
              </a:lnSpc>
              <a:buFont typeface="Wingdings" pitchFamily="2" charset="2"/>
              <a:buNone/>
            </a:pPr>
            <a:r>
              <a:rPr lang="en-US" sz="1700" b="1" dirty="0">
                <a:latin typeface="Courier New" pitchFamily="49" charset="0"/>
              </a:rPr>
              <a:t>  IMPLICIT NONE</a:t>
            </a:r>
          </a:p>
          <a:p>
            <a:pPr>
              <a:lnSpc>
                <a:spcPct val="80000"/>
              </a:lnSpc>
              <a:buFont typeface="Wingdings" pitchFamily="2" charset="2"/>
              <a:buNone/>
            </a:pPr>
            <a:r>
              <a:rPr lang="en-US" sz="1700" b="1" dirty="0">
                <a:latin typeface="Courier New" pitchFamily="49" charset="0"/>
              </a:rPr>
              <a:t>  INTEGER,INTENT(IN) :: nr,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nq</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REAL,DIMENSION(</a:t>
            </a:r>
            <a:r>
              <a:rPr lang="en-US" sz="1700" b="1" dirty="0" err="1">
                <a:latin typeface="Courier New" pitchFamily="49" charset="0"/>
              </a:rPr>
              <a:t>nr,nc</a:t>
            </a:r>
            <a:r>
              <a:rPr lang="en-US" sz="1700" b="1" dirty="0">
                <a:latin typeface="Courier New" pitchFamily="49" charset="0"/>
              </a:rPr>
              <a:t>),INTENT(OUT) :: </a:t>
            </a:r>
            <a:r>
              <a:rPr lang="en-US" sz="1700" b="1" dirty="0" err="1">
                <a:latin typeface="Courier New" pitchFamily="49" charset="0"/>
              </a:rPr>
              <a:t>dst</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REAL,DIMENSION(</a:t>
            </a:r>
            <a:r>
              <a:rPr lang="en-US" sz="1700" b="1" dirty="0" err="1">
                <a:latin typeface="Courier New" pitchFamily="49" charset="0"/>
              </a:rPr>
              <a:t>nr,nq</a:t>
            </a:r>
            <a:r>
              <a:rPr lang="en-US" sz="1700" b="1" dirty="0">
                <a:latin typeface="Courier New" pitchFamily="49" charset="0"/>
              </a:rPr>
              <a:t>),INTENT(IN)  :: src1</a:t>
            </a:r>
          </a:p>
          <a:p>
            <a:pPr>
              <a:lnSpc>
                <a:spcPct val="80000"/>
              </a:lnSpc>
              <a:buFont typeface="Wingdings" pitchFamily="2" charset="2"/>
              <a:buNone/>
            </a:pPr>
            <a:r>
              <a:rPr lang="en-US" sz="1700" b="1" dirty="0">
                <a:latin typeface="Courier New" pitchFamily="49" charset="0"/>
              </a:rPr>
              <a:t>  REAL,DIMENSION(</a:t>
            </a:r>
            <a:r>
              <a:rPr lang="en-US" sz="1700" b="1" dirty="0" err="1">
                <a:latin typeface="Courier New" pitchFamily="49" charset="0"/>
              </a:rPr>
              <a:t>nq,nc</a:t>
            </a:r>
            <a:r>
              <a:rPr lang="en-US" sz="1700" b="1" dirty="0">
                <a:latin typeface="Courier New" pitchFamily="49" charset="0"/>
              </a:rPr>
              <a:t>),INTENT(IN)  :: src2</a:t>
            </a:r>
          </a:p>
          <a:p>
            <a:pPr>
              <a:buFont typeface="Wingdings" pitchFamily="2" charset="2"/>
              <a:buNone/>
            </a:pPr>
            <a:endParaRPr lang="en-US" sz="1700" b="1" dirty="0">
              <a:latin typeface="Courier New" pitchFamily="49" charset="0"/>
            </a:endParaRPr>
          </a:p>
          <a:p>
            <a:pPr>
              <a:lnSpc>
                <a:spcPct val="40000"/>
              </a:lnSpc>
              <a:buFont typeface="Wingdings" pitchFamily="2" charset="2"/>
              <a:buNone/>
            </a:pPr>
            <a:r>
              <a:rPr lang="en-US" sz="1700" b="1" dirty="0">
                <a:latin typeface="Courier New" pitchFamily="49" charset="0"/>
              </a:rPr>
              <a:t>  INTEGER :: r, c, q</a:t>
            </a:r>
          </a:p>
          <a:p>
            <a:pPr>
              <a:buFont typeface="Wingdings" pitchFamily="2" charset="2"/>
              <a:buNone/>
            </a:pPr>
            <a:endParaRPr lang="en-US" sz="1700" b="1" dirty="0">
              <a:latin typeface="Courier New" pitchFamily="49" charset="0"/>
            </a:endParaRPr>
          </a:p>
          <a:p>
            <a:pPr>
              <a:lnSpc>
                <a:spcPct val="40000"/>
              </a:lnSpc>
              <a:buFont typeface="Wingdings" pitchFamily="2" charset="2"/>
              <a:buNone/>
            </a:pPr>
            <a:r>
              <a:rPr lang="en-US" sz="1700" b="1" dirty="0">
                <a:latin typeface="Courier New" pitchFamily="49" charset="0"/>
              </a:rPr>
              <a:t>  DO c = 1, </a:t>
            </a:r>
            <a:r>
              <a:rPr lang="en-US" sz="1700" b="1" dirty="0" err="1">
                <a:latin typeface="Courier New" pitchFamily="49" charset="0"/>
              </a:rPr>
              <a:t>nc</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DO r = 1, nr</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a:t>
            </a:r>
            <a:r>
              <a:rPr lang="en-US" sz="1700" b="1" dirty="0" err="1">
                <a:latin typeface="Courier New" pitchFamily="49" charset="0"/>
              </a:rPr>
              <a:t>r,c</a:t>
            </a:r>
            <a:r>
              <a:rPr lang="en-US" sz="1700" b="1" dirty="0">
                <a:latin typeface="Courier New" pitchFamily="49" charset="0"/>
              </a:rPr>
              <a:t>) = 0.0</a:t>
            </a:r>
          </a:p>
          <a:p>
            <a:pPr>
              <a:lnSpc>
                <a:spcPct val="80000"/>
              </a:lnSpc>
              <a:buFont typeface="Wingdings" pitchFamily="2" charset="2"/>
              <a:buNone/>
            </a:pPr>
            <a:r>
              <a:rPr lang="en-US" sz="1700" b="1" dirty="0">
                <a:latin typeface="Courier New" pitchFamily="49" charset="0"/>
              </a:rPr>
              <a:t>      DO q = 1, </a:t>
            </a:r>
            <a:r>
              <a:rPr lang="en-US" sz="1700" b="1" dirty="0" err="1">
                <a:latin typeface="Courier New" pitchFamily="49" charset="0"/>
              </a:rPr>
              <a:t>nq</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a:t>
            </a:r>
            <a:r>
              <a:rPr lang="en-US" sz="1700" b="1" dirty="0" err="1">
                <a:latin typeface="Courier New" pitchFamily="49" charset="0"/>
              </a:rPr>
              <a:t>r,c</a:t>
            </a:r>
            <a:r>
              <a:rPr lang="en-US" sz="1700" b="1" dirty="0">
                <a:latin typeface="Courier New" pitchFamily="49" charset="0"/>
              </a:rPr>
              <a:t>) = </a:t>
            </a:r>
            <a:r>
              <a:rPr lang="en-US" sz="1700" b="1" dirty="0" err="1">
                <a:latin typeface="Courier New" pitchFamily="49" charset="0"/>
              </a:rPr>
              <a:t>dst</a:t>
            </a:r>
            <a:r>
              <a:rPr lang="en-US" sz="1700" b="1" dirty="0">
                <a:latin typeface="Courier New" pitchFamily="49" charset="0"/>
              </a:rPr>
              <a:t>(</a:t>
            </a:r>
            <a:r>
              <a:rPr lang="en-US" sz="1700" b="1" dirty="0" err="1">
                <a:latin typeface="Courier New" pitchFamily="49" charset="0"/>
              </a:rPr>
              <a:t>r,c</a:t>
            </a:r>
            <a:r>
              <a:rPr lang="en-US" sz="1700" b="1" dirty="0">
                <a:latin typeface="Courier New" pitchFamily="49" charset="0"/>
              </a:rPr>
              <a:t>) + src1(</a:t>
            </a:r>
            <a:r>
              <a:rPr lang="en-US" sz="1700" b="1" dirty="0" err="1">
                <a:latin typeface="Courier New" pitchFamily="49" charset="0"/>
              </a:rPr>
              <a:t>r,q</a:t>
            </a:r>
            <a:r>
              <a:rPr lang="en-US" sz="1700" b="1" dirty="0">
                <a:latin typeface="Courier New" pitchFamily="49" charset="0"/>
              </a:rPr>
              <a:t>) * src2(</a:t>
            </a:r>
            <a:r>
              <a:rPr lang="en-US" sz="1700" b="1" dirty="0" err="1">
                <a:latin typeface="Courier New" pitchFamily="49" charset="0"/>
              </a:rPr>
              <a:t>q,c</a:t>
            </a:r>
            <a:r>
              <a:rPr lang="en-US" sz="1700" b="1" dirty="0">
                <a:latin typeface="Courier New" pitchFamily="49" charset="0"/>
              </a:rPr>
              <a:t>)</a:t>
            </a:r>
          </a:p>
          <a:p>
            <a:pPr>
              <a:lnSpc>
                <a:spcPct val="80000"/>
              </a:lnSpc>
              <a:buFont typeface="Wingdings" pitchFamily="2" charset="2"/>
              <a:buNone/>
            </a:pPr>
            <a:r>
              <a:rPr lang="en-US" sz="1700" b="1" dirty="0">
                <a:latin typeface="Courier New" pitchFamily="49" charset="0"/>
              </a:rPr>
              <a:t>      END DO !! </a:t>
            </a:r>
            <a:r>
              <a:rPr lang="en-US" sz="1700" b="1" dirty="0" smtClean="0">
                <a:latin typeface="Courier New" pitchFamily="49" charset="0"/>
              </a:rPr>
              <a:t>q</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END DO !! </a:t>
            </a:r>
            <a:r>
              <a:rPr lang="en-US" sz="1700" b="1" dirty="0" smtClean="0">
                <a:latin typeface="Courier New" pitchFamily="49" charset="0"/>
              </a:rPr>
              <a:t>r</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END DO !! </a:t>
            </a:r>
            <a:r>
              <a:rPr lang="en-US" sz="1700" b="1" dirty="0" smtClean="0">
                <a:latin typeface="Courier New" pitchFamily="49" charset="0"/>
              </a:rPr>
              <a:t>c</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END SUBROUTINE </a:t>
            </a:r>
            <a:r>
              <a:rPr lang="en-US" sz="1700" b="1" dirty="0" err="1">
                <a:latin typeface="Courier New" pitchFamily="49" charset="0"/>
              </a:rPr>
              <a:t>matrix_matrix_mult_by_init</a:t>
            </a:r>
            <a:endParaRPr lang="en-US" sz="1700" b="1" dirty="0">
              <a:latin typeface="Courier New" pitchFamily="49" charset="0"/>
            </a:endParaRPr>
          </a:p>
          <a:p>
            <a:pPr>
              <a:buFont typeface="Wingdings" pitchFamily="2" charset="2"/>
              <a:buNone/>
            </a:pPr>
            <a:endParaRPr lang="en-US" sz="1400" b="1" dirty="0">
              <a:latin typeface="Courier New" pitchFamily="49" charset="0"/>
            </a:endParaRPr>
          </a:p>
          <a:p>
            <a:pPr>
              <a:buFont typeface="Wingdings" pitchFamily="2" charset="2"/>
              <a:buNone/>
            </a:pPr>
            <a:endParaRPr lang="en-US" sz="900" dirty="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8975740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E0889F6-CCCD-4BFF-8624-5C714E68CD43}" type="slidenum">
              <a:rPr lang="en-US"/>
              <a:pPr/>
              <a:t>75</a:t>
            </a:fld>
            <a:endParaRPr lang="en-US"/>
          </a:p>
        </p:txBody>
      </p:sp>
      <p:sp>
        <p:nvSpPr>
          <p:cNvPr id="637954" name="Rectangle 2"/>
          <p:cNvSpPr>
            <a:spLocks noGrp="1" noChangeArrowheads="1"/>
          </p:cNvSpPr>
          <p:nvPr>
            <p:ph type="title"/>
          </p:nvPr>
        </p:nvSpPr>
        <p:spPr/>
        <p:txBody>
          <a:bodyPr/>
          <a:lstStyle/>
          <a:p>
            <a:r>
              <a:rPr lang="en-US"/>
              <a:t>Matrix Multiply w/Initialization</a:t>
            </a:r>
          </a:p>
        </p:txBody>
      </p:sp>
      <p:sp>
        <p:nvSpPr>
          <p:cNvPr id="637955" name="Rectangle 3"/>
          <p:cNvSpPr>
            <a:spLocks noGrp="1" noChangeArrowheads="1"/>
          </p:cNvSpPr>
          <p:nvPr>
            <p:ph type="body" idx="1"/>
          </p:nvPr>
        </p:nvSpPr>
        <p:spPr>
          <a:xfrm>
            <a:off x="457200" y="1371600"/>
            <a:ext cx="8305800" cy="5029200"/>
          </a:xfrm>
        </p:spPr>
        <p:txBody>
          <a:bodyPr/>
          <a:lstStyle/>
          <a:p>
            <a:pPr>
              <a:lnSpc>
                <a:spcPct val="80000"/>
              </a:lnSpc>
              <a:buFont typeface="Wingdings" pitchFamily="2" charset="2"/>
              <a:buNone/>
            </a:pPr>
            <a:r>
              <a:rPr lang="en-US" sz="1700" b="1" dirty="0">
                <a:latin typeface="Courier New" pitchFamily="49" charset="0"/>
              </a:rPr>
              <a:t>void </a:t>
            </a:r>
            <a:r>
              <a:rPr lang="en-US" sz="1700" b="1" dirty="0" err="1">
                <a:latin typeface="Courier New" pitchFamily="49" charset="0"/>
              </a:rPr>
              <a:t>matrix_matrix_mult_by_init</a:t>
            </a:r>
            <a:r>
              <a:rPr lang="en-US" sz="1700" b="1" dirty="0">
                <a:latin typeface="Courier New" pitchFamily="49" charset="0"/>
              </a:rPr>
              <a:t> (</a:t>
            </a:r>
          </a:p>
          <a:p>
            <a:pPr>
              <a:lnSpc>
                <a:spcPct val="80000"/>
              </a:lnSpc>
              <a:buFont typeface="Wingdings" pitchFamily="2" charset="2"/>
              <a:buNone/>
            </a:pPr>
            <a:r>
              <a:rPr lang="en-US" sz="1700" b="1" dirty="0">
                <a:latin typeface="Courier New" pitchFamily="49" charset="0"/>
              </a:rPr>
              <a:t>         float** </a:t>
            </a:r>
            <a:r>
              <a:rPr lang="en-US" sz="1700" b="1" dirty="0" err="1">
                <a:latin typeface="Courier New" pitchFamily="49" charset="0"/>
              </a:rPr>
              <a:t>dst</a:t>
            </a:r>
            <a:r>
              <a:rPr lang="en-US" sz="1700" b="1" dirty="0">
                <a:latin typeface="Courier New" pitchFamily="49" charset="0"/>
              </a:rPr>
              <a:t>, float** src1, float** src2,</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int</a:t>
            </a:r>
            <a:r>
              <a:rPr lang="en-US" sz="1700" b="1" dirty="0">
                <a:latin typeface="Courier New" pitchFamily="49" charset="0"/>
              </a:rPr>
              <a:t> nr, </a:t>
            </a:r>
            <a:r>
              <a:rPr lang="en-US" sz="1700" b="1" dirty="0" err="1">
                <a:latin typeface="Courier New" pitchFamily="49" charset="0"/>
              </a:rPr>
              <a:t>int</a:t>
            </a:r>
            <a:r>
              <a:rPr lang="en-US" sz="1700" b="1" dirty="0">
                <a:latin typeface="Courier New" pitchFamily="49" charset="0"/>
              </a:rPr>
              <a:t>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int</a:t>
            </a:r>
            <a:r>
              <a:rPr lang="en-US" sz="1700" b="1" dirty="0">
                <a:latin typeface="Courier New" pitchFamily="49" charset="0"/>
              </a:rPr>
              <a:t> nq)</a:t>
            </a:r>
          </a:p>
          <a:p>
            <a:pPr>
              <a:lnSpc>
                <a:spcPct val="80000"/>
              </a:lnSpc>
              <a:buFont typeface="Wingdings" pitchFamily="2" charset="2"/>
              <a:buNone/>
            </a:pPr>
            <a:r>
              <a:rPr lang="en-US" sz="1700" b="1" dirty="0">
                <a:latin typeface="Courier New" pitchFamily="49" charset="0"/>
              </a:rPr>
              <a:t>{ /* </a:t>
            </a:r>
            <a:r>
              <a:rPr lang="en-US" sz="1700" b="1" dirty="0" err="1">
                <a:latin typeface="Courier New" pitchFamily="49" charset="0"/>
              </a:rPr>
              <a:t>matrix_matrix_mult_by_init</a:t>
            </a:r>
            <a:r>
              <a:rPr lang="en-US" sz="1700" b="1" dirty="0">
                <a:latin typeface="Courier New" pitchFamily="49" charset="0"/>
              </a:rPr>
              <a:t> */</a:t>
            </a:r>
          </a:p>
          <a:p>
            <a:pPr>
              <a:lnSpc>
                <a:spcPct val="40000"/>
              </a:lnSpc>
              <a:buFont typeface="Wingdings" pitchFamily="2" charset="2"/>
              <a:buNone/>
            </a:pPr>
            <a:r>
              <a:rPr lang="en-US" sz="1700" b="1" dirty="0">
                <a:latin typeface="Courier New" pitchFamily="49" charset="0"/>
              </a:rPr>
              <a:t>  </a:t>
            </a:r>
            <a:r>
              <a:rPr lang="en-US" sz="1700" b="1" dirty="0" err="1">
                <a:latin typeface="Courier New" pitchFamily="49" charset="0"/>
              </a:rPr>
              <a:t>int</a:t>
            </a:r>
            <a:r>
              <a:rPr lang="en-US" sz="1700" b="1" dirty="0">
                <a:latin typeface="Courier New" pitchFamily="49" charset="0"/>
              </a:rPr>
              <a:t> r, c, q;</a:t>
            </a:r>
          </a:p>
          <a:p>
            <a:pPr>
              <a:lnSpc>
                <a:spcPct val="80000"/>
              </a:lnSpc>
              <a:buFont typeface="Wingdings" pitchFamily="2" charset="2"/>
              <a:buNone/>
            </a:pPr>
            <a:endParaRPr lang="en-US" sz="1700" b="1" dirty="0">
              <a:latin typeface="Courier New" pitchFamily="49" charset="0"/>
            </a:endParaRPr>
          </a:p>
          <a:p>
            <a:pPr>
              <a:lnSpc>
                <a:spcPct val="40000"/>
              </a:lnSpc>
              <a:buFont typeface="Wingdings" pitchFamily="2" charset="2"/>
              <a:buNone/>
            </a:pPr>
            <a:r>
              <a:rPr lang="en-US" sz="1700" b="1" dirty="0">
                <a:latin typeface="Courier New" pitchFamily="49" charset="0"/>
              </a:rPr>
              <a:t>  for (r = 0; r &lt; nr; r++) {</a:t>
            </a:r>
          </a:p>
          <a:p>
            <a:pPr>
              <a:lnSpc>
                <a:spcPct val="80000"/>
              </a:lnSpc>
              <a:buFont typeface="Wingdings" pitchFamily="2" charset="2"/>
              <a:buNone/>
            </a:pPr>
            <a:r>
              <a:rPr lang="en-US" sz="1700" b="1" dirty="0">
                <a:latin typeface="Courier New" pitchFamily="49" charset="0"/>
              </a:rPr>
              <a:t>    for (c = 0; c &lt;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c++</a:t>
            </a:r>
            <a:r>
              <a:rPr lang="en-US" sz="1700" b="1" dirty="0">
                <a:latin typeface="Courier New" pitchFamily="49" charset="0"/>
              </a:rPr>
              <a:t>) {</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[r][c] = 0.0;</a:t>
            </a:r>
          </a:p>
          <a:p>
            <a:pPr>
              <a:lnSpc>
                <a:spcPct val="80000"/>
              </a:lnSpc>
              <a:buFont typeface="Wingdings" pitchFamily="2" charset="2"/>
              <a:buNone/>
            </a:pPr>
            <a:r>
              <a:rPr lang="en-US" sz="1700" b="1" dirty="0">
                <a:latin typeface="Courier New" pitchFamily="49" charset="0"/>
              </a:rPr>
              <a:t>      for (q = 0; q &lt; nq; q++) {</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[r][c] = </a:t>
            </a:r>
            <a:r>
              <a:rPr lang="en-US" sz="1700" b="1" dirty="0" err="1">
                <a:latin typeface="Courier New" pitchFamily="49" charset="0"/>
              </a:rPr>
              <a:t>dst</a:t>
            </a:r>
            <a:r>
              <a:rPr lang="en-US" sz="1700" b="1" dirty="0">
                <a:latin typeface="Courier New" pitchFamily="49" charset="0"/>
              </a:rPr>
              <a:t>[r][c] + src1[r][q] * src2[q][c];</a:t>
            </a:r>
          </a:p>
          <a:p>
            <a:pPr>
              <a:lnSpc>
                <a:spcPct val="80000"/>
              </a:lnSpc>
              <a:buFont typeface="Wingdings" pitchFamily="2" charset="2"/>
              <a:buNone/>
            </a:pPr>
            <a:r>
              <a:rPr lang="en-US" sz="1700" b="1" dirty="0">
                <a:latin typeface="Courier New" pitchFamily="49" charset="0"/>
              </a:rPr>
              <a:t>      } /* for q */</a:t>
            </a:r>
          </a:p>
          <a:p>
            <a:pPr>
              <a:lnSpc>
                <a:spcPct val="80000"/>
              </a:lnSpc>
              <a:buFont typeface="Wingdings" pitchFamily="2" charset="2"/>
              <a:buNone/>
            </a:pPr>
            <a:r>
              <a:rPr lang="en-US" sz="1700" b="1" dirty="0">
                <a:latin typeface="Courier New" pitchFamily="49" charset="0"/>
              </a:rPr>
              <a:t>    } /* for c */</a:t>
            </a:r>
          </a:p>
          <a:p>
            <a:pPr>
              <a:lnSpc>
                <a:spcPct val="80000"/>
              </a:lnSpc>
              <a:buFont typeface="Wingdings" pitchFamily="2" charset="2"/>
              <a:buNone/>
            </a:pPr>
            <a:r>
              <a:rPr lang="en-US" sz="1700" b="1" dirty="0">
                <a:latin typeface="Courier New" pitchFamily="49" charset="0"/>
              </a:rPr>
              <a:t>  } /* for r */</a:t>
            </a:r>
          </a:p>
          <a:p>
            <a:pPr>
              <a:lnSpc>
                <a:spcPct val="80000"/>
              </a:lnSpc>
              <a:buFont typeface="Wingdings" pitchFamily="2" charset="2"/>
              <a:buNone/>
            </a:pPr>
            <a:r>
              <a:rPr lang="en-US" sz="1700" b="1" dirty="0">
                <a:latin typeface="Courier New" pitchFamily="49" charset="0"/>
              </a:rPr>
              <a:t>} /* </a:t>
            </a:r>
            <a:r>
              <a:rPr lang="en-US" sz="1700" b="1" dirty="0" err="1">
                <a:latin typeface="Courier New" pitchFamily="49" charset="0"/>
              </a:rPr>
              <a:t>matrix_matrix_mult_by_init</a:t>
            </a:r>
            <a:r>
              <a:rPr lang="en-US" sz="1700" b="1" dirty="0">
                <a:latin typeface="Courier New" pitchFamily="49" charset="0"/>
              </a:rPr>
              <a:t> */</a:t>
            </a:r>
            <a:endParaRPr lang="en-US" sz="1700" dirty="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2686006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C49F0AF-B38B-4E21-939A-D0B9692D650B}" type="slidenum">
              <a:rPr lang="en-US"/>
              <a:pPr/>
              <a:t>76</a:t>
            </a:fld>
            <a:endParaRPr lang="en-US"/>
          </a:p>
        </p:txBody>
      </p:sp>
      <p:sp>
        <p:nvSpPr>
          <p:cNvPr id="610306" name="Rectangle 2"/>
          <p:cNvSpPr>
            <a:spLocks noGrp="1" noChangeArrowheads="1"/>
          </p:cNvSpPr>
          <p:nvPr>
            <p:ph type="title"/>
          </p:nvPr>
        </p:nvSpPr>
        <p:spPr/>
        <p:txBody>
          <a:bodyPr/>
          <a:lstStyle/>
          <a:p>
            <a:r>
              <a:rPr lang="en-US"/>
              <a:t>Matrix Multiply Via Intrinsic</a:t>
            </a:r>
          </a:p>
        </p:txBody>
      </p:sp>
      <p:sp>
        <p:nvSpPr>
          <p:cNvPr id="610307" name="Rectangle 3"/>
          <p:cNvSpPr>
            <a:spLocks noGrp="1" noChangeArrowheads="1"/>
          </p:cNvSpPr>
          <p:nvPr>
            <p:ph type="body" idx="1"/>
          </p:nvPr>
        </p:nvSpPr>
        <p:spPr/>
        <p:txBody>
          <a:bodyPr/>
          <a:lstStyle/>
          <a:p>
            <a:pPr>
              <a:buFont typeface="Wingdings" pitchFamily="2" charset="2"/>
              <a:buNone/>
            </a:pPr>
            <a:r>
              <a:rPr lang="en-US" sz="1700" b="1" dirty="0">
                <a:latin typeface="Courier New" pitchFamily="49" charset="0"/>
              </a:rPr>
              <a:t>SUBROUTINE </a:t>
            </a:r>
            <a:r>
              <a:rPr lang="en-US" sz="1700" b="1" dirty="0" err="1">
                <a:latin typeface="Courier New" pitchFamily="49" charset="0"/>
              </a:rPr>
              <a:t>matrix_matrix_mult_by_intrinsic</a:t>
            </a:r>
            <a:r>
              <a:rPr lang="en-US" sz="1700" b="1" dirty="0">
                <a:latin typeface="Courier New" pitchFamily="49" charset="0"/>
              </a:rPr>
              <a:t> ( &amp;</a:t>
            </a:r>
          </a:p>
          <a:p>
            <a:pPr>
              <a:buFont typeface="Wingdings" pitchFamily="2" charset="2"/>
              <a:buNone/>
            </a:pPr>
            <a:r>
              <a:rPr lang="en-US" sz="1700" b="1" dirty="0">
                <a:latin typeface="Courier New" pitchFamily="49" charset="0"/>
              </a:rPr>
              <a:t> &amp;           </a:t>
            </a:r>
            <a:r>
              <a:rPr lang="en-US" sz="1700" b="1" dirty="0" err="1">
                <a:latin typeface="Courier New" pitchFamily="49" charset="0"/>
              </a:rPr>
              <a:t>dst</a:t>
            </a:r>
            <a:r>
              <a:rPr lang="en-US" sz="1700" b="1" dirty="0">
                <a:latin typeface="Courier New" pitchFamily="49" charset="0"/>
              </a:rPr>
              <a:t>, src1, src2, nr, </a:t>
            </a:r>
            <a:r>
              <a:rPr lang="en-US" sz="1700" b="1" dirty="0" err="1">
                <a:latin typeface="Courier New" pitchFamily="49" charset="0"/>
              </a:rPr>
              <a:t>nc</a:t>
            </a:r>
            <a:r>
              <a:rPr lang="en-US" sz="1700" b="1" dirty="0">
                <a:latin typeface="Courier New" pitchFamily="49" charset="0"/>
              </a:rPr>
              <a:t>, nq)</a:t>
            </a:r>
          </a:p>
          <a:p>
            <a:pPr>
              <a:buFont typeface="Wingdings" pitchFamily="2" charset="2"/>
              <a:buNone/>
            </a:pPr>
            <a:r>
              <a:rPr lang="en-US" sz="1700" b="1" dirty="0">
                <a:latin typeface="Courier New" pitchFamily="49" charset="0"/>
              </a:rPr>
              <a:t>  IMPLICIT NONE</a:t>
            </a:r>
          </a:p>
          <a:p>
            <a:pPr>
              <a:buFont typeface="Wingdings" pitchFamily="2" charset="2"/>
              <a:buNone/>
            </a:pPr>
            <a:r>
              <a:rPr lang="en-US" sz="1700" b="1" dirty="0">
                <a:latin typeface="Courier New" pitchFamily="49" charset="0"/>
              </a:rPr>
              <a:t>  INTEGER,INTENT(IN) :: nr, </a:t>
            </a:r>
            <a:r>
              <a:rPr lang="en-US" sz="1700" b="1" dirty="0" err="1">
                <a:latin typeface="Courier New" pitchFamily="49" charset="0"/>
              </a:rPr>
              <a:t>nc</a:t>
            </a:r>
            <a:r>
              <a:rPr lang="en-US" sz="1700" b="1" dirty="0">
                <a:latin typeface="Courier New" pitchFamily="49" charset="0"/>
              </a:rPr>
              <a:t>, nq</a:t>
            </a:r>
          </a:p>
          <a:p>
            <a:pPr>
              <a:buFont typeface="Wingdings" pitchFamily="2" charset="2"/>
              <a:buNone/>
            </a:pPr>
            <a:r>
              <a:rPr lang="en-US" sz="1700" b="1" dirty="0">
                <a:latin typeface="Courier New" pitchFamily="49" charset="0"/>
              </a:rPr>
              <a:t>  REAL,DIMENSION(</a:t>
            </a:r>
            <a:r>
              <a:rPr lang="en-US" sz="1700" b="1" dirty="0" err="1">
                <a:latin typeface="Courier New" pitchFamily="49" charset="0"/>
              </a:rPr>
              <a:t>nr,nc</a:t>
            </a:r>
            <a:r>
              <a:rPr lang="en-US" sz="1700" b="1" dirty="0">
                <a:latin typeface="Courier New" pitchFamily="49" charset="0"/>
              </a:rPr>
              <a:t>),INTENT(OUT) :: </a:t>
            </a:r>
            <a:r>
              <a:rPr lang="en-US" sz="1700" b="1" dirty="0" err="1">
                <a:latin typeface="Courier New" pitchFamily="49" charset="0"/>
              </a:rPr>
              <a:t>dst</a:t>
            </a:r>
            <a:endParaRPr lang="en-US" sz="1700" b="1" dirty="0">
              <a:latin typeface="Courier New" pitchFamily="49" charset="0"/>
            </a:endParaRPr>
          </a:p>
          <a:p>
            <a:pPr>
              <a:buFont typeface="Wingdings" pitchFamily="2" charset="2"/>
              <a:buNone/>
            </a:pPr>
            <a:r>
              <a:rPr lang="en-US" sz="1700" b="1" dirty="0">
                <a:latin typeface="Courier New" pitchFamily="49" charset="0"/>
              </a:rPr>
              <a:t>  REAL,DIMENSION(</a:t>
            </a:r>
            <a:r>
              <a:rPr lang="en-US" sz="1700" b="1" dirty="0" err="1">
                <a:latin typeface="Courier New" pitchFamily="49" charset="0"/>
              </a:rPr>
              <a:t>nr,nq</a:t>
            </a:r>
            <a:r>
              <a:rPr lang="en-US" sz="1700" b="1" dirty="0">
                <a:latin typeface="Courier New" pitchFamily="49" charset="0"/>
              </a:rPr>
              <a:t>),INTENT(IN)  :: src1</a:t>
            </a:r>
          </a:p>
          <a:p>
            <a:pPr>
              <a:buFont typeface="Wingdings" pitchFamily="2" charset="2"/>
              <a:buNone/>
            </a:pPr>
            <a:r>
              <a:rPr lang="en-US" sz="1700" b="1" dirty="0">
                <a:latin typeface="Courier New" pitchFamily="49" charset="0"/>
              </a:rPr>
              <a:t>  REAL,DIMENSION(</a:t>
            </a:r>
            <a:r>
              <a:rPr lang="en-US" sz="1700" b="1" dirty="0" err="1">
                <a:latin typeface="Courier New" pitchFamily="49" charset="0"/>
              </a:rPr>
              <a:t>nq,nc</a:t>
            </a:r>
            <a:r>
              <a:rPr lang="en-US" sz="1700" b="1" dirty="0">
                <a:latin typeface="Courier New" pitchFamily="49" charset="0"/>
              </a:rPr>
              <a:t>),INTENT(IN)  :: src2</a:t>
            </a:r>
          </a:p>
          <a:p>
            <a:pPr>
              <a:buFont typeface="Wingdings" pitchFamily="2" charset="2"/>
              <a:buNone/>
            </a:pPr>
            <a:endParaRPr lang="en-US" sz="1700" b="1" dirty="0">
              <a:latin typeface="Courier New" pitchFamily="49" charset="0"/>
            </a:endParaRPr>
          </a:p>
          <a:p>
            <a:pPr>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 = MATMUL(src1, src2)</a:t>
            </a:r>
          </a:p>
          <a:p>
            <a:pPr>
              <a:buFont typeface="Wingdings" pitchFamily="2" charset="2"/>
              <a:buNone/>
            </a:pPr>
            <a:r>
              <a:rPr lang="en-US" sz="1700" b="1" dirty="0">
                <a:latin typeface="Courier New" pitchFamily="49" charset="0"/>
              </a:rPr>
              <a:t>END SUBROUTINE </a:t>
            </a:r>
            <a:r>
              <a:rPr lang="en-US" sz="1700" b="1" dirty="0" err="1">
                <a:latin typeface="Courier New" pitchFamily="49" charset="0"/>
              </a:rPr>
              <a:t>matrix_matrix_mult_by_intrinsic</a:t>
            </a:r>
            <a:endParaRPr lang="en-US" sz="1700" b="1" dirty="0">
              <a:latin typeface="Courier New" pitchFamily="49" charset="0"/>
            </a:endParaRPr>
          </a:p>
          <a:p>
            <a:pPr>
              <a:buFont typeface="Wingdings" pitchFamily="2" charset="2"/>
              <a:buNone/>
            </a:pPr>
            <a:endParaRPr lang="en-US" sz="1400" b="1"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2606287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69" name="Slide Number Placeholder 3"/>
          <p:cNvSpPr>
            <a:spLocks noGrp="1"/>
          </p:cNvSpPr>
          <p:nvPr>
            <p:ph type="sldNum" sz="quarter" idx="4294967295"/>
          </p:nvPr>
        </p:nvSpPr>
        <p:spPr>
          <a:xfrm>
            <a:off x="7162800" y="6191250"/>
            <a:ext cx="1295400" cy="457200"/>
          </a:xfrm>
          <a:prstGeom prst="rect">
            <a:avLst/>
          </a:prstGeom>
        </p:spPr>
        <p:txBody>
          <a:bodyPr/>
          <a:lstStyle/>
          <a:p>
            <a:fld id="{00C8D78E-AAF6-4611-A6EF-5A5A85FC9712}" type="slidenum">
              <a:rPr lang="en-US"/>
              <a:pPr/>
              <a:t>77</a:t>
            </a:fld>
            <a:endParaRPr lang="en-US"/>
          </a:p>
        </p:txBody>
      </p:sp>
      <p:sp>
        <p:nvSpPr>
          <p:cNvPr id="611330" name="Rectangle 2"/>
          <p:cNvSpPr>
            <a:spLocks noGrp="1" noChangeArrowheads="1"/>
          </p:cNvSpPr>
          <p:nvPr>
            <p:ph type="title"/>
          </p:nvPr>
        </p:nvSpPr>
        <p:spPr/>
        <p:txBody>
          <a:bodyPr/>
          <a:lstStyle/>
          <a:p>
            <a:r>
              <a:rPr lang="en-US"/>
              <a:t>Matrix Multiply Behavior</a:t>
            </a:r>
          </a:p>
        </p:txBody>
      </p:sp>
      <p:sp>
        <p:nvSpPr>
          <p:cNvPr id="611331"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1332" name="Line 4"/>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3" name="Line 5"/>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4" name="Line 6"/>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5" name="Line 7"/>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6" name="Line 8"/>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7" name="Line 9"/>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8" name="Line 10"/>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9" name="Line 11"/>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0" name="Line 12"/>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1" name="Line 13"/>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2" name="Line 14"/>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3" name="Line 15"/>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4" name="Line 16"/>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5" name="Line 17"/>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6" name="Line 18"/>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7" name="Line 19"/>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8" name="Line 20"/>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9" name="Line 21"/>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0" name="Line 22"/>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1" name="Line 23"/>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2" name="Line 24"/>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3" name="Line 25"/>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4" name="Line 26"/>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5" name="Line 27"/>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6" name="Line 28"/>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7" name="Line 29"/>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8" name="Line 30"/>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9" name="Line 31"/>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0" name="Line 32"/>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1" name="Line 33"/>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2" name="Line 34"/>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3" name="Line 35"/>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611364" name="Line 36"/>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611365" name="Line 37"/>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611366" name="Line 38"/>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611367" name="Line 39"/>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611368" name="Line 40"/>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611369" name="Line 41"/>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611370" name="Line 42"/>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611371" name="Line 43"/>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611372" name="Line 44"/>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611373" name="Line 45"/>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611374" name="Line 46"/>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611375" name="Line 47"/>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611376" name="Line 48"/>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611377" name="Line 49"/>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611378" name="Line 50"/>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611379" name="Line 51"/>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611380" name="Line 52"/>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611381" name="Line 53"/>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611382" name="Line 54"/>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611383" name="Line 55"/>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611384" name="Line 56"/>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611385" name="Line 57"/>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611386" name="Line 58"/>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611387" name="Line 59"/>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611388" name="Line 60"/>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611389" name="Line 61"/>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611390"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1"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2"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3"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4"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5" name="Text Box 67"/>
          <p:cNvSpPr txBox="1">
            <a:spLocks noChangeArrowheads="1"/>
          </p:cNvSpPr>
          <p:nvPr/>
        </p:nvSpPr>
        <p:spPr bwMode="auto">
          <a:xfrm>
            <a:off x="762000" y="5791200"/>
            <a:ext cx="7664450" cy="366713"/>
          </a:xfrm>
          <a:prstGeom prst="rect">
            <a:avLst/>
          </a:prstGeom>
          <a:noFill/>
          <a:ln w="9525">
            <a:noFill/>
            <a:miter lim="800000"/>
            <a:headEnd/>
            <a:tailEnd/>
          </a:ln>
          <a:effectLst/>
        </p:spPr>
        <p:txBody>
          <a:bodyPr wrap="none">
            <a:spAutoFit/>
          </a:bodyPr>
          <a:lstStyle/>
          <a:p>
            <a:r>
              <a:rPr lang="en-US"/>
              <a:t>If the matrix is big, then each sweep of a row will clobber nearby values in cache.</a:t>
            </a:r>
          </a:p>
        </p:txBody>
      </p:sp>
    </p:spTree>
    <p:custDataLst>
      <p:tags r:id="rId1"/>
    </p:custDataLst>
    <p:extLst>
      <p:ext uri="{BB962C8B-B14F-4D97-AF65-F5344CB8AC3E}">
        <p14:creationId xmlns:p14="http://schemas.microsoft.com/office/powerpoint/2010/main" val="17442580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A2E59FD3-E82A-4B3F-B84D-88A66C6105F4}" type="slidenum">
              <a:rPr lang="en-US"/>
              <a:pPr/>
              <a:t>78</a:t>
            </a:fld>
            <a:endParaRPr lang="en-US"/>
          </a:p>
        </p:txBody>
      </p:sp>
      <p:sp>
        <p:nvSpPr>
          <p:cNvPr id="612354" name="Rectangle 2"/>
          <p:cNvSpPr>
            <a:spLocks noGrp="1" noChangeArrowheads="1"/>
          </p:cNvSpPr>
          <p:nvPr>
            <p:ph type="title"/>
          </p:nvPr>
        </p:nvSpPr>
        <p:spPr/>
        <p:txBody>
          <a:bodyPr/>
          <a:lstStyle/>
          <a:p>
            <a:r>
              <a:rPr lang="en-US"/>
              <a:t>Performance of Matrix Multiply</a:t>
            </a:r>
          </a:p>
        </p:txBody>
      </p:sp>
      <p:graphicFrame>
        <p:nvGraphicFramePr>
          <p:cNvPr id="612355" name="Object 3"/>
          <p:cNvGraphicFramePr>
            <a:graphicFrameLocks noChangeAspect="1"/>
          </p:cNvGraphicFramePr>
          <p:nvPr/>
        </p:nvGraphicFramePr>
        <p:xfrm>
          <a:off x="963613" y="1143000"/>
          <a:ext cx="7245350" cy="5715000"/>
        </p:xfrm>
        <a:graphic>
          <a:graphicData uri="http://schemas.openxmlformats.org/presentationml/2006/ole">
            <mc:AlternateContent xmlns:mc="http://schemas.openxmlformats.org/markup-compatibility/2006">
              <mc:Choice xmlns:v="urn:schemas-microsoft-com:vml" Requires="v">
                <p:oleObj spid="_x0000_s6164" name="Worksheet" r:id="rId5" imgW="11801160" imgH="9393840" progId="Excel.Sheet.8">
                  <p:embed/>
                </p:oleObj>
              </mc:Choice>
              <mc:Fallback>
                <p:oleObj name="Worksheet" r:id="rId5" imgW="11801160" imgH="93938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13" y="1143000"/>
                        <a:ext cx="724535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228600" y="2057400"/>
            <a:ext cx="1066800" cy="2514600"/>
            <a:chOff x="288" y="1296"/>
            <a:chExt cx="672" cy="1584"/>
          </a:xfrm>
        </p:grpSpPr>
        <p:sp>
          <p:nvSpPr>
            <p:cNvPr id="612357"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2358"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extLst>
      <p:ext uri="{BB962C8B-B14F-4D97-AF65-F5344CB8AC3E}">
        <p14:creationId xmlns:p14="http://schemas.microsoft.com/office/powerpoint/2010/main" val="33277219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83" name="Slide Number Placeholder 3"/>
          <p:cNvSpPr>
            <a:spLocks noGrp="1"/>
          </p:cNvSpPr>
          <p:nvPr>
            <p:ph type="sldNum" sz="quarter" idx="4294967295"/>
          </p:nvPr>
        </p:nvSpPr>
        <p:spPr>
          <a:xfrm>
            <a:off x="7162800" y="6191250"/>
            <a:ext cx="1295400" cy="457200"/>
          </a:xfrm>
          <a:prstGeom prst="rect">
            <a:avLst/>
          </a:prstGeom>
        </p:spPr>
        <p:txBody>
          <a:bodyPr/>
          <a:lstStyle/>
          <a:p>
            <a:fld id="{0700C8D1-C52A-4995-BE85-975748B2A8FC}" type="slidenum">
              <a:rPr lang="en-US"/>
              <a:pPr/>
              <a:t>79</a:t>
            </a:fld>
            <a:endParaRPr lang="en-US"/>
          </a:p>
        </p:txBody>
      </p:sp>
      <p:sp>
        <p:nvSpPr>
          <p:cNvPr id="613378" name="Rectangle 2"/>
          <p:cNvSpPr>
            <a:spLocks noGrp="1" noChangeArrowheads="1"/>
          </p:cNvSpPr>
          <p:nvPr>
            <p:ph type="title"/>
          </p:nvPr>
        </p:nvSpPr>
        <p:spPr/>
        <p:txBody>
          <a:bodyPr/>
          <a:lstStyle/>
          <a:p>
            <a:r>
              <a:rPr lang="en-US"/>
              <a:t>Tiling</a:t>
            </a:r>
          </a:p>
        </p:txBody>
      </p:sp>
      <p:sp>
        <p:nvSpPr>
          <p:cNvPr id="613379"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613383"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3384"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5"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6"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613387"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613388"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613389"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0"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1"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2"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3"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4"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5"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6"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7"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8"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9"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0"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1"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2"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3"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4"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5"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6"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7"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8"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9"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0"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613411"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613412"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613413"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4"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15"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613416"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613417"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613418"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613419"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613420"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613421"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613422"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613423"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613424"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613425"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613426"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613427"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613428"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613429"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613430"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613431"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613432"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613433"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613434"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613435"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613436"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613437"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613438"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613439"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613440"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613441"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613442"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3"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4"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5"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6"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7"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8"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9"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0"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1"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2"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3"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4"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5"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6"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613457"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extLst>
      <p:ext uri="{BB962C8B-B14F-4D97-AF65-F5344CB8AC3E}">
        <p14:creationId xmlns:p14="http://schemas.microsoft.com/office/powerpoint/2010/main" val="16075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a:t>
            </a:r>
            <a:endParaRPr lang="en-US" dirty="0"/>
          </a:p>
          <a:p>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sz="1200" dirty="0" smtClean="0"/>
          </a:p>
          <a:p>
            <a:pPr algn="ctr">
              <a:buFont typeface="Wingdings" pitchFamily="2" charset="2"/>
              <a:buNone/>
            </a:pPr>
            <a:r>
              <a:rPr lang="en-US" sz="2000" dirty="0" smtClean="0">
                <a:latin typeface="Courier New" pitchFamily="49" charset="0"/>
                <a:cs typeface="Courier New" pitchFamily="49" charset="0"/>
                <a:hlinkClick r:id="rId3"/>
              </a:rPr>
              <a:t>http://jwplayer.onenet.net/streams/sipe.html</a:t>
            </a:r>
            <a:endParaRPr lang="en-US" sz="2000" dirty="0" smtClean="0">
              <a:latin typeface="Courier New" pitchFamily="49" charset="0"/>
              <a:cs typeface="Courier New" pitchFamily="49" charset="0"/>
            </a:endParaRPr>
          </a:p>
          <a:p>
            <a:pPr>
              <a:buNone/>
            </a:pPr>
            <a:endParaRPr lang="en-US" sz="1200" dirty="0"/>
          </a:p>
          <a:p>
            <a:pPr>
              <a:buNone/>
            </a:pPr>
            <a:r>
              <a:rPr lang="en-US" dirty="0" smtClean="0"/>
              <a:t>If that URL fails, then go to:</a:t>
            </a:r>
          </a:p>
          <a:p>
            <a:pPr>
              <a:buNone/>
            </a:pPr>
            <a:endParaRPr lang="en-US" sz="1200" dirty="0" smtClean="0"/>
          </a:p>
          <a:p>
            <a:pPr algn="ctr">
              <a:buNone/>
            </a:pPr>
            <a:r>
              <a:rPr lang="en-US" sz="2000" dirty="0" smtClean="0">
                <a:latin typeface="Courier New" pitchFamily="49" charset="0"/>
                <a:cs typeface="Courier New" pitchFamily="49" charset="0"/>
                <a:hlinkClick r:id="rId4"/>
              </a:rPr>
              <a:t>http://jwplayer.onenet.net/streams/sipebackup.html</a:t>
            </a:r>
            <a:endParaRPr lang="en-US" sz="2000" dirty="0">
              <a:latin typeface="Courier New" pitchFamily="49" charset="0"/>
              <a:cs typeface="Courier New" pitchFamily="49" charset="0"/>
            </a:endParaRPr>
          </a:p>
          <a:p>
            <a:pPr>
              <a:buNone/>
            </a:pPr>
            <a:endParaRPr lang="en-US" sz="1200" dirty="0" smtClean="0"/>
          </a:p>
          <a:p>
            <a:pPr>
              <a:buNone/>
            </a:pPr>
            <a:r>
              <a:rPr lang="en-US" dirty="0" smtClean="0"/>
              <a:t>Many </a:t>
            </a:r>
            <a:r>
              <a:rPr lang="en-US" dirty="0"/>
              <a:t>thanks to Skyler Donahue of OneNet for providing this.</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78223890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4A7138E-E6D5-4410-977C-50581AE24250}" type="slidenum">
              <a:rPr lang="en-US"/>
              <a:pPr/>
              <a:t>80</a:t>
            </a:fld>
            <a:endParaRPr lang="en-US"/>
          </a:p>
        </p:txBody>
      </p:sp>
      <p:sp>
        <p:nvSpPr>
          <p:cNvPr id="614402" name="Rectangle 2"/>
          <p:cNvSpPr>
            <a:spLocks noGrp="1" noChangeArrowheads="1"/>
          </p:cNvSpPr>
          <p:nvPr>
            <p:ph type="title"/>
          </p:nvPr>
        </p:nvSpPr>
        <p:spPr/>
        <p:txBody>
          <a:bodyPr/>
          <a:lstStyle/>
          <a:p>
            <a:r>
              <a:rPr lang="en-US"/>
              <a:t>Tiling</a:t>
            </a:r>
          </a:p>
        </p:txBody>
      </p:sp>
      <p:sp>
        <p:nvSpPr>
          <p:cNvPr id="614403"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a:t>Tiling strategy: operate on each tile to completion, then move to the next tile.</a:t>
            </a:r>
          </a:p>
          <a:p>
            <a:r>
              <a:rPr lang="en-US"/>
              <a:t>Tile size can be set at runtime, according to what’s best for the machine that you’re running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6721703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A551244-C64D-4A81-8D4C-EB05C41BC34F}" type="slidenum">
              <a:rPr lang="en-US"/>
              <a:pPr/>
              <a:t>81</a:t>
            </a:fld>
            <a:endParaRPr lang="en-US"/>
          </a:p>
        </p:txBody>
      </p:sp>
      <p:sp>
        <p:nvSpPr>
          <p:cNvPr id="615426" name="Rectangle 2"/>
          <p:cNvSpPr>
            <a:spLocks noGrp="1" noChangeArrowheads="1"/>
          </p:cNvSpPr>
          <p:nvPr>
            <p:ph type="title"/>
          </p:nvPr>
        </p:nvSpPr>
        <p:spPr/>
        <p:txBody>
          <a:bodyPr/>
          <a:lstStyle/>
          <a:p>
            <a:r>
              <a:rPr lang="en-US"/>
              <a:t>Tiling Code: F90</a:t>
            </a:r>
          </a:p>
        </p:txBody>
      </p:sp>
      <p:sp>
        <p:nvSpPr>
          <p:cNvPr id="615427"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dirty="0">
                <a:latin typeface="Courier New" pitchFamily="49" charset="0"/>
              </a:rPr>
              <a:t>SUBROUTINE </a:t>
            </a:r>
            <a:r>
              <a:rPr lang="en-US" sz="1200" b="1" dirty="0" err="1">
                <a:latin typeface="Courier New" pitchFamily="49" charset="0"/>
              </a:rPr>
              <a:t>matrix_matrix_mult_by_tiling</a:t>
            </a:r>
            <a:r>
              <a:rPr lang="en-US" sz="1200" b="1" dirty="0">
                <a:latin typeface="Courier New" pitchFamily="49" charset="0"/>
              </a:rPr>
              <a:t> (</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IMPLICIT NONE</a:t>
            </a:r>
          </a:p>
          <a:p>
            <a:pPr>
              <a:lnSpc>
                <a:spcPct val="80000"/>
              </a:lnSpc>
              <a:buFont typeface="Wingdings" pitchFamily="2" charset="2"/>
              <a:buNone/>
            </a:pPr>
            <a:r>
              <a:rPr lang="en-US" sz="1200" b="1" dirty="0">
                <a:latin typeface="Courier New" pitchFamily="49" charset="0"/>
              </a:rPr>
              <a:t>  INTEGER,INTENT(IN) ::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nr,nc</a:t>
            </a:r>
            <a:r>
              <a:rPr lang="en-US" sz="1200" b="1" dirty="0">
                <a:latin typeface="Courier New" pitchFamily="49" charset="0"/>
              </a:rPr>
              <a:t>),INTENT(OUT) :: </a:t>
            </a:r>
            <a:r>
              <a:rPr lang="en-US" sz="1200" b="1" dirty="0" err="1">
                <a:latin typeface="Courier New" pitchFamily="49" charset="0"/>
              </a:rPr>
              <a:t>dst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nr,nq</a:t>
            </a:r>
            <a:r>
              <a:rPr lang="en-US" sz="1200" b="1" dirty="0">
                <a:latin typeface="Courier New" pitchFamily="49" charset="0"/>
              </a:rPr>
              <a:t>),INTENT(IN)  :: src1</a:t>
            </a: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nq,nc</a:t>
            </a:r>
            <a:r>
              <a:rPr lang="en-US" sz="1200" b="1" dirty="0">
                <a:latin typeface="Courier New" pitchFamily="49" charset="0"/>
              </a:rPr>
              <a:t>),INTENT(IN)  :: src2</a:t>
            </a:r>
          </a:p>
          <a:p>
            <a:pPr>
              <a:lnSpc>
                <a:spcPct val="80000"/>
              </a:lnSpc>
              <a:buFont typeface="Wingdings" pitchFamily="2" charset="2"/>
              <a:buNone/>
            </a:pPr>
            <a:r>
              <a:rPr lang="en-US" sz="1200" b="1" dirty="0">
                <a:latin typeface="Courier New" pitchFamily="49" charset="0"/>
              </a:rPr>
              <a:t>  INTEGER,INTENT(IN) ::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INTEGER ::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DO </a:t>
            </a:r>
            <a:r>
              <a:rPr lang="en-US" sz="1200" b="1" dirty="0" err="1">
                <a:latin typeface="Courier New" pitchFamily="49" charset="0"/>
              </a:rPr>
              <a:t>cstart</a:t>
            </a:r>
            <a:r>
              <a:rPr lang="en-US" sz="1200" b="1" dirty="0">
                <a:latin typeface="Courier New" pitchFamily="49" charset="0"/>
              </a:rPr>
              <a:t> = 1,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cstart</a:t>
            </a:r>
            <a:r>
              <a:rPr lang="en-US" sz="1200" b="1" dirty="0">
                <a:latin typeface="Courier New" pitchFamily="49" charset="0"/>
              </a:rPr>
              <a:t> + </a:t>
            </a:r>
            <a:r>
              <a:rPr lang="en-US" sz="1200" b="1" dirty="0" err="1">
                <a:latin typeface="Courier New" pitchFamily="49" charset="0"/>
              </a:rPr>
              <a:t>ctilesize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cend</a:t>
            </a:r>
            <a:r>
              <a:rPr lang="en-US" sz="1200" b="1" dirty="0">
                <a:latin typeface="Courier New" pitchFamily="49" charset="0"/>
              </a:rPr>
              <a:t> &gt;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nc</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rstart</a:t>
            </a:r>
            <a:r>
              <a:rPr lang="en-US" sz="1200" b="1" dirty="0">
                <a:latin typeface="Courier New" pitchFamily="49" charset="0"/>
              </a:rPr>
              <a:t> = 1, nr, </a:t>
            </a:r>
            <a:r>
              <a:rPr lang="en-US" sz="1200" b="1" dirty="0" err="1">
                <a:latin typeface="Courier New" pitchFamily="49" charset="0"/>
              </a:rPr>
              <a:t>rtilesize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rend = </a:t>
            </a:r>
            <a:r>
              <a:rPr lang="en-US" sz="1200" b="1" dirty="0" err="1">
                <a:latin typeface="Courier New" pitchFamily="49" charset="0"/>
              </a:rPr>
              <a:t>rstart</a:t>
            </a:r>
            <a:r>
              <a:rPr lang="en-US" sz="1200" b="1" dirty="0">
                <a:latin typeface="Courier New" pitchFamily="49" charset="0"/>
              </a:rPr>
              <a:t> + </a:t>
            </a:r>
            <a:r>
              <a:rPr lang="en-US" sz="1200" b="1" dirty="0" err="1">
                <a:latin typeface="Courier New" pitchFamily="49" charset="0"/>
              </a:rPr>
              <a:t>rtilesize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(rend &gt; nr) rend = nr</a:t>
            </a: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qstart</a:t>
            </a:r>
            <a:r>
              <a:rPr lang="en-US" sz="1200" b="1" dirty="0">
                <a:latin typeface="Courier New" pitchFamily="49" charset="0"/>
              </a:rPr>
              <a:t> = 1,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qstart</a:t>
            </a:r>
            <a:r>
              <a:rPr lang="en-US" sz="1200" b="1" dirty="0">
                <a:latin typeface="Courier New" pitchFamily="49" charset="0"/>
              </a:rPr>
              <a:t> + </a:t>
            </a:r>
            <a:r>
              <a:rPr lang="en-US" sz="1200" b="1" dirty="0" err="1">
                <a:latin typeface="Courier New" pitchFamily="49" charset="0"/>
              </a:rPr>
              <a:t>qtilesize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qend</a:t>
            </a:r>
            <a:r>
              <a:rPr lang="en-US" sz="1200" b="1" dirty="0">
                <a:latin typeface="Courier New" pitchFamily="49" charset="0"/>
              </a:rPr>
              <a:t> &gt;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CALL </a:t>
            </a:r>
            <a:r>
              <a:rPr lang="en-US" sz="1200" b="1" dirty="0" err="1">
                <a:latin typeface="Courier New" pitchFamily="49" charset="0"/>
              </a:rPr>
              <a:t>matrix_matrix_mult_tile</a:t>
            </a:r>
            <a:r>
              <a:rPr lang="en-US" sz="1200" b="1" dirty="0">
                <a:latin typeface="Courier New" pitchFamily="49" charset="0"/>
              </a:rPr>
              <a:t>(</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qstart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rstart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cstart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END SUBROUTINE </a:t>
            </a:r>
            <a:r>
              <a:rPr lang="en-US" sz="1200" b="1" dirty="0" err="1">
                <a:latin typeface="Courier New" pitchFamily="49" charset="0"/>
              </a:rPr>
              <a:t>matrix_matrix_mult_by_tiling</a:t>
            </a:r>
            <a:endParaRPr lang="en-US" sz="1200" b="1" dirty="0">
              <a:latin typeface="Courier New" pitchFamily="49" charset="0"/>
            </a:endParaRPr>
          </a:p>
          <a:p>
            <a:pPr>
              <a:buFont typeface="Wingdings" pitchFamily="2" charset="2"/>
              <a:buNone/>
            </a:pPr>
            <a:endParaRPr lang="en-US" sz="1200"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8521376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7E95FCA-7163-49DE-96D9-D82D485ADAC4}" type="slidenum">
              <a:rPr lang="en-US"/>
              <a:pPr/>
              <a:t>82</a:t>
            </a:fld>
            <a:endParaRPr lang="en-US"/>
          </a:p>
        </p:txBody>
      </p:sp>
      <p:sp>
        <p:nvSpPr>
          <p:cNvPr id="638978" name="Rectangle 2"/>
          <p:cNvSpPr>
            <a:spLocks noGrp="1" noChangeArrowheads="1"/>
          </p:cNvSpPr>
          <p:nvPr>
            <p:ph type="title"/>
          </p:nvPr>
        </p:nvSpPr>
        <p:spPr/>
        <p:txBody>
          <a:bodyPr/>
          <a:lstStyle/>
          <a:p>
            <a:r>
              <a:rPr lang="en-US"/>
              <a:t>Tiling Code: C</a:t>
            </a:r>
          </a:p>
        </p:txBody>
      </p:sp>
      <p:sp>
        <p:nvSpPr>
          <p:cNvPr id="638979" name="Rectangle 3"/>
          <p:cNvSpPr>
            <a:spLocks noGrp="1" noChangeArrowheads="1"/>
          </p:cNvSpPr>
          <p:nvPr>
            <p:ph type="body" idx="1"/>
          </p:nvPr>
        </p:nvSpPr>
        <p:spPr>
          <a:xfrm>
            <a:off x="533400" y="1371600"/>
            <a:ext cx="8229600" cy="5105400"/>
          </a:xfrm>
        </p:spPr>
        <p:txBody>
          <a:bodyPr/>
          <a:lstStyle/>
          <a:p>
            <a:pPr>
              <a:lnSpc>
                <a:spcPct val="80000"/>
              </a:lnSpc>
              <a:buFont typeface="Wingdings" pitchFamily="2" charset="2"/>
              <a:buNone/>
            </a:pPr>
            <a:r>
              <a:rPr lang="en-US" sz="1400" b="1">
                <a:latin typeface="Courier New" pitchFamily="49" charset="0"/>
              </a:rPr>
              <a:t>void matrix_matrix_mult_by_tiling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int rtilesize, int ctilesize, int qtilesize)</a:t>
            </a:r>
          </a:p>
          <a:p>
            <a:pPr>
              <a:lnSpc>
                <a:spcPct val="80000"/>
              </a:lnSpc>
              <a:buFont typeface="Wingdings" pitchFamily="2" charset="2"/>
              <a:buNone/>
            </a:pPr>
            <a:r>
              <a:rPr lang="en-US" sz="1400" b="1">
                <a:latin typeface="Courier New" pitchFamily="49" charset="0"/>
              </a:rPr>
              <a:t>{ /* matrix_matrix_mult_by_tiling */</a:t>
            </a:r>
          </a:p>
          <a:p>
            <a:pPr>
              <a:lnSpc>
                <a:spcPct val="80000"/>
              </a:lnSpc>
              <a:buFont typeface="Wingdings" pitchFamily="2" charset="2"/>
              <a:buNone/>
            </a:pPr>
            <a:r>
              <a:rPr lang="en-US" sz="1400" b="1">
                <a:latin typeface="Courier New" pitchFamily="49" charset="0"/>
              </a:rPr>
              <a:t>  int rstart, rend, cstart, cend, qstart, qend;</a:t>
            </a:r>
          </a:p>
          <a:p>
            <a:pPr>
              <a:lnSpc>
                <a:spcPct val="60000"/>
              </a:lnSpc>
              <a:buFont typeface="Wingdings" pitchFamily="2" charset="2"/>
              <a:buNone/>
            </a:pPr>
            <a:endParaRPr lang="en-US" sz="1400" b="1">
              <a:latin typeface="Courier New" pitchFamily="49" charset="0"/>
            </a:endParaRPr>
          </a:p>
          <a:p>
            <a:pPr>
              <a:lnSpc>
                <a:spcPct val="70000"/>
              </a:lnSpc>
              <a:buFont typeface="Wingdings" pitchFamily="2" charset="2"/>
              <a:buNone/>
            </a:pPr>
            <a:r>
              <a:rPr lang="en-US" sz="1400" b="1">
                <a:latin typeface="Courier New" pitchFamily="49" charset="0"/>
              </a:rPr>
              <a:t>  for (rstart = 0; rstart &lt; nr; rstart += rtilesize) {</a:t>
            </a:r>
          </a:p>
          <a:p>
            <a:pPr>
              <a:lnSpc>
                <a:spcPct val="80000"/>
              </a:lnSpc>
              <a:buFont typeface="Wingdings" pitchFamily="2" charset="2"/>
              <a:buNone/>
            </a:pPr>
            <a:r>
              <a:rPr lang="en-US" sz="1400" b="1">
                <a:latin typeface="Courier New" pitchFamily="49" charset="0"/>
              </a:rPr>
              <a:t>    rend = rstart + rtilesize – 1;</a:t>
            </a:r>
          </a:p>
          <a:p>
            <a:pPr>
              <a:lnSpc>
                <a:spcPct val="80000"/>
              </a:lnSpc>
              <a:buFont typeface="Wingdings" pitchFamily="2" charset="2"/>
              <a:buNone/>
            </a:pPr>
            <a:r>
              <a:rPr lang="en-US" sz="1400" b="1">
                <a:latin typeface="Courier New" pitchFamily="49" charset="0"/>
              </a:rPr>
              <a:t>    if (rend &gt;= nr) rend = nr - 1;</a:t>
            </a:r>
          </a:p>
          <a:p>
            <a:pPr>
              <a:lnSpc>
                <a:spcPct val="80000"/>
              </a:lnSpc>
              <a:buFont typeface="Wingdings" pitchFamily="2" charset="2"/>
              <a:buNone/>
            </a:pPr>
            <a:r>
              <a:rPr lang="en-US" sz="1400" b="1">
                <a:latin typeface="Courier New" pitchFamily="49" charset="0"/>
              </a:rPr>
              <a:t>    for (cstart = 0; cstart &lt; nc; cstart += ctilesize) {</a:t>
            </a:r>
          </a:p>
          <a:p>
            <a:pPr>
              <a:lnSpc>
                <a:spcPct val="80000"/>
              </a:lnSpc>
              <a:buFont typeface="Wingdings" pitchFamily="2" charset="2"/>
              <a:buNone/>
            </a:pPr>
            <a:r>
              <a:rPr lang="en-US" sz="1400" b="1">
                <a:latin typeface="Courier New" pitchFamily="49" charset="0"/>
              </a:rPr>
              <a:t>      cend = cstart + ctilesize – 1;</a:t>
            </a:r>
          </a:p>
          <a:p>
            <a:pPr>
              <a:lnSpc>
                <a:spcPct val="80000"/>
              </a:lnSpc>
              <a:buFont typeface="Wingdings" pitchFamily="2" charset="2"/>
              <a:buNone/>
            </a:pPr>
            <a:r>
              <a:rPr lang="en-US" sz="1400" b="1">
                <a:latin typeface="Courier New" pitchFamily="49" charset="0"/>
              </a:rPr>
              <a:t>      if (cend &gt;= nc) cend = nc - 1;</a:t>
            </a:r>
          </a:p>
          <a:p>
            <a:pPr>
              <a:lnSpc>
                <a:spcPct val="80000"/>
              </a:lnSpc>
              <a:buFont typeface="Wingdings" pitchFamily="2" charset="2"/>
              <a:buNone/>
            </a:pPr>
            <a:r>
              <a:rPr lang="en-US" sz="1400" b="1">
                <a:latin typeface="Courier New" pitchFamily="49" charset="0"/>
              </a:rPr>
              <a:t>      for (qstart = 0; qstart &lt; nq; qstart += qtilesize) {</a:t>
            </a:r>
          </a:p>
          <a:p>
            <a:pPr>
              <a:lnSpc>
                <a:spcPct val="80000"/>
              </a:lnSpc>
              <a:buFont typeface="Wingdings" pitchFamily="2" charset="2"/>
              <a:buNone/>
            </a:pPr>
            <a:r>
              <a:rPr lang="en-US" sz="1400" b="1">
                <a:latin typeface="Courier New" pitchFamily="49" charset="0"/>
              </a:rPr>
              <a:t>        qend = qstart + qtilesize – 1;</a:t>
            </a:r>
          </a:p>
          <a:p>
            <a:pPr>
              <a:lnSpc>
                <a:spcPct val="80000"/>
              </a:lnSpc>
              <a:buFont typeface="Wingdings" pitchFamily="2" charset="2"/>
              <a:buNone/>
            </a:pPr>
            <a:r>
              <a:rPr lang="en-US" sz="1400" b="1">
                <a:latin typeface="Courier New" pitchFamily="49" charset="0"/>
              </a:rPr>
              <a:t>        if (qend &gt;= nq) qend = nq - 1;</a:t>
            </a:r>
          </a:p>
          <a:p>
            <a:pPr>
              <a:lnSpc>
                <a:spcPct val="80000"/>
              </a:lnSpc>
              <a:buFont typeface="Wingdings" pitchFamily="2" charset="2"/>
              <a:buNone/>
            </a:pPr>
            <a:r>
              <a:rPr lang="en-US" sz="1400" b="1">
                <a:latin typeface="Courier New" pitchFamily="49" charset="0"/>
              </a:rPr>
              <a:t>        matrix_matrix_mult_tile(dst, src1, src2, nr, nc, nq,</a:t>
            </a:r>
          </a:p>
          <a:p>
            <a:pPr>
              <a:lnSpc>
                <a:spcPct val="80000"/>
              </a:lnSpc>
              <a:buFont typeface="Wingdings" pitchFamily="2" charset="2"/>
              <a:buNone/>
            </a:pPr>
            <a:r>
              <a:rPr lang="en-US" sz="1400" b="1">
                <a:latin typeface="Courier New" pitchFamily="49" charset="0"/>
              </a:rPr>
              <a:t>                                rstart, rend, cstart, cend, qstart, qend);</a:t>
            </a:r>
          </a:p>
          <a:p>
            <a:pPr>
              <a:lnSpc>
                <a:spcPct val="80000"/>
              </a:lnSpc>
              <a:buFont typeface="Wingdings" pitchFamily="2" charset="2"/>
              <a:buNone/>
            </a:pPr>
            <a:r>
              <a:rPr lang="en-US" sz="1400" b="1">
                <a:latin typeface="Courier New" pitchFamily="49" charset="0"/>
              </a:rPr>
              <a:t>      } /* for qstart */</a:t>
            </a:r>
          </a:p>
          <a:p>
            <a:pPr>
              <a:lnSpc>
                <a:spcPct val="80000"/>
              </a:lnSpc>
              <a:buFont typeface="Wingdings" pitchFamily="2" charset="2"/>
              <a:buNone/>
            </a:pPr>
            <a:r>
              <a:rPr lang="en-US" sz="1400" b="1">
                <a:latin typeface="Courier New" pitchFamily="49" charset="0"/>
              </a:rPr>
              <a:t>    } /* for cstart */</a:t>
            </a:r>
          </a:p>
          <a:p>
            <a:pPr>
              <a:lnSpc>
                <a:spcPct val="80000"/>
              </a:lnSpc>
              <a:buFont typeface="Wingdings" pitchFamily="2" charset="2"/>
              <a:buNone/>
            </a:pPr>
            <a:r>
              <a:rPr lang="en-US" sz="1400" b="1">
                <a:latin typeface="Courier New" pitchFamily="49" charset="0"/>
              </a:rPr>
              <a:t>  } /* for rstart */</a:t>
            </a:r>
          </a:p>
          <a:p>
            <a:pPr>
              <a:lnSpc>
                <a:spcPct val="80000"/>
              </a:lnSpc>
              <a:buFont typeface="Wingdings" pitchFamily="2" charset="2"/>
              <a:buNone/>
            </a:pPr>
            <a:r>
              <a:rPr lang="en-US" sz="1400" b="1">
                <a:latin typeface="Courier New" pitchFamily="49" charset="0"/>
              </a:rPr>
              <a:t>} /* matrix_matrix_mult_by_tiling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2771242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0BFEDA8-1818-4EF5-AB84-81C189EF6859}" type="slidenum">
              <a:rPr lang="en-US"/>
              <a:pPr/>
              <a:t>83</a:t>
            </a:fld>
            <a:endParaRPr lang="en-US"/>
          </a:p>
        </p:txBody>
      </p:sp>
      <p:sp>
        <p:nvSpPr>
          <p:cNvPr id="616450" name="Rectangle 2"/>
          <p:cNvSpPr>
            <a:spLocks noGrp="1" noChangeArrowheads="1"/>
          </p:cNvSpPr>
          <p:nvPr>
            <p:ph type="title"/>
          </p:nvPr>
        </p:nvSpPr>
        <p:spPr/>
        <p:txBody>
          <a:bodyPr/>
          <a:lstStyle/>
          <a:p>
            <a:r>
              <a:rPr lang="en-US"/>
              <a:t>Multiplying Within a Tile: F90</a:t>
            </a:r>
          </a:p>
        </p:txBody>
      </p:sp>
      <p:sp>
        <p:nvSpPr>
          <p:cNvPr id="616451"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dirty="0">
                <a:latin typeface="Courier New" pitchFamily="49" charset="0"/>
              </a:rPr>
              <a:t>SUBROUTINE </a:t>
            </a:r>
            <a:r>
              <a:rPr lang="en-US" sz="1400" b="1" dirty="0" err="1">
                <a:latin typeface="Courier New" pitchFamily="49" charset="0"/>
              </a:rPr>
              <a:t>matrix_matrix_mult_tile</a:t>
            </a: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 src1, src2,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r>
              <a:rPr lang="en-US" sz="1400" b="1" dirty="0">
                <a:latin typeface="Courier New" pitchFamily="49" charset="0"/>
              </a:rPr>
              <a:t>, &amp;</a:t>
            </a:r>
          </a:p>
          <a:p>
            <a:pPr>
              <a:lnSpc>
                <a:spcPct val="90000"/>
              </a:lnSpc>
              <a:buFont typeface="Wingdings" pitchFamily="2" charset="2"/>
              <a:buNone/>
            </a:pPr>
            <a:r>
              <a:rPr lang="en-US" sz="1400" b="1" dirty="0">
                <a:latin typeface="Courier New" pitchFamily="49" charset="0"/>
              </a:rPr>
              <a:t> &amp;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IMPLICIT NONE</a:t>
            </a:r>
          </a:p>
          <a:p>
            <a:pPr>
              <a:lnSpc>
                <a:spcPct val="90000"/>
              </a:lnSpc>
              <a:buFont typeface="Wingdings" pitchFamily="2" charset="2"/>
              <a:buNone/>
            </a:pPr>
            <a:r>
              <a:rPr lang="en-US" sz="1400" b="1" dirty="0">
                <a:latin typeface="Courier New" pitchFamily="49" charset="0"/>
              </a:rPr>
              <a:t>  INTEGER,INTENT(IN) ::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nr,nc</a:t>
            </a:r>
            <a:r>
              <a:rPr lang="en-US" sz="1400" b="1" dirty="0">
                <a:latin typeface="Courier New" pitchFamily="49" charset="0"/>
              </a:rPr>
              <a:t>),INTENT(OUT) :: </a:t>
            </a:r>
            <a:r>
              <a:rPr lang="en-US" sz="1400" b="1" dirty="0" err="1">
                <a:latin typeface="Courier New" pitchFamily="49" charset="0"/>
              </a:rPr>
              <a:t>dst</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nr,nq</a:t>
            </a:r>
            <a:r>
              <a:rPr lang="en-US" sz="1400" b="1" dirty="0">
                <a:latin typeface="Courier New" pitchFamily="49" charset="0"/>
              </a:rPr>
              <a:t>),INTENT(IN)  :: src1</a:t>
            </a: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nq,nc</a:t>
            </a:r>
            <a:r>
              <a:rPr lang="en-US" sz="1400" b="1" dirty="0">
                <a:latin typeface="Courier New" pitchFamily="49" charset="0"/>
              </a:rPr>
              <a:t>),INTENT(IN)  :: src2</a:t>
            </a:r>
          </a:p>
          <a:p>
            <a:pPr>
              <a:lnSpc>
                <a:spcPct val="90000"/>
              </a:lnSpc>
              <a:buFont typeface="Wingdings" pitchFamily="2" charset="2"/>
              <a:buNone/>
            </a:pPr>
            <a:r>
              <a:rPr lang="en-US" sz="1400" b="1" dirty="0">
                <a:latin typeface="Courier New" pitchFamily="49" charset="0"/>
              </a:rPr>
              <a:t>  INTEGER,INTENT(IN) ::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INTEGER :: r, c, q</a:t>
            </a: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c =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r = </a:t>
            </a:r>
            <a:r>
              <a:rPr lang="en-US" sz="1400" b="1" dirty="0" err="1">
                <a:latin typeface="Courier New" pitchFamily="49" charset="0"/>
              </a:rPr>
              <a:t>rstart</a:t>
            </a:r>
            <a:r>
              <a:rPr lang="en-US" sz="1400" b="1" dirty="0">
                <a:latin typeface="Courier New" pitchFamily="49" charset="0"/>
              </a:rPr>
              <a:t>, rend</a:t>
            </a:r>
          </a:p>
          <a:p>
            <a:pPr>
              <a:lnSpc>
                <a:spcPct val="90000"/>
              </a:lnSpc>
              <a:buFont typeface="Wingdings" pitchFamily="2" charset="2"/>
              <a:buNone/>
            </a:pPr>
            <a:r>
              <a:rPr lang="en-US" sz="1400" b="1" dirty="0">
                <a:latin typeface="Courier New" pitchFamily="49" charset="0"/>
              </a:rPr>
              <a:t>      IF (</a:t>
            </a:r>
            <a:r>
              <a:rPr lang="en-US" sz="1400" b="1" dirty="0" err="1">
                <a:latin typeface="Courier New" pitchFamily="49" charset="0"/>
              </a:rPr>
              <a:t>qstart</a:t>
            </a:r>
            <a:r>
              <a:rPr lang="en-US" sz="1400" b="1" dirty="0">
                <a:latin typeface="Courier New" pitchFamily="49" charset="0"/>
              </a:rPr>
              <a:t> == 1)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0.0</a:t>
            </a:r>
          </a:p>
          <a:p>
            <a:pPr>
              <a:lnSpc>
                <a:spcPct val="90000"/>
              </a:lnSpc>
              <a:buFont typeface="Wingdings" pitchFamily="2" charset="2"/>
              <a:buNone/>
            </a:pPr>
            <a:r>
              <a:rPr lang="en-US" sz="1400" b="1" dirty="0">
                <a:latin typeface="Courier New" pitchFamily="49" charset="0"/>
              </a:rPr>
              <a:t>      DO q =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src1(</a:t>
            </a:r>
            <a:r>
              <a:rPr lang="en-US" sz="1400" b="1" dirty="0" err="1">
                <a:latin typeface="Courier New" pitchFamily="49" charset="0"/>
              </a:rPr>
              <a:t>r,q</a:t>
            </a:r>
            <a:r>
              <a:rPr lang="en-US" sz="1400" b="1" dirty="0">
                <a:latin typeface="Courier New" pitchFamily="49" charset="0"/>
              </a:rPr>
              <a:t>) * src2(</a:t>
            </a:r>
            <a:r>
              <a:rPr lang="en-US" sz="1400" b="1" dirty="0" err="1">
                <a:latin typeface="Courier New" pitchFamily="49" charset="0"/>
              </a:rPr>
              <a:t>q,c</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r</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c</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END SUBROUTINE </a:t>
            </a:r>
            <a:r>
              <a:rPr lang="en-US" sz="1400" b="1" dirty="0" err="1">
                <a:latin typeface="Courier New" pitchFamily="49" charset="0"/>
              </a:rPr>
              <a:t>matrix_matrix_mult_tile</a:t>
            </a:r>
            <a:endParaRPr lang="en-US" sz="1400" b="1"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457319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E52E0DF-20DE-42B5-A38D-366DC1230FD8}" type="slidenum">
              <a:rPr lang="en-US"/>
              <a:pPr/>
              <a:t>84</a:t>
            </a:fld>
            <a:endParaRPr lang="en-US"/>
          </a:p>
        </p:txBody>
      </p:sp>
      <p:sp>
        <p:nvSpPr>
          <p:cNvPr id="640002" name="Rectangle 2"/>
          <p:cNvSpPr>
            <a:spLocks noGrp="1" noChangeArrowheads="1"/>
          </p:cNvSpPr>
          <p:nvPr>
            <p:ph type="title"/>
          </p:nvPr>
        </p:nvSpPr>
        <p:spPr/>
        <p:txBody>
          <a:bodyPr/>
          <a:lstStyle/>
          <a:p>
            <a:r>
              <a:rPr lang="en-US"/>
              <a:t>Multiplying Within a Tile: C</a:t>
            </a:r>
          </a:p>
        </p:txBody>
      </p:sp>
      <p:sp>
        <p:nvSpPr>
          <p:cNvPr id="640003" name="Rectangle 3"/>
          <p:cNvSpPr>
            <a:spLocks noGrp="1" noChangeArrowheads="1"/>
          </p:cNvSpPr>
          <p:nvPr>
            <p:ph type="body" idx="1"/>
          </p:nvPr>
        </p:nvSpPr>
        <p:spPr>
          <a:xfrm>
            <a:off x="990600" y="1371600"/>
            <a:ext cx="7696200" cy="5029200"/>
          </a:xfrm>
        </p:spPr>
        <p:txBody>
          <a:bodyPr/>
          <a:lstStyle/>
          <a:p>
            <a:pPr>
              <a:lnSpc>
                <a:spcPct val="80000"/>
              </a:lnSpc>
              <a:buFont typeface="Wingdings" pitchFamily="2" charset="2"/>
              <a:buNone/>
            </a:pPr>
            <a:r>
              <a:rPr lang="en-US" sz="1700" b="1">
                <a:latin typeface="Courier New" pitchFamily="49" charset="0"/>
              </a:rPr>
              <a:t>void matrix_matrix_mult_tile (</a:t>
            </a:r>
          </a:p>
          <a:p>
            <a:pPr>
              <a:lnSpc>
                <a:spcPct val="80000"/>
              </a:lnSpc>
              <a:buFont typeface="Wingdings" pitchFamily="2" charset="2"/>
              <a:buNone/>
            </a:pPr>
            <a:r>
              <a:rPr lang="en-US" sz="1700" b="1">
                <a:latin typeface="Courier New" pitchFamily="49" charset="0"/>
              </a:rPr>
              <a:t>         float** dst, float** src1, float** src2,</a:t>
            </a:r>
          </a:p>
          <a:p>
            <a:pPr>
              <a:lnSpc>
                <a:spcPct val="80000"/>
              </a:lnSpc>
              <a:buFont typeface="Wingdings" pitchFamily="2" charset="2"/>
              <a:buNone/>
            </a:pPr>
            <a:r>
              <a:rPr lang="en-US" sz="1700" b="1">
                <a:latin typeface="Courier New" pitchFamily="49" charset="0"/>
              </a:rPr>
              <a:t>         int nr, int nc, int nq,</a:t>
            </a:r>
          </a:p>
          <a:p>
            <a:pPr>
              <a:lnSpc>
                <a:spcPct val="80000"/>
              </a:lnSpc>
              <a:buFont typeface="Wingdings" pitchFamily="2" charset="2"/>
              <a:buNone/>
            </a:pPr>
            <a:r>
              <a:rPr lang="en-US" sz="1700" b="1">
                <a:latin typeface="Courier New" pitchFamily="49" charset="0"/>
              </a:rPr>
              <a:t>         int rstart, int rend, int cstart, int cend,</a:t>
            </a:r>
          </a:p>
          <a:p>
            <a:pPr>
              <a:lnSpc>
                <a:spcPct val="80000"/>
              </a:lnSpc>
              <a:buFont typeface="Wingdings" pitchFamily="2" charset="2"/>
              <a:buNone/>
            </a:pPr>
            <a:r>
              <a:rPr lang="en-US" sz="1700" b="1">
                <a:latin typeface="Courier New" pitchFamily="49" charset="0"/>
              </a:rPr>
              <a:t>         int qstart, int qend)</a:t>
            </a:r>
          </a:p>
          <a:p>
            <a:pPr>
              <a:lnSpc>
                <a:spcPct val="80000"/>
              </a:lnSpc>
              <a:buFont typeface="Wingdings" pitchFamily="2" charset="2"/>
              <a:buNone/>
            </a:pPr>
            <a:r>
              <a:rPr lang="en-US" sz="1700" b="1">
                <a:latin typeface="Courier New" pitchFamily="49" charset="0"/>
              </a:rPr>
              <a:t>{ /* matrix_matrix_mult_tile */</a:t>
            </a:r>
          </a:p>
          <a:p>
            <a:pPr>
              <a:lnSpc>
                <a:spcPct val="80000"/>
              </a:lnSpc>
              <a:buFont typeface="Wingdings" pitchFamily="2" charset="2"/>
              <a:buNone/>
            </a:pPr>
            <a:r>
              <a:rPr lang="en-US" sz="1700" b="1">
                <a:latin typeface="Courier New" pitchFamily="49" charset="0"/>
              </a:rPr>
              <a:t>  int r, c, q;</a:t>
            </a:r>
          </a:p>
          <a:p>
            <a:pPr>
              <a:lnSpc>
                <a:spcPct val="80000"/>
              </a:lnSpc>
              <a:buFont typeface="Wingdings" pitchFamily="2" charset="2"/>
              <a:buNone/>
            </a:pPr>
            <a:endParaRPr lang="en-US" sz="1700" b="1">
              <a:latin typeface="Courier New" pitchFamily="49" charset="0"/>
            </a:endParaRPr>
          </a:p>
          <a:p>
            <a:pPr>
              <a:lnSpc>
                <a:spcPct val="80000"/>
              </a:lnSpc>
              <a:buFont typeface="Wingdings" pitchFamily="2" charset="2"/>
              <a:buNone/>
            </a:pPr>
            <a:r>
              <a:rPr lang="en-US" sz="1700" b="1">
                <a:latin typeface="Courier New" pitchFamily="49" charset="0"/>
              </a:rPr>
              <a:t>  for (r = rstart; r &lt;= rend; r++) {</a:t>
            </a:r>
          </a:p>
          <a:p>
            <a:pPr>
              <a:lnSpc>
                <a:spcPct val="80000"/>
              </a:lnSpc>
              <a:buFont typeface="Wingdings" pitchFamily="2" charset="2"/>
              <a:buNone/>
            </a:pPr>
            <a:r>
              <a:rPr lang="en-US" sz="1700" b="1">
                <a:latin typeface="Courier New" pitchFamily="49" charset="0"/>
              </a:rPr>
              <a:t>    for (c = cstart; c &lt;= cend; c++) {</a:t>
            </a:r>
          </a:p>
          <a:p>
            <a:pPr>
              <a:lnSpc>
                <a:spcPct val="80000"/>
              </a:lnSpc>
              <a:buFont typeface="Wingdings" pitchFamily="2" charset="2"/>
              <a:buNone/>
            </a:pPr>
            <a:r>
              <a:rPr lang="en-US" sz="1700" b="1">
                <a:latin typeface="Courier New" pitchFamily="49" charset="0"/>
              </a:rPr>
              <a:t>      if (qstart == 0) dst[r][c] = 0.0;</a:t>
            </a:r>
          </a:p>
          <a:p>
            <a:pPr>
              <a:lnSpc>
                <a:spcPct val="80000"/>
              </a:lnSpc>
              <a:buFont typeface="Wingdings" pitchFamily="2" charset="2"/>
              <a:buNone/>
            </a:pPr>
            <a:r>
              <a:rPr lang="en-US" sz="1700" b="1">
                <a:latin typeface="Courier New" pitchFamily="49" charset="0"/>
              </a:rPr>
              <a:t>      for (q = qstart; q &lt;= qend; q++) {</a:t>
            </a:r>
          </a:p>
          <a:p>
            <a:pPr>
              <a:lnSpc>
                <a:spcPct val="80000"/>
              </a:lnSpc>
              <a:buFont typeface="Wingdings" pitchFamily="2" charset="2"/>
              <a:buNone/>
            </a:pPr>
            <a:r>
              <a:rPr lang="en-US" sz="1700" b="1">
                <a:latin typeface="Courier New" pitchFamily="49" charset="0"/>
              </a:rPr>
              <a:t>        dst[r][c] = dst[r][c] + src1[r][q] * src2[q][c];</a:t>
            </a:r>
          </a:p>
          <a:p>
            <a:pPr>
              <a:lnSpc>
                <a:spcPct val="80000"/>
              </a:lnSpc>
              <a:buFont typeface="Wingdings" pitchFamily="2" charset="2"/>
              <a:buNone/>
            </a:pPr>
            <a:r>
              <a:rPr lang="en-US" sz="1700" b="1">
                <a:latin typeface="Courier New" pitchFamily="49" charset="0"/>
              </a:rPr>
              <a:t>      } /* for q */</a:t>
            </a:r>
          </a:p>
          <a:p>
            <a:pPr>
              <a:lnSpc>
                <a:spcPct val="80000"/>
              </a:lnSpc>
              <a:buFont typeface="Wingdings" pitchFamily="2" charset="2"/>
              <a:buNone/>
            </a:pPr>
            <a:r>
              <a:rPr lang="en-US" sz="1700" b="1">
                <a:latin typeface="Courier New" pitchFamily="49" charset="0"/>
              </a:rPr>
              <a:t>    } /* for c */</a:t>
            </a:r>
          </a:p>
          <a:p>
            <a:pPr>
              <a:lnSpc>
                <a:spcPct val="80000"/>
              </a:lnSpc>
              <a:buFont typeface="Wingdings" pitchFamily="2" charset="2"/>
              <a:buNone/>
            </a:pPr>
            <a:r>
              <a:rPr lang="en-US" sz="1700" b="1">
                <a:latin typeface="Courier New" pitchFamily="49" charset="0"/>
              </a:rPr>
              <a:t>  } /* for r */</a:t>
            </a:r>
          </a:p>
          <a:p>
            <a:pPr>
              <a:lnSpc>
                <a:spcPct val="80000"/>
              </a:lnSpc>
              <a:buFont typeface="Wingdings" pitchFamily="2" charset="2"/>
              <a:buNone/>
            </a:pPr>
            <a:r>
              <a:rPr lang="en-US" sz="1700" b="1">
                <a:latin typeface="Courier New" pitchFamily="49" charset="0"/>
              </a:rPr>
              <a:t>} /* matrix_matrix_mult_tile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7738811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30 - Tue Feb 6 2018</a:t>
            </a:r>
            <a:endParaRPr lang="en-US" dirty="0"/>
          </a:p>
        </p:txBody>
      </p:sp>
      <p:sp>
        <p:nvSpPr>
          <p:cNvPr id="10" name="Slide Number Placeholder 3"/>
          <p:cNvSpPr>
            <a:spLocks noGrp="1"/>
          </p:cNvSpPr>
          <p:nvPr>
            <p:ph type="sldNum" sz="quarter" idx="4294967295"/>
          </p:nvPr>
        </p:nvSpPr>
        <p:spPr>
          <a:xfrm>
            <a:off x="7162800" y="6191250"/>
            <a:ext cx="1295400" cy="457200"/>
          </a:xfrm>
          <a:prstGeom prst="rect">
            <a:avLst/>
          </a:prstGeom>
        </p:spPr>
        <p:txBody>
          <a:bodyPr/>
          <a:lstStyle/>
          <a:p>
            <a:fld id="{46D4CB35-5E71-4FDE-91D8-7324BB03C0D0}" type="slidenum">
              <a:rPr lang="en-US"/>
              <a:pPr/>
              <a:t>85</a:t>
            </a:fld>
            <a:endParaRPr lang="en-US"/>
          </a:p>
        </p:txBody>
      </p:sp>
      <p:sp>
        <p:nvSpPr>
          <p:cNvPr id="617474"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617476" name="Object 4"/>
            <p:cNvGraphicFramePr>
              <a:graphicFrameLocks noChangeAspect="1"/>
            </p:cNvGraphicFramePr>
            <p:nvPr/>
          </p:nvGraphicFramePr>
          <p:xfrm>
            <a:off x="2400" y="960"/>
            <a:ext cx="2943" cy="2573"/>
          </p:xfrm>
          <a:graphic>
            <a:graphicData uri="http://schemas.openxmlformats.org/presentationml/2006/ole">
              <mc:AlternateContent xmlns:mc="http://schemas.openxmlformats.org/markup-compatibility/2006">
                <mc:Choice xmlns:v="urn:schemas-microsoft-com:vml" Requires="v">
                  <p:oleObj spid="_x0000_s7206" name="Worksheet" r:id="rId5" imgW="11790000" imgH="10305000" progId="Excel.Sheet.8">
                    <p:embed/>
                  </p:oleObj>
                </mc:Choice>
                <mc:Fallback>
                  <p:oleObj name="Worksheet" r:id="rId5" imgW="11790000" imgH="10305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960"/>
                          <a:ext cx="2943" cy="2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477" name="Object 5"/>
            <p:cNvGraphicFramePr>
              <a:graphicFrameLocks noChangeAspect="1"/>
            </p:cNvGraphicFramePr>
            <p:nvPr/>
          </p:nvGraphicFramePr>
          <p:xfrm>
            <a:off x="192" y="816"/>
            <a:ext cx="2400" cy="2972"/>
          </p:xfrm>
          <a:graphic>
            <a:graphicData uri="http://schemas.openxmlformats.org/presentationml/2006/ole">
              <mc:AlternateContent xmlns:mc="http://schemas.openxmlformats.org/markup-compatibility/2006">
                <mc:Choice xmlns:v="urn:schemas-microsoft-com:vml" Requires="v">
                  <p:oleObj spid="_x0000_s7207" name="Worksheet" r:id="rId7" imgW="11801160" imgH="8786160" progId="Excel.Sheet.8">
                    <p:embed/>
                  </p:oleObj>
                </mc:Choice>
                <mc:Fallback>
                  <p:oleObj name="Worksheet" r:id="rId7" imgW="11801160" imgH="8786160"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816"/>
                          <a:ext cx="2400" cy="2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5184" y="1680"/>
              <a:ext cx="672" cy="1584"/>
              <a:chOff x="288" y="1296"/>
              <a:chExt cx="672" cy="1584"/>
            </a:xfrm>
          </p:grpSpPr>
          <p:sp>
            <p:nvSpPr>
              <p:cNvPr id="61747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7480"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extLst>
      <p:ext uri="{BB962C8B-B14F-4D97-AF65-F5344CB8AC3E}">
        <p14:creationId xmlns:p14="http://schemas.microsoft.com/office/powerpoint/2010/main" val="29525896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7E601C1-6756-41F1-B5C5-F1763916E8FF}" type="slidenum">
              <a:rPr lang="en-US"/>
              <a:pPr/>
              <a:t>86</a:t>
            </a:fld>
            <a:endParaRPr lang="en-US"/>
          </a:p>
        </p:txBody>
      </p:sp>
      <p:sp>
        <p:nvSpPr>
          <p:cNvPr id="618498" name="Rectangle 2"/>
          <p:cNvSpPr>
            <a:spLocks noGrp="1" noChangeArrowheads="1"/>
          </p:cNvSpPr>
          <p:nvPr>
            <p:ph type="title"/>
          </p:nvPr>
        </p:nvSpPr>
        <p:spPr/>
        <p:txBody>
          <a:bodyPr/>
          <a:lstStyle/>
          <a:p>
            <a:r>
              <a:rPr lang="en-US"/>
              <a:t>The Advantages of Tiling</a:t>
            </a:r>
          </a:p>
        </p:txBody>
      </p:sp>
      <p:sp>
        <p:nvSpPr>
          <p:cNvPr id="618499"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247943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EEC6F9C-6507-4108-AD5B-E135759ECC3E}" type="slidenum">
              <a:rPr lang="en-US"/>
              <a:pPr/>
              <a:t>87</a:t>
            </a:fld>
            <a:endParaRPr lang="en-US"/>
          </a:p>
        </p:txBody>
      </p:sp>
      <p:sp>
        <p:nvSpPr>
          <p:cNvPr id="619522" name="Rectangle 2"/>
          <p:cNvSpPr>
            <a:spLocks noGrp="1" noChangeArrowheads="1"/>
          </p:cNvSpPr>
          <p:nvPr>
            <p:ph type="title"/>
          </p:nvPr>
        </p:nvSpPr>
        <p:spPr/>
        <p:txBody>
          <a:bodyPr/>
          <a:lstStyle/>
          <a:p>
            <a:r>
              <a:rPr lang="en-US" sz="3600"/>
              <a:t>Will Tiling Always Work?</a:t>
            </a:r>
          </a:p>
        </p:txBody>
      </p:sp>
      <p:sp>
        <p:nvSpPr>
          <p:cNvPr id="619523" name="Rectangle 3"/>
          <p:cNvSpPr>
            <a:spLocks noGrp="1" noChangeArrowheads="1"/>
          </p:cNvSpPr>
          <p:nvPr>
            <p:ph type="body" idx="1"/>
          </p:nvPr>
        </p:nvSpPr>
        <p:spPr/>
        <p:txBody>
          <a:bodyPr/>
          <a:lstStyle/>
          <a:p>
            <a:pPr>
              <a:buFont typeface="Wingdings" pitchFamily="2" charset="2"/>
              <a:buNone/>
            </a:pPr>
            <a:r>
              <a:rPr lang="en-US" dirty="0"/>
              <a:t>Tiling </a:t>
            </a:r>
            <a:r>
              <a:rPr lang="en-US" b="1" u="sng"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233361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sz="6000"/>
              <a:t>Hard Disk</a:t>
            </a:r>
          </a:p>
        </p:txBody>
      </p:sp>
      <p:pic>
        <p:nvPicPr>
          <p:cNvPr id="620547" name="Picture 3" descr="MCj03984390000[1]"/>
          <p:cNvPicPr>
            <a:picLocks noChangeAspect="1" noChangeArrowheads="1"/>
          </p:cNvPicPr>
          <p:nvPr/>
        </p:nvPicPr>
        <p:blipFill>
          <a:blip r:embed="rId4" cstate="print"/>
          <a:srcRect/>
          <a:stretch>
            <a:fillRect/>
          </a:stretch>
        </p:blipFill>
        <p:spPr bwMode="auto">
          <a:xfrm>
            <a:off x="3810000" y="3581400"/>
            <a:ext cx="1722438" cy="1839913"/>
          </a:xfrm>
          <a:prstGeom prst="rect">
            <a:avLst/>
          </a:prstGeom>
          <a:noFill/>
        </p:spPr>
      </p:pic>
    </p:spTree>
    <p:custDataLst>
      <p:tags r:id="rId1"/>
    </p:custDataLst>
    <p:extLst>
      <p:ext uri="{BB962C8B-B14F-4D97-AF65-F5344CB8AC3E}">
        <p14:creationId xmlns:p14="http://schemas.microsoft.com/office/powerpoint/2010/main" val="22580698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873C0BF-7D52-43B8-ADB2-91ED7668BEB2}" type="slidenum">
              <a:rPr lang="en-US"/>
              <a:pPr/>
              <a:t>89</a:t>
            </a:fld>
            <a:endParaRPr lang="en-US"/>
          </a:p>
        </p:txBody>
      </p:sp>
      <p:sp>
        <p:nvSpPr>
          <p:cNvPr id="621570" name="Rectangle 2"/>
          <p:cNvSpPr>
            <a:spLocks noGrp="1" noChangeArrowheads="1"/>
          </p:cNvSpPr>
          <p:nvPr>
            <p:ph type="title"/>
          </p:nvPr>
        </p:nvSpPr>
        <p:spPr/>
        <p:txBody>
          <a:bodyPr/>
          <a:lstStyle/>
          <a:p>
            <a:r>
              <a:rPr lang="en-US" dirty="0"/>
              <a:t>Why Is Hard Disk Slow?</a:t>
            </a:r>
          </a:p>
        </p:txBody>
      </p:sp>
      <p:sp>
        <p:nvSpPr>
          <p:cNvPr id="621571" name="Rectangle 3"/>
          <p:cNvSpPr>
            <a:spLocks noGrp="1" noChangeArrowheads="1"/>
          </p:cNvSpPr>
          <p:nvPr>
            <p:ph type="body" idx="1"/>
          </p:nvPr>
        </p:nvSpPr>
        <p:spPr>
          <a:xfrm>
            <a:off x="304800" y="1371600"/>
            <a:ext cx="8686800" cy="4648200"/>
          </a:xfrm>
        </p:spPr>
        <p:txBody>
          <a:bodyPr/>
          <a:lstStyle/>
          <a:p>
            <a:pPr>
              <a:buFont typeface="Wingdings" pitchFamily="2" charset="2"/>
              <a:buNone/>
            </a:pPr>
            <a:r>
              <a:rPr lang="en-US" dirty="0"/>
              <a:t>Your hard disk is </a:t>
            </a:r>
            <a:r>
              <a:rPr lang="en-US" b="1" u="sng" dirty="0"/>
              <a:t>much </a:t>
            </a:r>
            <a:r>
              <a:rPr lang="en-US" b="1" u="sng" dirty="0" err="1"/>
              <a:t>much</a:t>
            </a:r>
            <a:r>
              <a:rPr lang="en-US" dirty="0"/>
              <a:t> slower than main memory (factor of </a:t>
            </a:r>
            <a:r>
              <a:rPr lang="en-US" dirty="0" smtClean="0"/>
              <a:t>1000+).  </a:t>
            </a:r>
            <a:r>
              <a:rPr lang="en-US" b="1" u="sng" dirty="0"/>
              <a:t>Why?</a:t>
            </a:r>
          </a:p>
          <a:p>
            <a:pPr>
              <a:buFont typeface="Wingdings" pitchFamily="2" charset="2"/>
              <a:buNone/>
            </a:pPr>
            <a:r>
              <a:rPr lang="en-US" dirty="0"/>
              <a:t>Well, accessing data on the hard disk involves physically moving:</a:t>
            </a:r>
          </a:p>
          <a:p>
            <a:pPr lvl="1"/>
            <a:r>
              <a:rPr lang="en-US" sz="2600" dirty="0"/>
              <a:t>the disk platter</a:t>
            </a:r>
          </a:p>
          <a:p>
            <a:pPr lvl="1"/>
            <a:r>
              <a:rPr lang="en-US" sz="2600" dirty="0"/>
              <a:t>the read/write head</a:t>
            </a:r>
          </a:p>
          <a:p>
            <a:pPr>
              <a:buFont typeface="Wingdings" pitchFamily="2" charset="2"/>
              <a:buNone/>
            </a:pPr>
            <a:r>
              <a:rPr lang="en-US" dirty="0"/>
              <a:t>In other words, hard disk is slow because </a:t>
            </a:r>
            <a:r>
              <a:rPr lang="en-US" b="1" u="sng" dirty="0"/>
              <a:t>objects</a:t>
            </a:r>
            <a:r>
              <a:rPr lang="en-US" dirty="0"/>
              <a:t> move much slower than </a:t>
            </a:r>
            <a:r>
              <a:rPr lang="en-US" b="1" u="sng" dirty="0"/>
              <a:t>electrons</a:t>
            </a:r>
            <a:r>
              <a:rPr lang="en-US" dirty="0"/>
              <a:t>: Newtonian speeds are much slower than </a:t>
            </a:r>
            <a:r>
              <a:rPr lang="en-US" dirty="0" err="1"/>
              <a:t>Einsteinian</a:t>
            </a:r>
            <a:r>
              <a:rPr lang="en-US" dirty="0"/>
              <a:t> speeds.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61065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10: IE, Firefox, Chrome, Opera, Safari</a:t>
            </a:r>
          </a:p>
          <a:p>
            <a:r>
              <a:rPr lang="en-US" dirty="0" err="1" smtClean="0"/>
              <a:t>MacOS</a:t>
            </a:r>
            <a:r>
              <a:rPr lang="en-US" dirty="0" smtClean="0"/>
              <a:t>: Safari, Firefox</a:t>
            </a:r>
          </a:p>
          <a:p>
            <a:r>
              <a:rPr lang="en-US" dirty="0" smtClean="0"/>
              <a:t>Linux: Firefox, Opera</a:t>
            </a:r>
          </a:p>
          <a:p>
            <a:pPr marL="0" indent="0">
              <a:buNone/>
            </a:pPr>
            <a:r>
              <a:rPr lang="en-US" dirty="0" smtClean="0"/>
              <a:t>We’ve also successfully tested it via apps on devices with:</a:t>
            </a:r>
          </a:p>
          <a:p>
            <a:r>
              <a:rPr lang="en-US" dirty="0" smtClean="0"/>
              <a:t>Android</a:t>
            </a:r>
          </a:p>
          <a:p>
            <a:r>
              <a:rPr lang="en-US" dirty="0" err="1" smtClean="0"/>
              <a:t>iOS</a:t>
            </a:r>
            <a:endParaRPr lang="en-US" dirty="0" smtClean="0"/>
          </a:p>
          <a:p>
            <a:pPr>
              <a:buNone/>
            </a:pPr>
            <a:r>
              <a:rPr lang="en-US" dirty="0"/>
              <a:t>Many thanks to Skyler Donahue of OneNet for providing this.</a:t>
            </a:r>
          </a:p>
          <a:p>
            <a:pPr>
              <a:buNone/>
            </a:pPr>
            <a:r>
              <a:rPr lang="en-US" b="1" dirty="0"/>
              <a:t>PLEASE MUTE YOURSELF.</a:t>
            </a:r>
          </a:p>
          <a:p>
            <a:pPr>
              <a:buNone/>
            </a:pPr>
            <a:r>
              <a:rPr lang="en-US" b="1" dirty="0"/>
              <a:t>PLEASE MUTE YOURSELF.</a:t>
            </a:r>
          </a:p>
          <a:p>
            <a:pPr>
              <a:buNone/>
            </a:pPr>
            <a:r>
              <a:rPr lang="en-US" b="1" dirty="0"/>
              <a:t>PLEASE MUTE YOURSELF.</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a:t>
            </a:r>
          </a:p>
          <a:p>
            <a:pPr>
              <a:defRPr/>
            </a:pPr>
            <a:r>
              <a:rPr lang="en-US" dirty="0" smtClean="0"/>
              <a:t>Tue Jan 30 - Tue Feb 6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321153838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70C8E08-B601-468D-9964-F49C2FFB48A0}" type="slidenum">
              <a:rPr lang="en-US"/>
              <a:pPr/>
              <a:t>90</a:t>
            </a:fld>
            <a:endParaRPr lang="en-US"/>
          </a:p>
        </p:txBody>
      </p:sp>
      <p:sp>
        <p:nvSpPr>
          <p:cNvPr id="622594" name="Rectangle 2"/>
          <p:cNvSpPr>
            <a:spLocks noGrp="1" noChangeArrowheads="1"/>
          </p:cNvSpPr>
          <p:nvPr>
            <p:ph type="title"/>
          </p:nvPr>
        </p:nvSpPr>
        <p:spPr/>
        <p:txBody>
          <a:bodyPr/>
          <a:lstStyle/>
          <a:p>
            <a:r>
              <a:rPr lang="en-US"/>
              <a:t>I/O Strategies</a:t>
            </a:r>
          </a:p>
        </p:txBody>
      </p:sp>
      <p:sp>
        <p:nvSpPr>
          <p:cNvPr id="622595" name="Rectangle 3"/>
          <p:cNvSpPr>
            <a:spLocks noGrp="1" noChangeArrowheads="1"/>
          </p:cNvSpPr>
          <p:nvPr>
            <p:ph type="body" idx="1"/>
          </p:nvPr>
        </p:nvSpPr>
        <p:spPr>
          <a:xfrm>
            <a:off x="609600" y="1447800"/>
            <a:ext cx="8001000" cy="4648200"/>
          </a:xfrm>
        </p:spPr>
        <p:txBody>
          <a:bodyPr/>
          <a:lstStyle/>
          <a:p>
            <a:pPr>
              <a:buFont typeface="Wingdings" pitchFamily="2" charset="2"/>
              <a:buNone/>
            </a:pPr>
            <a:r>
              <a:rPr lang="en-US"/>
              <a:t>Read and write the absolute minimum amount.</a:t>
            </a:r>
          </a:p>
          <a:p>
            <a:r>
              <a:rPr lang="en-US"/>
              <a:t>Don’t reread the same data if you can keep it in memory.</a:t>
            </a:r>
          </a:p>
          <a:p>
            <a:r>
              <a:rPr lang="en-US"/>
              <a:t>Write binary instead of characters.</a:t>
            </a:r>
          </a:p>
          <a:p>
            <a:r>
              <a:rPr lang="en-US"/>
              <a:t>Use optimized I/O libraries like NetCDF </a:t>
            </a:r>
            <a:r>
              <a:rPr lang="en-US" baseline="30000"/>
              <a:t>[17]</a:t>
            </a:r>
            <a:r>
              <a:rPr lang="en-US"/>
              <a:t> and HDF </a:t>
            </a:r>
            <a:r>
              <a:rPr lang="en-US" baseline="30000"/>
              <a:t>[18]</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620208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7A049118-2E8D-4379-85D5-266F6DAFA769}" type="slidenum">
              <a:rPr lang="en-US"/>
              <a:pPr/>
              <a:t>91</a:t>
            </a:fld>
            <a:endParaRPr lang="en-US"/>
          </a:p>
        </p:txBody>
      </p:sp>
      <p:sp>
        <p:nvSpPr>
          <p:cNvPr id="623618" name="Rectangle 2"/>
          <p:cNvSpPr>
            <a:spLocks noGrp="1" noChangeArrowheads="1"/>
          </p:cNvSpPr>
          <p:nvPr>
            <p:ph type="title"/>
          </p:nvPr>
        </p:nvSpPr>
        <p:spPr/>
        <p:txBody>
          <a:bodyPr/>
          <a:lstStyle/>
          <a:p>
            <a:r>
              <a:rPr lang="en-US"/>
              <a:t>Avoid Redundant I/O: C</a:t>
            </a:r>
          </a:p>
        </p:txBody>
      </p:sp>
      <p:sp>
        <p:nvSpPr>
          <p:cNvPr id="623619"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dirty="0"/>
              <a:t>An actual piece of code seen at OU:</a:t>
            </a:r>
          </a:p>
        </p:txBody>
      </p:sp>
      <p:sp>
        <p:nvSpPr>
          <p:cNvPr id="623620" name="Text Box 4"/>
          <p:cNvSpPr txBox="1">
            <a:spLocks noChangeArrowheads="1"/>
          </p:cNvSpPr>
          <p:nvPr/>
        </p:nvSpPr>
        <p:spPr bwMode="auto">
          <a:xfrm>
            <a:off x="533400" y="1905000"/>
            <a:ext cx="825182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for (thing = 0; thing &lt; number_of_things; thing++) {</a:t>
            </a:r>
          </a:p>
          <a:p>
            <a:pPr algn="l"/>
            <a:r>
              <a:rPr lang="en-US" sz="1600" b="1">
                <a:latin typeface="Courier New" pitchFamily="49" charset="0"/>
              </a:rPr>
              <a:t>  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do_stuff(thing, timestep);</a:t>
            </a:r>
          </a:p>
          <a:p>
            <a:pPr algn="l"/>
            <a:r>
              <a:rPr lang="en-US" sz="1600" b="1">
                <a:latin typeface="Courier New" pitchFamily="49" charset="0"/>
              </a:rPr>
              <a:t>  } /* for timestep */</a:t>
            </a:r>
          </a:p>
          <a:p>
            <a:pPr algn="l"/>
            <a:r>
              <a:rPr lang="en-US" sz="1600" b="1">
                <a:latin typeface="Courier New" pitchFamily="49" charset="0"/>
              </a:rPr>
              <a:t>} /* for thing */</a:t>
            </a:r>
          </a:p>
        </p:txBody>
      </p:sp>
      <p:sp>
        <p:nvSpPr>
          <p:cNvPr id="623621"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23622" name="Text Box 6"/>
          <p:cNvSpPr txBox="1">
            <a:spLocks noChangeArrowheads="1"/>
          </p:cNvSpPr>
          <p:nvPr/>
        </p:nvSpPr>
        <p:spPr bwMode="auto">
          <a:xfrm>
            <a:off x="533400" y="3962400"/>
            <a:ext cx="8153400" cy="1558925"/>
          </a:xfrm>
          <a:prstGeom prst="rect">
            <a:avLst/>
          </a:prstGeom>
          <a:noFill/>
          <a:ln w="9525">
            <a:noFill/>
            <a:miter lim="800000"/>
            <a:headEnd/>
            <a:tailEnd/>
          </a:ln>
          <a:effectLst/>
        </p:spPr>
        <p:txBody>
          <a:bodyPr>
            <a:spAutoFit/>
          </a:bodyPr>
          <a:lstStyle/>
          <a:p>
            <a:pPr algn="l"/>
            <a:r>
              <a:rPr lang="en-US" sz="1600" b="1">
                <a:latin typeface="Courier New" pitchFamily="49" charset="0"/>
              </a:rPr>
              <a:t>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for (thing = 0; thing &lt; number_of_things; thing++) {</a:t>
            </a:r>
          </a:p>
          <a:p>
            <a:pPr algn="l"/>
            <a:r>
              <a:rPr lang="en-US" sz="1600" b="1">
                <a:latin typeface="Courier New" pitchFamily="49" charset="0"/>
              </a:rPr>
              <a:t>    do_stuff(thing, timestep);</a:t>
            </a:r>
          </a:p>
          <a:p>
            <a:pPr algn="l"/>
            <a:r>
              <a:rPr lang="en-US" sz="1600" b="1">
                <a:latin typeface="Courier New" pitchFamily="49" charset="0"/>
              </a:rPr>
              <a:t>  } /* for thing */</a:t>
            </a:r>
          </a:p>
          <a:p>
            <a:pPr algn="l"/>
            <a:r>
              <a:rPr lang="en-US" sz="1600" b="1">
                <a:latin typeface="Courier New" pitchFamily="49" charset="0"/>
              </a:rPr>
              <a:t>} /* for timestep */</a:t>
            </a:r>
            <a:endParaRPr lang="en-US" sz="1400" b="1">
              <a:latin typeface="Tahoma" pitchFamily="34" charset="0"/>
            </a:endParaRPr>
          </a:p>
        </p:txBody>
      </p:sp>
      <p:sp>
        <p:nvSpPr>
          <p:cNvPr id="623623"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77234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BF7225B6-418F-42CA-A4EB-33B6259A4D4A}" type="slidenum">
              <a:rPr lang="en-US"/>
              <a:pPr/>
              <a:t>92</a:t>
            </a:fld>
            <a:endParaRPr lang="en-US"/>
          </a:p>
        </p:txBody>
      </p:sp>
      <p:sp>
        <p:nvSpPr>
          <p:cNvPr id="641026" name="Rectangle 2"/>
          <p:cNvSpPr>
            <a:spLocks noGrp="1" noChangeArrowheads="1"/>
          </p:cNvSpPr>
          <p:nvPr>
            <p:ph type="title"/>
          </p:nvPr>
        </p:nvSpPr>
        <p:spPr/>
        <p:txBody>
          <a:bodyPr/>
          <a:lstStyle/>
          <a:p>
            <a:r>
              <a:rPr lang="en-US"/>
              <a:t>Avoid Redundant I/O: F90</a:t>
            </a:r>
          </a:p>
        </p:txBody>
      </p:sp>
      <p:sp>
        <p:nvSpPr>
          <p:cNvPr id="641027"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a:t>An actual piece of code seen at OU:</a:t>
            </a:r>
          </a:p>
        </p:txBody>
      </p:sp>
      <p:sp>
        <p:nvSpPr>
          <p:cNvPr id="641028" name="Text Box 4"/>
          <p:cNvSpPr txBox="1">
            <a:spLocks noChangeArrowheads="1"/>
          </p:cNvSpPr>
          <p:nvPr/>
        </p:nvSpPr>
        <p:spPr bwMode="auto">
          <a:xfrm>
            <a:off x="990600" y="1905000"/>
            <a:ext cx="482917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DO thing = 1, number_of_things</a:t>
            </a:r>
          </a:p>
          <a:p>
            <a:pPr algn="l"/>
            <a:r>
              <a:rPr lang="en-US" sz="1600" b="1">
                <a:latin typeface="Courier New" pitchFamily="49" charset="0"/>
              </a:rPr>
              <a:t>  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CALL do_stuff(thing, timestep)</a:t>
            </a:r>
          </a:p>
          <a:p>
            <a:pPr algn="l"/>
            <a:r>
              <a:rPr lang="en-US" sz="1600" b="1">
                <a:latin typeface="Courier New" pitchFamily="49" charset="0"/>
              </a:rPr>
              <a:t>  END DO !! timestep</a:t>
            </a:r>
          </a:p>
          <a:p>
            <a:pPr algn="l"/>
            <a:r>
              <a:rPr lang="en-US" sz="1600" b="1">
                <a:latin typeface="Courier New" pitchFamily="49" charset="0"/>
              </a:rPr>
              <a:t>END DO !! thing</a:t>
            </a:r>
          </a:p>
        </p:txBody>
      </p:sp>
      <p:sp>
        <p:nvSpPr>
          <p:cNvPr id="641029"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41030" name="Text Box 6"/>
          <p:cNvSpPr txBox="1">
            <a:spLocks noChangeArrowheads="1"/>
          </p:cNvSpPr>
          <p:nvPr/>
        </p:nvSpPr>
        <p:spPr bwMode="auto">
          <a:xfrm>
            <a:off x="914400" y="3962400"/>
            <a:ext cx="6784975" cy="1558925"/>
          </a:xfrm>
          <a:prstGeom prst="rect">
            <a:avLst/>
          </a:prstGeom>
          <a:noFill/>
          <a:ln w="9525">
            <a:noFill/>
            <a:miter lim="800000"/>
            <a:headEnd/>
            <a:tailEnd/>
          </a:ln>
          <a:effectLst/>
        </p:spPr>
        <p:txBody>
          <a:bodyPr>
            <a:spAutoFit/>
          </a:bodyPr>
          <a:lstStyle/>
          <a:p>
            <a:pPr algn="l"/>
            <a:r>
              <a:rPr lang="en-US" sz="1600" b="1">
                <a:latin typeface="Courier New" pitchFamily="49" charset="0"/>
              </a:rPr>
              <a:t>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DO thing = 1, number_of_things</a:t>
            </a:r>
          </a:p>
          <a:p>
            <a:pPr algn="l"/>
            <a:r>
              <a:rPr lang="en-US" sz="1600" b="1">
                <a:latin typeface="Courier New" pitchFamily="49" charset="0"/>
              </a:rPr>
              <a:t>    CALL do_stuff(thing, timestep)</a:t>
            </a:r>
          </a:p>
          <a:p>
            <a:pPr algn="l"/>
            <a:r>
              <a:rPr lang="en-US" sz="1600" b="1">
                <a:latin typeface="Courier New" pitchFamily="49" charset="0"/>
              </a:rPr>
              <a:t>  END DO !! thing</a:t>
            </a:r>
          </a:p>
          <a:p>
            <a:pPr algn="l"/>
            <a:r>
              <a:rPr lang="en-US" sz="1600" b="1">
                <a:latin typeface="Courier New" pitchFamily="49" charset="0"/>
              </a:rPr>
              <a:t>END DO !! timestep</a:t>
            </a:r>
          </a:p>
        </p:txBody>
      </p:sp>
      <p:sp>
        <p:nvSpPr>
          <p:cNvPr id="641031"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6497503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18884E6-FC8C-4021-9783-39997AFA7CD3}" type="slidenum">
              <a:rPr lang="en-US"/>
              <a:pPr/>
              <a:t>93</a:t>
            </a:fld>
            <a:endParaRPr lang="en-US"/>
          </a:p>
        </p:txBody>
      </p:sp>
      <p:sp>
        <p:nvSpPr>
          <p:cNvPr id="624642" name="Rectangle 2"/>
          <p:cNvSpPr>
            <a:spLocks noGrp="1" noChangeArrowheads="1"/>
          </p:cNvSpPr>
          <p:nvPr>
            <p:ph type="title"/>
          </p:nvPr>
        </p:nvSpPr>
        <p:spPr/>
        <p:txBody>
          <a:bodyPr/>
          <a:lstStyle/>
          <a:p>
            <a:r>
              <a:rPr lang="en-US"/>
              <a:t>Write Binary, Not ASCII</a:t>
            </a:r>
          </a:p>
        </p:txBody>
      </p:sp>
      <p:sp>
        <p:nvSpPr>
          <p:cNvPr id="624643" name="Rectangle 3"/>
          <p:cNvSpPr>
            <a:spLocks noGrp="1" noChangeArrowheads="1"/>
          </p:cNvSpPr>
          <p:nvPr>
            <p:ph type="body" idx="1"/>
          </p:nvPr>
        </p:nvSpPr>
        <p:spPr/>
        <p:txBody>
          <a:bodyPr/>
          <a:lstStyle/>
          <a:p>
            <a:pPr>
              <a:buFont typeface="Wingdings" pitchFamily="2" charset="2"/>
              <a:buNone/>
            </a:pPr>
            <a:r>
              <a:rPr lang="en-US"/>
              <a:t>When you write binary data to a file, you’re writing (typically) 4 bytes per value.</a:t>
            </a:r>
          </a:p>
          <a:p>
            <a:pPr>
              <a:buFont typeface="Wingdings" pitchFamily="2" charset="2"/>
              <a:buNone/>
            </a:pPr>
            <a:r>
              <a:rPr lang="en-US"/>
              <a:t>When you write ASCII (character) data, you’re writing (typically) 8-16 bytes per value.</a:t>
            </a:r>
          </a:p>
          <a:p>
            <a:pPr>
              <a:buFont typeface="Wingdings" pitchFamily="2" charset="2"/>
              <a:buNone/>
            </a:pPr>
            <a:r>
              <a:rPr lang="en-US"/>
              <a:t>So binary saves a factor of 2 to 4 (typically).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476293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B8165084-C16A-44AB-84FB-C12B0F71C61D}" type="slidenum">
              <a:rPr lang="en-US"/>
              <a:pPr/>
              <a:t>94</a:t>
            </a:fld>
            <a:endParaRPr lang="en-US"/>
          </a:p>
        </p:txBody>
      </p:sp>
      <p:sp>
        <p:nvSpPr>
          <p:cNvPr id="625666" name="Rectangle 2"/>
          <p:cNvSpPr>
            <a:spLocks noGrp="1" noChangeArrowheads="1"/>
          </p:cNvSpPr>
          <p:nvPr>
            <p:ph type="title"/>
          </p:nvPr>
        </p:nvSpPr>
        <p:spPr/>
        <p:txBody>
          <a:bodyPr/>
          <a:lstStyle/>
          <a:p>
            <a:r>
              <a:rPr lang="en-US"/>
              <a:t>Problem with Binary I/O</a:t>
            </a:r>
          </a:p>
        </p:txBody>
      </p:sp>
      <p:sp>
        <p:nvSpPr>
          <p:cNvPr id="6256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dirty="0"/>
              <a:t>There are many ways to represent data inside a computer, especially floating point (real) data.</a:t>
            </a:r>
          </a:p>
          <a:p>
            <a:pPr>
              <a:buFont typeface="Wingdings" pitchFamily="2" charset="2"/>
              <a:buNone/>
            </a:pPr>
            <a:r>
              <a:rPr lang="en-US" dirty="0"/>
              <a:t>Often, the way that one kind of computer (e.g., </a:t>
            </a:r>
            <a:r>
              <a:rPr lang="en-US" dirty="0" smtClean="0"/>
              <a:t>an Intel i7) </a:t>
            </a:r>
            <a:r>
              <a:rPr lang="en-US" dirty="0"/>
              <a:t>saves binary data is different from another kind of computer (e.g., </a:t>
            </a:r>
            <a:r>
              <a:rPr lang="en-US" dirty="0" smtClean="0"/>
              <a:t>an IBM POWER7).</a:t>
            </a:r>
            <a:endParaRPr lang="en-US" dirty="0"/>
          </a:p>
          <a:p>
            <a:pPr>
              <a:buFont typeface="Wingdings" pitchFamily="2" charset="2"/>
              <a:buNone/>
            </a:pPr>
            <a:r>
              <a:rPr lang="en-US" dirty="0"/>
              <a:t>So, a file written on </a:t>
            </a:r>
            <a:r>
              <a:rPr lang="en-US" dirty="0" smtClean="0"/>
              <a:t>an Intel i7 machine </a:t>
            </a:r>
            <a:r>
              <a:rPr lang="en-US" dirty="0"/>
              <a:t>may not be readable on </a:t>
            </a:r>
            <a:r>
              <a:rPr lang="en-US" dirty="0" smtClean="0"/>
              <a:t>an IBM POWER7.</a:t>
            </a:r>
            <a:endParaRPr lang="en-US"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1949947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E08FC5-3C70-485B-88E2-97B3054DADF3}" type="slidenum">
              <a:rPr lang="en-US"/>
              <a:pPr/>
              <a:t>95</a:t>
            </a:fld>
            <a:endParaRPr lang="en-US"/>
          </a:p>
        </p:txBody>
      </p:sp>
      <p:sp>
        <p:nvSpPr>
          <p:cNvPr id="626690" name="Rectangle 2"/>
          <p:cNvSpPr>
            <a:spLocks noGrp="1" noChangeArrowheads="1"/>
          </p:cNvSpPr>
          <p:nvPr>
            <p:ph type="title"/>
          </p:nvPr>
        </p:nvSpPr>
        <p:spPr/>
        <p:txBody>
          <a:bodyPr/>
          <a:lstStyle/>
          <a:p>
            <a:r>
              <a:rPr lang="en-US"/>
              <a:t>Portable I/O Libraries</a:t>
            </a:r>
          </a:p>
        </p:txBody>
      </p:sp>
      <p:sp>
        <p:nvSpPr>
          <p:cNvPr id="626691"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NetCDF and HDF are the two most commonly used I/O libraries for scientific computing.</a:t>
            </a:r>
          </a:p>
          <a:p>
            <a:pPr>
              <a:buFont typeface="Wingdings" pitchFamily="2" charset="2"/>
              <a:buNone/>
            </a:pPr>
            <a:r>
              <a:rPr lang="en-US"/>
              <a:t>Each has its own internal way of representing numerical data.  When you write a file using, say, HDF, it can be read by a HDF on </a:t>
            </a:r>
            <a:r>
              <a:rPr lang="en-US" b="1" u="sng"/>
              <a:t>any</a:t>
            </a:r>
            <a:r>
              <a:rPr lang="en-US" b="1"/>
              <a:t> </a:t>
            </a:r>
            <a:r>
              <a:rPr lang="en-US"/>
              <a:t>kind of computer.</a:t>
            </a:r>
          </a:p>
          <a:p>
            <a:pPr>
              <a:buFont typeface="Wingdings" pitchFamily="2" charset="2"/>
              <a:buNone/>
            </a:pPr>
            <a:r>
              <a:rPr lang="en-US"/>
              <a:t>Plus, these libraries are optimized to make the I/O </a:t>
            </a:r>
            <a:r>
              <a:rPr lang="en-US" b="1" u="sng"/>
              <a:t>very fast</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2926367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extLst>
      <p:ext uri="{BB962C8B-B14F-4D97-AF65-F5344CB8AC3E}">
        <p14:creationId xmlns:p14="http://schemas.microsoft.com/office/powerpoint/2010/main" val="2771523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97</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 </a:t>
            </a:r>
            <a:r>
              <a:rPr lang="en-US" dirty="0"/>
              <a:t>T</a:t>
            </a:r>
            <a:r>
              <a:rPr lang="en-US" dirty="0" smtClean="0"/>
              <a:t>B </a:t>
            </a:r>
            <a:r>
              <a:rPr lang="en-US" dirty="0"/>
              <a:t>of main memory (roughly </a:t>
            </a:r>
            <a:r>
              <a:rPr lang="en-US" dirty="0" smtClean="0"/>
              <a:t>1 trillion </a:t>
            </a:r>
            <a:r>
              <a:rPr lang="en-US" dirty="0"/>
              <a:t>bytes), but only contains        </a:t>
            </a:r>
            <a:r>
              <a:rPr lang="en-US" dirty="0" smtClean="0"/>
              <a:t>12 </a:t>
            </a:r>
            <a:r>
              <a:rPr lang="en-US" dirty="0"/>
              <a:t>GB (roughly </a:t>
            </a:r>
            <a:r>
              <a:rPr lang="en-US" dirty="0" smtClean="0"/>
              <a:t>4 </a:t>
            </a:r>
            <a:r>
              <a:rPr lang="en-US" dirty="0"/>
              <a:t>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9"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301" y="411480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230031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98</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dirty="0">
                <a:solidFill>
                  <a:schemeClr val="folHlink"/>
                </a:solidFill>
              </a:rPr>
              <a:t>Locality</a:t>
            </a:r>
            <a:r>
              <a:rPr lang="en-US" dirty="0"/>
              <a:t>:  Most programs don’t jump all over the memory that they use; instead, they work in a particular area of memory for a while, then move to another area.</a:t>
            </a:r>
          </a:p>
          <a:p>
            <a:r>
              <a:rPr lang="en-US" dirty="0"/>
              <a:t>So, you can offload onto hard disk much of the </a:t>
            </a:r>
            <a:r>
              <a:rPr lang="en-US" dirty="0" smtClean="0"/>
              <a:t>      </a:t>
            </a:r>
            <a:r>
              <a:rPr lang="en-US" b="1" i="1" u="sng" dirty="0" smtClean="0"/>
              <a:t>memory </a:t>
            </a:r>
            <a:r>
              <a:rPr lang="en-US" b="1" i="1" u="sng" dirty="0"/>
              <a:t>image</a:t>
            </a:r>
            <a:r>
              <a:rPr lang="en-US" dirty="0"/>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0830524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99</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dirty="0"/>
              <a:t>Memory is chopped up into many </a:t>
            </a:r>
            <a:r>
              <a:rPr lang="en-US" b="1" i="1" u="sng" dirty="0"/>
              <a:t>pages</a:t>
            </a:r>
            <a:r>
              <a:rPr lang="en-US" dirty="0"/>
              <a:t> of modest </a:t>
            </a:r>
            <a:r>
              <a:rPr lang="en-US" dirty="0" smtClean="0"/>
              <a:t>size    </a:t>
            </a:r>
            <a:r>
              <a:rPr lang="en-US" dirty="0"/>
              <a:t>(e.g., 1 KB – 32 KB; typically 4 KB).</a:t>
            </a:r>
          </a:p>
          <a:p>
            <a:r>
              <a:rPr lang="en-US" dirty="0"/>
              <a:t>Only pages that have been recently used actually reside in memory; the rest are stored on hard disk.</a:t>
            </a:r>
          </a:p>
          <a:p>
            <a:r>
              <a:rPr lang="en-US" dirty="0"/>
              <a:t>Hard disk </a:t>
            </a:r>
            <a:r>
              <a:rPr lang="en-US" dirty="0" smtClean="0"/>
              <a:t>is 1,000+ </a:t>
            </a:r>
            <a:r>
              <a:rPr lang="en-US" dirty="0"/>
              <a:t>times slower than main memory, so you get better performance if you rarely get a </a:t>
            </a:r>
            <a:r>
              <a:rPr lang="en-US" b="1" i="1" u="sng" dirty="0"/>
              <a:t>page fault</a:t>
            </a:r>
            <a:r>
              <a:rPr lang="en-US" dirty="0"/>
              <a:t>, which forces a read from (and maybe a write to) hard disk: </a:t>
            </a:r>
            <a:r>
              <a:rPr lang="en-US" b="1" u="sng" dirty="0"/>
              <a:t>exploit 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30 - Tue Feb 6 2018</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2634414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2.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3.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4.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5.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6.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7.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8.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9.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1.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2.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3.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4.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6.xml><?xml version="1.0" encoding="utf-8"?>
<p:tagLst xmlns:a="http://schemas.openxmlformats.org/drawingml/2006/main" xmlns:r="http://schemas.openxmlformats.org/officeDocument/2006/relationships" xmlns:p="http://schemas.openxmlformats.org/presentationml/2006/main">
  <p:tag name="DUMMACSH" val="TRUE"/>
</p:tagLst>
</file>

<file path=ppt/tags/tag2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8.xml><?xml version="1.0" encoding="utf-8"?>
<p:tagLst xmlns:a="http://schemas.openxmlformats.org/drawingml/2006/main" xmlns:r="http://schemas.openxmlformats.org/officeDocument/2006/relationships" xmlns:p="http://schemas.openxmlformats.org/presentationml/2006/main">
  <p:tag name="DUMMACSH" val="TRUE"/>
</p:tagLst>
</file>

<file path=ppt/tags/tag29.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1.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2.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3.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4.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5.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6.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9.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4.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40.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1.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2.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3.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4.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5.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6.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7.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8.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9.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50.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51.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2.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3.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4.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5.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6.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7.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8.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60.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1.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2.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3.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4.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5.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7.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9.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0.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71.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2.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3.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4.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5.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6.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7.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8.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9.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81.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2.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3.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4.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5.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21023</TotalTime>
  <Words>9034</Words>
  <Application>Microsoft Office PowerPoint</Application>
  <PresentationFormat>On-screen Show (4:3)</PresentationFormat>
  <Paragraphs>1307</Paragraphs>
  <Slides>103</Slides>
  <Notes>103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103</vt:i4>
      </vt:variant>
    </vt:vector>
  </HeadingPairs>
  <TitlesOfParts>
    <vt:vector size="116" baseType="lpstr">
      <vt:lpstr>Arial</vt:lpstr>
      <vt:lpstr>Arial Black</vt:lpstr>
      <vt:lpstr>Courier New</vt:lpstr>
      <vt:lpstr>Rockwell Extra Bold</vt:lpstr>
      <vt:lpstr>StarMath</vt:lpstr>
      <vt:lpstr>Symbol</vt:lpstr>
      <vt:lpstr>Tahoma</vt:lpstr>
      <vt:lpstr>Times New Roman</vt:lpstr>
      <vt:lpstr>Wingdings</vt:lpstr>
      <vt:lpstr>Blends</vt:lpstr>
      <vt:lpstr>Worksheet</vt:lpstr>
      <vt:lpstr>Chart</vt:lpstr>
      <vt:lpstr>Equation</vt:lpstr>
      <vt:lpstr>Supercomputing in Plain English The Tyranny of the Storage Hierarchy</vt:lpstr>
      <vt:lpstr>This is an experiment!</vt:lpstr>
      <vt:lpstr>PLEASE MUTE YOURSELF</vt:lpstr>
      <vt:lpstr>Download the Slides Beforehand</vt:lpstr>
      <vt:lpstr>Zoom</vt:lpstr>
      <vt:lpstr>YouTube</vt:lpstr>
      <vt:lpstr>Twitch</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2018!</vt:lpstr>
      <vt:lpstr>Outline</vt:lpstr>
      <vt:lpstr>The Storage Hierarchy</vt:lpstr>
      <vt:lpstr>Henry’s Laptop</vt:lpstr>
      <vt:lpstr>Storage Speed, Size, Cost</vt:lpstr>
      <vt:lpstr> Multicore</vt:lpstr>
      <vt:lpstr>Multicore</vt:lpstr>
      <vt:lpstr>Multicore History (x86)</vt:lpstr>
      <vt:lpstr>Why Multicore?</vt:lpstr>
      <vt:lpstr> Registers</vt:lpstr>
      <vt:lpstr>What Are Registers?</vt:lpstr>
      <vt:lpstr>How Registers Are Used</vt:lpstr>
      <vt:lpstr>How Many Registers?</vt:lpstr>
      <vt:lpstr>Why So Few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Cache Store Examples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vt:lpstr>
      <vt:lpstr>Matrix Multiply w/Initialization</vt:lpstr>
      <vt:lpstr>Matrix Multiply Via Intrinsic</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594</cp:revision>
  <cp:lastPrinted>1601-01-01T00:00:00Z</cp:lastPrinted>
  <dcterms:created xsi:type="dcterms:W3CDTF">2001-08-18T12:37:15Z</dcterms:created>
  <dcterms:modified xsi:type="dcterms:W3CDTF">2018-02-05T22:48:23Z</dcterms:modified>
</cp:coreProperties>
</file>