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4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4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4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4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4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5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5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5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5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5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5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5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5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5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5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9.xml" ContentType="application/vnd.openxmlformats-officedocument.presentationml.tags+xml"/>
  <Override PartName="/ppt/tags/tag80.xml" ContentType="application/vnd.openxmlformats-officedocument.presentationml.tags+xml"/>
  <Override PartName="/ppt/notesSlides/notesSlide6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81.xml" ContentType="application/vnd.openxmlformats-officedocument.presentationml.tags+xml"/>
  <Override PartName="/ppt/notesSlides/notesSlide6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69.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7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7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90.xml" ContentType="application/vnd.openxmlformats-officedocument.presentationml.tags+xml"/>
  <Override PartName="/ppt/notesSlides/notesSlide7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7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80"/>
  </p:notesMasterIdLst>
  <p:handoutMasterIdLst>
    <p:handoutMasterId r:id="rId81"/>
  </p:handoutMasterIdLst>
  <p:sldIdLst>
    <p:sldId id="701" r:id="rId2"/>
    <p:sldId id="781" r:id="rId3"/>
    <p:sldId id="798" r:id="rId4"/>
    <p:sldId id="810" r:id="rId5"/>
    <p:sldId id="782" r:id="rId6"/>
    <p:sldId id="783" r:id="rId7"/>
    <p:sldId id="784" r:id="rId8"/>
    <p:sldId id="785" r:id="rId9"/>
    <p:sldId id="787" r:id="rId10"/>
    <p:sldId id="788" r:id="rId11"/>
    <p:sldId id="789" r:id="rId12"/>
    <p:sldId id="796" r:id="rId13"/>
    <p:sldId id="790" r:id="rId14"/>
    <p:sldId id="793" r:id="rId15"/>
    <p:sldId id="794" r:id="rId16"/>
    <p:sldId id="795" r:id="rId17"/>
    <p:sldId id="797" r:id="rId18"/>
    <p:sldId id="639" r:id="rId19"/>
    <p:sldId id="640" r:id="rId20"/>
    <p:sldId id="641" r:id="rId21"/>
    <p:sldId id="347" r:id="rId22"/>
    <p:sldId id="809" r:id="rId23"/>
    <p:sldId id="348" r:id="rId24"/>
    <p:sldId id="349" r:id="rId25"/>
    <p:sldId id="350" r:id="rId26"/>
    <p:sldId id="260" r:id="rId27"/>
    <p:sldId id="765" r:id="rId28"/>
    <p:sldId id="766" r:id="rId29"/>
    <p:sldId id="767" r:id="rId30"/>
    <p:sldId id="503" r:id="rId31"/>
    <p:sldId id="775" r:id="rId32"/>
    <p:sldId id="505" r:id="rId33"/>
    <p:sldId id="568" r:id="rId34"/>
    <p:sldId id="569" r:id="rId35"/>
    <p:sldId id="508" r:id="rId36"/>
    <p:sldId id="509" r:id="rId37"/>
    <p:sldId id="343" r:id="rId38"/>
    <p:sldId id="344" r:id="rId39"/>
    <p:sldId id="777" r:id="rId40"/>
    <p:sldId id="778" r:id="rId41"/>
    <p:sldId id="804" r:id="rId42"/>
    <p:sldId id="780" r:id="rId43"/>
    <p:sldId id="680" r:id="rId44"/>
    <p:sldId id="283" r:id="rId45"/>
    <p:sldId id="333" r:id="rId46"/>
    <p:sldId id="304" r:id="rId47"/>
    <p:sldId id="305" r:id="rId48"/>
    <p:sldId id="306" r:id="rId49"/>
    <p:sldId id="307" r:id="rId50"/>
    <p:sldId id="308" r:id="rId51"/>
    <p:sldId id="309" r:id="rId52"/>
    <p:sldId id="310" r:id="rId53"/>
    <p:sldId id="338" r:id="rId54"/>
    <p:sldId id="553" r:id="rId55"/>
    <p:sldId id="552" r:id="rId56"/>
    <p:sldId id="339" r:id="rId57"/>
    <p:sldId id="623" r:id="rId58"/>
    <p:sldId id="624" r:id="rId59"/>
    <p:sldId id="808" r:id="rId60"/>
    <p:sldId id="805" r:id="rId61"/>
    <p:sldId id="700" r:id="rId62"/>
    <p:sldId id="626" r:id="rId63"/>
    <p:sldId id="627" r:id="rId64"/>
    <p:sldId id="628" r:id="rId65"/>
    <p:sldId id="629" r:id="rId66"/>
    <p:sldId id="630" r:id="rId67"/>
    <p:sldId id="692" r:id="rId68"/>
    <p:sldId id="774" r:id="rId69"/>
    <p:sldId id="313" r:id="rId70"/>
    <p:sldId id="314" r:id="rId71"/>
    <p:sldId id="315" r:id="rId72"/>
    <p:sldId id="382" r:id="rId73"/>
    <p:sldId id="800" r:id="rId74"/>
    <p:sldId id="801" r:id="rId75"/>
    <p:sldId id="803" r:id="rId76"/>
    <p:sldId id="799" r:id="rId77"/>
    <p:sldId id="467" r:id="rId78"/>
    <p:sldId id="270" r:id="rId79"/>
  </p:sldIdLst>
  <p:sldSz cx="9144000" cy="6858000" type="screen4x3"/>
  <p:notesSz cx="6858000" cy="9144000"/>
  <p:custDataLst>
    <p:tags r:id="rId82"/>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4" autoAdjust="0"/>
    <p:restoredTop sz="93474" autoAdjust="0"/>
  </p:normalViewPr>
  <p:slideViewPr>
    <p:cSldViewPr>
      <p:cViewPr varScale="1">
        <p:scale>
          <a:sx n="49" d="100"/>
          <a:sy n="49" d="100"/>
        </p:scale>
        <p:origin x="678" y="54"/>
      </p:cViewPr>
      <p:guideLst>
        <p:guide orient="horz" pos="2160"/>
        <p:guide pos="2880"/>
      </p:guideLst>
    </p:cSldViewPr>
  </p:slideViewPr>
  <p:outlineViewPr>
    <p:cViewPr>
      <p:scale>
        <a:sx n="33" d="100"/>
        <a:sy n="33" d="100"/>
      </p:scale>
      <p:origin x="0" y="-53964"/>
    </p:cViewPr>
  </p:outlineViewPr>
  <p:notesTextViewPr>
    <p:cViewPr>
      <p:scale>
        <a:sx n="100" d="100"/>
        <a:sy n="100" d="100"/>
      </p:scale>
      <p:origin x="0" y="0"/>
    </p:cViewPr>
  </p:notesTextViewPr>
  <p:sorterViewPr>
    <p:cViewPr>
      <p:scale>
        <a:sx n="66" d="100"/>
        <a:sy n="66" d="100"/>
      </p:scale>
      <p:origin x="0" y="-34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enryNeeman\Desktop\HPC\HPCWorkshops\Overview\top50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enryNeeman\Desktop\HPC\HPCWorkshops\Overview\top50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enryNeeman\Desktop\HPC\HPCWorkshops\Overview\top50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latin typeface="Times New Roman" panose="02020603050405020304" pitchFamily="18" charset="0"/>
                <a:cs typeface="Times New Roman" panose="02020603050405020304" pitchFamily="18" charset="0"/>
              </a:rPr>
              <a:t>Fastest Supercomputer</a:t>
            </a:r>
            <a:r>
              <a:rPr lang="en-US" sz="2000" baseline="0" dirty="0">
                <a:latin typeface="Times New Roman" panose="02020603050405020304" pitchFamily="18" charset="0"/>
                <a:cs typeface="Times New Roman" panose="02020603050405020304" pitchFamily="18" charset="0"/>
              </a:rPr>
              <a:t> in the World vs Moore</a:t>
            </a:r>
          </a:p>
        </c:rich>
      </c:tx>
      <c:layout>
        <c:manualLayout>
          <c:xMode val="edge"/>
          <c:yMode val="edge"/>
          <c:x val="0.17801377952755904"/>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GFLOPs</c:v>
                </c:pt>
              </c:strCache>
            </c:strRef>
          </c:tx>
          <c:spPr>
            <a:ln w="25400" cap="rnd">
              <a:solidFill>
                <a:schemeClr val="tx2">
                  <a:lumMod val="50000"/>
                </a:schemeClr>
              </a:solidFill>
              <a:round/>
            </a:ln>
            <a:effectLst/>
          </c:spPr>
          <c:marker>
            <c:symbol val="circle"/>
            <c:size val="5"/>
            <c:spPr>
              <a:solidFill>
                <a:schemeClr val="tx2">
                  <a:lumMod val="50000"/>
                </a:schemeClr>
              </a:solidFill>
              <a:ln w="9525">
                <a:solidFill>
                  <a:schemeClr val="tx2">
                    <a:lumMod val="50000"/>
                  </a:schemeClr>
                </a:solidFill>
              </a:ln>
              <a:effectLst/>
            </c:spPr>
          </c:marker>
          <c:xVal>
            <c:numRef>
              <c:f>Sheet1!$A$2:$A$45</c:f>
              <c:numCache>
                <c:formatCode>General</c:formatCode>
                <c:ptCount val="44"/>
                <c:pt idx="0">
                  <c:v>1993.5</c:v>
                </c:pt>
                <c:pt idx="1">
                  <c:v>1993.9</c:v>
                </c:pt>
                <c:pt idx="2">
                  <c:v>1994.5</c:v>
                </c:pt>
                <c:pt idx="3">
                  <c:v>1994.9</c:v>
                </c:pt>
                <c:pt idx="4">
                  <c:v>1995.5</c:v>
                </c:pt>
                <c:pt idx="5">
                  <c:v>1995.9</c:v>
                </c:pt>
                <c:pt idx="6">
                  <c:v>1996.5</c:v>
                </c:pt>
                <c:pt idx="7">
                  <c:v>1996.9</c:v>
                </c:pt>
                <c:pt idx="8">
                  <c:v>1997.5</c:v>
                </c:pt>
                <c:pt idx="9">
                  <c:v>1997.9</c:v>
                </c:pt>
                <c:pt idx="10">
                  <c:v>1998.5</c:v>
                </c:pt>
                <c:pt idx="11">
                  <c:v>1998.9</c:v>
                </c:pt>
                <c:pt idx="12">
                  <c:v>1999.5</c:v>
                </c:pt>
                <c:pt idx="13">
                  <c:v>1999.9</c:v>
                </c:pt>
                <c:pt idx="14">
                  <c:v>2000.5</c:v>
                </c:pt>
                <c:pt idx="15">
                  <c:v>2000.9</c:v>
                </c:pt>
                <c:pt idx="16">
                  <c:v>2001.5</c:v>
                </c:pt>
                <c:pt idx="17">
                  <c:v>2001.9</c:v>
                </c:pt>
                <c:pt idx="18">
                  <c:v>2002.5</c:v>
                </c:pt>
                <c:pt idx="19">
                  <c:v>2002.9</c:v>
                </c:pt>
                <c:pt idx="20">
                  <c:v>2003.5</c:v>
                </c:pt>
                <c:pt idx="21">
                  <c:v>2003.9</c:v>
                </c:pt>
                <c:pt idx="22">
                  <c:v>2004.5</c:v>
                </c:pt>
                <c:pt idx="23">
                  <c:v>2004.9</c:v>
                </c:pt>
                <c:pt idx="24">
                  <c:v>2005.5</c:v>
                </c:pt>
                <c:pt idx="25">
                  <c:v>2005.9</c:v>
                </c:pt>
                <c:pt idx="26">
                  <c:v>2006.5</c:v>
                </c:pt>
                <c:pt idx="27">
                  <c:v>2006.9</c:v>
                </c:pt>
                <c:pt idx="28">
                  <c:v>2007.5</c:v>
                </c:pt>
                <c:pt idx="29">
                  <c:v>2007.9</c:v>
                </c:pt>
                <c:pt idx="30">
                  <c:v>2008.5</c:v>
                </c:pt>
                <c:pt idx="31">
                  <c:v>2008.9</c:v>
                </c:pt>
                <c:pt idx="32">
                  <c:v>2009.5</c:v>
                </c:pt>
                <c:pt idx="33">
                  <c:v>2009.9</c:v>
                </c:pt>
                <c:pt idx="34">
                  <c:v>2010.5</c:v>
                </c:pt>
                <c:pt idx="35">
                  <c:v>2010.9</c:v>
                </c:pt>
                <c:pt idx="36">
                  <c:v>2011.5</c:v>
                </c:pt>
                <c:pt idx="37">
                  <c:v>2011.9</c:v>
                </c:pt>
                <c:pt idx="38">
                  <c:v>2012.5</c:v>
                </c:pt>
                <c:pt idx="39">
                  <c:v>2012.9</c:v>
                </c:pt>
                <c:pt idx="40">
                  <c:v>2013.5</c:v>
                </c:pt>
                <c:pt idx="41">
                  <c:v>2013.9</c:v>
                </c:pt>
                <c:pt idx="42">
                  <c:v>2014.5</c:v>
                </c:pt>
                <c:pt idx="43">
                  <c:v>2014.9</c:v>
                </c:pt>
              </c:numCache>
            </c:numRef>
          </c:xVal>
          <c:yVal>
            <c:numRef>
              <c:f>Sheet1!$B$2:$B$45</c:f>
              <c:numCache>
                <c:formatCode>#,##0.0</c:formatCode>
                <c:ptCount val="44"/>
                <c:pt idx="0">
                  <c:v>59.7</c:v>
                </c:pt>
                <c:pt idx="1">
                  <c:v>124</c:v>
                </c:pt>
                <c:pt idx="2">
                  <c:v>143.4</c:v>
                </c:pt>
                <c:pt idx="3">
                  <c:v>170</c:v>
                </c:pt>
                <c:pt idx="4">
                  <c:v>170</c:v>
                </c:pt>
                <c:pt idx="5">
                  <c:v>170</c:v>
                </c:pt>
                <c:pt idx="6">
                  <c:v>220.4</c:v>
                </c:pt>
                <c:pt idx="7">
                  <c:v>368.2</c:v>
                </c:pt>
                <c:pt idx="8" formatCode="General">
                  <c:v>1068</c:v>
                </c:pt>
                <c:pt idx="9" formatCode="General">
                  <c:v>1338</c:v>
                </c:pt>
                <c:pt idx="10" formatCode="General">
                  <c:v>1338</c:v>
                </c:pt>
                <c:pt idx="11" formatCode="General">
                  <c:v>1338</c:v>
                </c:pt>
                <c:pt idx="12" formatCode="General">
                  <c:v>2120</c:v>
                </c:pt>
                <c:pt idx="13" formatCode="General">
                  <c:v>2379</c:v>
                </c:pt>
                <c:pt idx="14" formatCode="General">
                  <c:v>2379</c:v>
                </c:pt>
                <c:pt idx="15" formatCode="General">
                  <c:v>4938</c:v>
                </c:pt>
                <c:pt idx="16" formatCode="General">
                  <c:v>7726</c:v>
                </c:pt>
                <c:pt idx="17" formatCode="General">
                  <c:v>7226</c:v>
                </c:pt>
                <c:pt idx="18" formatCode="General">
                  <c:v>35860</c:v>
                </c:pt>
                <c:pt idx="19" formatCode="General">
                  <c:v>35860</c:v>
                </c:pt>
                <c:pt idx="20" formatCode="General">
                  <c:v>35860</c:v>
                </c:pt>
                <c:pt idx="21" formatCode="General">
                  <c:v>35860</c:v>
                </c:pt>
                <c:pt idx="22" formatCode="General">
                  <c:v>35860</c:v>
                </c:pt>
                <c:pt idx="23" formatCode="General">
                  <c:v>70720</c:v>
                </c:pt>
                <c:pt idx="24" formatCode="General">
                  <c:v>136800</c:v>
                </c:pt>
                <c:pt idx="25" formatCode="General">
                  <c:v>280600</c:v>
                </c:pt>
                <c:pt idx="26" formatCode="General">
                  <c:v>280600</c:v>
                </c:pt>
                <c:pt idx="27" formatCode="General">
                  <c:v>280600</c:v>
                </c:pt>
                <c:pt idx="28" formatCode="General">
                  <c:v>280600</c:v>
                </c:pt>
                <c:pt idx="29" formatCode="General">
                  <c:v>478200</c:v>
                </c:pt>
                <c:pt idx="30" formatCode="General">
                  <c:v>1026000</c:v>
                </c:pt>
                <c:pt idx="31" formatCode="General">
                  <c:v>1105000</c:v>
                </c:pt>
                <c:pt idx="32" formatCode="General">
                  <c:v>1105000</c:v>
                </c:pt>
                <c:pt idx="33" formatCode="General">
                  <c:v>1759000</c:v>
                </c:pt>
                <c:pt idx="34" formatCode="General">
                  <c:v>1759000</c:v>
                </c:pt>
                <c:pt idx="35" formatCode="General">
                  <c:v>2566000</c:v>
                </c:pt>
                <c:pt idx="36" formatCode="General">
                  <c:v>8162000</c:v>
                </c:pt>
                <c:pt idx="37" formatCode="General">
                  <c:v>10510000</c:v>
                </c:pt>
                <c:pt idx="38" formatCode="General">
                  <c:v>16324800</c:v>
                </c:pt>
                <c:pt idx="39" formatCode="General">
                  <c:v>17590000</c:v>
                </c:pt>
                <c:pt idx="40" formatCode="General">
                  <c:v>33862700</c:v>
                </c:pt>
                <c:pt idx="41" formatCode="General">
                  <c:v>33862700</c:v>
                </c:pt>
                <c:pt idx="42" formatCode="General">
                  <c:v>33862700</c:v>
                </c:pt>
                <c:pt idx="43" formatCode="General">
                  <c:v>33862700</c:v>
                </c:pt>
              </c:numCache>
            </c:numRef>
          </c:yVal>
          <c:smooth val="0"/>
        </c:ser>
        <c:ser>
          <c:idx val="1"/>
          <c:order val="1"/>
          <c:tx>
            <c:strRef>
              <c:f>Sheet1!$C$1</c:f>
              <c:strCache>
                <c:ptCount val="1"/>
                <c:pt idx="0">
                  <c:v>Moore</c:v>
                </c:pt>
              </c:strCache>
            </c:strRef>
          </c:tx>
          <c:spPr>
            <a:ln w="25400" cap="rnd">
              <a:solidFill>
                <a:srgbClr val="DD41B4"/>
              </a:solidFill>
              <a:round/>
            </a:ln>
            <a:effectLst/>
          </c:spPr>
          <c:marker>
            <c:symbol val="circle"/>
            <c:size val="5"/>
            <c:spPr>
              <a:noFill/>
              <a:ln w="9525">
                <a:noFill/>
              </a:ln>
              <a:effectLst/>
            </c:spPr>
          </c:marker>
          <c:xVal>
            <c:numRef>
              <c:f>Sheet1!$A$2:$A$45</c:f>
              <c:numCache>
                <c:formatCode>General</c:formatCode>
                <c:ptCount val="44"/>
                <c:pt idx="0">
                  <c:v>1993.5</c:v>
                </c:pt>
                <c:pt idx="1">
                  <c:v>1993.9</c:v>
                </c:pt>
                <c:pt idx="2">
                  <c:v>1994.5</c:v>
                </c:pt>
                <c:pt idx="3">
                  <c:v>1994.9</c:v>
                </c:pt>
                <c:pt idx="4">
                  <c:v>1995.5</c:v>
                </c:pt>
                <c:pt idx="5">
                  <c:v>1995.9</c:v>
                </c:pt>
                <c:pt idx="6">
                  <c:v>1996.5</c:v>
                </c:pt>
                <c:pt idx="7">
                  <c:v>1996.9</c:v>
                </c:pt>
                <c:pt idx="8">
                  <c:v>1997.5</c:v>
                </c:pt>
                <c:pt idx="9">
                  <c:v>1997.9</c:v>
                </c:pt>
                <c:pt idx="10">
                  <c:v>1998.5</c:v>
                </c:pt>
                <c:pt idx="11">
                  <c:v>1998.9</c:v>
                </c:pt>
                <c:pt idx="12">
                  <c:v>1999.5</c:v>
                </c:pt>
                <c:pt idx="13">
                  <c:v>1999.9</c:v>
                </c:pt>
                <c:pt idx="14">
                  <c:v>2000.5</c:v>
                </c:pt>
                <c:pt idx="15">
                  <c:v>2000.9</c:v>
                </c:pt>
                <c:pt idx="16">
                  <c:v>2001.5</c:v>
                </c:pt>
                <c:pt idx="17">
                  <c:v>2001.9</c:v>
                </c:pt>
                <c:pt idx="18">
                  <c:v>2002.5</c:v>
                </c:pt>
                <c:pt idx="19">
                  <c:v>2002.9</c:v>
                </c:pt>
                <c:pt idx="20">
                  <c:v>2003.5</c:v>
                </c:pt>
                <c:pt idx="21">
                  <c:v>2003.9</c:v>
                </c:pt>
                <c:pt idx="22">
                  <c:v>2004.5</c:v>
                </c:pt>
                <c:pt idx="23">
                  <c:v>2004.9</c:v>
                </c:pt>
                <c:pt idx="24">
                  <c:v>2005.5</c:v>
                </c:pt>
                <c:pt idx="25">
                  <c:v>2005.9</c:v>
                </c:pt>
                <c:pt idx="26">
                  <c:v>2006.5</c:v>
                </c:pt>
                <c:pt idx="27">
                  <c:v>2006.9</c:v>
                </c:pt>
                <c:pt idx="28">
                  <c:v>2007.5</c:v>
                </c:pt>
                <c:pt idx="29">
                  <c:v>2007.9</c:v>
                </c:pt>
                <c:pt idx="30">
                  <c:v>2008.5</c:v>
                </c:pt>
                <c:pt idx="31">
                  <c:v>2008.9</c:v>
                </c:pt>
                <c:pt idx="32">
                  <c:v>2009.5</c:v>
                </c:pt>
                <c:pt idx="33">
                  <c:v>2009.9</c:v>
                </c:pt>
                <c:pt idx="34">
                  <c:v>2010.5</c:v>
                </c:pt>
                <c:pt idx="35">
                  <c:v>2010.9</c:v>
                </c:pt>
                <c:pt idx="36">
                  <c:v>2011.5</c:v>
                </c:pt>
                <c:pt idx="37">
                  <c:v>2011.9</c:v>
                </c:pt>
                <c:pt idx="38">
                  <c:v>2012.5</c:v>
                </c:pt>
                <c:pt idx="39">
                  <c:v>2012.9</c:v>
                </c:pt>
                <c:pt idx="40">
                  <c:v>2013.5</c:v>
                </c:pt>
                <c:pt idx="41">
                  <c:v>2013.9</c:v>
                </c:pt>
                <c:pt idx="42">
                  <c:v>2014.5</c:v>
                </c:pt>
                <c:pt idx="43">
                  <c:v>2014.9</c:v>
                </c:pt>
              </c:numCache>
            </c:numRef>
          </c:xVal>
          <c:yVal>
            <c:numRef>
              <c:f>Sheet1!$C$2:$C$45</c:f>
              <c:numCache>
                <c:formatCode>#,##0.0</c:formatCode>
                <c:ptCount val="44"/>
                <c:pt idx="0">
                  <c:v>59.7</c:v>
                </c:pt>
                <c:pt idx="1">
                  <c:v>70.995664765662454</c:v>
                </c:pt>
                <c:pt idx="2">
                  <c:v>84.428549673673785</c:v>
                </c:pt>
                <c:pt idx="3">
                  <c:v>100.40303198129352</c:v>
                </c:pt>
                <c:pt idx="4">
                  <c:v>119.4</c:v>
                </c:pt>
                <c:pt idx="5">
                  <c:v>141.99132953132491</c:v>
                </c:pt>
                <c:pt idx="6">
                  <c:v>168.85709934734757</c:v>
                </c:pt>
                <c:pt idx="7">
                  <c:v>200.80606396258705</c:v>
                </c:pt>
                <c:pt idx="8">
                  <c:v>238.8</c:v>
                </c:pt>
                <c:pt idx="9">
                  <c:v>283.98265906264982</c:v>
                </c:pt>
                <c:pt idx="10">
                  <c:v>337.71419869469514</c:v>
                </c:pt>
                <c:pt idx="11">
                  <c:v>401.61212792517409</c:v>
                </c:pt>
                <c:pt idx="12">
                  <c:v>477.6</c:v>
                </c:pt>
                <c:pt idx="13">
                  <c:v>567.96531812529963</c:v>
                </c:pt>
                <c:pt idx="14">
                  <c:v>675.42839738939028</c:v>
                </c:pt>
                <c:pt idx="15">
                  <c:v>803.22425585034819</c:v>
                </c:pt>
                <c:pt idx="16">
                  <c:v>955.2</c:v>
                </c:pt>
                <c:pt idx="17" formatCode="#,##0">
                  <c:v>1135.9306362505993</c:v>
                </c:pt>
                <c:pt idx="18" formatCode="#,##0">
                  <c:v>1350.8567947787806</c:v>
                </c:pt>
                <c:pt idx="19" formatCode="#,##0">
                  <c:v>1606.4485117006964</c:v>
                </c:pt>
                <c:pt idx="20" formatCode="#,##0">
                  <c:v>1910.4</c:v>
                </c:pt>
                <c:pt idx="21" formatCode="#,##0">
                  <c:v>2271.8612725011985</c:v>
                </c:pt>
                <c:pt idx="22" formatCode="#,##0">
                  <c:v>2701.7135895575611</c:v>
                </c:pt>
                <c:pt idx="23" formatCode="#,##0">
                  <c:v>3212.8970234013927</c:v>
                </c:pt>
                <c:pt idx="24" formatCode="#,##0">
                  <c:v>3820.8</c:v>
                </c:pt>
                <c:pt idx="25" formatCode="#,##0">
                  <c:v>4543.7225450023971</c:v>
                </c:pt>
                <c:pt idx="26" formatCode="#,##0">
                  <c:v>5403.4271791151223</c:v>
                </c:pt>
                <c:pt idx="27" formatCode="#,##0">
                  <c:v>6425.7940468027855</c:v>
                </c:pt>
                <c:pt idx="28" formatCode="#,##0">
                  <c:v>7641.6</c:v>
                </c:pt>
                <c:pt idx="29" formatCode="#,##0">
                  <c:v>9087.4450900047941</c:v>
                </c:pt>
                <c:pt idx="30" formatCode="#,##0">
                  <c:v>10806.854358230245</c:v>
                </c:pt>
                <c:pt idx="31" formatCode="#,##0">
                  <c:v>12851.588093605571</c:v>
                </c:pt>
                <c:pt idx="32" formatCode="#,##0">
                  <c:v>15283.2</c:v>
                </c:pt>
                <c:pt idx="33" formatCode="#,##0">
                  <c:v>18174.890180009588</c:v>
                </c:pt>
                <c:pt idx="34" formatCode="#,##0">
                  <c:v>21613.708716460489</c:v>
                </c:pt>
                <c:pt idx="35" formatCode="#,##0">
                  <c:v>25703.176187211142</c:v>
                </c:pt>
                <c:pt idx="36" formatCode="#,##0">
                  <c:v>30566.400000000001</c:v>
                </c:pt>
                <c:pt idx="37" formatCode="#,##0">
                  <c:v>36349.780360019176</c:v>
                </c:pt>
                <c:pt idx="38" formatCode="#,##0">
                  <c:v>43227.417432920978</c:v>
                </c:pt>
                <c:pt idx="39" formatCode="#,##0">
                  <c:v>51406.352374422284</c:v>
                </c:pt>
                <c:pt idx="40" formatCode="#,##0">
                  <c:v>61132.800000000003</c:v>
                </c:pt>
                <c:pt idx="41" formatCode="#,##0">
                  <c:v>72699.560720038353</c:v>
                </c:pt>
                <c:pt idx="42" formatCode="#,##0">
                  <c:v>86454.834865841956</c:v>
                </c:pt>
                <c:pt idx="43" formatCode="#,##0">
                  <c:v>102812.70474884457</c:v>
                </c:pt>
              </c:numCache>
            </c:numRef>
          </c:yVal>
          <c:smooth val="0"/>
        </c:ser>
        <c:dLbls>
          <c:showLegendKey val="0"/>
          <c:showVal val="0"/>
          <c:showCatName val="0"/>
          <c:showSerName val="0"/>
          <c:showPercent val="0"/>
          <c:showBubbleSize val="0"/>
        </c:dLbls>
        <c:axId val="146459152"/>
        <c:axId val="146459712"/>
      </c:scatterChart>
      <c:valAx>
        <c:axId val="146459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459712"/>
        <c:crosses val="autoZero"/>
        <c:crossBetween val="midCat"/>
      </c:valAx>
      <c:valAx>
        <c:axId val="146459712"/>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459152"/>
        <c:crosses val="autoZero"/>
        <c:crossBetween val="midCat"/>
      </c:valAx>
      <c:spPr>
        <a:noFill/>
        <a:ln>
          <a:noFill/>
        </a:ln>
        <a:effectLst/>
      </c:spPr>
    </c:plotArea>
    <c:legend>
      <c:legendPos val="r"/>
      <c:layout>
        <c:manualLayout>
          <c:xMode val="edge"/>
          <c:yMode val="edge"/>
          <c:x val="0.84654307100501325"/>
          <c:y val="0.42487168581638207"/>
          <c:w val="0.14287491841297614"/>
          <c:h val="0.156251966974608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latin typeface="Times New Roman" panose="02020603050405020304" pitchFamily="18" charset="0"/>
                <a:cs typeface="Times New Roman" panose="02020603050405020304" pitchFamily="18" charset="0"/>
              </a:rPr>
              <a:t>Fastest Supercomputer</a:t>
            </a:r>
            <a:r>
              <a:rPr lang="en-US" sz="2000" baseline="0" dirty="0">
                <a:latin typeface="Times New Roman" panose="02020603050405020304" pitchFamily="18" charset="0"/>
                <a:cs typeface="Times New Roman" panose="02020603050405020304" pitchFamily="18" charset="0"/>
              </a:rPr>
              <a:t> in the World vs Moore</a:t>
            </a:r>
          </a:p>
        </c:rich>
      </c:tx>
      <c:layout>
        <c:manualLayout>
          <c:xMode val="edge"/>
          <c:yMode val="edge"/>
          <c:x val="0.17801377952755904"/>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GFLOPs</c:v>
                </c:pt>
              </c:strCache>
            </c:strRef>
          </c:tx>
          <c:spPr>
            <a:ln w="25400" cap="rnd">
              <a:solidFill>
                <a:schemeClr val="tx2">
                  <a:lumMod val="50000"/>
                </a:schemeClr>
              </a:solidFill>
              <a:round/>
            </a:ln>
            <a:effectLst/>
          </c:spPr>
          <c:marker>
            <c:symbol val="circle"/>
            <c:size val="5"/>
            <c:spPr>
              <a:solidFill>
                <a:schemeClr val="tx2">
                  <a:lumMod val="50000"/>
                </a:schemeClr>
              </a:solidFill>
              <a:ln w="9525">
                <a:solidFill>
                  <a:schemeClr val="tx2">
                    <a:lumMod val="50000"/>
                  </a:schemeClr>
                </a:solidFill>
              </a:ln>
              <a:effectLst/>
            </c:spPr>
          </c:marker>
          <c:xVal>
            <c:numRef>
              <c:f>Sheet1!$A$2:$A$45</c:f>
              <c:numCache>
                <c:formatCode>General</c:formatCode>
                <c:ptCount val="44"/>
                <c:pt idx="0">
                  <c:v>1993.5</c:v>
                </c:pt>
                <c:pt idx="1">
                  <c:v>1993.9</c:v>
                </c:pt>
                <c:pt idx="2">
                  <c:v>1994.5</c:v>
                </c:pt>
                <c:pt idx="3">
                  <c:v>1994.9</c:v>
                </c:pt>
                <c:pt idx="4">
                  <c:v>1995.5</c:v>
                </c:pt>
                <c:pt idx="5">
                  <c:v>1995.9</c:v>
                </c:pt>
                <c:pt idx="6">
                  <c:v>1996.5</c:v>
                </c:pt>
                <c:pt idx="7">
                  <c:v>1996.9</c:v>
                </c:pt>
                <c:pt idx="8">
                  <c:v>1997.5</c:v>
                </c:pt>
                <c:pt idx="9">
                  <c:v>1997.9</c:v>
                </c:pt>
                <c:pt idx="10">
                  <c:v>1998.5</c:v>
                </c:pt>
                <c:pt idx="11">
                  <c:v>1998.9</c:v>
                </c:pt>
                <c:pt idx="12">
                  <c:v>1999.5</c:v>
                </c:pt>
                <c:pt idx="13">
                  <c:v>1999.9</c:v>
                </c:pt>
                <c:pt idx="14">
                  <c:v>2000.5</c:v>
                </c:pt>
                <c:pt idx="15">
                  <c:v>2000.9</c:v>
                </c:pt>
                <c:pt idx="16">
                  <c:v>2001.5</c:v>
                </c:pt>
                <c:pt idx="17">
                  <c:v>2001.9</c:v>
                </c:pt>
                <c:pt idx="18">
                  <c:v>2002.5</c:v>
                </c:pt>
                <c:pt idx="19">
                  <c:v>2002.9</c:v>
                </c:pt>
                <c:pt idx="20">
                  <c:v>2003.5</c:v>
                </c:pt>
                <c:pt idx="21">
                  <c:v>2003.9</c:v>
                </c:pt>
                <c:pt idx="22">
                  <c:v>2004.5</c:v>
                </c:pt>
                <c:pt idx="23">
                  <c:v>2004.9</c:v>
                </c:pt>
                <c:pt idx="24">
                  <c:v>2005.5</c:v>
                </c:pt>
                <c:pt idx="25">
                  <c:v>2005.9</c:v>
                </c:pt>
                <c:pt idx="26">
                  <c:v>2006.5</c:v>
                </c:pt>
                <c:pt idx="27">
                  <c:v>2006.9</c:v>
                </c:pt>
                <c:pt idx="28">
                  <c:v>2007.5</c:v>
                </c:pt>
                <c:pt idx="29">
                  <c:v>2007.9</c:v>
                </c:pt>
                <c:pt idx="30">
                  <c:v>2008.5</c:v>
                </c:pt>
                <c:pt idx="31">
                  <c:v>2008.9</c:v>
                </c:pt>
                <c:pt idx="32">
                  <c:v>2009.5</c:v>
                </c:pt>
                <c:pt idx="33">
                  <c:v>2009.9</c:v>
                </c:pt>
                <c:pt idx="34">
                  <c:v>2010.5</c:v>
                </c:pt>
                <c:pt idx="35">
                  <c:v>2010.9</c:v>
                </c:pt>
                <c:pt idx="36">
                  <c:v>2011.5</c:v>
                </c:pt>
                <c:pt idx="37">
                  <c:v>2011.9</c:v>
                </c:pt>
                <c:pt idx="38">
                  <c:v>2012.5</c:v>
                </c:pt>
                <c:pt idx="39">
                  <c:v>2012.9</c:v>
                </c:pt>
                <c:pt idx="40">
                  <c:v>2013.5</c:v>
                </c:pt>
                <c:pt idx="41">
                  <c:v>2013.9</c:v>
                </c:pt>
                <c:pt idx="42">
                  <c:v>2014.5</c:v>
                </c:pt>
                <c:pt idx="43">
                  <c:v>2014.9</c:v>
                </c:pt>
              </c:numCache>
            </c:numRef>
          </c:xVal>
          <c:yVal>
            <c:numRef>
              <c:f>Sheet1!$B$2:$B$45</c:f>
              <c:numCache>
                <c:formatCode>#,##0.0</c:formatCode>
                <c:ptCount val="44"/>
                <c:pt idx="0">
                  <c:v>59.7</c:v>
                </c:pt>
                <c:pt idx="1">
                  <c:v>124</c:v>
                </c:pt>
                <c:pt idx="2">
                  <c:v>143.4</c:v>
                </c:pt>
                <c:pt idx="3">
                  <c:v>170</c:v>
                </c:pt>
                <c:pt idx="4">
                  <c:v>170</c:v>
                </c:pt>
                <c:pt idx="5">
                  <c:v>170</c:v>
                </c:pt>
                <c:pt idx="6">
                  <c:v>220.4</c:v>
                </c:pt>
                <c:pt idx="7">
                  <c:v>368.2</c:v>
                </c:pt>
                <c:pt idx="8" formatCode="General">
                  <c:v>1068</c:v>
                </c:pt>
                <c:pt idx="9" formatCode="General">
                  <c:v>1338</c:v>
                </c:pt>
                <c:pt idx="10" formatCode="General">
                  <c:v>1338</c:v>
                </c:pt>
                <c:pt idx="11" formatCode="General">
                  <c:v>1338</c:v>
                </c:pt>
                <c:pt idx="12" formatCode="General">
                  <c:v>2120</c:v>
                </c:pt>
                <c:pt idx="13" formatCode="General">
                  <c:v>2379</c:v>
                </c:pt>
                <c:pt idx="14" formatCode="General">
                  <c:v>2379</c:v>
                </c:pt>
                <c:pt idx="15" formatCode="General">
                  <c:v>4938</c:v>
                </c:pt>
                <c:pt idx="16" formatCode="General">
                  <c:v>7726</c:v>
                </c:pt>
                <c:pt idx="17" formatCode="General">
                  <c:v>7226</c:v>
                </c:pt>
                <c:pt idx="18" formatCode="General">
                  <c:v>35860</c:v>
                </c:pt>
                <c:pt idx="19" formatCode="General">
                  <c:v>35860</c:v>
                </c:pt>
                <c:pt idx="20" formatCode="General">
                  <c:v>35860</c:v>
                </c:pt>
                <c:pt idx="21" formatCode="General">
                  <c:v>35860</c:v>
                </c:pt>
                <c:pt idx="22" formatCode="General">
                  <c:v>35860</c:v>
                </c:pt>
                <c:pt idx="23" formatCode="General">
                  <c:v>70720</c:v>
                </c:pt>
                <c:pt idx="24" formatCode="General">
                  <c:v>136800</c:v>
                </c:pt>
                <c:pt idx="25" formatCode="General">
                  <c:v>280600</c:v>
                </c:pt>
                <c:pt idx="26" formatCode="General">
                  <c:v>280600</c:v>
                </c:pt>
                <c:pt idx="27" formatCode="General">
                  <c:v>280600</c:v>
                </c:pt>
                <c:pt idx="28" formatCode="General">
                  <c:v>280600</c:v>
                </c:pt>
                <c:pt idx="29" formatCode="General">
                  <c:v>478200</c:v>
                </c:pt>
                <c:pt idx="30" formatCode="General">
                  <c:v>1026000</c:v>
                </c:pt>
                <c:pt idx="31" formatCode="General">
                  <c:v>1105000</c:v>
                </c:pt>
                <c:pt idx="32" formatCode="General">
                  <c:v>1105000</c:v>
                </c:pt>
                <c:pt idx="33" formatCode="General">
                  <c:v>1759000</c:v>
                </c:pt>
                <c:pt idx="34" formatCode="General">
                  <c:v>1759000</c:v>
                </c:pt>
                <c:pt idx="35" formatCode="General">
                  <c:v>2566000</c:v>
                </c:pt>
                <c:pt idx="36" formatCode="General">
                  <c:v>8162000</c:v>
                </c:pt>
                <c:pt idx="37" formatCode="General">
                  <c:v>10510000</c:v>
                </c:pt>
                <c:pt idx="38" formatCode="General">
                  <c:v>16324800</c:v>
                </c:pt>
                <c:pt idx="39" formatCode="General">
                  <c:v>17590000</c:v>
                </c:pt>
                <c:pt idx="40" formatCode="General">
                  <c:v>33862700</c:v>
                </c:pt>
                <c:pt idx="41" formatCode="General">
                  <c:v>33862700</c:v>
                </c:pt>
                <c:pt idx="42" formatCode="General">
                  <c:v>33862700</c:v>
                </c:pt>
                <c:pt idx="43" formatCode="General">
                  <c:v>33862700</c:v>
                </c:pt>
              </c:numCache>
            </c:numRef>
          </c:yVal>
          <c:smooth val="0"/>
        </c:ser>
        <c:ser>
          <c:idx val="1"/>
          <c:order val="1"/>
          <c:tx>
            <c:strRef>
              <c:f>Sheet1!$C$1</c:f>
              <c:strCache>
                <c:ptCount val="1"/>
                <c:pt idx="0">
                  <c:v>Moore</c:v>
                </c:pt>
              </c:strCache>
            </c:strRef>
          </c:tx>
          <c:spPr>
            <a:ln w="25400" cap="rnd">
              <a:solidFill>
                <a:srgbClr val="DD41B4"/>
              </a:solidFill>
              <a:round/>
            </a:ln>
            <a:effectLst/>
          </c:spPr>
          <c:marker>
            <c:symbol val="circle"/>
            <c:size val="5"/>
            <c:spPr>
              <a:noFill/>
              <a:ln w="9525">
                <a:noFill/>
              </a:ln>
              <a:effectLst/>
            </c:spPr>
          </c:marker>
          <c:xVal>
            <c:numRef>
              <c:f>Sheet1!$A$2:$A$45</c:f>
              <c:numCache>
                <c:formatCode>General</c:formatCode>
                <c:ptCount val="44"/>
                <c:pt idx="0">
                  <c:v>1993.5</c:v>
                </c:pt>
                <c:pt idx="1">
                  <c:v>1993.9</c:v>
                </c:pt>
                <c:pt idx="2">
                  <c:v>1994.5</c:v>
                </c:pt>
                <c:pt idx="3">
                  <c:v>1994.9</c:v>
                </c:pt>
                <c:pt idx="4">
                  <c:v>1995.5</c:v>
                </c:pt>
                <c:pt idx="5">
                  <c:v>1995.9</c:v>
                </c:pt>
                <c:pt idx="6">
                  <c:v>1996.5</c:v>
                </c:pt>
                <c:pt idx="7">
                  <c:v>1996.9</c:v>
                </c:pt>
                <c:pt idx="8">
                  <c:v>1997.5</c:v>
                </c:pt>
                <c:pt idx="9">
                  <c:v>1997.9</c:v>
                </c:pt>
                <c:pt idx="10">
                  <c:v>1998.5</c:v>
                </c:pt>
                <c:pt idx="11">
                  <c:v>1998.9</c:v>
                </c:pt>
                <c:pt idx="12">
                  <c:v>1999.5</c:v>
                </c:pt>
                <c:pt idx="13">
                  <c:v>1999.9</c:v>
                </c:pt>
                <c:pt idx="14">
                  <c:v>2000.5</c:v>
                </c:pt>
                <c:pt idx="15">
                  <c:v>2000.9</c:v>
                </c:pt>
                <c:pt idx="16">
                  <c:v>2001.5</c:v>
                </c:pt>
                <c:pt idx="17">
                  <c:v>2001.9</c:v>
                </c:pt>
                <c:pt idx="18">
                  <c:v>2002.5</c:v>
                </c:pt>
                <c:pt idx="19">
                  <c:v>2002.9</c:v>
                </c:pt>
                <c:pt idx="20">
                  <c:v>2003.5</c:v>
                </c:pt>
                <c:pt idx="21">
                  <c:v>2003.9</c:v>
                </c:pt>
                <c:pt idx="22">
                  <c:v>2004.5</c:v>
                </c:pt>
                <c:pt idx="23">
                  <c:v>2004.9</c:v>
                </c:pt>
                <c:pt idx="24">
                  <c:v>2005.5</c:v>
                </c:pt>
                <c:pt idx="25">
                  <c:v>2005.9</c:v>
                </c:pt>
                <c:pt idx="26">
                  <c:v>2006.5</c:v>
                </c:pt>
                <c:pt idx="27">
                  <c:v>2006.9</c:v>
                </c:pt>
                <c:pt idx="28">
                  <c:v>2007.5</c:v>
                </c:pt>
                <c:pt idx="29">
                  <c:v>2007.9</c:v>
                </c:pt>
                <c:pt idx="30">
                  <c:v>2008.5</c:v>
                </c:pt>
                <c:pt idx="31">
                  <c:v>2008.9</c:v>
                </c:pt>
                <c:pt idx="32">
                  <c:v>2009.5</c:v>
                </c:pt>
                <c:pt idx="33">
                  <c:v>2009.9</c:v>
                </c:pt>
                <c:pt idx="34">
                  <c:v>2010.5</c:v>
                </c:pt>
                <c:pt idx="35">
                  <c:v>2010.9</c:v>
                </c:pt>
                <c:pt idx="36">
                  <c:v>2011.5</c:v>
                </c:pt>
                <c:pt idx="37">
                  <c:v>2011.9</c:v>
                </c:pt>
                <c:pt idx="38">
                  <c:v>2012.5</c:v>
                </c:pt>
                <c:pt idx="39">
                  <c:v>2012.9</c:v>
                </c:pt>
                <c:pt idx="40">
                  <c:v>2013.5</c:v>
                </c:pt>
                <c:pt idx="41">
                  <c:v>2013.9</c:v>
                </c:pt>
                <c:pt idx="42">
                  <c:v>2014.5</c:v>
                </c:pt>
                <c:pt idx="43">
                  <c:v>2014.9</c:v>
                </c:pt>
              </c:numCache>
            </c:numRef>
          </c:xVal>
          <c:yVal>
            <c:numRef>
              <c:f>Sheet1!$C$2:$C$45</c:f>
              <c:numCache>
                <c:formatCode>#,##0.0</c:formatCode>
                <c:ptCount val="44"/>
                <c:pt idx="0">
                  <c:v>59.7</c:v>
                </c:pt>
                <c:pt idx="1">
                  <c:v>70.995664765662454</c:v>
                </c:pt>
                <c:pt idx="2">
                  <c:v>84.428549673673785</c:v>
                </c:pt>
                <c:pt idx="3">
                  <c:v>100.40303198129352</c:v>
                </c:pt>
                <c:pt idx="4">
                  <c:v>119.4</c:v>
                </c:pt>
                <c:pt idx="5">
                  <c:v>141.99132953132491</c:v>
                </c:pt>
                <c:pt idx="6">
                  <c:v>168.85709934734757</c:v>
                </c:pt>
                <c:pt idx="7">
                  <c:v>200.80606396258705</c:v>
                </c:pt>
                <c:pt idx="8">
                  <c:v>238.8</c:v>
                </c:pt>
                <c:pt idx="9">
                  <c:v>283.98265906264982</c:v>
                </c:pt>
                <c:pt idx="10">
                  <c:v>337.71419869469514</c:v>
                </c:pt>
                <c:pt idx="11">
                  <c:v>401.61212792517409</c:v>
                </c:pt>
                <c:pt idx="12">
                  <c:v>477.6</c:v>
                </c:pt>
                <c:pt idx="13">
                  <c:v>567.96531812529963</c:v>
                </c:pt>
                <c:pt idx="14">
                  <c:v>675.42839738939028</c:v>
                </c:pt>
                <c:pt idx="15">
                  <c:v>803.22425585034819</c:v>
                </c:pt>
                <c:pt idx="16">
                  <c:v>955.2</c:v>
                </c:pt>
                <c:pt idx="17" formatCode="#,##0">
                  <c:v>1135.9306362505993</c:v>
                </c:pt>
                <c:pt idx="18" formatCode="#,##0">
                  <c:v>1350.8567947787806</c:v>
                </c:pt>
                <c:pt idx="19" formatCode="#,##0">
                  <c:v>1606.4485117006964</c:v>
                </c:pt>
                <c:pt idx="20" formatCode="#,##0">
                  <c:v>1910.4</c:v>
                </c:pt>
                <c:pt idx="21" formatCode="#,##0">
                  <c:v>2271.8612725011985</c:v>
                </c:pt>
                <c:pt idx="22" formatCode="#,##0">
                  <c:v>2701.7135895575611</c:v>
                </c:pt>
                <c:pt idx="23" formatCode="#,##0">
                  <c:v>3212.8970234013927</c:v>
                </c:pt>
                <c:pt idx="24" formatCode="#,##0">
                  <c:v>3820.8</c:v>
                </c:pt>
                <c:pt idx="25" formatCode="#,##0">
                  <c:v>4543.7225450023971</c:v>
                </c:pt>
                <c:pt idx="26" formatCode="#,##0">
                  <c:v>5403.4271791151223</c:v>
                </c:pt>
                <c:pt idx="27" formatCode="#,##0">
                  <c:v>6425.7940468027855</c:v>
                </c:pt>
                <c:pt idx="28" formatCode="#,##0">
                  <c:v>7641.6</c:v>
                </c:pt>
                <c:pt idx="29" formatCode="#,##0">
                  <c:v>9087.4450900047941</c:v>
                </c:pt>
                <c:pt idx="30" formatCode="#,##0">
                  <c:v>10806.854358230245</c:v>
                </c:pt>
                <c:pt idx="31" formatCode="#,##0">
                  <c:v>12851.588093605571</c:v>
                </c:pt>
                <c:pt idx="32" formatCode="#,##0">
                  <c:v>15283.2</c:v>
                </c:pt>
                <c:pt idx="33" formatCode="#,##0">
                  <c:v>18174.890180009588</c:v>
                </c:pt>
                <c:pt idx="34" formatCode="#,##0">
                  <c:v>21613.708716460489</c:v>
                </c:pt>
                <c:pt idx="35" formatCode="#,##0">
                  <c:v>25703.176187211142</c:v>
                </c:pt>
                <c:pt idx="36" formatCode="#,##0">
                  <c:v>30566.400000000001</c:v>
                </c:pt>
                <c:pt idx="37" formatCode="#,##0">
                  <c:v>36349.780360019176</c:v>
                </c:pt>
                <c:pt idx="38" formatCode="#,##0">
                  <c:v>43227.417432920978</c:v>
                </c:pt>
                <c:pt idx="39" formatCode="#,##0">
                  <c:v>51406.352374422284</c:v>
                </c:pt>
                <c:pt idx="40" formatCode="#,##0">
                  <c:v>61132.800000000003</c:v>
                </c:pt>
                <c:pt idx="41" formatCode="#,##0">
                  <c:v>72699.560720038353</c:v>
                </c:pt>
                <c:pt idx="42" formatCode="#,##0">
                  <c:v>86454.834865841956</c:v>
                </c:pt>
                <c:pt idx="43" formatCode="#,##0">
                  <c:v>102812.70474884457</c:v>
                </c:pt>
              </c:numCache>
            </c:numRef>
          </c:yVal>
          <c:smooth val="0"/>
        </c:ser>
        <c:dLbls>
          <c:showLegendKey val="0"/>
          <c:showVal val="0"/>
          <c:showCatName val="0"/>
          <c:showSerName val="0"/>
          <c:showPercent val="0"/>
          <c:showBubbleSize val="0"/>
        </c:dLbls>
        <c:axId val="146462512"/>
        <c:axId val="146463072"/>
      </c:scatterChart>
      <c:valAx>
        <c:axId val="1464625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463072"/>
        <c:crosses val="autoZero"/>
        <c:crossBetween val="midCat"/>
      </c:valAx>
      <c:valAx>
        <c:axId val="146463072"/>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462512"/>
        <c:crosses val="autoZero"/>
        <c:crossBetween val="midCat"/>
      </c:valAx>
      <c:spPr>
        <a:noFill/>
        <a:ln>
          <a:noFill/>
        </a:ln>
        <a:effectLst/>
      </c:spPr>
    </c:plotArea>
    <c:legend>
      <c:legendPos val="r"/>
      <c:layout>
        <c:manualLayout>
          <c:xMode val="edge"/>
          <c:yMode val="edge"/>
          <c:x val="0.84654307100501325"/>
          <c:y val="0.42487168581638207"/>
          <c:w val="0.14287491841297614"/>
          <c:h val="0.156251966974608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latin typeface="Times New Roman" panose="02020603050405020304" pitchFamily="18" charset="0"/>
                <a:cs typeface="Times New Roman" panose="02020603050405020304" pitchFamily="18" charset="0"/>
              </a:rPr>
              <a:t>Fastest Supercomputer</a:t>
            </a:r>
            <a:r>
              <a:rPr lang="en-US" sz="2000" baseline="0" dirty="0">
                <a:latin typeface="Times New Roman" panose="02020603050405020304" pitchFamily="18" charset="0"/>
                <a:cs typeface="Times New Roman" panose="02020603050405020304" pitchFamily="18" charset="0"/>
              </a:rPr>
              <a:t> in the World vs Moore</a:t>
            </a:r>
          </a:p>
        </c:rich>
      </c:tx>
      <c:layout>
        <c:manualLayout>
          <c:xMode val="edge"/>
          <c:yMode val="edge"/>
          <c:x val="0.17801377952755904"/>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GFLOPs</c:v>
                </c:pt>
              </c:strCache>
            </c:strRef>
          </c:tx>
          <c:spPr>
            <a:ln w="25400" cap="rnd">
              <a:solidFill>
                <a:schemeClr val="tx2">
                  <a:lumMod val="50000"/>
                </a:schemeClr>
              </a:solidFill>
              <a:round/>
            </a:ln>
            <a:effectLst/>
          </c:spPr>
          <c:marker>
            <c:symbol val="circle"/>
            <c:size val="5"/>
            <c:spPr>
              <a:solidFill>
                <a:schemeClr val="tx2">
                  <a:lumMod val="50000"/>
                </a:schemeClr>
              </a:solidFill>
              <a:ln w="9525">
                <a:solidFill>
                  <a:schemeClr val="tx2">
                    <a:lumMod val="50000"/>
                  </a:schemeClr>
                </a:solidFill>
              </a:ln>
              <a:effectLst/>
            </c:spPr>
          </c:marker>
          <c:xVal>
            <c:numRef>
              <c:f>Sheet1!$A$2:$A$45</c:f>
              <c:numCache>
                <c:formatCode>General</c:formatCode>
                <c:ptCount val="44"/>
                <c:pt idx="0">
                  <c:v>1993.5</c:v>
                </c:pt>
                <c:pt idx="1">
                  <c:v>1993.9</c:v>
                </c:pt>
                <c:pt idx="2">
                  <c:v>1994.5</c:v>
                </c:pt>
                <c:pt idx="3">
                  <c:v>1994.9</c:v>
                </c:pt>
                <c:pt idx="4">
                  <c:v>1995.5</c:v>
                </c:pt>
                <c:pt idx="5">
                  <c:v>1995.9</c:v>
                </c:pt>
                <c:pt idx="6">
                  <c:v>1996.5</c:v>
                </c:pt>
                <c:pt idx="7">
                  <c:v>1996.9</c:v>
                </c:pt>
                <c:pt idx="8">
                  <c:v>1997.5</c:v>
                </c:pt>
                <c:pt idx="9">
                  <c:v>1997.9</c:v>
                </c:pt>
                <c:pt idx="10">
                  <c:v>1998.5</c:v>
                </c:pt>
                <c:pt idx="11">
                  <c:v>1998.9</c:v>
                </c:pt>
                <c:pt idx="12">
                  <c:v>1999.5</c:v>
                </c:pt>
                <c:pt idx="13">
                  <c:v>1999.9</c:v>
                </c:pt>
                <c:pt idx="14">
                  <c:v>2000.5</c:v>
                </c:pt>
                <c:pt idx="15">
                  <c:v>2000.9</c:v>
                </c:pt>
                <c:pt idx="16">
                  <c:v>2001.5</c:v>
                </c:pt>
                <c:pt idx="17">
                  <c:v>2001.9</c:v>
                </c:pt>
                <c:pt idx="18">
                  <c:v>2002.5</c:v>
                </c:pt>
                <c:pt idx="19">
                  <c:v>2002.9</c:v>
                </c:pt>
                <c:pt idx="20">
                  <c:v>2003.5</c:v>
                </c:pt>
                <c:pt idx="21">
                  <c:v>2003.9</c:v>
                </c:pt>
                <c:pt idx="22">
                  <c:v>2004.5</c:v>
                </c:pt>
                <c:pt idx="23">
                  <c:v>2004.9</c:v>
                </c:pt>
                <c:pt idx="24">
                  <c:v>2005.5</c:v>
                </c:pt>
                <c:pt idx="25">
                  <c:v>2005.9</c:v>
                </c:pt>
                <c:pt idx="26">
                  <c:v>2006.5</c:v>
                </c:pt>
                <c:pt idx="27">
                  <c:v>2006.9</c:v>
                </c:pt>
                <c:pt idx="28">
                  <c:v>2007.5</c:v>
                </c:pt>
                <c:pt idx="29">
                  <c:v>2007.9</c:v>
                </c:pt>
                <c:pt idx="30">
                  <c:v>2008.5</c:v>
                </c:pt>
                <c:pt idx="31">
                  <c:v>2008.9</c:v>
                </c:pt>
                <c:pt idx="32">
                  <c:v>2009.5</c:v>
                </c:pt>
                <c:pt idx="33">
                  <c:v>2009.9</c:v>
                </c:pt>
                <c:pt idx="34">
                  <c:v>2010.5</c:v>
                </c:pt>
                <c:pt idx="35">
                  <c:v>2010.9</c:v>
                </c:pt>
                <c:pt idx="36">
                  <c:v>2011.5</c:v>
                </c:pt>
                <c:pt idx="37">
                  <c:v>2011.9</c:v>
                </c:pt>
                <c:pt idx="38">
                  <c:v>2012.5</c:v>
                </c:pt>
                <c:pt idx="39">
                  <c:v>2012.9</c:v>
                </c:pt>
                <c:pt idx="40">
                  <c:v>2013.5</c:v>
                </c:pt>
                <c:pt idx="41">
                  <c:v>2013.9</c:v>
                </c:pt>
                <c:pt idx="42">
                  <c:v>2014.5</c:v>
                </c:pt>
                <c:pt idx="43">
                  <c:v>2014.9</c:v>
                </c:pt>
              </c:numCache>
            </c:numRef>
          </c:xVal>
          <c:yVal>
            <c:numRef>
              <c:f>Sheet1!$B$2:$B$45</c:f>
              <c:numCache>
                <c:formatCode>#,##0.0</c:formatCode>
                <c:ptCount val="44"/>
                <c:pt idx="0">
                  <c:v>59.7</c:v>
                </c:pt>
                <c:pt idx="1">
                  <c:v>124</c:v>
                </c:pt>
                <c:pt idx="2">
                  <c:v>143.4</c:v>
                </c:pt>
                <c:pt idx="3">
                  <c:v>170</c:v>
                </c:pt>
                <c:pt idx="4">
                  <c:v>170</c:v>
                </c:pt>
                <c:pt idx="5">
                  <c:v>170</c:v>
                </c:pt>
                <c:pt idx="6">
                  <c:v>220.4</c:v>
                </c:pt>
                <c:pt idx="7">
                  <c:v>368.2</c:v>
                </c:pt>
                <c:pt idx="8" formatCode="General">
                  <c:v>1068</c:v>
                </c:pt>
                <c:pt idx="9" formatCode="General">
                  <c:v>1338</c:v>
                </c:pt>
                <c:pt idx="10" formatCode="General">
                  <c:v>1338</c:v>
                </c:pt>
                <c:pt idx="11" formatCode="General">
                  <c:v>1338</c:v>
                </c:pt>
                <c:pt idx="12" formatCode="General">
                  <c:v>2120</c:v>
                </c:pt>
                <c:pt idx="13" formatCode="General">
                  <c:v>2379</c:v>
                </c:pt>
                <c:pt idx="14" formatCode="General">
                  <c:v>2379</c:v>
                </c:pt>
                <c:pt idx="15" formatCode="General">
                  <c:v>4938</c:v>
                </c:pt>
                <c:pt idx="16" formatCode="General">
                  <c:v>7726</c:v>
                </c:pt>
                <c:pt idx="17" formatCode="General">
                  <c:v>7226</c:v>
                </c:pt>
                <c:pt idx="18" formatCode="General">
                  <c:v>35860</c:v>
                </c:pt>
                <c:pt idx="19" formatCode="General">
                  <c:v>35860</c:v>
                </c:pt>
                <c:pt idx="20" formatCode="General">
                  <c:v>35860</c:v>
                </c:pt>
                <c:pt idx="21" formatCode="General">
                  <c:v>35860</c:v>
                </c:pt>
                <c:pt idx="22" formatCode="General">
                  <c:v>35860</c:v>
                </c:pt>
                <c:pt idx="23" formatCode="General">
                  <c:v>70720</c:v>
                </c:pt>
                <c:pt idx="24" formatCode="General">
                  <c:v>136800</c:v>
                </c:pt>
                <c:pt idx="25" formatCode="General">
                  <c:v>280600</c:v>
                </c:pt>
                <c:pt idx="26" formatCode="General">
                  <c:v>280600</c:v>
                </c:pt>
                <c:pt idx="27" formatCode="General">
                  <c:v>280600</c:v>
                </c:pt>
                <c:pt idx="28" formatCode="General">
                  <c:v>280600</c:v>
                </c:pt>
                <c:pt idx="29" formatCode="General">
                  <c:v>478200</c:v>
                </c:pt>
                <c:pt idx="30" formatCode="General">
                  <c:v>1026000</c:v>
                </c:pt>
                <c:pt idx="31" formatCode="General">
                  <c:v>1105000</c:v>
                </c:pt>
                <c:pt idx="32" formatCode="General">
                  <c:v>1105000</c:v>
                </c:pt>
                <c:pt idx="33" formatCode="General">
                  <c:v>1759000</c:v>
                </c:pt>
                <c:pt idx="34" formatCode="General">
                  <c:v>1759000</c:v>
                </c:pt>
                <c:pt idx="35" formatCode="General">
                  <c:v>2566000</c:v>
                </c:pt>
                <c:pt idx="36" formatCode="General">
                  <c:v>8162000</c:v>
                </c:pt>
                <c:pt idx="37" formatCode="General">
                  <c:v>10510000</c:v>
                </c:pt>
                <c:pt idx="38" formatCode="General">
                  <c:v>16324800</c:v>
                </c:pt>
                <c:pt idx="39" formatCode="General">
                  <c:v>17590000</c:v>
                </c:pt>
                <c:pt idx="40" formatCode="General">
                  <c:v>33862700</c:v>
                </c:pt>
                <c:pt idx="41" formatCode="General">
                  <c:v>33862700</c:v>
                </c:pt>
                <c:pt idx="42" formatCode="General">
                  <c:v>33862700</c:v>
                </c:pt>
                <c:pt idx="43" formatCode="General">
                  <c:v>33862700</c:v>
                </c:pt>
              </c:numCache>
            </c:numRef>
          </c:yVal>
          <c:smooth val="0"/>
        </c:ser>
        <c:ser>
          <c:idx val="1"/>
          <c:order val="1"/>
          <c:tx>
            <c:strRef>
              <c:f>Sheet1!$C$1</c:f>
              <c:strCache>
                <c:ptCount val="1"/>
                <c:pt idx="0">
                  <c:v>Moore</c:v>
                </c:pt>
              </c:strCache>
            </c:strRef>
          </c:tx>
          <c:spPr>
            <a:ln w="25400" cap="rnd">
              <a:solidFill>
                <a:srgbClr val="DD41B4"/>
              </a:solidFill>
              <a:round/>
            </a:ln>
            <a:effectLst/>
          </c:spPr>
          <c:marker>
            <c:symbol val="circle"/>
            <c:size val="5"/>
            <c:spPr>
              <a:noFill/>
              <a:ln w="9525">
                <a:noFill/>
              </a:ln>
              <a:effectLst/>
            </c:spPr>
          </c:marker>
          <c:xVal>
            <c:numRef>
              <c:f>Sheet1!$A$2:$A$45</c:f>
              <c:numCache>
                <c:formatCode>General</c:formatCode>
                <c:ptCount val="44"/>
                <c:pt idx="0">
                  <c:v>1993.5</c:v>
                </c:pt>
                <c:pt idx="1">
                  <c:v>1993.9</c:v>
                </c:pt>
                <c:pt idx="2">
                  <c:v>1994.5</c:v>
                </c:pt>
                <c:pt idx="3">
                  <c:v>1994.9</c:v>
                </c:pt>
                <c:pt idx="4">
                  <c:v>1995.5</c:v>
                </c:pt>
                <c:pt idx="5">
                  <c:v>1995.9</c:v>
                </c:pt>
                <c:pt idx="6">
                  <c:v>1996.5</c:v>
                </c:pt>
                <c:pt idx="7">
                  <c:v>1996.9</c:v>
                </c:pt>
                <c:pt idx="8">
                  <c:v>1997.5</c:v>
                </c:pt>
                <c:pt idx="9">
                  <c:v>1997.9</c:v>
                </c:pt>
                <c:pt idx="10">
                  <c:v>1998.5</c:v>
                </c:pt>
                <c:pt idx="11">
                  <c:v>1998.9</c:v>
                </c:pt>
                <c:pt idx="12">
                  <c:v>1999.5</c:v>
                </c:pt>
                <c:pt idx="13">
                  <c:v>1999.9</c:v>
                </c:pt>
                <c:pt idx="14">
                  <c:v>2000.5</c:v>
                </c:pt>
                <c:pt idx="15">
                  <c:v>2000.9</c:v>
                </c:pt>
                <c:pt idx="16">
                  <c:v>2001.5</c:v>
                </c:pt>
                <c:pt idx="17">
                  <c:v>2001.9</c:v>
                </c:pt>
                <c:pt idx="18">
                  <c:v>2002.5</c:v>
                </c:pt>
                <c:pt idx="19">
                  <c:v>2002.9</c:v>
                </c:pt>
                <c:pt idx="20">
                  <c:v>2003.5</c:v>
                </c:pt>
                <c:pt idx="21">
                  <c:v>2003.9</c:v>
                </c:pt>
                <c:pt idx="22">
                  <c:v>2004.5</c:v>
                </c:pt>
                <c:pt idx="23">
                  <c:v>2004.9</c:v>
                </c:pt>
                <c:pt idx="24">
                  <c:v>2005.5</c:v>
                </c:pt>
                <c:pt idx="25">
                  <c:v>2005.9</c:v>
                </c:pt>
                <c:pt idx="26">
                  <c:v>2006.5</c:v>
                </c:pt>
                <c:pt idx="27">
                  <c:v>2006.9</c:v>
                </c:pt>
                <c:pt idx="28">
                  <c:v>2007.5</c:v>
                </c:pt>
                <c:pt idx="29">
                  <c:v>2007.9</c:v>
                </c:pt>
                <c:pt idx="30">
                  <c:v>2008.5</c:v>
                </c:pt>
                <c:pt idx="31">
                  <c:v>2008.9</c:v>
                </c:pt>
                <c:pt idx="32">
                  <c:v>2009.5</c:v>
                </c:pt>
                <c:pt idx="33">
                  <c:v>2009.9</c:v>
                </c:pt>
                <c:pt idx="34">
                  <c:v>2010.5</c:v>
                </c:pt>
                <c:pt idx="35">
                  <c:v>2010.9</c:v>
                </c:pt>
                <c:pt idx="36">
                  <c:v>2011.5</c:v>
                </c:pt>
                <c:pt idx="37">
                  <c:v>2011.9</c:v>
                </c:pt>
                <c:pt idx="38">
                  <c:v>2012.5</c:v>
                </c:pt>
                <c:pt idx="39">
                  <c:v>2012.9</c:v>
                </c:pt>
                <c:pt idx="40">
                  <c:v>2013.5</c:v>
                </c:pt>
                <c:pt idx="41">
                  <c:v>2013.9</c:v>
                </c:pt>
                <c:pt idx="42">
                  <c:v>2014.5</c:v>
                </c:pt>
                <c:pt idx="43">
                  <c:v>2014.9</c:v>
                </c:pt>
              </c:numCache>
            </c:numRef>
          </c:xVal>
          <c:yVal>
            <c:numRef>
              <c:f>Sheet1!$C$2:$C$45</c:f>
              <c:numCache>
                <c:formatCode>#,##0.0</c:formatCode>
                <c:ptCount val="44"/>
                <c:pt idx="0">
                  <c:v>59.7</c:v>
                </c:pt>
                <c:pt idx="1">
                  <c:v>70.995664765662454</c:v>
                </c:pt>
                <c:pt idx="2">
                  <c:v>84.428549673673785</c:v>
                </c:pt>
                <c:pt idx="3">
                  <c:v>100.40303198129352</c:v>
                </c:pt>
                <c:pt idx="4">
                  <c:v>119.4</c:v>
                </c:pt>
                <c:pt idx="5">
                  <c:v>141.99132953132491</c:v>
                </c:pt>
                <c:pt idx="6">
                  <c:v>168.85709934734757</c:v>
                </c:pt>
                <c:pt idx="7">
                  <c:v>200.80606396258705</c:v>
                </c:pt>
                <c:pt idx="8">
                  <c:v>238.8</c:v>
                </c:pt>
                <c:pt idx="9">
                  <c:v>283.98265906264982</c:v>
                </c:pt>
                <c:pt idx="10">
                  <c:v>337.71419869469514</c:v>
                </c:pt>
                <c:pt idx="11">
                  <c:v>401.61212792517409</c:v>
                </c:pt>
                <c:pt idx="12">
                  <c:v>477.6</c:v>
                </c:pt>
                <c:pt idx="13">
                  <c:v>567.96531812529963</c:v>
                </c:pt>
                <c:pt idx="14">
                  <c:v>675.42839738939028</c:v>
                </c:pt>
                <c:pt idx="15">
                  <c:v>803.22425585034819</c:v>
                </c:pt>
                <c:pt idx="16">
                  <c:v>955.2</c:v>
                </c:pt>
                <c:pt idx="17" formatCode="#,##0">
                  <c:v>1135.9306362505993</c:v>
                </c:pt>
                <c:pt idx="18" formatCode="#,##0">
                  <c:v>1350.8567947787806</c:v>
                </c:pt>
                <c:pt idx="19" formatCode="#,##0">
                  <c:v>1606.4485117006964</c:v>
                </c:pt>
                <c:pt idx="20" formatCode="#,##0">
                  <c:v>1910.4</c:v>
                </c:pt>
                <c:pt idx="21" formatCode="#,##0">
                  <c:v>2271.8612725011985</c:v>
                </c:pt>
                <c:pt idx="22" formatCode="#,##0">
                  <c:v>2701.7135895575611</c:v>
                </c:pt>
                <c:pt idx="23" formatCode="#,##0">
                  <c:v>3212.8970234013927</c:v>
                </c:pt>
                <c:pt idx="24" formatCode="#,##0">
                  <c:v>3820.8</c:v>
                </c:pt>
                <c:pt idx="25" formatCode="#,##0">
                  <c:v>4543.7225450023971</c:v>
                </c:pt>
                <c:pt idx="26" formatCode="#,##0">
                  <c:v>5403.4271791151223</c:v>
                </c:pt>
                <c:pt idx="27" formatCode="#,##0">
                  <c:v>6425.7940468027855</c:v>
                </c:pt>
                <c:pt idx="28" formatCode="#,##0">
                  <c:v>7641.6</c:v>
                </c:pt>
                <c:pt idx="29" formatCode="#,##0">
                  <c:v>9087.4450900047941</c:v>
                </c:pt>
                <c:pt idx="30" formatCode="#,##0">
                  <c:v>10806.854358230245</c:v>
                </c:pt>
                <c:pt idx="31" formatCode="#,##0">
                  <c:v>12851.588093605571</c:v>
                </c:pt>
                <c:pt idx="32" formatCode="#,##0">
                  <c:v>15283.2</c:v>
                </c:pt>
                <c:pt idx="33" formatCode="#,##0">
                  <c:v>18174.890180009588</c:v>
                </c:pt>
                <c:pt idx="34" formatCode="#,##0">
                  <c:v>21613.708716460489</c:v>
                </c:pt>
                <c:pt idx="35" formatCode="#,##0">
                  <c:v>25703.176187211142</c:v>
                </c:pt>
                <c:pt idx="36" formatCode="#,##0">
                  <c:v>30566.400000000001</c:v>
                </c:pt>
                <c:pt idx="37" formatCode="#,##0">
                  <c:v>36349.780360019176</c:v>
                </c:pt>
                <c:pt idx="38" formatCode="#,##0">
                  <c:v>43227.417432920978</c:v>
                </c:pt>
                <c:pt idx="39" formatCode="#,##0">
                  <c:v>51406.352374422284</c:v>
                </c:pt>
                <c:pt idx="40" formatCode="#,##0">
                  <c:v>61132.800000000003</c:v>
                </c:pt>
                <c:pt idx="41" formatCode="#,##0">
                  <c:v>72699.560720038353</c:v>
                </c:pt>
                <c:pt idx="42" formatCode="#,##0">
                  <c:v>86454.834865841956</c:v>
                </c:pt>
                <c:pt idx="43" formatCode="#,##0">
                  <c:v>102812.70474884457</c:v>
                </c:pt>
              </c:numCache>
            </c:numRef>
          </c:yVal>
          <c:smooth val="0"/>
        </c:ser>
        <c:dLbls>
          <c:showLegendKey val="0"/>
          <c:showVal val="0"/>
          <c:showCatName val="0"/>
          <c:showSerName val="0"/>
          <c:showPercent val="0"/>
          <c:showBubbleSize val="0"/>
        </c:dLbls>
        <c:axId val="146465872"/>
        <c:axId val="146466432"/>
      </c:scatterChart>
      <c:valAx>
        <c:axId val="146465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466432"/>
        <c:crosses val="autoZero"/>
        <c:crossBetween val="midCat"/>
      </c:valAx>
      <c:valAx>
        <c:axId val="146466432"/>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465872"/>
        <c:crosses val="autoZero"/>
        <c:crossBetween val="midCat"/>
      </c:valAx>
      <c:spPr>
        <a:noFill/>
        <a:ln>
          <a:noFill/>
        </a:ln>
        <a:effectLst/>
      </c:spPr>
    </c:plotArea>
    <c:legend>
      <c:legendPos val="r"/>
      <c:layout>
        <c:manualLayout>
          <c:xMode val="edge"/>
          <c:yMode val="edge"/>
          <c:x val="0.84654307100501325"/>
          <c:y val="0.42487168581638207"/>
          <c:w val="0.14287491841297614"/>
          <c:h val="0.156251966974608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101879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175468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307059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117072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8150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78815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228517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203416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2931571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a:t>
            </a:fld>
            <a:endParaRPr lang="en-US"/>
          </a:p>
        </p:txBody>
      </p:sp>
    </p:spTree>
    <p:extLst>
      <p:ext uri="{BB962C8B-B14F-4D97-AF65-F5344CB8AC3E}">
        <p14:creationId xmlns:p14="http://schemas.microsoft.com/office/powerpoint/2010/main" val="769936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19</a:t>
            </a:fld>
            <a:endParaRPr lang="en-US"/>
          </a:p>
        </p:txBody>
      </p:sp>
    </p:spTree>
    <p:extLst>
      <p:ext uri="{BB962C8B-B14F-4D97-AF65-F5344CB8AC3E}">
        <p14:creationId xmlns:p14="http://schemas.microsoft.com/office/powerpoint/2010/main" val="254049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184330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20</a:t>
            </a:fld>
            <a:endParaRPr lang="en-US"/>
          </a:p>
        </p:txBody>
      </p:sp>
    </p:spTree>
    <p:extLst>
      <p:ext uri="{BB962C8B-B14F-4D97-AF65-F5344CB8AC3E}">
        <p14:creationId xmlns:p14="http://schemas.microsoft.com/office/powerpoint/2010/main" val="725242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21</a:t>
            </a:fld>
            <a:endParaRPr lang="en-US"/>
          </a:p>
        </p:txBody>
      </p:sp>
    </p:spTree>
    <p:extLst>
      <p:ext uri="{BB962C8B-B14F-4D97-AF65-F5344CB8AC3E}">
        <p14:creationId xmlns:p14="http://schemas.microsoft.com/office/powerpoint/2010/main" val="2955233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22</a:t>
            </a:fld>
            <a:endParaRPr lang="en-US"/>
          </a:p>
        </p:txBody>
      </p:sp>
    </p:spTree>
    <p:extLst>
      <p:ext uri="{BB962C8B-B14F-4D97-AF65-F5344CB8AC3E}">
        <p14:creationId xmlns:p14="http://schemas.microsoft.com/office/powerpoint/2010/main" val="3347408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23</a:t>
            </a:fld>
            <a:endParaRPr lang="en-US"/>
          </a:p>
        </p:txBody>
      </p:sp>
    </p:spTree>
    <p:extLst>
      <p:ext uri="{BB962C8B-B14F-4D97-AF65-F5344CB8AC3E}">
        <p14:creationId xmlns:p14="http://schemas.microsoft.com/office/powerpoint/2010/main" val="2757524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24</a:t>
            </a:fld>
            <a:endParaRPr lang="en-US"/>
          </a:p>
        </p:txBody>
      </p:sp>
    </p:spTree>
    <p:extLst>
      <p:ext uri="{BB962C8B-B14F-4D97-AF65-F5344CB8AC3E}">
        <p14:creationId xmlns:p14="http://schemas.microsoft.com/office/powerpoint/2010/main" val="1728211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25</a:t>
            </a:fld>
            <a:endParaRPr lang="en-US"/>
          </a:p>
        </p:txBody>
      </p:sp>
    </p:spTree>
    <p:extLst>
      <p:ext uri="{BB962C8B-B14F-4D97-AF65-F5344CB8AC3E}">
        <p14:creationId xmlns:p14="http://schemas.microsoft.com/office/powerpoint/2010/main" val="2192300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4155114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2871965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3418148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374650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3455060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4080954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1067013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3449311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3106366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2492368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35</a:t>
            </a:fld>
            <a:endParaRPr lang="en-US"/>
          </a:p>
        </p:txBody>
      </p:sp>
    </p:spTree>
    <p:extLst>
      <p:ext uri="{BB962C8B-B14F-4D97-AF65-F5344CB8AC3E}">
        <p14:creationId xmlns:p14="http://schemas.microsoft.com/office/powerpoint/2010/main" val="3712262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2134817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922524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348041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337610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4263363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3605963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41</a:t>
            </a:fld>
            <a:endParaRPr lang="en-US"/>
          </a:p>
        </p:txBody>
      </p:sp>
    </p:spTree>
    <p:extLst>
      <p:ext uri="{BB962C8B-B14F-4D97-AF65-F5344CB8AC3E}">
        <p14:creationId xmlns:p14="http://schemas.microsoft.com/office/powerpoint/2010/main" val="3660745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2275168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864023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1553119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45</a:t>
            </a:fld>
            <a:endParaRPr lang="en-US"/>
          </a:p>
        </p:txBody>
      </p:sp>
    </p:spTree>
    <p:extLst>
      <p:ext uri="{BB962C8B-B14F-4D97-AF65-F5344CB8AC3E}">
        <p14:creationId xmlns:p14="http://schemas.microsoft.com/office/powerpoint/2010/main" val="175777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46</a:t>
            </a:fld>
            <a:endParaRPr lang="en-US"/>
          </a:p>
        </p:txBody>
      </p:sp>
    </p:spTree>
    <p:extLst>
      <p:ext uri="{BB962C8B-B14F-4D97-AF65-F5344CB8AC3E}">
        <p14:creationId xmlns:p14="http://schemas.microsoft.com/office/powerpoint/2010/main" val="1031574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47</a:t>
            </a:fld>
            <a:endParaRPr lang="en-US"/>
          </a:p>
        </p:txBody>
      </p:sp>
    </p:spTree>
    <p:extLst>
      <p:ext uri="{BB962C8B-B14F-4D97-AF65-F5344CB8AC3E}">
        <p14:creationId xmlns:p14="http://schemas.microsoft.com/office/powerpoint/2010/main" val="3541332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48</a:t>
            </a:fld>
            <a:endParaRPr lang="en-US"/>
          </a:p>
        </p:txBody>
      </p:sp>
    </p:spTree>
    <p:extLst>
      <p:ext uri="{BB962C8B-B14F-4D97-AF65-F5344CB8AC3E}">
        <p14:creationId xmlns:p14="http://schemas.microsoft.com/office/powerpoint/2010/main" val="16978744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3620794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31290817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31946091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23419326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32124546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21127717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18210448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29236901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21577311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41072571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42900783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2962376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9194211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26055371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25818224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22263251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17086199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33358399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14998963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30300154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67</a:t>
            </a:fld>
            <a:endParaRPr lang="en-US"/>
          </a:p>
        </p:txBody>
      </p:sp>
    </p:spTree>
    <p:extLst>
      <p:ext uri="{BB962C8B-B14F-4D97-AF65-F5344CB8AC3E}">
        <p14:creationId xmlns:p14="http://schemas.microsoft.com/office/powerpoint/2010/main" val="20001014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1034789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69</a:t>
            </a:fld>
            <a:endParaRPr lang="en-US"/>
          </a:p>
        </p:txBody>
      </p:sp>
    </p:spTree>
    <p:extLst>
      <p:ext uri="{BB962C8B-B14F-4D97-AF65-F5344CB8AC3E}">
        <p14:creationId xmlns:p14="http://schemas.microsoft.com/office/powerpoint/2010/main" val="29331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5062425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70</a:t>
            </a:fld>
            <a:endParaRPr lang="en-US"/>
          </a:p>
        </p:txBody>
      </p:sp>
    </p:spTree>
    <p:extLst>
      <p:ext uri="{BB962C8B-B14F-4D97-AF65-F5344CB8AC3E}">
        <p14:creationId xmlns:p14="http://schemas.microsoft.com/office/powerpoint/2010/main" val="34154322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38585712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36642917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21741256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1432150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75</a:t>
            </a:fld>
            <a:endParaRPr lang="en-US"/>
          </a:p>
        </p:txBody>
      </p:sp>
    </p:spTree>
    <p:extLst>
      <p:ext uri="{BB962C8B-B14F-4D97-AF65-F5344CB8AC3E}">
        <p14:creationId xmlns:p14="http://schemas.microsoft.com/office/powerpoint/2010/main" val="21135817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9672500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10495332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402051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293340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164466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20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20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Overview</a:t>
            </a:r>
            <a:endParaRPr lang="en-US" dirty="0"/>
          </a:p>
          <a:p>
            <a:pPr>
              <a:defRPr/>
            </a:pPr>
            <a:r>
              <a:rPr lang="en-US" dirty="0" smtClean="0"/>
              <a:t>Tue Jan 20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Overview</a:t>
            </a:r>
            <a:endParaRPr lang="en-US" dirty="0"/>
          </a:p>
          <a:p>
            <a:pPr>
              <a:defRPr/>
            </a:pPr>
            <a:r>
              <a:rPr lang="en-US" dirty="0" smtClean="0"/>
              <a:t>Tue Jan 20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Overview</a:t>
            </a:r>
            <a:endParaRPr lang="en-US" dirty="0"/>
          </a:p>
          <a:p>
            <a:pPr>
              <a:defRPr/>
            </a:pPr>
            <a:r>
              <a:rPr lang="en-US" dirty="0" smtClean="0"/>
              <a:t>Tue Jan 20 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Overview</a:t>
            </a:r>
            <a:endParaRPr lang="en-US" dirty="0"/>
          </a:p>
          <a:p>
            <a:pPr>
              <a:defRPr/>
            </a:pPr>
            <a:r>
              <a:rPr lang="en-US" dirty="0" smtClean="0"/>
              <a:t>Tue Jan 20 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20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Overview</a:t>
            </a:r>
            <a:endParaRPr lang="en-US" dirty="0"/>
          </a:p>
          <a:p>
            <a:pPr>
              <a:defRPr/>
            </a:pPr>
            <a:r>
              <a:rPr lang="en-US" dirty="0" smtClean="0"/>
              <a:t>Tue Jan 20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20 2015</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English: Overview</a:t>
            </a:r>
          </a:p>
          <a:p>
            <a:pPr>
              <a:defRPr/>
            </a:pPr>
            <a:r>
              <a:rPr lang="en-US" dirty="0" smtClean="0"/>
              <a:t>Tue Jan 20 2015</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20 2015</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20 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20 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English: Overview</a:t>
            </a:r>
          </a:p>
          <a:p>
            <a:pPr>
              <a:defRPr/>
            </a:pPr>
            <a:r>
              <a:rPr lang="en-US" dirty="0" smtClean="0"/>
              <a:t>Tue Jan 20 2015</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4" name="Picture 1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60500" y="6364488"/>
            <a:ext cx="1663700" cy="283823"/>
          </a:xfrm>
          <a:prstGeom prst="rect">
            <a:avLst/>
          </a:prstGeom>
        </p:spPr>
      </p:pic>
      <p:pic>
        <p:nvPicPr>
          <p:cNvPr id="94210" name="Picture 2" descr="SiPE logo"/>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9375" y="579008"/>
            <a:ext cx="517525" cy="39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oneocii.okepscor.org/wp-content/uploads/2014/02/Logo2-260x100.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707189" y="6178341"/>
            <a:ext cx="1251302" cy="48127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8.t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ipe2015@gmai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oo.gl/forms/jORZCz9xh7" TargetMode="External"/><Relationship Id="rId7" Type="http://schemas.openxmlformats.org/officeDocument/2006/relationships/hyperlink" Target="http://sc15.supercomputing.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mcs.anl.gov/ieeecluster2015/" TargetMode="External"/><Relationship Id="rId5" Type="http://schemas.openxmlformats.org/officeDocument/2006/relationships/hyperlink" Target="https://conferences.xsede.org/xsede15" TargetMode="External"/><Relationship Id="rId4" Type="http://schemas.openxmlformats.org/officeDocument/2006/relationships/hyperlink" Target="http://www.linuxclustersinstitute.org/workshops/"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hyperlink" Target="http://www.oscer.ou.edu/" TargetMode="Externa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hyperlink" Target="http://www.top500.org/" TargetMode="External"/><Relationship Id="rId5" Type="http://schemas.openxmlformats.org/officeDocument/2006/relationships/chart" Target="../charts/chart1.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wmf"/><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5.wmf"/><Relationship Id="rId5" Type="http://schemas.openxmlformats.org/officeDocument/2006/relationships/image" Target="../media/image16.wmf"/><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lh3.ggpht.com/_6hgSmco4R9M/SfpFA3057zI/AAAAAAAACSg/G-AGCgLrQOk/s1600-h/pirates%5b5%5d.jpg" TargetMode="Externa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hyperlink" Target="http://content.hwigroup.net/images/products/xl/204419/dell_latitude_e5540_55405115.jpg" TargetMode="External"/><Relationship Id="rId5" Type="http://schemas.openxmlformats.org/officeDocument/2006/relationships/image" Target="../media/image24.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6.wmf"/><Relationship Id="rId5" Type="http://schemas.openxmlformats.org/officeDocument/2006/relationships/image" Target="../media/image25.jpe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27.jpe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27.jpe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hyperlink" Target="http://content.hwigroup.net/images/products/xl/204419/dell_latitude_e5540_55405115.jpg" TargetMode="External"/><Relationship Id="rId5" Type="http://schemas.openxmlformats.org/officeDocument/2006/relationships/image" Target="../media/image24.jpe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28.jpe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29.wmf"/><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hyperlink" Target="http://www.top500.org/" TargetMode="External"/><Relationship Id="rId5" Type="http://schemas.openxmlformats.org/officeDocument/2006/relationships/chart" Target="../charts/chart2.xml"/><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hyperlink" Target="http://www.top500.org/" TargetMode="External"/><Relationship Id="rId5" Type="http://schemas.openxmlformats.org/officeDocument/2006/relationships/chart" Target="../charts/chart3.xml"/><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68.xml"/><Relationship Id="rId7"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tags" Target="../tags/tag8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3.jpeg"/><Relationship Id="rId9" Type="http://schemas.openxmlformats.org/officeDocument/2006/relationships/hyperlink" Target="http://en.wikipedia.org/wiki/Skylake_(microarchitecture)#Release_timing" TargetMode="Externa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hyperlink" Target="http://jwplayer.onenet.net/stream6/sip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goo.gl/forms/jORZCz9xh7" TargetMode="External"/><Relationship Id="rId7" Type="http://schemas.openxmlformats.org/officeDocument/2006/relationships/hyperlink" Target="http://sc15.supercomputing.org/"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www.mcs.anl.gov/ieeecluster2015/" TargetMode="External"/><Relationship Id="rId5" Type="http://schemas.openxmlformats.org/officeDocument/2006/relationships/hyperlink" Target="https://conferences.xsede.org/xsede15" TargetMode="External"/><Relationship Id="rId4" Type="http://schemas.openxmlformats.org/officeDocument/2006/relationships/hyperlink" Target="http://www.linuxclustersinstitute.org/workshops/" TargetMode="External"/></Relationships>
</file>

<file path=ppt/slides/_rels/slide76.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3" Type="http://schemas.openxmlformats.org/officeDocument/2006/relationships/notesSlide" Target="../notesSlides/notesSlide76.xml"/><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90.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png"/><Relationship Id="rId15" Type="http://schemas.openxmlformats.org/officeDocument/2006/relationships/image" Target="../media/image4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44.png"/></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hyperlink" Target="http://www.oscer.ou.edu/" TargetMode="External"/><Relationship Id="rId4"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8" Type="http://schemas.openxmlformats.org/officeDocument/2006/relationships/hyperlink" Target="http://www.vw.com/newbeetle/" TargetMode="External"/><Relationship Id="rId13" Type="http://schemas.openxmlformats.org/officeDocument/2006/relationships/hyperlink" Target="ftp://download.intel.com/design/Pentium4/manuals/24896606.pdf" TargetMode="External"/><Relationship Id="rId3" Type="http://schemas.openxmlformats.org/officeDocument/2006/relationships/slideLayout" Target="../slideLayouts/slideLayout6.xml"/><Relationship Id="rId7" Type="http://schemas.openxmlformats.org/officeDocument/2006/relationships/hyperlink" Target="http://www.dell.com/" TargetMode="External"/><Relationship Id="rId12" Type="http://schemas.openxmlformats.org/officeDocument/2006/relationships/hyperlink" Target="http://www.samsung.com/Products/OpticalDiscDrive/SlimDrive/OpticalDiscDrive_SlimDrive_SN_S082D.asp?page=Specifications"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hyperlink" Target="http://hneeman.oscer.ou.edu/hamr.html" TargetMode="External"/><Relationship Id="rId11" Type="http://schemas.openxmlformats.org/officeDocument/2006/relationships/hyperlink" Target="http://www.samsungssd.com/meetssd/techspecs" TargetMode="External"/><Relationship Id="rId5" Type="http://schemas.openxmlformats.org/officeDocument/2006/relationships/hyperlink" Target="http://www.caps.ou.edu/present/Jack%20Hayes%20FINAL.ppt" TargetMode="External"/><Relationship Id="rId10" Type="http://schemas.openxmlformats.org/officeDocument/2006/relationships/hyperlink" Target="ftp://download.intel.com/design/Pentium4/papers/24943801.pdf" TargetMode="External"/><Relationship Id="rId4" Type="http://schemas.openxmlformats.org/officeDocument/2006/relationships/notesSlide" Target="../notesSlides/notesSlide78.xml"/><Relationship Id="rId9" Type="http://schemas.openxmlformats.org/officeDocument/2006/relationships/hyperlink" Target="http://cpu.rightmark.org/" TargetMode="External"/><Relationship Id="rId14" Type="http://schemas.openxmlformats.org/officeDocument/2006/relationships/hyperlink" Target="http://www.pricewatch.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Overview:</a:t>
            </a:r>
            <a:br>
              <a:rPr lang="en-US" sz="3600" dirty="0" smtClean="0">
                <a:solidFill>
                  <a:schemeClr val="tx1"/>
                </a:solidFill>
              </a:rPr>
            </a:br>
            <a:r>
              <a:rPr lang="en-US" sz="3600" dirty="0" smtClean="0">
                <a:solidFill>
                  <a:schemeClr val="tx1"/>
                </a:solidFill>
              </a:rPr>
              <a:t>What the Heck is Supercomputing?</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344128" y="3238500"/>
            <a:ext cx="8495072" cy="1600200"/>
          </a:xfrm>
        </p:spPr>
        <p:txBody>
          <a:bodyPr/>
          <a:lstStyle/>
          <a:p>
            <a:pPr eaLnBrk="1" hangingPunct="1">
              <a:lnSpc>
                <a:spcPct val="90000"/>
              </a:lnSpc>
              <a:spcBef>
                <a:spcPts val="0"/>
              </a:spcBef>
            </a:pPr>
            <a:r>
              <a:rPr lang="en-US" b="1" dirty="0" smtClean="0"/>
              <a:t>Henry Neeman, Director</a:t>
            </a:r>
          </a:p>
          <a:p>
            <a:pPr eaLnBrk="1" hangingPunct="1">
              <a:lnSpc>
                <a:spcPct val="90000"/>
              </a:lnSpc>
              <a:spcBef>
                <a:spcPts val="0"/>
              </a:spcBef>
            </a:pPr>
            <a:r>
              <a:rPr lang="en-US" sz="1700" b="1" dirty="0" smtClean="0"/>
              <a:t>Director, OU Supercomputing Center for Education &amp; Research (OSCER)</a:t>
            </a:r>
          </a:p>
          <a:p>
            <a:pPr eaLnBrk="1" hangingPunct="1">
              <a:lnSpc>
                <a:spcPct val="90000"/>
              </a:lnSpc>
              <a:spcBef>
                <a:spcPts val="0"/>
              </a:spcBef>
            </a:pPr>
            <a:r>
              <a:rPr lang="en-US" sz="1700" b="1" dirty="0" smtClean="0"/>
              <a:t>Assistant Vice President, Information Technology – Research Strategy Advisor</a:t>
            </a:r>
          </a:p>
          <a:p>
            <a:pPr eaLnBrk="1" hangingPunct="1">
              <a:lnSpc>
                <a:spcPct val="90000"/>
              </a:lnSpc>
              <a:spcBef>
                <a:spcPts val="0"/>
              </a:spcBef>
            </a:pPr>
            <a:r>
              <a:rPr lang="en-US" sz="1700" b="1" dirty="0" smtClean="0"/>
              <a:t>Associate Professor, College of Engineering</a:t>
            </a:r>
          </a:p>
          <a:p>
            <a:pPr eaLnBrk="1" hangingPunct="1">
              <a:lnSpc>
                <a:spcPct val="90000"/>
              </a:lnSpc>
              <a:spcBef>
                <a:spcPts val="0"/>
              </a:spcBef>
            </a:pPr>
            <a:r>
              <a:rPr lang="en-US" sz="1700" b="1" dirty="0" smtClean="0"/>
              <a:t>Adjunct Associate Professor, School of Computer Science</a:t>
            </a:r>
          </a:p>
          <a:p>
            <a:pPr eaLnBrk="1" hangingPunct="1">
              <a:lnSpc>
                <a:spcPct val="90000"/>
              </a:lnSpc>
              <a:spcBef>
                <a:spcPts val="0"/>
              </a:spcBef>
            </a:pPr>
            <a:r>
              <a:rPr lang="en-US" sz="1700" b="1" dirty="0" smtClean="0"/>
              <a:t>University of Oklahoma</a:t>
            </a:r>
          </a:p>
          <a:p>
            <a:pPr eaLnBrk="1" hangingPunct="1">
              <a:lnSpc>
                <a:spcPct val="90000"/>
              </a:lnSpc>
              <a:spcBef>
                <a:spcPts val="0"/>
              </a:spcBef>
            </a:pPr>
            <a:r>
              <a:rPr lang="en-US" sz="1700" b="1" dirty="0" smtClean="0"/>
              <a:t>Tuesday January 20 2015</a:t>
            </a:r>
          </a:p>
        </p:txBody>
      </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273" name="Picture 6" descr="ou201_logo"/>
          <p:cNvPicPr>
            <a:picLocks noChangeAspect="1" noChangeArrowheads="1"/>
          </p:cNvPicPr>
          <p:nvPr/>
        </p:nvPicPr>
        <p:blipFill>
          <a:blip r:embed="rId5" cstate="print"/>
          <a:srcRect/>
          <a:stretch>
            <a:fillRect/>
          </a:stretch>
        </p:blipFill>
        <p:spPr bwMode="auto">
          <a:xfrm>
            <a:off x="2357112" y="5361693"/>
            <a:ext cx="588818" cy="781653"/>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3004812" y="5181600"/>
            <a:ext cx="1483086" cy="1066800"/>
          </a:xfrm>
          <a:prstGeom prst="rect">
            <a:avLst/>
          </a:prstGeom>
          <a:noFill/>
          <a:ln w="9525">
            <a:noFill/>
            <a:miter lim="800000"/>
            <a:headEnd/>
            <a:tailEnd/>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1345" y="5196849"/>
            <a:ext cx="3652055" cy="623032"/>
          </a:xfrm>
          <a:prstGeom prst="rect">
            <a:avLst/>
          </a:prstGeom>
        </p:spPr>
      </p:pic>
      <p:pic>
        <p:nvPicPr>
          <p:cNvPr id="95234" name="Picture 2" descr="Si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128" y="4863264"/>
            <a:ext cx="2012984" cy="1550988"/>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http://www.oneocii.okepscor.org/wp-content/uploads/2014/02/Logo2-260x1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053" y="5819881"/>
            <a:ext cx="1890637" cy="727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20 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10</a:t>
            </a:fld>
            <a:endParaRPr lang="en-US"/>
          </a:p>
        </p:txBody>
      </p:sp>
      <p:sp>
        <p:nvSpPr>
          <p:cNvPr id="465922" name="Rectangle 2"/>
          <p:cNvSpPr>
            <a:spLocks noGrp="1" noChangeArrowheads="1"/>
          </p:cNvSpPr>
          <p:nvPr>
            <p:ph type="title"/>
          </p:nvPr>
        </p:nvSpPr>
        <p:spPr/>
        <p:txBody>
          <a:bodyPr/>
          <a:lstStyle/>
          <a:p>
            <a:r>
              <a:rPr lang="en-US" sz="3600" dirty="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(For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390142995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20 2015</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11</a:t>
            </a:fld>
            <a:endParaRPr lang="en-US"/>
          </a:p>
        </p:txBody>
      </p:sp>
      <p:sp>
        <p:nvSpPr>
          <p:cNvPr id="455682" name="Rectangle 2"/>
          <p:cNvSpPr>
            <a:spLocks noGrp="1" noChangeArrowheads="1"/>
          </p:cNvSpPr>
          <p:nvPr>
            <p:ph type="title"/>
          </p:nvPr>
        </p:nvSpPr>
        <p:spPr/>
        <p:txBody>
          <a:bodyPr/>
          <a:lstStyle/>
          <a:p>
            <a:r>
              <a:rPr lang="en-US" sz="3600" dirty="0"/>
              <a:t>Questions </a:t>
            </a:r>
            <a:r>
              <a:rPr lang="en-US" sz="3600" dirty="0" smtClean="0"/>
              <a:t>via E-mail Only</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dirty="0"/>
              <a:t>Ask 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3"/>
              </a:rPr>
              <a:t>sipe2015@gmail.com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dirty="0"/>
              <a:t>All questions will be read out loud and then answered out loud</a:t>
            </a:r>
            <a:r>
              <a:rPr lang="en-US" dirty="0" smtClean="0"/>
              <a:t>.</a:t>
            </a:r>
          </a:p>
          <a:p>
            <a:pPr>
              <a:lnSpc>
                <a:spcPct val="80000"/>
              </a:lnSpc>
              <a:buFont typeface="Wingdings" pitchFamily="2" charset="2"/>
              <a:buNone/>
            </a:pPr>
            <a:endParaRPr lang="en-US" dirty="0"/>
          </a:p>
          <a:p>
            <a:pPr>
              <a:lnSpc>
                <a:spcPct val="80000"/>
              </a:lnSpc>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4965422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Talent Release Form</a:t>
            </a:r>
            <a:endParaRPr lang="en-US" dirty="0"/>
          </a:p>
        </p:txBody>
      </p:sp>
      <p:sp>
        <p:nvSpPr>
          <p:cNvPr id="3" name="Content Placeholder 2"/>
          <p:cNvSpPr>
            <a:spLocks noGrp="1"/>
          </p:cNvSpPr>
          <p:nvPr>
            <p:ph idx="1"/>
          </p:nvPr>
        </p:nvSpPr>
        <p:spPr/>
        <p:txBody>
          <a:bodyPr/>
          <a:lstStyle/>
          <a:p>
            <a:pPr marL="0" indent="0">
              <a:buNone/>
            </a:pPr>
            <a:r>
              <a:rPr lang="en-US" dirty="0" smtClean="0"/>
              <a:t>If you’re attending onsite, you </a:t>
            </a:r>
            <a:r>
              <a:rPr lang="en-US" b="1" u="sng" dirty="0" smtClean="0"/>
              <a:t>MUST</a:t>
            </a:r>
            <a:r>
              <a:rPr lang="en-US" dirty="0" smtClean="0"/>
              <a:t> do one of the following:</a:t>
            </a:r>
          </a:p>
          <a:p>
            <a:r>
              <a:rPr lang="en-US" dirty="0" smtClean="0"/>
              <a:t>complete and sign the Talent Release Form,</a:t>
            </a:r>
          </a:p>
          <a:p>
            <a:pPr marL="0" indent="0">
              <a:buNone/>
            </a:pPr>
            <a:r>
              <a:rPr lang="en-US" b="1" dirty="0" smtClean="0"/>
              <a:t>OR</a:t>
            </a:r>
          </a:p>
          <a:p>
            <a:r>
              <a:rPr lang="en-US" dirty="0" smtClean="0"/>
              <a:t>sit behind the cameras (where you can’t be seen) and don’t talk at all.</a:t>
            </a:r>
          </a:p>
          <a:p>
            <a:pPr marL="0" indent="0">
              <a:buNone/>
            </a:pPr>
            <a:endParaRPr lang="en-US" dirty="0"/>
          </a:p>
          <a:p>
            <a:pPr marL="0" indent="0">
              <a:buNone/>
            </a:pPr>
            <a:r>
              <a:rPr lang="en-US" dirty="0" smtClean="0"/>
              <a:t>If you aren’t onsite, then </a:t>
            </a:r>
            <a:r>
              <a:rPr lang="en-US" b="1" dirty="0" smtClean="0"/>
              <a:t>PLEASE </a:t>
            </a:r>
            <a:r>
              <a:rPr lang="en-US" b="1" dirty="0"/>
              <a:t>MUTE YOURSELF.</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a:t>
            </a:fld>
            <a:endParaRPr lang="en-US"/>
          </a:p>
        </p:txBody>
      </p:sp>
    </p:spTree>
    <p:extLst>
      <p:ext uri="{BB962C8B-B14F-4D97-AF65-F5344CB8AC3E}">
        <p14:creationId xmlns:p14="http://schemas.microsoft.com/office/powerpoint/2010/main" val="24573770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a:t>
            </a:r>
            <a:r>
              <a:rPr lang="en-US" sz="2200" dirty="0"/>
              <a:t>Overview: What the Heck is Supercomputing?</a:t>
            </a:r>
          </a:p>
          <a:p>
            <a:pPr marL="0" indent="0">
              <a:spcBef>
                <a:spcPts val="0"/>
              </a:spcBef>
              <a:buNone/>
            </a:pPr>
            <a:r>
              <a:rPr lang="en-US" sz="2200" dirty="0"/>
              <a:t>Tue Jan </a:t>
            </a:r>
            <a:r>
              <a:rPr lang="en-US" sz="2200" dirty="0" smtClean="0"/>
              <a:t>27: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Feb </a:t>
            </a:r>
            <a:r>
              <a:rPr lang="en-US" sz="2200" dirty="0" smtClean="0"/>
              <a:t>10: </a:t>
            </a:r>
            <a:r>
              <a:rPr lang="en-US" sz="2200" dirty="0"/>
              <a:t>Stupid Compiler Tricks</a:t>
            </a:r>
          </a:p>
          <a:p>
            <a:pPr marL="0" indent="0">
              <a:spcBef>
                <a:spcPts val="0"/>
              </a:spcBef>
              <a:buNone/>
            </a:pPr>
            <a:r>
              <a:rPr lang="en-US" sz="2200" dirty="0"/>
              <a:t>Tue Feb </a:t>
            </a:r>
            <a:r>
              <a:rPr lang="en-US" sz="2200" dirty="0" smtClean="0"/>
              <a:t>17: </a:t>
            </a:r>
            <a:r>
              <a:rPr lang="en-US" sz="2200" dirty="0"/>
              <a:t>Shared Memory Multithreading</a:t>
            </a:r>
          </a:p>
          <a:p>
            <a:pPr marL="0" indent="0">
              <a:spcBef>
                <a:spcPts val="0"/>
              </a:spcBef>
              <a:buNone/>
            </a:pPr>
            <a:r>
              <a:rPr lang="en-US" sz="2200" dirty="0"/>
              <a:t>Tue Feb </a:t>
            </a:r>
            <a:r>
              <a:rPr lang="en-US" sz="2200" dirty="0" smtClean="0"/>
              <a:t>24: </a:t>
            </a:r>
            <a:r>
              <a:rPr lang="en-US" sz="2200" dirty="0"/>
              <a:t>Distributed Multiprocessing</a:t>
            </a:r>
          </a:p>
          <a:p>
            <a:pPr marL="0" indent="0">
              <a:spcBef>
                <a:spcPts val="0"/>
              </a:spcBef>
              <a:buNone/>
            </a:pPr>
            <a:r>
              <a:rPr lang="en-US" sz="2200" dirty="0"/>
              <a:t>Tue March </a:t>
            </a:r>
            <a:r>
              <a:rPr lang="en-US" sz="2200" dirty="0" smtClean="0"/>
              <a:t>3: </a:t>
            </a:r>
            <a:r>
              <a:rPr lang="en-US" sz="2200" dirty="0"/>
              <a:t>Applications and Types of Parallelism</a:t>
            </a:r>
          </a:p>
          <a:p>
            <a:pPr marL="0" indent="0">
              <a:spcBef>
                <a:spcPts val="0"/>
              </a:spcBef>
              <a:buNone/>
            </a:pPr>
            <a:r>
              <a:rPr lang="en-US" sz="2200" dirty="0"/>
              <a:t>Tue March </a:t>
            </a:r>
            <a:r>
              <a:rPr lang="en-US" sz="2200" dirty="0" smtClean="0"/>
              <a:t>10: </a:t>
            </a:r>
            <a:r>
              <a:rPr lang="en-US" sz="2200" dirty="0"/>
              <a:t>Multicore Madness</a:t>
            </a:r>
          </a:p>
          <a:p>
            <a:pPr marL="0" indent="0">
              <a:spcBef>
                <a:spcPts val="0"/>
              </a:spcBef>
              <a:buNone/>
            </a:pPr>
            <a:r>
              <a:rPr lang="en-US" sz="2200" dirty="0"/>
              <a:t>Tue 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a:t>Tue March 31: High Throughput Computing</a:t>
            </a:r>
          </a:p>
          <a:p>
            <a:pPr marL="0" indent="0">
              <a:spcBef>
                <a:spcPts val="0"/>
              </a:spcBef>
              <a:buNone/>
            </a:pPr>
            <a:r>
              <a:rPr lang="en-US" sz="2200" dirty="0" smtClean="0"/>
              <a:t>Tue </a:t>
            </a:r>
            <a:r>
              <a:rPr lang="en-US" sz="2200" dirty="0"/>
              <a:t>Apr </a:t>
            </a:r>
            <a:r>
              <a:rPr lang="en-US" sz="2200" dirty="0" smtClean="0"/>
              <a:t>7: </a:t>
            </a:r>
            <a:r>
              <a:rPr lang="en-US" sz="2200" dirty="0"/>
              <a:t>GPGPU: Number Crunching in Your Graphics Card</a:t>
            </a:r>
          </a:p>
          <a:p>
            <a:pPr marL="0" indent="0">
              <a:spcBef>
                <a:spcPts val="0"/>
              </a:spcBef>
              <a:buNone/>
            </a:pPr>
            <a:r>
              <a:rPr lang="en-US" sz="2200" dirty="0"/>
              <a:t>Tue Apr </a:t>
            </a:r>
            <a:r>
              <a:rPr lang="en-US" sz="2200" dirty="0" smtClean="0"/>
              <a:t>14: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266607194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20 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14</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42620688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20 2015</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15</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toll free phone bridge to fall back on</a:t>
            </a:r>
            <a:r>
              <a:rPr lang="en-US" dirty="0" smtClean="0"/>
              <a:t>.</a:t>
            </a:r>
          </a:p>
          <a:p>
            <a:pPr>
              <a:buFont typeface="Wingdings" pitchFamily="2" charset="2"/>
              <a:buNone/>
            </a:pPr>
            <a:endParaRPr lang="en-US" dirty="0"/>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55251406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Red Hat Tech Day, Thu Jan 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http://goo.gl/forms/jORZCz9xh7</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6"/>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a:latin typeface="Courier New" panose="02070309020205020404" pitchFamily="49" charset="0"/>
                <a:cs typeface="Courier New" panose="02070309020205020404" pitchFamily="49" charset="0"/>
                <a:hlinkClick r:id="rId7"/>
              </a:rPr>
              <a:t>http://sc15.supercomputing.org/</a:t>
            </a:r>
            <a:endParaRPr lang="en-US" sz="1500" dirty="0">
              <a:latin typeface="Courier New" panose="02070309020205020404" pitchFamily="49" charset="0"/>
              <a:cs typeface="Courier New" panose="02070309020205020404" pitchFamily="49" charset="0"/>
            </a:endParaRPr>
          </a:p>
          <a:p>
            <a:pPr marL="457200" indent="-457200">
              <a:spcBef>
                <a:spcPts val="0"/>
              </a:spcBef>
              <a:buClrTx/>
              <a:buSzPct val="100000"/>
              <a:buNone/>
            </a:pPr>
            <a:endParaRPr lang="en-US" sz="1400" b="1" dirty="0" smtClean="0"/>
          </a:p>
          <a:p>
            <a:pPr marL="457200" indent="-457200">
              <a:spcBef>
                <a:spcPts val="0"/>
              </a:spcBef>
              <a:buClrTx/>
              <a:buSzPct val="100000"/>
              <a:buNone/>
            </a:pPr>
            <a:r>
              <a:rPr lang="en-US" b="1" dirty="0" smtClean="0"/>
              <a:t>PLEASE </a:t>
            </a:r>
            <a:r>
              <a:rPr lang="en-US" b="1" dirty="0"/>
              <a:t>MUTE YOURSELF.</a:t>
            </a:r>
          </a:p>
          <a:p>
            <a:pPr marL="457200" indent="-457200">
              <a:spcBef>
                <a:spcPts val="0"/>
              </a:spcBef>
              <a:buClrTx/>
              <a:buSzPct val="100000"/>
              <a:buNone/>
            </a:pP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316720392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990600" y="1219200"/>
            <a:ext cx="7772400" cy="1752600"/>
          </a:xfrm>
        </p:spPr>
        <p:txBody>
          <a:bodyPr/>
          <a:lstStyle/>
          <a:p>
            <a:pPr eaLnBrk="1" hangingPunct="1"/>
            <a:r>
              <a:rPr lang="en-US" sz="6000" dirty="0" smtClean="0"/>
              <a:t>Supercomputing</a:t>
            </a:r>
            <a:br>
              <a:rPr lang="en-US" sz="6000" dirty="0" smtClean="0"/>
            </a:br>
            <a:r>
              <a:rPr lang="en-US" sz="6000" dirty="0" smtClean="0"/>
              <a:t>in Plain English</a:t>
            </a:r>
          </a:p>
        </p:txBody>
      </p:sp>
      <p:sp>
        <p:nvSpPr>
          <p:cNvPr id="43011"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378592430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12291" name="Slide Number Placeholder 3"/>
          <p:cNvSpPr>
            <a:spLocks noGrp="1"/>
          </p:cNvSpPr>
          <p:nvPr>
            <p:ph type="sldNum" sz="quarter" idx="4294967295"/>
          </p:nvPr>
        </p:nvSpPr>
        <p:spPr>
          <a:xfrm>
            <a:off x="7162800" y="6191250"/>
            <a:ext cx="1295400" cy="457200"/>
          </a:xfrm>
          <a:noFill/>
        </p:spPr>
        <p:txBody>
          <a:bodyPr/>
          <a:lstStyle/>
          <a:p>
            <a:fld id="{864EE046-7575-449B-90D4-8AE42AC6FA10}" type="slidenum">
              <a:rPr lang="en-US"/>
              <a:pPr/>
              <a:t>18</a:t>
            </a:fld>
            <a:endParaRPr lang="en-US"/>
          </a:p>
        </p:txBody>
      </p:sp>
      <p:grpSp>
        <p:nvGrpSpPr>
          <p:cNvPr id="12292" name="Group 2"/>
          <p:cNvGrpSpPr>
            <a:grpSpLocks/>
          </p:cNvGrpSpPr>
          <p:nvPr/>
        </p:nvGrpSpPr>
        <p:grpSpPr bwMode="auto">
          <a:xfrm>
            <a:off x="609600" y="3810000"/>
            <a:ext cx="3505200" cy="2362200"/>
            <a:chOff x="2704" y="1776"/>
            <a:chExt cx="2912" cy="2208"/>
          </a:xfrm>
        </p:grpSpPr>
        <p:pic>
          <p:nvPicPr>
            <p:cNvPr id="12297" name="Picture 3" descr="oscer_rounds_20020722"/>
            <p:cNvPicPr>
              <a:picLocks noChangeAspect="1" noChangeArrowheads="1"/>
            </p:cNvPicPr>
            <p:nvPr/>
          </p:nvPicPr>
          <p:blipFill>
            <a:blip r:embed="rId4" cstate="print"/>
            <a:srcRect/>
            <a:stretch>
              <a:fillRect/>
            </a:stretch>
          </p:blipFill>
          <p:spPr bwMode="auto">
            <a:xfrm>
              <a:off x="2704" y="1980"/>
              <a:ext cx="2832" cy="1887"/>
            </a:xfrm>
            <a:prstGeom prst="rect">
              <a:avLst/>
            </a:prstGeom>
            <a:noFill/>
            <a:ln w="38100">
              <a:noFill/>
              <a:miter lim="800000"/>
              <a:headEnd/>
              <a:tailEnd/>
            </a:ln>
          </p:spPr>
        </p:pic>
        <p:sp>
          <p:nvSpPr>
            <p:cNvPr id="12298" name="Rectangle 4"/>
            <p:cNvSpPr>
              <a:spLocks noChangeArrowheads="1"/>
            </p:cNvSpPr>
            <p:nvPr/>
          </p:nvSpPr>
          <p:spPr bwMode="auto">
            <a:xfrm>
              <a:off x="5184" y="1776"/>
              <a:ext cx="432" cy="2208"/>
            </a:xfrm>
            <a:prstGeom prst="rect">
              <a:avLst/>
            </a:prstGeom>
            <a:solidFill>
              <a:schemeClr val="bg1"/>
            </a:solidFill>
            <a:ln w="9525">
              <a:noFill/>
              <a:miter lim="800000"/>
              <a:headEnd/>
              <a:tailEnd/>
            </a:ln>
          </p:spPr>
          <p:txBody>
            <a:bodyPr wrap="none" anchor="ctr"/>
            <a:lstStyle/>
            <a:p>
              <a:endParaRPr lang="en-US"/>
            </a:p>
          </p:txBody>
        </p:sp>
      </p:grpSp>
      <p:sp>
        <p:nvSpPr>
          <p:cNvPr id="12293" name="Rectangle 5"/>
          <p:cNvSpPr>
            <a:spLocks noGrp="1" noChangeArrowheads="1"/>
          </p:cNvSpPr>
          <p:nvPr>
            <p:ph type="title"/>
          </p:nvPr>
        </p:nvSpPr>
        <p:spPr/>
        <p:txBody>
          <a:bodyPr/>
          <a:lstStyle/>
          <a:p>
            <a:pPr eaLnBrk="1" hangingPunct="1"/>
            <a:r>
              <a:rPr lang="en-US" sz="3600" smtClean="0"/>
              <a:t>People</a:t>
            </a:r>
          </a:p>
        </p:txBody>
      </p:sp>
      <p:pic>
        <p:nvPicPr>
          <p:cNvPr id="12294" name="Picture 6" descr="ncsi2004ou"/>
          <p:cNvPicPr>
            <a:picLocks noChangeAspect="1" noChangeArrowheads="1"/>
          </p:cNvPicPr>
          <p:nvPr/>
        </p:nvPicPr>
        <p:blipFill>
          <a:blip r:embed="rId5" cstate="print"/>
          <a:srcRect/>
          <a:stretch>
            <a:fillRect/>
          </a:stretch>
        </p:blipFill>
        <p:spPr bwMode="auto">
          <a:xfrm>
            <a:off x="228600" y="1492250"/>
            <a:ext cx="3581400" cy="2686050"/>
          </a:xfrm>
          <a:prstGeom prst="rect">
            <a:avLst/>
          </a:prstGeom>
          <a:noFill/>
          <a:ln w="38100">
            <a:noFill/>
            <a:miter lim="800000"/>
            <a:headEnd/>
            <a:tailEnd/>
          </a:ln>
        </p:spPr>
      </p:pic>
      <p:pic>
        <p:nvPicPr>
          <p:cNvPr id="12295" name="Picture 7" descr="oksupercompsymp2005_crowdpix_20051004"/>
          <p:cNvPicPr>
            <a:picLocks noChangeAspect="1" noChangeArrowheads="1"/>
          </p:cNvPicPr>
          <p:nvPr/>
        </p:nvPicPr>
        <p:blipFill>
          <a:blip r:embed="rId6" cstate="print"/>
          <a:srcRect/>
          <a:stretch>
            <a:fillRect/>
          </a:stretch>
        </p:blipFill>
        <p:spPr bwMode="auto">
          <a:xfrm>
            <a:off x="3886200" y="3365500"/>
            <a:ext cx="3619500" cy="2714625"/>
          </a:xfrm>
          <a:prstGeom prst="rect">
            <a:avLst/>
          </a:prstGeom>
          <a:noFill/>
          <a:ln w="9525">
            <a:noFill/>
            <a:miter lim="800000"/>
            <a:headEnd/>
            <a:tailEnd/>
          </a:ln>
        </p:spPr>
      </p:pic>
      <p:pic>
        <p:nvPicPr>
          <p:cNvPr id="12296" name="Picture 8" descr="3picCRCDnanoFall03"/>
          <p:cNvPicPr>
            <a:picLocks noChangeAspect="1" noChangeArrowheads="1"/>
          </p:cNvPicPr>
          <p:nvPr/>
        </p:nvPicPr>
        <p:blipFill>
          <a:blip r:embed="rId7" cstate="print"/>
          <a:srcRect/>
          <a:stretch>
            <a:fillRect/>
          </a:stretch>
        </p:blipFill>
        <p:spPr bwMode="auto">
          <a:xfrm>
            <a:off x="5048250" y="1304925"/>
            <a:ext cx="3505200" cy="25146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13315" name="Slide Number Placeholder 4"/>
          <p:cNvSpPr>
            <a:spLocks noGrp="1"/>
          </p:cNvSpPr>
          <p:nvPr>
            <p:ph type="sldNum" sz="quarter" idx="11"/>
          </p:nvPr>
        </p:nvSpPr>
        <p:spPr>
          <a:noFill/>
        </p:spPr>
        <p:txBody>
          <a:bodyPr/>
          <a:lstStyle/>
          <a:p>
            <a:fld id="{FC37ADDF-7EC2-4F6E-882B-11FD1F818009}" type="slidenum">
              <a:rPr lang="en-US"/>
              <a:pPr/>
              <a:t>19</a:t>
            </a:fld>
            <a:endParaRPr lang="en-US"/>
          </a:p>
        </p:txBody>
      </p:sp>
      <p:sp>
        <p:nvSpPr>
          <p:cNvPr id="13316" name="Rectangle 2"/>
          <p:cNvSpPr>
            <a:spLocks noGrp="1" noChangeArrowheads="1"/>
          </p:cNvSpPr>
          <p:nvPr>
            <p:ph type="title"/>
          </p:nvPr>
        </p:nvSpPr>
        <p:spPr/>
        <p:txBody>
          <a:bodyPr/>
          <a:lstStyle/>
          <a:p>
            <a:pPr eaLnBrk="1" hangingPunct="1"/>
            <a:r>
              <a:rPr lang="en-US" sz="3600" smtClean="0"/>
              <a:t>Things</a:t>
            </a:r>
          </a:p>
        </p:txBody>
      </p:sp>
      <p:pic>
        <p:nvPicPr>
          <p:cNvPr id="13318" name="Picture 6" descr="carson206_25pct_20060417"/>
          <p:cNvPicPr>
            <a:picLocks noChangeAspect="1" noChangeArrowheads="1"/>
          </p:cNvPicPr>
          <p:nvPr/>
        </p:nvPicPr>
        <p:blipFill>
          <a:blip r:embed="rId4" cstate="print"/>
          <a:srcRect/>
          <a:stretch>
            <a:fillRect/>
          </a:stretch>
        </p:blipFill>
        <p:spPr bwMode="auto">
          <a:xfrm>
            <a:off x="5638800" y="1981200"/>
            <a:ext cx="2928938" cy="3902075"/>
          </a:xfrm>
          <a:prstGeom prst="rect">
            <a:avLst/>
          </a:prstGeom>
          <a:noFill/>
          <a:ln w="9525">
            <a:noFill/>
            <a:miter lim="800000"/>
            <a:headEnd/>
            <a:tailEnd/>
          </a:ln>
        </p:spPr>
      </p:pic>
      <p:pic>
        <p:nvPicPr>
          <p:cNvPr id="7" name="Picture 6" descr="sooner_folder.jpg"/>
          <p:cNvPicPr>
            <a:picLocks noChangeAspect="1"/>
          </p:cNvPicPr>
          <p:nvPr/>
        </p:nvPicPr>
        <p:blipFill>
          <a:blip r:embed="rId5" cstate="print"/>
          <a:stretch>
            <a:fillRect/>
          </a:stretch>
        </p:blipFill>
        <p:spPr>
          <a:xfrm>
            <a:off x="457200" y="1447800"/>
            <a:ext cx="5038695" cy="3336036"/>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20 2015</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40794764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5"/>
              </a:rPr>
              <a:t>www.oscer.ou.edu</a:t>
            </a:r>
            <a:endParaRPr lang="en-US" sz="3200" smtClean="0"/>
          </a:p>
        </p:txBody>
      </p:sp>
      <p:sp>
        <p:nvSpPr>
          <p:cNvPr id="1433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15363" name="Slide Number Placeholder 4"/>
          <p:cNvSpPr>
            <a:spLocks noGrp="1"/>
          </p:cNvSpPr>
          <p:nvPr>
            <p:ph type="sldNum" sz="quarter" idx="11"/>
          </p:nvPr>
        </p:nvSpPr>
        <p:spPr>
          <a:noFill/>
        </p:spPr>
        <p:txBody>
          <a:bodyPr/>
          <a:lstStyle/>
          <a:p>
            <a:fld id="{AC12BC63-871F-4FE1-B85F-508FF7319C40}" type="slidenum">
              <a:rPr lang="en-US"/>
              <a:pPr/>
              <a:t>21</a:t>
            </a:fld>
            <a:endParaRPr lang="en-US"/>
          </a:p>
        </p:txBody>
      </p:sp>
      <p:sp>
        <p:nvSpPr>
          <p:cNvPr id="15364" name="Rectangle 2"/>
          <p:cNvSpPr>
            <a:spLocks noGrp="1" noChangeArrowheads="1"/>
          </p:cNvSpPr>
          <p:nvPr>
            <p:ph type="title"/>
          </p:nvPr>
        </p:nvSpPr>
        <p:spPr/>
        <p:txBody>
          <a:bodyPr/>
          <a:lstStyle/>
          <a:p>
            <a:pPr eaLnBrk="1" hangingPunct="1"/>
            <a:r>
              <a:rPr lang="en-US" smtClean="0"/>
              <a:t>What is Supercomputing?</a:t>
            </a:r>
          </a:p>
        </p:txBody>
      </p:sp>
      <p:sp>
        <p:nvSpPr>
          <p:cNvPr id="15365" name="Rectangle 3"/>
          <p:cNvSpPr>
            <a:spLocks noGrp="1" noChangeArrowheads="1"/>
          </p:cNvSpPr>
          <p:nvPr>
            <p:ph type="body" idx="1"/>
          </p:nvPr>
        </p:nvSpPr>
        <p:spPr>
          <a:xfrm>
            <a:off x="762000" y="1219200"/>
            <a:ext cx="7772400" cy="4876800"/>
          </a:xfrm>
        </p:spPr>
        <p:txBody>
          <a:bodyPr/>
          <a:lstStyle/>
          <a:p>
            <a:pPr eaLnBrk="1" hangingPunct="1">
              <a:buFont typeface="Wingdings" pitchFamily="2" charset="2"/>
              <a:buNone/>
            </a:pPr>
            <a:r>
              <a:rPr lang="en-US" b="1" i="1" u="sng" smtClean="0">
                <a:solidFill>
                  <a:srgbClr val="008000"/>
                </a:solidFill>
              </a:rPr>
              <a:t>Supercomputing</a:t>
            </a:r>
            <a:r>
              <a:rPr lang="en-US" smtClean="0"/>
              <a:t> is the </a:t>
            </a:r>
            <a:r>
              <a:rPr lang="en-US" b="1" u="sng" smtClean="0"/>
              <a:t>biggest, fastest computing</a:t>
            </a:r>
            <a:r>
              <a:rPr lang="en-US" smtClean="0"/>
              <a:t>          </a:t>
            </a:r>
            <a:r>
              <a:rPr lang="en-US" b="1" u="sng" smtClean="0"/>
              <a:t>right this minute</a:t>
            </a:r>
            <a:r>
              <a:rPr lang="en-US" smtClean="0"/>
              <a:t>.</a:t>
            </a:r>
          </a:p>
          <a:p>
            <a:pPr eaLnBrk="1" hangingPunct="1">
              <a:lnSpc>
                <a:spcPct val="90000"/>
              </a:lnSpc>
              <a:buFont typeface="Wingdings" pitchFamily="2" charset="2"/>
              <a:buNone/>
            </a:pPr>
            <a:r>
              <a:rPr lang="en-US" smtClean="0"/>
              <a:t>Likewise, a </a:t>
            </a:r>
            <a:r>
              <a:rPr lang="en-US" b="1" i="1" u="sng" smtClean="0">
                <a:solidFill>
                  <a:srgbClr val="008000"/>
                </a:solidFill>
              </a:rPr>
              <a:t>supercomputer</a:t>
            </a:r>
            <a:r>
              <a:rPr lang="en-US" i="1" smtClean="0"/>
              <a:t> </a:t>
            </a:r>
            <a:r>
              <a:rPr lang="en-US" smtClean="0"/>
              <a:t>is one of the biggest, fastest computers right this minute.</a:t>
            </a:r>
          </a:p>
          <a:p>
            <a:pPr eaLnBrk="1" hangingPunct="1">
              <a:lnSpc>
                <a:spcPct val="80000"/>
              </a:lnSpc>
              <a:buFont typeface="Wingdings" pitchFamily="2" charset="2"/>
              <a:buNone/>
            </a:pPr>
            <a:r>
              <a:rPr lang="en-US" smtClean="0"/>
              <a:t>So, the definition of supercomputing is </a:t>
            </a:r>
            <a:r>
              <a:rPr lang="en-US" b="1" u="sng" smtClean="0"/>
              <a:t>constantly changing</a:t>
            </a:r>
            <a:r>
              <a:rPr lang="en-US" smtClean="0"/>
              <a:t>.</a:t>
            </a:r>
          </a:p>
          <a:p>
            <a:pPr eaLnBrk="1" hangingPunct="1">
              <a:lnSpc>
                <a:spcPct val="90000"/>
              </a:lnSpc>
              <a:buFont typeface="Wingdings" pitchFamily="2" charset="2"/>
              <a:buNone/>
            </a:pPr>
            <a:r>
              <a:rPr lang="en-US" b="1" u="sng" smtClean="0"/>
              <a:t>Rule of Thumb</a:t>
            </a:r>
            <a:r>
              <a:rPr lang="en-US" smtClean="0"/>
              <a:t>:  A supercomputer is typically                      at least 100 times as powerful as a PC.</a:t>
            </a:r>
          </a:p>
          <a:p>
            <a:pPr eaLnBrk="1" hangingPunct="1">
              <a:buFont typeface="Wingdings" pitchFamily="2" charset="2"/>
              <a:buNone/>
            </a:pPr>
            <a:r>
              <a:rPr lang="en-US" b="1" u="sng" smtClean="0"/>
              <a:t>Jargon</a:t>
            </a:r>
            <a:r>
              <a:rPr lang="en-US" smtClean="0"/>
              <a:t>: Supercomputing is also known as                        </a:t>
            </a:r>
            <a:r>
              <a:rPr lang="en-US" b="1" i="1" u="sng" smtClean="0">
                <a:solidFill>
                  <a:srgbClr val="008000"/>
                </a:solidFill>
              </a:rPr>
              <a:t>High Performance Computing</a:t>
            </a:r>
            <a:r>
              <a:rPr lang="en-US" smtClean="0">
                <a:solidFill>
                  <a:srgbClr val="008000"/>
                </a:solidFill>
              </a:rPr>
              <a:t> </a:t>
            </a:r>
            <a:r>
              <a:rPr lang="en-US" b="1" smtClean="0">
                <a:solidFill>
                  <a:srgbClr val="008000"/>
                </a:solidFill>
              </a:rPr>
              <a:t>(HPC) </a:t>
            </a:r>
            <a:r>
              <a:rPr lang="en-US" smtClean="0"/>
              <a:t>or</a:t>
            </a:r>
            <a:r>
              <a:rPr lang="en-US" b="1" smtClean="0">
                <a:solidFill>
                  <a:srgbClr val="008000"/>
                </a:solidFill>
              </a:rPr>
              <a:t>                      </a:t>
            </a:r>
            <a:r>
              <a:rPr lang="en-US" b="1" i="1" u="sng" smtClean="0">
                <a:solidFill>
                  <a:srgbClr val="008000"/>
                </a:solidFill>
              </a:rPr>
              <a:t>High End Computing</a:t>
            </a:r>
            <a:r>
              <a:rPr lang="en-US" b="1" smtClean="0">
                <a:solidFill>
                  <a:srgbClr val="008000"/>
                </a:solidFill>
              </a:rPr>
              <a:t> (HEC</a:t>
            </a:r>
            <a:r>
              <a:rPr lang="en-US" smtClean="0">
                <a:solidFill>
                  <a:srgbClr val="008000"/>
                </a:solidFill>
              </a:rPr>
              <a:t>) </a:t>
            </a:r>
            <a:r>
              <a:rPr lang="en-US" smtClean="0"/>
              <a:t>or         </a:t>
            </a:r>
            <a:r>
              <a:rPr lang="en-US" smtClean="0">
                <a:solidFill>
                  <a:srgbClr val="008000"/>
                </a:solidFill>
              </a:rPr>
              <a:t> </a:t>
            </a:r>
            <a:r>
              <a:rPr lang="en-US" b="1" i="1" u="sng" smtClean="0">
                <a:solidFill>
                  <a:srgbClr val="008000"/>
                </a:solidFill>
              </a:rPr>
              <a:t>Cyberinfrastructure</a:t>
            </a:r>
            <a:r>
              <a:rPr lang="en-US" smtClean="0">
                <a:solidFill>
                  <a:srgbClr val="008000"/>
                </a:solidFill>
              </a:rPr>
              <a:t> </a:t>
            </a:r>
            <a:r>
              <a:rPr lang="en-US" b="1" smtClean="0">
                <a:solidFill>
                  <a:srgbClr val="008000"/>
                </a:solidFill>
              </a:rPr>
              <a:t>(CI).</a:t>
            </a:r>
          </a:p>
        </p:txBody>
      </p:sp>
      <p:sp>
        <p:nvSpPr>
          <p:cNvPr id="1536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ext uri="{D42A27DB-BD31-4B8C-83A1-F6EECF244321}">
                <p14:modId xmlns:p14="http://schemas.microsoft.com/office/powerpoint/2010/main" val="2000704156"/>
              </p:ext>
            </p:extLst>
          </p:nvPr>
        </p:nvGraphicFramePr>
        <p:xfrm>
          <a:off x="609600" y="1297583"/>
          <a:ext cx="7200900" cy="4448456"/>
        </p:xfrm>
        <a:graphic>
          <a:graphicData uri="http://schemas.openxmlformats.org/drawingml/2006/chart">
            <c:chart xmlns:c="http://schemas.openxmlformats.org/drawingml/2006/chart" xmlns:r="http://schemas.openxmlformats.org/officeDocument/2006/relationships" r:id="rId5"/>
          </a:graphicData>
        </a:graphic>
      </p:graphicFrame>
      <p:sp>
        <p:nvSpPr>
          <p:cNvPr id="1027"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1028" name="Slide Number Placeholder 3"/>
          <p:cNvSpPr>
            <a:spLocks noGrp="1"/>
          </p:cNvSpPr>
          <p:nvPr>
            <p:ph type="sldNum" sz="quarter" idx="4294967295"/>
          </p:nvPr>
        </p:nvSpPr>
        <p:spPr>
          <a:xfrm>
            <a:off x="7162800" y="6191250"/>
            <a:ext cx="1295400" cy="457200"/>
          </a:xfrm>
          <a:noFill/>
        </p:spPr>
        <p:txBody>
          <a:bodyPr/>
          <a:lstStyle/>
          <a:p>
            <a:fld id="{9D849B7B-1D0D-42A9-96B0-F989368E42D5}" type="slidenum">
              <a:rPr lang="en-US"/>
              <a:pPr/>
              <a:t>22</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sp>
        <p:nvSpPr>
          <p:cNvPr id="1032"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2" name="TextBox 11"/>
          <p:cNvSpPr txBox="1"/>
          <p:nvPr/>
        </p:nvSpPr>
        <p:spPr>
          <a:xfrm>
            <a:off x="3962400" y="5715000"/>
            <a:ext cx="610424" cy="369332"/>
          </a:xfrm>
          <a:prstGeom prst="rect">
            <a:avLst/>
          </a:prstGeom>
          <a:noFill/>
        </p:spPr>
        <p:txBody>
          <a:bodyPr wrap="none" rtlCol="0">
            <a:spAutoFit/>
          </a:bodyPr>
          <a:lstStyle/>
          <a:p>
            <a:r>
              <a:rPr lang="en-US" dirty="0" smtClean="0"/>
              <a:t>Year</a:t>
            </a:r>
            <a:endParaRPr lang="en-US" dirty="0"/>
          </a:p>
        </p:txBody>
      </p:sp>
      <p:sp>
        <p:nvSpPr>
          <p:cNvPr id="1031" name="Text Box 5"/>
          <p:cNvSpPr txBox="1">
            <a:spLocks noChangeArrowheads="1"/>
          </p:cNvSpPr>
          <p:nvPr/>
        </p:nvSpPr>
        <p:spPr bwMode="auto">
          <a:xfrm>
            <a:off x="6705600" y="4038600"/>
            <a:ext cx="1828800" cy="1081088"/>
          </a:xfrm>
          <a:prstGeom prst="rect">
            <a:avLst/>
          </a:prstGeom>
          <a:noFill/>
          <a:ln w="9525">
            <a:noFill/>
            <a:miter lim="800000"/>
            <a:headEnd/>
            <a:tailEnd/>
          </a:ln>
        </p:spPr>
        <p:txBody>
          <a:bodyPr>
            <a:spAutoFit/>
          </a:bodyPr>
          <a:lstStyle/>
          <a:p>
            <a:pPr>
              <a:spcBef>
                <a:spcPct val="50000"/>
              </a:spcBef>
            </a:pPr>
            <a:r>
              <a:rPr lang="en-US" b="1" i="1" u="sng" dirty="0"/>
              <a:t>GFLOPs</a:t>
            </a:r>
            <a:r>
              <a:rPr lang="en-US" dirty="0"/>
              <a:t>:</a:t>
            </a:r>
          </a:p>
          <a:p>
            <a:pPr>
              <a:lnSpc>
                <a:spcPct val="70000"/>
              </a:lnSpc>
              <a:spcBef>
                <a:spcPct val="50000"/>
              </a:spcBef>
            </a:pPr>
            <a:r>
              <a:rPr lang="en-US" dirty="0"/>
              <a:t>billions of calculations per second</a:t>
            </a:r>
          </a:p>
        </p:txBody>
      </p:sp>
      <p:cxnSp>
        <p:nvCxnSpPr>
          <p:cNvPr id="19" name="Straight Connector 18"/>
          <p:cNvCxnSpPr/>
          <p:nvPr/>
        </p:nvCxnSpPr>
        <p:spPr bwMode="auto">
          <a:xfrm flipV="1">
            <a:off x="1984940" y="3158335"/>
            <a:ext cx="3806260" cy="1484322"/>
          </a:xfrm>
          <a:prstGeom prst="line">
            <a:avLst/>
          </a:prstGeom>
          <a:solidFill>
            <a:schemeClr val="accent1"/>
          </a:solidFill>
          <a:ln w="63500" cap="flat" cmpd="sng" algn="ctr">
            <a:solidFill>
              <a:srgbClr val="FF00FF"/>
            </a:solidFill>
            <a:prstDash val="solid"/>
            <a:miter lim="800000"/>
            <a:headEnd type="none" w="med" len="med"/>
            <a:tailEnd type="none" w="med" len="med"/>
          </a:ln>
          <a:effectLst/>
        </p:spPr>
      </p:cxnSp>
      <p:sp>
        <p:nvSpPr>
          <p:cNvPr id="18" name="TextBox 17"/>
          <p:cNvSpPr txBox="1"/>
          <p:nvPr/>
        </p:nvSpPr>
        <p:spPr>
          <a:xfrm>
            <a:off x="332231" y="5715000"/>
            <a:ext cx="1371600" cy="246221"/>
          </a:xfrm>
          <a:prstGeom prst="rect">
            <a:avLst/>
          </a:prstGeom>
          <a:noFill/>
        </p:spPr>
        <p:txBody>
          <a:bodyPr wrap="square" rtlCol="0">
            <a:spAutoFit/>
          </a:bodyPr>
          <a:lstStyle/>
          <a:p>
            <a:r>
              <a:rPr lang="en-US" sz="1000" dirty="0" smtClean="0">
                <a:latin typeface="Courier New" pitchFamily="49" charset="0"/>
                <a:cs typeface="Courier New" pitchFamily="49" charset="0"/>
                <a:hlinkClick r:id="rId6"/>
              </a:rPr>
              <a:t>www.top500.org</a:t>
            </a:r>
            <a:endParaRPr lang="en-US" sz="1000" dirty="0">
              <a:latin typeface="Courier New" pitchFamily="49" charset="0"/>
              <a:cs typeface="Courier New" pitchFamily="49" charset="0"/>
            </a:endParaRPr>
          </a:p>
        </p:txBody>
      </p:sp>
      <p:sp>
        <p:nvSpPr>
          <p:cNvPr id="13" name="TextBox 12"/>
          <p:cNvSpPr txBox="1"/>
          <p:nvPr/>
        </p:nvSpPr>
        <p:spPr>
          <a:xfrm>
            <a:off x="-800100" y="3091031"/>
            <a:ext cx="2209800" cy="369332"/>
          </a:xfrm>
          <a:prstGeom prst="rect">
            <a:avLst/>
          </a:prstGeom>
          <a:noFill/>
          <a:scene3d>
            <a:camera prst="orthographicFront">
              <a:rot lat="0" lon="0" rev="5400000"/>
            </a:camera>
            <a:lightRig rig="threePt" dir="t"/>
          </a:scene3d>
        </p:spPr>
        <p:txBody>
          <a:bodyPr wrap="square" rtlCol="0">
            <a:spAutoFit/>
          </a:bodyPr>
          <a:lstStyle/>
          <a:p>
            <a:r>
              <a:rPr lang="en-US" dirty="0" smtClean="0"/>
              <a:t>Speed  in GFLOPs</a:t>
            </a:r>
          </a:p>
        </p:txBody>
      </p:sp>
    </p:spTree>
    <p:custDataLst>
      <p:tags r:id="rId1"/>
    </p:custDataLst>
    <p:extLst>
      <p:ext uri="{BB962C8B-B14F-4D97-AF65-F5344CB8AC3E}">
        <p14:creationId xmlns:p14="http://schemas.microsoft.com/office/powerpoint/2010/main" val="406210024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16387" name="Slide Number Placeholder 4"/>
          <p:cNvSpPr>
            <a:spLocks noGrp="1"/>
          </p:cNvSpPr>
          <p:nvPr>
            <p:ph type="sldNum" sz="quarter" idx="11"/>
          </p:nvPr>
        </p:nvSpPr>
        <p:spPr>
          <a:noFill/>
        </p:spPr>
        <p:txBody>
          <a:bodyPr/>
          <a:lstStyle/>
          <a:p>
            <a:fld id="{95953FF5-2905-489D-AD30-C4407F6A8606}" type="slidenum">
              <a:rPr lang="en-US"/>
              <a:pPr/>
              <a:t>23</a:t>
            </a:fld>
            <a:endParaRPr lang="en-US"/>
          </a:p>
        </p:txBody>
      </p:sp>
      <p:sp>
        <p:nvSpPr>
          <p:cNvPr id="16388" name="Rectangle 2"/>
          <p:cNvSpPr>
            <a:spLocks noGrp="1" noChangeArrowheads="1"/>
          </p:cNvSpPr>
          <p:nvPr>
            <p:ph type="title"/>
          </p:nvPr>
        </p:nvSpPr>
        <p:spPr/>
        <p:txBody>
          <a:bodyPr/>
          <a:lstStyle/>
          <a:p>
            <a:pPr eaLnBrk="1" hangingPunct="1"/>
            <a:r>
              <a:rPr lang="en-US" smtClean="0"/>
              <a:t>What is Supercomputing About?</a:t>
            </a:r>
          </a:p>
        </p:txBody>
      </p:sp>
      <p:sp>
        <p:nvSpPr>
          <p:cNvPr id="16389" name="Text Box 4"/>
          <p:cNvSpPr txBox="1">
            <a:spLocks noChangeArrowheads="1"/>
          </p:cNvSpPr>
          <p:nvPr/>
        </p:nvSpPr>
        <p:spPr bwMode="auto">
          <a:xfrm>
            <a:off x="212725" y="2166938"/>
            <a:ext cx="1235075" cy="457200"/>
          </a:xfrm>
          <a:prstGeom prst="rect">
            <a:avLst/>
          </a:prstGeom>
          <a:noFill/>
          <a:ln w="9525">
            <a:noFill/>
            <a:miter lim="800000"/>
            <a:headEnd/>
            <a:tailEnd/>
          </a:ln>
        </p:spPr>
        <p:txBody>
          <a:bodyPr>
            <a:spAutoFit/>
          </a:bodyPr>
          <a:lstStyle/>
          <a:p>
            <a:pPr algn="l"/>
            <a:endParaRPr lang="en-US" sz="2400">
              <a:latin typeface="Tahoma" pitchFamily="34" charset="0"/>
            </a:endParaRPr>
          </a:p>
        </p:txBody>
      </p:sp>
      <p:sp>
        <p:nvSpPr>
          <p:cNvPr id="16390" name="Text Box 5"/>
          <p:cNvSpPr txBox="1">
            <a:spLocks noChangeArrowheads="1"/>
          </p:cNvSpPr>
          <p:nvPr/>
        </p:nvSpPr>
        <p:spPr bwMode="auto">
          <a:xfrm>
            <a:off x="2209800" y="1600200"/>
            <a:ext cx="1981200" cy="1006475"/>
          </a:xfrm>
          <a:prstGeom prst="rect">
            <a:avLst/>
          </a:prstGeom>
          <a:noFill/>
          <a:ln w="9525">
            <a:noFill/>
            <a:miter lim="800000"/>
            <a:headEnd/>
            <a:tailEnd/>
          </a:ln>
        </p:spPr>
        <p:txBody>
          <a:bodyPr>
            <a:spAutoFit/>
          </a:bodyPr>
          <a:lstStyle/>
          <a:p>
            <a:pPr>
              <a:spcBef>
                <a:spcPct val="50000"/>
              </a:spcBef>
            </a:pPr>
            <a:r>
              <a:rPr lang="en-US" sz="6000" b="1">
                <a:solidFill>
                  <a:schemeClr val="folHlink"/>
                </a:solidFill>
              </a:rPr>
              <a:t>Size</a:t>
            </a:r>
          </a:p>
        </p:txBody>
      </p:sp>
      <p:sp>
        <p:nvSpPr>
          <p:cNvPr id="16391" name="Text Box 6"/>
          <p:cNvSpPr txBox="1">
            <a:spLocks noChangeArrowheads="1"/>
          </p:cNvSpPr>
          <p:nvPr/>
        </p:nvSpPr>
        <p:spPr bwMode="auto">
          <a:xfrm>
            <a:off x="5486400" y="1600200"/>
            <a:ext cx="2209800" cy="1006475"/>
          </a:xfrm>
          <a:prstGeom prst="rect">
            <a:avLst/>
          </a:prstGeom>
          <a:noFill/>
          <a:ln w="9525">
            <a:noFill/>
            <a:miter lim="800000"/>
            <a:headEnd/>
            <a:tailEnd/>
          </a:ln>
        </p:spPr>
        <p:txBody>
          <a:bodyPr>
            <a:spAutoFit/>
          </a:bodyPr>
          <a:lstStyle/>
          <a:p>
            <a:pPr>
              <a:spcBef>
                <a:spcPct val="50000"/>
              </a:spcBef>
            </a:pPr>
            <a:r>
              <a:rPr lang="en-US" sz="6000" b="1">
                <a:solidFill>
                  <a:schemeClr val="folHlink"/>
                </a:solidFill>
              </a:rPr>
              <a:t>Speed</a:t>
            </a:r>
          </a:p>
        </p:txBody>
      </p:sp>
      <p:sp>
        <p:nvSpPr>
          <p:cNvPr id="16392" name="Rectangle 4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6393" name="Picture 48" descr="MCj03561490000[1]"/>
          <p:cNvPicPr>
            <a:picLocks noChangeAspect="1" noChangeArrowheads="1"/>
          </p:cNvPicPr>
          <p:nvPr/>
        </p:nvPicPr>
        <p:blipFill>
          <a:blip r:embed="rId5" cstate="print"/>
          <a:srcRect/>
          <a:stretch>
            <a:fillRect/>
          </a:stretch>
        </p:blipFill>
        <p:spPr bwMode="auto">
          <a:xfrm>
            <a:off x="5105400" y="3962400"/>
            <a:ext cx="3048000" cy="1073150"/>
          </a:xfrm>
          <a:prstGeom prst="rect">
            <a:avLst/>
          </a:prstGeom>
          <a:noFill/>
          <a:ln w="9525">
            <a:noFill/>
            <a:miter lim="800000"/>
            <a:headEnd/>
            <a:tailEnd/>
          </a:ln>
        </p:spPr>
      </p:pic>
      <p:pic>
        <p:nvPicPr>
          <p:cNvPr id="16394" name="Picture 58" descr="MCAN04303_0000[1]"/>
          <p:cNvPicPr>
            <a:picLocks noChangeAspect="1" noChangeArrowheads="1"/>
          </p:cNvPicPr>
          <p:nvPr/>
        </p:nvPicPr>
        <p:blipFill>
          <a:blip r:embed="rId6" cstate="print"/>
          <a:srcRect/>
          <a:stretch>
            <a:fillRect/>
          </a:stretch>
        </p:blipFill>
        <p:spPr bwMode="auto">
          <a:xfrm>
            <a:off x="914400" y="2438400"/>
            <a:ext cx="3876675" cy="2884488"/>
          </a:xfrm>
          <a:prstGeom prst="rect">
            <a:avLst/>
          </a:prstGeom>
          <a:noFill/>
          <a:ln w="9525">
            <a:noFill/>
            <a:miter lim="800000"/>
            <a:headEnd/>
            <a:tailEnd/>
          </a:ln>
        </p:spPr>
      </p:pic>
      <p:pic>
        <p:nvPicPr>
          <p:cNvPr id="16395" name="Picture 60" descr="MCj02871590000[1]"/>
          <p:cNvPicPr>
            <a:picLocks noChangeAspect="1" noChangeArrowheads="1"/>
          </p:cNvPicPr>
          <p:nvPr/>
        </p:nvPicPr>
        <p:blipFill>
          <a:blip r:embed="rId7" cstate="print"/>
          <a:srcRect/>
          <a:stretch>
            <a:fillRect/>
          </a:stretch>
        </p:blipFill>
        <p:spPr bwMode="auto">
          <a:xfrm>
            <a:off x="4800600" y="5334000"/>
            <a:ext cx="898525" cy="623888"/>
          </a:xfrm>
          <a:prstGeom prst="rect">
            <a:avLst/>
          </a:prstGeom>
          <a:noFill/>
          <a:ln w="9525">
            <a:noFill/>
            <a:miter lim="800000"/>
            <a:headEnd/>
            <a:tailEnd/>
          </a:ln>
        </p:spPr>
      </p:pic>
      <p:sp>
        <p:nvSpPr>
          <p:cNvPr id="16396" name="Text Box 61"/>
          <p:cNvSpPr txBox="1">
            <a:spLocks noChangeArrowheads="1"/>
          </p:cNvSpPr>
          <p:nvPr/>
        </p:nvSpPr>
        <p:spPr bwMode="auto">
          <a:xfrm>
            <a:off x="5540375" y="5530850"/>
            <a:ext cx="1371600" cy="457200"/>
          </a:xfrm>
          <a:prstGeom prst="rect">
            <a:avLst/>
          </a:prstGeom>
          <a:noFill/>
          <a:ln w="9525">
            <a:noFill/>
            <a:miter lim="800000"/>
            <a:headEnd/>
            <a:tailEnd/>
          </a:ln>
        </p:spPr>
        <p:txBody>
          <a:bodyPr>
            <a:spAutoFit/>
          </a:bodyPr>
          <a:lstStyle/>
          <a:p>
            <a:pPr>
              <a:spcBef>
                <a:spcPct val="50000"/>
              </a:spcBef>
            </a:pPr>
            <a:r>
              <a:rPr lang="en-US" sz="2400" b="1">
                <a:solidFill>
                  <a:schemeClr val="folHlink"/>
                </a:solidFill>
              </a:rPr>
              <a:t>Laptop</a:t>
            </a: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17411" name="Slide Number Placeholder 4"/>
          <p:cNvSpPr>
            <a:spLocks noGrp="1"/>
          </p:cNvSpPr>
          <p:nvPr>
            <p:ph type="sldNum" sz="quarter" idx="11"/>
          </p:nvPr>
        </p:nvSpPr>
        <p:spPr>
          <a:noFill/>
        </p:spPr>
        <p:txBody>
          <a:bodyPr/>
          <a:lstStyle/>
          <a:p>
            <a:fld id="{203449D9-F8FA-488E-B5E4-B431970DEBBF}" type="slidenum">
              <a:rPr lang="en-US"/>
              <a:pPr/>
              <a:t>24</a:t>
            </a:fld>
            <a:endParaRPr lang="en-US"/>
          </a:p>
        </p:txBody>
      </p:sp>
      <p:sp>
        <p:nvSpPr>
          <p:cNvPr id="17412" name="Rectangle 2"/>
          <p:cNvSpPr>
            <a:spLocks noGrp="1" noChangeArrowheads="1"/>
          </p:cNvSpPr>
          <p:nvPr>
            <p:ph type="title"/>
          </p:nvPr>
        </p:nvSpPr>
        <p:spPr/>
        <p:txBody>
          <a:bodyPr/>
          <a:lstStyle/>
          <a:p>
            <a:pPr eaLnBrk="1" hangingPunct="1"/>
            <a:r>
              <a:rPr lang="en-US" smtClean="0"/>
              <a:t>What is Supercomputing About?</a:t>
            </a:r>
          </a:p>
        </p:txBody>
      </p:sp>
      <p:sp>
        <p:nvSpPr>
          <p:cNvPr id="17413" name="Rectangle 3"/>
          <p:cNvSpPr>
            <a:spLocks noGrp="1" noChangeArrowheads="1"/>
          </p:cNvSpPr>
          <p:nvPr>
            <p:ph type="body" idx="1"/>
          </p:nvPr>
        </p:nvSpPr>
        <p:spPr/>
        <p:txBody>
          <a:bodyPr/>
          <a:lstStyle/>
          <a:p>
            <a:pPr eaLnBrk="1" hangingPunct="1"/>
            <a:r>
              <a:rPr lang="en-US" b="1" u="sng" dirty="0" smtClean="0">
                <a:solidFill>
                  <a:schemeClr val="folHlink"/>
                </a:solidFill>
              </a:rPr>
              <a:t>Size</a:t>
            </a:r>
            <a:r>
              <a:rPr lang="en-US" dirty="0" smtClean="0">
                <a:solidFill>
                  <a:schemeClr val="folHlink"/>
                </a:solidFill>
              </a:rPr>
              <a:t>:</a:t>
            </a:r>
            <a:r>
              <a:rPr lang="en-US" dirty="0" smtClean="0"/>
              <a:t> Many problems that are interesting to scientists and engineers </a:t>
            </a:r>
            <a:r>
              <a:rPr lang="en-US" b="1" u="sng" dirty="0" smtClean="0">
                <a:solidFill>
                  <a:schemeClr val="hlink"/>
                </a:solidFill>
              </a:rPr>
              <a:t>can’t fit on a PC</a:t>
            </a:r>
            <a:r>
              <a:rPr lang="en-US" dirty="0" smtClean="0"/>
              <a:t> – usually because they need more than a few GB of RAM, or more than a few 100 GB of disk.</a:t>
            </a:r>
          </a:p>
          <a:p>
            <a:pPr eaLnBrk="1" hangingPunct="1">
              <a:buFont typeface="Wingdings" pitchFamily="2" charset="2"/>
              <a:buNone/>
            </a:pPr>
            <a:endParaRPr lang="en-US" b="1" u="sng" dirty="0" smtClean="0">
              <a:solidFill>
                <a:schemeClr val="folHlink"/>
              </a:solidFill>
            </a:endParaRPr>
          </a:p>
          <a:p>
            <a:pPr eaLnBrk="1" hangingPunct="1"/>
            <a:r>
              <a:rPr lang="en-US" b="1" u="sng" dirty="0" smtClean="0">
                <a:solidFill>
                  <a:schemeClr val="folHlink"/>
                </a:solidFill>
              </a:rPr>
              <a:t>Speed</a:t>
            </a:r>
            <a:r>
              <a:rPr lang="en-US" dirty="0" smtClean="0">
                <a:solidFill>
                  <a:schemeClr val="folHlink"/>
                </a:solidFill>
              </a:rPr>
              <a:t>:</a:t>
            </a:r>
            <a:r>
              <a:rPr lang="en-US" dirty="0" smtClean="0"/>
              <a:t> Many problems that are interesting to scientists and engineers would take a very </a:t>
            </a:r>
            <a:r>
              <a:rPr lang="en-US" dirty="0" err="1" smtClean="0"/>
              <a:t>very</a:t>
            </a:r>
            <a:r>
              <a:rPr lang="en-US" dirty="0" smtClean="0"/>
              <a:t> long time to run on a PC: months or even years. But a problem that would take           </a:t>
            </a:r>
            <a:r>
              <a:rPr lang="en-US" b="1" u="sng" dirty="0" smtClean="0">
                <a:solidFill>
                  <a:schemeClr val="hlink"/>
                </a:solidFill>
              </a:rPr>
              <a:t>a month on a PC</a:t>
            </a:r>
            <a:r>
              <a:rPr lang="en-US" dirty="0" smtClean="0"/>
              <a:t> might take only </a:t>
            </a:r>
            <a:r>
              <a:rPr lang="en-US" b="1" u="sng" dirty="0" smtClean="0">
                <a:solidFill>
                  <a:srgbClr val="008000"/>
                </a:solidFill>
              </a:rPr>
              <a:t>an hour on a supercomputer</a:t>
            </a:r>
            <a:r>
              <a:rPr lang="en-US" dirty="0" smtClean="0"/>
              <a:t>.</a:t>
            </a:r>
          </a:p>
        </p:txBody>
      </p:sp>
      <p:sp>
        <p:nvSpPr>
          <p:cNvPr id="17414"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7415" name="Picture 37" descr="MCAN04303_0000[1]"/>
          <p:cNvPicPr>
            <a:picLocks noChangeAspect="1" noChangeArrowheads="1"/>
          </p:cNvPicPr>
          <p:nvPr/>
        </p:nvPicPr>
        <p:blipFill>
          <a:blip r:embed="rId5" cstate="print"/>
          <a:srcRect/>
          <a:stretch>
            <a:fillRect/>
          </a:stretch>
        </p:blipFill>
        <p:spPr bwMode="auto">
          <a:xfrm>
            <a:off x="2057400" y="2514600"/>
            <a:ext cx="1143000" cy="850900"/>
          </a:xfrm>
          <a:prstGeom prst="rect">
            <a:avLst/>
          </a:prstGeom>
          <a:noFill/>
          <a:ln w="9525">
            <a:noFill/>
            <a:miter lim="800000"/>
            <a:headEnd/>
            <a:tailEnd/>
          </a:ln>
        </p:spPr>
      </p:pic>
      <p:pic>
        <p:nvPicPr>
          <p:cNvPr id="17416" name="Picture 38" descr="MCj03561490000[1]"/>
          <p:cNvPicPr>
            <a:picLocks noChangeAspect="1" noChangeArrowheads="1"/>
          </p:cNvPicPr>
          <p:nvPr/>
        </p:nvPicPr>
        <p:blipFill>
          <a:blip r:embed="rId6" cstate="print"/>
          <a:srcRect/>
          <a:stretch>
            <a:fillRect/>
          </a:stretch>
        </p:blipFill>
        <p:spPr bwMode="auto">
          <a:xfrm>
            <a:off x="3429000" y="5029200"/>
            <a:ext cx="1143000" cy="4032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18435" name="Slide Number Placeholder 4"/>
          <p:cNvSpPr>
            <a:spLocks noGrp="1"/>
          </p:cNvSpPr>
          <p:nvPr>
            <p:ph type="sldNum" sz="quarter" idx="11"/>
          </p:nvPr>
        </p:nvSpPr>
        <p:spPr>
          <a:noFill/>
        </p:spPr>
        <p:txBody>
          <a:bodyPr/>
          <a:lstStyle/>
          <a:p>
            <a:fld id="{F56BADAF-9DBF-4423-B142-E31542A9DD18}" type="slidenum">
              <a:rPr lang="en-US"/>
              <a:pPr/>
              <a:t>25</a:t>
            </a:fld>
            <a:endParaRPr lang="en-US"/>
          </a:p>
        </p:txBody>
      </p:sp>
      <p:sp>
        <p:nvSpPr>
          <p:cNvPr id="18436" name="Rectangle 2"/>
          <p:cNvSpPr>
            <a:spLocks noGrp="1" noChangeArrowheads="1"/>
          </p:cNvSpPr>
          <p:nvPr>
            <p:ph type="title"/>
          </p:nvPr>
        </p:nvSpPr>
        <p:spPr/>
        <p:txBody>
          <a:bodyPr/>
          <a:lstStyle/>
          <a:p>
            <a:pPr eaLnBrk="1" hangingPunct="1"/>
            <a:r>
              <a:rPr lang="en-US" smtClean="0"/>
              <a:t>What Is HPC Used For?</a:t>
            </a:r>
          </a:p>
        </p:txBody>
      </p:sp>
      <p:sp>
        <p:nvSpPr>
          <p:cNvPr id="18437" name="Rectangle 3"/>
          <p:cNvSpPr>
            <a:spLocks noGrp="1" noChangeArrowheads="1"/>
          </p:cNvSpPr>
          <p:nvPr>
            <p:ph type="body" idx="1"/>
          </p:nvPr>
        </p:nvSpPr>
        <p:spPr>
          <a:xfrm>
            <a:off x="609600" y="1295400"/>
            <a:ext cx="7924800" cy="4876800"/>
          </a:xfrm>
        </p:spPr>
        <p:txBody>
          <a:bodyPr/>
          <a:lstStyle/>
          <a:p>
            <a:pPr eaLnBrk="1" hangingPunct="1"/>
            <a:r>
              <a:rPr lang="en-US" b="1" i="1" u="sng" smtClean="0">
                <a:solidFill>
                  <a:schemeClr val="tx2"/>
                </a:solidFill>
              </a:rPr>
              <a:t>Simulation</a:t>
            </a:r>
            <a:r>
              <a:rPr lang="en-US" smtClean="0"/>
              <a:t> of physical phenomena, such as</a:t>
            </a:r>
          </a:p>
          <a:p>
            <a:pPr lvl="1" eaLnBrk="1" hangingPunct="1">
              <a:lnSpc>
                <a:spcPct val="70000"/>
              </a:lnSpc>
            </a:pPr>
            <a:r>
              <a:rPr lang="en-US" smtClean="0"/>
              <a:t>Weather forecasting</a:t>
            </a:r>
          </a:p>
          <a:p>
            <a:pPr lvl="1" eaLnBrk="1" hangingPunct="1">
              <a:lnSpc>
                <a:spcPct val="70000"/>
              </a:lnSpc>
            </a:pPr>
            <a:r>
              <a:rPr lang="en-US" smtClean="0"/>
              <a:t>Galaxy formation</a:t>
            </a:r>
          </a:p>
          <a:p>
            <a:pPr lvl="1" eaLnBrk="1" hangingPunct="1">
              <a:lnSpc>
                <a:spcPct val="80000"/>
              </a:lnSpc>
            </a:pPr>
            <a:r>
              <a:rPr lang="en-US" smtClean="0"/>
              <a:t>Oil reservoir management</a:t>
            </a:r>
          </a:p>
          <a:p>
            <a:pPr eaLnBrk="1" hangingPunct="1">
              <a:lnSpc>
                <a:spcPct val="90000"/>
              </a:lnSpc>
            </a:pPr>
            <a:r>
              <a:rPr lang="en-US" b="1" i="1" u="sng" smtClean="0">
                <a:solidFill>
                  <a:schemeClr val="tx2"/>
                </a:solidFill>
              </a:rPr>
              <a:t>Data mining</a:t>
            </a:r>
            <a:r>
              <a:rPr lang="en-US" smtClean="0"/>
              <a:t>: finding </a:t>
            </a:r>
            <a:r>
              <a:rPr lang="en-US" b="1" u="sng" smtClean="0">
                <a:solidFill>
                  <a:srgbClr val="008000"/>
                </a:solidFill>
              </a:rPr>
              <a:t>needles</a:t>
            </a:r>
            <a:r>
              <a:rPr lang="en-US" smtClean="0"/>
              <a:t>                                              of information in a </a:t>
            </a:r>
            <a:r>
              <a:rPr lang="en-US" b="1" u="sng" smtClean="0">
                <a:solidFill>
                  <a:schemeClr val="hlink"/>
                </a:solidFill>
              </a:rPr>
              <a:t>haystack</a:t>
            </a:r>
            <a:r>
              <a:rPr lang="en-US" smtClean="0"/>
              <a:t> of data,</a:t>
            </a:r>
          </a:p>
          <a:p>
            <a:pPr eaLnBrk="1" hangingPunct="1">
              <a:lnSpc>
                <a:spcPct val="70000"/>
              </a:lnSpc>
              <a:buFont typeface="Wingdings" pitchFamily="2" charset="2"/>
              <a:buNone/>
            </a:pPr>
            <a:r>
              <a:rPr lang="en-US" smtClean="0"/>
              <a:t>    such as</a:t>
            </a:r>
          </a:p>
          <a:p>
            <a:pPr lvl="1" eaLnBrk="1" hangingPunct="1">
              <a:lnSpc>
                <a:spcPct val="80000"/>
              </a:lnSpc>
            </a:pPr>
            <a:r>
              <a:rPr lang="en-US" smtClean="0"/>
              <a:t>Gene sequencing</a:t>
            </a:r>
          </a:p>
          <a:p>
            <a:pPr lvl="1" eaLnBrk="1" hangingPunct="1">
              <a:lnSpc>
                <a:spcPct val="70000"/>
              </a:lnSpc>
            </a:pPr>
            <a:r>
              <a:rPr lang="en-US" smtClean="0"/>
              <a:t>Signal processing</a:t>
            </a:r>
          </a:p>
          <a:p>
            <a:pPr lvl="1" eaLnBrk="1" hangingPunct="1">
              <a:lnSpc>
                <a:spcPct val="80000"/>
              </a:lnSpc>
            </a:pPr>
            <a:r>
              <a:rPr lang="en-US" smtClean="0"/>
              <a:t>Detecting storms that might produce                             tornados</a:t>
            </a:r>
          </a:p>
          <a:p>
            <a:pPr eaLnBrk="1" hangingPunct="1">
              <a:lnSpc>
                <a:spcPct val="80000"/>
              </a:lnSpc>
            </a:pPr>
            <a:r>
              <a:rPr lang="en-US" b="1" i="1" u="sng" smtClean="0">
                <a:solidFill>
                  <a:schemeClr val="tx2"/>
                </a:solidFill>
              </a:rPr>
              <a:t>Visualization</a:t>
            </a:r>
            <a:r>
              <a:rPr lang="en-US" smtClean="0"/>
              <a:t>: turning a vast sea of </a:t>
            </a:r>
            <a:r>
              <a:rPr lang="en-US" b="1" u="sng" smtClean="0">
                <a:solidFill>
                  <a:schemeClr val="hlink"/>
                </a:solidFill>
              </a:rPr>
              <a:t>data</a:t>
            </a:r>
            <a:r>
              <a:rPr lang="en-US" smtClean="0"/>
              <a:t> into            </a:t>
            </a:r>
            <a:r>
              <a:rPr lang="en-US" b="1" u="sng" smtClean="0">
                <a:solidFill>
                  <a:srgbClr val="008000"/>
                </a:solidFill>
              </a:rPr>
              <a:t>pictures</a:t>
            </a:r>
            <a:r>
              <a:rPr lang="en-US" smtClean="0"/>
              <a:t> that a scientist can understand</a:t>
            </a:r>
          </a:p>
        </p:txBody>
      </p:sp>
      <p:grpSp>
        <p:nvGrpSpPr>
          <p:cNvPr id="18438" name="Group 4"/>
          <p:cNvGrpSpPr>
            <a:grpSpLocks/>
          </p:cNvGrpSpPr>
          <p:nvPr/>
        </p:nvGrpSpPr>
        <p:grpSpPr bwMode="auto">
          <a:xfrm>
            <a:off x="6019800" y="1752600"/>
            <a:ext cx="2590800" cy="2667000"/>
            <a:chOff x="262" y="1008"/>
            <a:chExt cx="2496" cy="2315"/>
          </a:xfrm>
        </p:grpSpPr>
        <p:pic>
          <p:nvPicPr>
            <p:cNvPr id="18445" name="Picture 5"/>
            <p:cNvPicPr>
              <a:picLocks noChangeAspect="1" noChangeArrowheads="1"/>
            </p:cNvPicPr>
            <p:nvPr/>
          </p:nvPicPr>
          <p:blipFill>
            <a:blip r:embed="rId5" cstate="print">
              <a:lum bright="-36000" contrast="54000"/>
            </a:blip>
            <a:srcRect/>
            <a:stretch>
              <a:fillRect/>
            </a:stretch>
          </p:blipFill>
          <p:spPr bwMode="auto">
            <a:xfrm>
              <a:off x="262" y="1008"/>
              <a:ext cx="2496" cy="2315"/>
            </a:xfrm>
            <a:prstGeom prst="rect">
              <a:avLst/>
            </a:prstGeom>
            <a:noFill/>
            <a:ln w="9525">
              <a:noFill/>
              <a:miter lim="800000"/>
              <a:headEnd/>
              <a:tailEnd/>
            </a:ln>
          </p:spPr>
        </p:pic>
        <p:grpSp>
          <p:nvGrpSpPr>
            <p:cNvPr id="18446" name="Group 6"/>
            <p:cNvGrpSpPr>
              <a:grpSpLocks/>
            </p:cNvGrpSpPr>
            <p:nvPr/>
          </p:nvGrpSpPr>
          <p:grpSpPr bwMode="auto">
            <a:xfrm>
              <a:off x="470" y="1824"/>
              <a:ext cx="1952" cy="1303"/>
              <a:chOff x="496" y="1488"/>
              <a:chExt cx="1952" cy="1303"/>
            </a:xfrm>
          </p:grpSpPr>
          <p:sp>
            <p:nvSpPr>
              <p:cNvPr id="18447" name="Rectangle 7"/>
              <p:cNvSpPr>
                <a:spLocks noChangeArrowheads="1"/>
              </p:cNvSpPr>
              <p:nvPr/>
            </p:nvSpPr>
            <p:spPr bwMode="auto">
              <a:xfrm>
                <a:off x="1440" y="1488"/>
                <a:ext cx="1008" cy="768"/>
              </a:xfrm>
              <a:prstGeom prst="rect">
                <a:avLst/>
              </a:prstGeom>
              <a:noFill/>
              <a:ln w="38100">
                <a:solidFill>
                  <a:srgbClr val="000000"/>
                </a:solidFill>
                <a:miter lim="800000"/>
                <a:headEnd/>
                <a:tailEnd/>
              </a:ln>
            </p:spPr>
            <p:txBody>
              <a:bodyPr wrap="none" anchor="ctr"/>
              <a:lstStyle/>
              <a:p>
                <a:endParaRPr lang="en-US"/>
              </a:p>
            </p:txBody>
          </p:sp>
          <p:sp>
            <p:nvSpPr>
              <p:cNvPr id="18448" name="Rectangle 8"/>
              <p:cNvSpPr>
                <a:spLocks noChangeArrowheads="1"/>
              </p:cNvSpPr>
              <p:nvPr/>
            </p:nvSpPr>
            <p:spPr bwMode="auto">
              <a:xfrm>
                <a:off x="496" y="1919"/>
                <a:ext cx="1016" cy="634"/>
              </a:xfrm>
              <a:prstGeom prst="rect">
                <a:avLst/>
              </a:prstGeom>
              <a:solidFill>
                <a:srgbClr val="FFFFFF"/>
              </a:solidFill>
              <a:ln w="9525">
                <a:noFill/>
                <a:miter lim="800000"/>
                <a:headEnd/>
                <a:tailEnd/>
              </a:ln>
            </p:spPr>
            <p:txBody>
              <a:bodyPr wrap="none">
                <a:spAutoFit/>
              </a:bodyPr>
              <a:lstStyle/>
              <a:p>
                <a:pPr eaLnBrk="0" hangingPunct="0"/>
                <a:r>
                  <a:rPr lang="en-US" sz="1400" b="1">
                    <a:solidFill>
                      <a:srgbClr val="FF0000"/>
                    </a:solidFill>
                  </a:rPr>
                  <a:t>Moore, OK</a:t>
                </a:r>
              </a:p>
              <a:p>
                <a:pPr eaLnBrk="0" hangingPunct="0"/>
                <a:r>
                  <a:rPr lang="en-US" sz="1400" b="1">
                    <a:solidFill>
                      <a:srgbClr val="FF0000"/>
                    </a:solidFill>
                  </a:rPr>
                  <a:t>Tornadic</a:t>
                </a:r>
              </a:p>
              <a:p>
                <a:pPr eaLnBrk="0" hangingPunct="0"/>
                <a:r>
                  <a:rPr lang="en-US" sz="1400" b="1">
                    <a:solidFill>
                      <a:srgbClr val="FF0000"/>
                    </a:solidFill>
                  </a:rPr>
                  <a:t>Storm</a:t>
                </a:r>
                <a:endParaRPr lang="en-US" sz="2000" b="1">
                  <a:solidFill>
                    <a:srgbClr val="FFFFFF"/>
                  </a:solidFill>
                </a:endParaRPr>
              </a:p>
            </p:txBody>
          </p:sp>
          <p:sp>
            <p:nvSpPr>
              <p:cNvPr id="18449" name="Line 9"/>
              <p:cNvSpPr>
                <a:spLocks noChangeShapeType="1"/>
              </p:cNvSpPr>
              <p:nvPr/>
            </p:nvSpPr>
            <p:spPr bwMode="auto">
              <a:xfrm flipH="1">
                <a:off x="1344" y="1728"/>
                <a:ext cx="384" cy="288"/>
              </a:xfrm>
              <a:prstGeom prst="line">
                <a:avLst/>
              </a:prstGeom>
              <a:noFill/>
              <a:ln w="76200">
                <a:solidFill>
                  <a:srgbClr val="FF0000"/>
                </a:solidFill>
                <a:round/>
                <a:headEnd type="triangle" w="med" len="med"/>
                <a:tailEnd/>
              </a:ln>
            </p:spPr>
            <p:txBody>
              <a:bodyPr wrap="none" anchor="ctr"/>
              <a:lstStyle/>
              <a:p>
                <a:endParaRPr lang="en-US"/>
              </a:p>
            </p:txBody>
          </p:sp>
          <p:sp>
            <p:nvSpPr>
              <p:cNvPr id="18450" name="Rectangle 10"/>
              <p:cNvSpPr>
                <a:spLocks noChangeArrowheads="1"/>
              </p:cNvSpPr>
              <p:nvPr/>
            </p:nvSpPr>
            <p:spPr bwMode="auto">
              <a:xfrm>
                <a:off x="1421" y="2447"/>
                <a:ext cx="239" cy="344"/>
              </a:xfrm>
              <a:prstGeom prst="rect">
                <a:avLst/>
              </a:prstGeom>
              <a:solidFill>
                <a:srgbClr val="FFFFFF"/>
              </a:solidFill>
              <a:ln w="9525">
                <a:noFill/>
                <a:miter lim="800000"/>
                <a:headEnd/>
                <a:tailEnd/>
              </a:ln>
            </p:spPr>
            <p:txBody>
              <a:bodyPr wrap="none">
                <a:spAutoFit/>
              </a:bodyPr>
              <a:lstStyle/>
              <a:p>
                <a:pPr eaLnBrk="0" hangingPunct="0"/>
                <a:r>
                  <a:rPr lang="en-US" sz="2000" b="1">
                    <a:solidFill>
                      <a:srgbClr val="000000"/>
                    </a:solidFill>
                  </a:rPr>
                  <a:t> </a:t>
                </a:r>
              </a:p>
            </p:txBody>
          </p:sp>
        </p:grpSp>
      </p:grpSp>
      <p:sp>
        <p:nvSpPr>
          <p:cNvPr id="18439" name="Text Box 11"/>
          <p:cNvSpPr txBox="1">
            <a:spLocks noChangeArrowheads="1"/>
          </p:cNvSpPr>
          <p:nvPr/>
        </p:nvSpPr>
        <p:spPr bwMode="auto">
          <a:xfrm>
            <a:off x="6705600" y="4267200"/>
            <a:ext cx="1328738" cy="336550"/>
          </a:xfrm>
          <a:prstGeom prst="rect">
            <a:avLst/>
          </a:prstGeom>
          <a:noFill/>
          <a:ln w="9525">
            <a:noFill/>
            <a:miter lim="800000"/>
            <a:headEnd/>
            <a:tailEnd/>
          </a:ln>
        </p:spPr>
        <p:txBody>
          <a:bodyPr wrap="none">
            <a:spAutoFit/>
          </a:bodyPr>
          <a:lstStyle/>
          <a:p>
            <a:r>
              <a:rPr lang="en-US" sz="1600"/>
              <a:t>May 3 1999</a:t>
            </a:r>
            <a:r>
              <a:rPr lang="en-US" sz="1600" baseline="30000"/>
              <a:t>[2]</a:t>
            </a:r>
          </a:p>
        </p:txBody>
      </p:sp>
      <p:pic>
        <p:nvPicPr>
          <p:cNvPr id="18440" name="Picture 12" descr="comet73_e_front"/>
          <p:cNvPicPr>
            <a:picLocks noChangeAspect="1" noChangeArrowheads="1"/>
          </p:cNvPicPr>
          <p:nvPr/>
        </p:nvPicPr>
        <p:blipFill>
          <a:blip r:embed="rId6" cstate="print"/>
          <a:srcRect/>
          <a:stretch>
            <a:fillRect/>
          </a:stretch>
        </p:blipFill>
        <p:spPr bwMode="auto">
          <a:xfrm>
            <a:off x="7543800" y="4605338"/>
            <a:ext cx="1371600" cy="1365250"/>
          </a:xfrm>
          <a:prstGeom prst="rect">
            <a:avLst/>
          </a:prstGeom>
          <a:noFill/>
          <a:ln w="9525">
            <a:noFill/>
            <a:miter lim="800000"/>
            <a:headEnd/>
            <a:tailEnd/>
          </a:ln>
        </p:spPr>
      </p:pic>
      <p:sp>
        <p:nvSpPr>
          <p:cNvPr id="18441" name="Text Box 13"/>
          <p:cNvSpPr txBox="1">
            <a:spLocks noChangeArrowheads="1"/>
          </p:cNvSpPr>
          <p:nvPr/>
        </p:nvSpPr>
        <p:spPr bwMode="auto">
          <a:xfrm>
            <a:off x="7086600" y="5638800"/>
            <a:ext cx="377825" cy="290513"/>
          </a:xfrm>
          <a:prstGeom prst="rect">
            <a:avLst/>
          </a:prstGeom>
          <a:noFill/>
          <a:ln w="9525">
            <a:noFill/>
            <a:miter lim="800000"/>
            <a:headEnd/>
            <a:tailEnd/>
          </a:ln>
        </p:spPr>
        <p:txBody>
          <a:bodyPr wrap="none">
            <a:spAutoFit/>
          </a:bodyPr>
          <a:lstStyle/>
          <a:p>
            <a:r>
              <a:rPr lang="en-US" sz="2000" baseline="30000"/>
              <a:t>[3]</a:t>
            </a:r>
          </a:p>
        </p:txBody>
      </p:sp>
      <p:sp>
        <p:nvSpPr>
          <p:cNvPr id="18442" name="Text Box 14"/>
          <p:cNvSpPr txBox="1">
            <a:spLocks noChangeArrowheads="1"/>
          </p:cNvSpPr>
          <p:nvPr/>
        </p:nvSpPr>
        <p:spPr bwMode="auto">
          <a:xfrm>
            <a:off x="4343400" y="1981200"/>
            <a:ext cx="377825" cy="290513"/>
          </a:xfrm>
          <a:prstGeom prst="rect">
            <a:avLst/>
          </a:prstGeom>
          <a:noFill/>
          <a:ln w="9525">
            <a:noFill/>
            <a:miter lim="800000"/>
            <a:headEnd/>
            <a:tailEnd/>
          </a:ln>
        </p:spPr>
        <p:txBody>
          <a:bodyPr wrap="none">
            <a:spAutoFit/>
          </a:bodyPr>
          <a:lstStyle/>
          <a:p>
            <a:r>
              <a:rPr lang="en-US" sz="2000" baseline="30000"/>
              <a:t>[1]</a:t>
            </a:r>
          </a:p>
        </p:txBody>
      </p:sp>
      <p:pic>
        <p:nvPicPr>
          <p:cNvPr id="18443" name="Picture 15" descr="gbryan_gas_temp"/>
          <p:cNvPicPr>
            <a:picLocks noChangeAspect="1" noChangeArrowheads="1"/>
          </p:cNvPicPr>
          <p:nvPr/>
        </p:nvPicPr>
        <p:blipFill>
          <a:blip r:embed="rId7" cstate="print">
            <a:lum bright="30000" contrast="30000"/>
          </a:blip>
          <a:srcRect/>
          <a:stretch>
            <a:fillRect/>
          </a:stretch>
        </p:blipFill>
        <p:spPr bwMode="auto">
          <a:xfrm>
            <a:off x="4652963" y="1681163"/>
            <a:ext cx="1447800" cy="1085850"/>
          </a:xfrm>
          <a:prstGeom prst="rect">
            <a:avLst/>
          </a:prstGeom>
          <a:noFill/>
          <a:ln w="9525">
            <a:noFill/>
            <a:miter lim="800000"/>
            <a:headEnd/>
            <a:tailEnd/>
          </a:ln>
        </p:spPr>
      </p:pic>
      <p:sp>
        <p:nvSpPr>
          <p:cNvPr id="18444" name="Rectangle 4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19459" name="Slide Number Placeholder 4"/>
          <p:cNvSpPr>
            <a:spLocks noGrp="1"/>
          </p:cNvSpPr>
          <p:nvPr>
            <p:ph type="sldNum" sz="quarter" idx="11"/>
          </p:nvPr>
        </p:nvSpPr>
        <p:spPr>
          <a:noFill/>
        </p:spPr>
        <p:txBody>
          <a:bodyPr/>
          <a:lstStyle/>
          <a:p>
            <a:fld id="{87C3DA94-AD5B-49BB-997D-12D6A6E4482F}" type="slidenum">
              <a:rPr lang="en-US"/>
              <a:pPr/>
              <a:t>26</a:t>
            </a:fld>
            <a:endParaRPr lang="en-US"/>
          </a:p>
        </p:txBody>
      </p:sp>
      <p:sp>
        <p:nvSpPr>
          <p:cNvPr id="19460" name="Rectangle 2"/>
          <p:cNvSpPr>
            <a:spLocks noGrp="1" noChangeArrowheads="1"/>
          </p:cNvSpPr>
          <p:nvPr>
            <p:ph type="title"/>
          </p:nvPr>
        </p:nvSpPr>
        <p:spPr/>
        <p:txBody>
          <a:bodyPr/>
          <a:lstStyle/>
          <a:p>
            <a:pPr eaLnBrk="1" hangingPunct="1"/>
            <a:r>
              <a:rPr lang="en-US" smtClean="0"/>
              <a:t>Supercomputing Issues</a:t>
            </a:r>
          </a:p>
        </p:txBody>
      </p:sp>
      <p:sp>
        <p:nvSpPr>
          <p:cNvPr id="19461" name="Rectangle 3"/>
          <p:cNvSpPr>
            <a:spLocks noGrp="1" noChangeArrowheads="1"/>
          </p:cNvSpPr>
          <p:nvPr>
            <p:ph type="body" idx="1"/>
          </p:nvPr>
        </p:nvSpPr>
        <p:spPr>
          <a:xfrm>
            <a:off x="762000" y="1219200"/>
            <a:ext cx="7696200" cy="4724400"/>
          </a:xfrm>
        </p:spPr>
        <p:txBody>
          <a:bodyPr/>
          <a:lstStyle/>
          <a:p>
            <a:pPr eaLnBrk="1" hangingPunct="1"/>
            <a:r>
              <a:rPr lang="en-US" smtClean="0"/>
              <a:t>The tyranny of the </a:t>
            </a:r>
            <a:r>
              <a:rPr lang="en-US" b="1" i="1" u="sng" smtClean="0"/>
              <a:t>storage hierarchy</a:t>
            </a:r>
          </a:p>
          <a:p>
            <a:pPr eaLnBrk="1" hangingPunct="1">
              <a:lnSpc>
                <a:spcPct val="90000"/>
              </a:lnSpc>
            </a:pPr>
            <a:r>
              <a:rPr lang="en-US" b="1" i="1" u="sng" smtClean="0"/>
              <a:t>Parallelism</a:t>
            </a:r>
            <a:r>
              <a:rPr lang="en-US" smtClean="0"/>
              <a:t>: doing multiple things at the same time</a:t>
            </a:r>
            <a:endParaRPr lang="en-US" sz="2800" smtClean="0"/>
          </a:p>
        </p:txBody>
      </p:sp>
      <p:sp>
        <p:nvSpPr>
          <p:cNvPr id="19462"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36867" name="Slide Number Placeholder 4"/>
          <p:cNvSpPr>
            <a:spLocks noGrp="1"/>
          </p:cNvSpPr>
          <p:nvPr>
            <p:ph type="sldNum" sz="quarter" idx="11"/>
          </p:nvPr>
        </p:nvSpPr>
        <p:spPr>
          <a:noFill/>
        </p:spPr>
        <p:txBody>
          <a:bodyPr/>
          <a:lstStyle/>
          <a:p>
            <a:fld id="{E71F9149-01AE-4A4F-A81B-E1901E56968D}" type="slidenum">
              <a:rPr lang="en-US"/>
              <a:pPr/>
              <a:t>27</a:t>
            </a:fld>
            <a:endParaRPr lang="en-US"/>
          </a:p>
        </p:txBody>
      </p:sp>
      <p:sp>
        <p:nvSpPr>
          <p:cNvPr id="36868" name="Rectangle 2"/>
          <p:cNvSpPr>
            <a:spLocks noGrp="1" noChangeArrowheads="1"/>
          </p:cNvSpPr>
          <p:nvPr>
            <p:ph type="title"/>
          </p:nvPr>
        </p:nvSpPr>
        <p:spPr/>
        <p:txBody>
          <a:bodyPr/>
          <a:lstStyle/>
          <a:p>
            <a:pPr eaLnBrk="1" hangingPunct="1"/>
            <a:r>
              <a:rPr lang="en-US" dirty="0" smtClean="0"/>
              <a:t>What is a Cluster Supercomputer?</a:t>
            </a:r>
          </a:p>
        </p:txBody>
      </p:sp>
      <p:sp>
        <p:nvSpPr>
          <p:cNvPr id="36869" name="Rectangle 3"/>
          <p:cNvSpPr>
            <a:spLocks noGrp="1" noChangeArrowheads="1"/>
          </p:cNvSpPr>
          <p:nvPr>
            <p:ph type="body" idx="1"/>
          </p:nvPr>
        </p:nvSpPr>
        <p:spPr/>
        <p:txBody>
          <a:bodyPr/>
          <a:lstStyle/>
          <a:p>
            <a:pPr eaLnBrk="1" hangingPunct="1">
              <a:buFont typeface="Wingdings" pitchFamily="2" charset="2"/>
              <a:buNone/>
            </a:pPr>
            <a:r>
              <a:rPr lang="en-US" smtClean="0"/>
              <a:t>“… [W]hat a ship is … It's not just a keel and hull and a deck and sails. That's what a ship needs. But what a ship is ... is freedom.”</a:t>
            </a:r>
          </a:p>
          <a:p>
            <a:pPr eaLnBrk="1" hangingPunct="1">
              <a:buFont typeface="Wingdings" pitchFamily="2" charset="2"/>
              <a:buNone/>
            </a:pPr>
            <a:r>
              <a:rPr lang="en-US" smtClean="0"/>
              <a:t>					– Captain Jack Sparrow</a:t>
            </a:r>
          </a:p>
          <a:p>
            <a:pPr eaLnBrk="1" hangingPunct="1">
              <a:buFont typeface="Wingdings" pitchFamily="2" charset="2"/>
              <a:buNone/>
            </a:pPr>
            <a:r>
              <a:rPr lang="en-US" smtClean="0"/>
              <a:t>					   “Pirates of the Caribbean”</a:t>
            </a:r>
          </a:p>
        </p:txBody>
      </p:sp>
      <p:pic>
        <p:nvPicPr>
          <p:cNvPr id="36870" name="Picture 4" descr="capnjack"/>
          <p:cNvPicPr>
            <a:picLocks noChangeAspect="1" noChangeArrowheads="1"/>
          </p:cNvPicPr>
          <p:nvPr/>
        </p:nvPicPr>
        <p:blipFill>
          <a:blip r:embed="rId4" cstate="print"/>
          <a:srcRect/>
          <a:stretch>
            <a:fillRect/>
          </a:stretch>
        </p:blipFill>
        <p:spPr bwMode="auto">
          <a:xfrm>
            <a:off x="533400" y="3200400"/>
            <a:ext cx="4000500" cy="2663825"/>
          </a:xfrm>
          <a:prstGeom prst="rect">
            <a:avLst/>
          </a:prstGeom>
          <a:noFill/>
          <a:ln w="9525">
            <a:noFill/>
            <a:miter lim="800000"/>
            <a:headEnd/>
            <a:tailEnd/>
          </a:ln>
        </p:spPr>
      </p:pic>
      <p:sp>
        <p:nvSpPr>
          <p:cNvPr id="2" name="TextBox 1"/>
          <p:cNvSpPr txBox="1"/>
          <p:nvPr/>
        </p:nvSpPr>
        <p:spPr>
          <a:xfrm>
            <a:off x="500743" y="5927467"/>
            <a:ext cx="4647427" cy="184666"/>
          </a:xfrm>
          <a:prstGeom prst="rect">
            <a:avLst/>
          </a:prstGeom>
          <a:noFill/>
        </p:spPr>
        <p:txBody>
          <a:bodyPr wrap="none" rtlCol="0">
            <a:spAutoFit/>
          </a:bodyPr>
          <a:lstStyle/>
          <a:p>
            <a:r>
              <a:rPr lang="en-US" sz="600" dirty="0" smtClean="0">
                <a:latin typeface="Courier New" panose="02070309020205020404" pitchFamily="49" charset="0"/>
                <a:cs typeface="Courier New" panose="02070309020205020404" pitchFamily="49" charset="0"/>
                <a:hlinkClick r:id="rId5"/>
              </a:rPr>
              <a:t>http://lh3.ggpht.com/_6hgSmco4R9M/SfpFA3057zI/AAAAAAAACSg/G-AGCgLrQOk/s1600-h/pirates%5B5%5D.jpg</a:t>
            </a:r>
            <a:endParaRPr lang="en-US" sz="600" dirty="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14542350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37891" name="Slide Number Placeholder 4"/>
          <p:cNvSpPr>
            <a:spLocks noGrp="1"/>
          </p:cNvSpPr>
          <p:nvPr>
            <p:ph type="sldNum" sz="quarter" idx="11"/>
          </p:nvPr>
        </p:nvSpPr>
        <p:spPr>
          <a:noFill/>
        </p:spPr>
        <p:txBody>
          <a:bodyPr/>
          <a:lstStyle/>
          <a:p>
            <a:fld id="{37AD7288-0C15-4989-807D-FD7DD9E7F795}" type="slidenum">
              <a:rPr lang="en-US"/>
              <a:pPr/>
              <a:t>28</a:t>
            </a:fld>
            <a:endParaRPr lang="en-US"/>
          </a:p>
        </p:txBody>
      </p:sp>
      <p:sp>
        <p:nvSpPr>
          <p:cNvPr id="37892" name="Rectangle 2"/>
          <p:cNvSpPr>
            <a:spLocks noGrp="1" noChangeArrowheads="1"/>
          </p:cNvSpPr>
          <p:nvPr>
            <p:ph type="title"/>
          </p:nvPr>
        </p:nvSpPr>
        <p:spPr/>
        <p:txBody>
          <a:bodyPr/>
          <a:lstStyle/>
          <a:p>
            <a:pPr eaLnBrk="1" hangingPunct="1"/>
            <a:r>
              <a:rPr lang="en-US" smtClean="0"/>
              <a:t>What a Cluster is ….</a:t>
            </a:r>
          </a:p>
        </p:txBody>
      </p:sp>
      <p:sp>
        <p:nvSpPr>
          <p:cNvPr id="37893" name="Rectangle 3"/>
          <p:cNvSpPr>
            <a:spLocks noGrp="1" noChangeArrowheads="1"/>
          </p:cNvSpPr>
          <p:nvPr>
            <p:ph type="body" idx="1"/>
          </p:nvPr>
        </p:nvSpPr>
        <p:spPr/>
        <p:txBody>
          <a:bodyPr/>
          <a:lstStyle/>
          <a:p>
            <a:pPr eaLnBrk="1" hangingPunct="1">
              <a:buFont typeface="Wingdings" pitchFamily="2" charset="2"/>
              <a:buNone/>
            </a:pPr>
            <a:r>
              <a:rPr lang="en-US" smtClean="0"/>
              <a:t>A cluster </a:t>
            </a:r>
            <a:r>
              <a:rPr lang="en-US" b="1" u="sng" smtClean="0"/>
              <a:t>needs</a:t>
            </a:r>
            <a:r>
              <a:rPr lang="en-US" smtClean="0"/>
              <a:t> of a collection of small computers, called </a:t>
            </a:r>
            <a:r>
              <a:rPr lang="en-US" b="1" i="1" u="sng" smtClean="0"/>
              <a:t>nodes</a:t>
            </a:r>
            <a:r>
              <a:rPr lang="en-US" smtClean="0"/>
              <a:t>, hooked together by an </a:t>
            </a:r>
            <a:r>
              <a:rPr lang="en-US" b="1" i="1" u="sng" smtClean="0"/>
              <a:t>interconnection network</a:t>
            </a:r>
            <a:r>
              <a:rPr lang="en-US" smtClean="0"/>
              <a:t> (or </a:t>
            </a:r>
            <a:r>
              <a:rPr lang="en-US" b="1" i="1" u="sng" smtClean="0"/>
              <a:t>interconnect</a:t>
            </a:r>
            <a:r>
              <a:rPr lang="en-US" smtClean="0"/>
              <a:t> for short).</a:t>
            </a:r>
          </a:p>
          <a:p>
            <a:pPr eaLnBrk="1" hangingPunct="1">
              <a:buFont typeface="Wingdings" pitchFamily="2" charset="2"/>
              <a:buNone/>
            </a:pPr>
            <a:r>
              <a:rPr lang="en-US" smtClean="0"/>
              <a:t>It also </a:t>
            </a:r>
            <a:r>
              <a:rPr lang="en-US" b="1" u="sng" smtClean="0"/>
              <a:t>needs</a:t>
            </a:r>
            <a:r>
              <a:rPr lang="en-US" smtClean="0"/>
              <a:t> software that allows the nodes to communicate over the interconnect.</a:t>
            </a:r>
          </a:p>
          <a:p>
            <a:pPr eaLnBrk="1" hangingPunct="1">
              <a:buFont typeface="Wingdings" pitchFamily="2" charset="2"/>
              <a:buNone/>
            </a:pPr>
            <a:r>
              <a:rPr lang="en-US" smtClean="0"/>
              <a:t>But what a cluster </a:t>
            </a:r>
            <a:r>
              <a:rPr lang="en-US" b="1" u="sng" smtClean="0"/>
              <a:t>is</a:t>
            </a:r>
            <a:r>
              <a:rPr lang="en-US" smtClean="0"/>
              <a:t> … is all of these components working together as if they’re one big computer ... a </a:t>
            </a:r>
            <a:r>
              <a:rPr lang="en-US" b="1" u="sng" smtClean="0"/>
              <a:t>super</a:t>
            </a:r>
            <a:r>
              <a:rPr lang="en-US" smtClean="0"/>
              <a:t> computer.</a:t>
            </a:r>
          </a:p>
        </p:txBody>
      </p:sp>
    </p:spTree>
    <p:custDataLst>
      <p:tags r:id="rId1"/>
    </p:custDataLst>
    <p:extLst>
      <p:ext uri="{BB962C8B-B14F-4D97-AF65-F5344CB8AC3E}">
        <p14:creationId xmlns:p14="http://schemas.microsoft.com/office/powerpoint/2010/main" val="146573927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38915" name="Slide Number Placeholder 3"/>
          <p:cNvSpPr>
            <a:spLocks noGrp="1"/>
          </p:cNvSpPr>
          <p:nvPr>
            <p:ph type="sldNum" sz="quarter" idx="4294967295"/>
          </p:nvPr>
        </p:nvSpPr>
        <p:spPr>
          <a:xfrm>
            <a:off x="7162800" y="6191250"/>
            <a:ext cx="1295400" cy="457200"/>
          </a:xfrm>
          <a:noFill/>
        </p:spPr>
        <p:txBody>
          <a:bodyPr/>
          <a:lstStyle/>
          <a:p>
            <a:fld id="{18EECAA3-9744-42BD-A076-412AAE382076}" type="slidenum">
              <a:rPr lang="en-US"/>
              <a:pPr/>
              <a:t>29</a:t>
            </a:fld>
            <a:endParaRPr lang="en-US"/>
          </a:p>
        </p:txBody>
      </p:sp>
      <p:sp>
        <p:nvSpPr>
          <p:cNvPr id="38916" name="Rectangle 2"/>
          <p:cNvSpPr>
            <a:spLocks noGrp="1" noChangeArrowheads="1"/>
          </p:cNvSpPr>
          <p:nvPr>
            <p:ph type="title"/>
          </p:nvPr>
        </p:nvSpPr>
        <p:spPr/>
        <p:txBody>
          <a:bodyPr/>
          <a:lstStyle/>
          <a:p>
            <a:pPr eaLnBrk="1" hangingPunct="1"/>
            <a:r>
              <a:rPr lang="en-US" smtClean="0"/>
              <a:t>An Actual Cluster</a:t>
            </a:r>
          </a:p>
        </p:txBody>
      </p:sp>
      <p:pic>
        <p:nvPicPr>
          <p:cNvPr id="38917" name="Picture 3" descr="boomerback4"/>
          <p:cNvPicPr>
            <a:picLocks noChangeAspect="1" noChangeArrowheads="1"/>
          </p:cNvPicPr>
          <p:nvPr/>
        </p:nvPicPr>
        <p:blipFill>
          <a:blip r:embed="rId4" cstate="print"/>
          <a:srcRect/>
          <a:stretch>
            <a:fillRect/>
          </a:stretch>
        </p:blipFill>
        <p:spPr bwMode="auto">
          <a:xfrm>
            <a:off x="5029200" y="1371600"/>
            <a:ext cx="3086100" cy="4114800"/>
          </a:xfrm>
          <a:prstGeom prst="rect">
            <a:avLst/>
          </a:prstGeom>
          <a:noFill/>
          <a:ln w="9525">
            <a:noFill/>
            <a:miter lim="800000"/>
            <a:headEnd/>
            <a:tailEnd/>
          </a:ln>
        </p:spPr>
      </p:pic>
      <p:pic>
        <p:nvPicPr>
          <p:cNvPr id="38918" name="Picture 4" descr="boomerback1"/>
          <p:cNvPicPr>
            <a:picLocks noChangeAspect="1" noChangeArrowheads="1"/>
          </p:cNvPicPr>
          <p:nvPr/>
        </p:nvPicPr>
        <p:blipFill>
          <a:blip r:embed="rId5" cstate="print"/>
          <a:srcRect/>
          <a:stretch>
            <a:fillRect/>
          </a:stretch>
        </p:blipFill>
        <p:spPr bwMode="auto">
          <a:xfrm>
            <a:off x="1333500" y="1295400"/>
            <a:ext cx="3314700" cy="4419600"/>
          </a:xfrm>
          <a:prstGeom prst="rect">
            <a:avLst/>
          </a:prstGeom>
          <a:noFill/>
          <a:ln w="9525">
            <a:noFill/>
            <a:miter lim="800000"/>
            <a:headEnd/>
            <a:tailEnd/>
          </a:ln>
        </p:spPr>
      </p:pic>
      <p:sp>
        <p:nvSpPr>
          <p:cNvPr id="38919" name="Rectangle 5"/>
          <p:cNvSpPr>
            <a:spLocks noChangeArrowheads="1"/>
          </p:cNvSpPr>
          <p:nvPr/>
        </p:nvSpPr>
        <p:spPr bwMode="auto">
          <a:xfrm>
            <a:off x="4953000" y="5257800"/>
            <a:ext cx="3276600" cy="304800"/>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38920" name="Text Box 6"/>
          <p:cNvSpPr txBox="1">
            <a:spLocks noChangeArrowheads="1"/>
          </p:cNvSpPr>
          <p:nvPr/>
        </p:nvSpPr>
        <p:spPr bwMode="auto">
          <a:xfrm>
            <a:off x="4953000" y="5410200"/>
            <a:ext cx="1428750" cy="366713"/>
          </a:xfrm>
          <a:prstGeom prst="rect">
            <a:avLst/>
          </a:prstGeom>
          <a:noFill/>
          <a:ln w="9525">
            <a:noFill/>
            <a:miter lim="800000"/>
            <a:headEnd/>
            <a:tailEnd/>
          </a:ln>
        </p:spPr>
        <p:txBody>
          <a:bodyPr wrap="none">
            <a:spAutoFit/>
          </a:bodyPr>
          <a:lstStyle/>
          <a:p>
            <a:pPr algn="l"/>
            <a:r>
              <a:rPr lang="en-US" b="1"/>
              <a:t>Interconnect</a:t>
            </a:r>
          </a:p>
        </p:txBody>
      </p:sp>
      <p:sp>
        <p:nvSpPr>
          <p:cNvPr id="38921" name="Line 7"/>
          <p:cNvSpPr>
            <a:spLocks noChangeShapeType="1"/>
          </p:cNvSpPr>
          <p:nvPr/>
        </p:nvSpPr>
        <p:spPr bwMode="auto">
          <a:xfrm flipH="1" flipV="1">
            <a:off x="1828800" y="3581400"/>
            <a:ext cx="3200400" cy="1828800"/>
          </a:xfrm>
          <a:prstGeom prst="line">
            <a:avLst/>
          </a:prstGeom>
          <a:noFill/>
          <a:ln w="38100">
            <a:solidFill>
              <a:schemeClr val="tx1"/>
            </a:solidFill>
            <a:miter lim="800000"/>
            <a:headEnd/>
            <a:tailEnd type="triangle" w="lg" len="lg"/>
          </a:ln>
        </p:spPr>
        <p:txBody>
          <a:bodyPr wrap="none"/>
          <a:lstStyle/>
          <a:p>
            <a:endParaRPr lang="en-US"/>
          </a:p>
        </p:txBody>
      </p:sp>
      <p:sp>
        <p:nvSpPr>
          <p:cNvPr id="38922" name="Line 8"/>
          <p:cNvSpPr>
            <a:spLocks noChangeShapeType="1"/>
          </p:cNvSpPr>
          <p:nvPr/>
        </p:nvSpPr>
        <p:spPr bwMode="auto">
          <a:xfrm flipV="1">
            <a:off x="5715000" y="4495800"/>
            <a:ext cx="152400" cy="990600"/>
          </a:xfrm>
          <a:prstGeom prst="line">
            <a:avLst/>
          </a:prstGeom>
          <a:noFill/>
          <a:ln w="38100">
            <a:solidFill>
              <a:schemeClr val="tx1"/>
            </a:solidFill>
            <a:miter lim="800000"/>
            <a:headEnd/>
            <a:tailEnd type="triangle" w="lg" len="lg"/>
          </a:ln>
        </p:spPr>
        <p:txBody>
          <a:bodyPr wrap="none"/>
          <a:lstStyle/>
          <a:p>
            <a:endParaRPr lang="en-US"/>
          </a:p>
        </p:txBody>
      </p:sp>
      <p:sp>
        <p:nvSpPr>
          <p:cNvPr id="38923" name="Text Box 9"/>
          <p:cNvSpPr txBox="1">
            <a:spLocks noChangeArrowheads="1"/>
          </p:cNvSpPr>
          <p:nvPr/>
        </p:nvSpPr>
        <p:spPr bwMode="auto">
          <a:xfrm>
            <a:off x="6705600" y="5562600"/>
            <a:ext cx="1219200" cy="366713"/>
          </a:xfrm>
          <a:prstGeom prst="rect">
            <a:avLst/>
          </a:prstGeom>
          <a:noFill/>
          <a:ln w="9525">
            <a:noFill/>
            <a:miter lim="800000"/>
            <a:headEnd/>
            <a:tailEnd/>
          </a:ln>
        </p:spPr>
        <p:txBody>
          <a:bodyPr>
            <a:spAutoFit/>
          </a:bodyPr>
          <a:lstStyle/>
          <a:p>
            <a:pPr>
              <a:spcBef>
                <a:spcPct val="50000"/>
              </a:spcBef>
            </a:pPr>
            <a:r>
              <a:rPr lang="en-US" b="1"/>
              <a:t>Nodes</a:t>
            </a:r>
          </a:p>
        </p:txBody>
      </p:sp>
      <p:sp>
        <p:nvSpPr>
          <p:cNvPr id="38924" name="Line 10"/>
          <p:cNvSpPr>
            <a:spLocks noChangeShapeType="1"/>
          </p:cNvSpPr>
          <p:nvPr/>
        </p:nvSpPr>
        <p:spPr bwMode="auto">
          <a:xfrm flipV="1">
            <a:off x="7239000" y="4495800"/>
            <a:ext cx="152400" cy="1066800"/>
          </a:xfrm>
          <a:prstGeom prst="line">
            <a:avLst/>
          </a:prstGeom>
          <a:noFill/>
          <a:ln w="38100">
            <a:solidFill>
              <a:schemeClr val="tx1"/>
            </a:solidFill>
            <a:miter lim="800000"/>
            <a:headEnd/>
            <a:tailEnd type="triangle" w="lg" len="lg"/>
          </a:ln>
        </p:spPr>
        <p:txBody>
          <a:bodyPr wrap="none"/>
          <a:lstStyle/>
          <a:p>
            <a:endParaRPr lang="en-US"/>
          </a:p>
        </p:txBody>
      </p:sp>
      <p:sp>
        <p:nvSpPr>
          <p:cNvPr id="38925" name="Line 11"/>
          <p:cNvSpPr>
            <a:spLocks noChangeShapeType="1"/>
          </p:cNvSpPr>
          <p:nvPr/>
        </p:nvSpPr>
        <p:spPr bwMode="auto">
          <a:xfrm flipH="1" flipV="1">
            <a:off x="2971800" y="4724400"/>
            <a:ext cx="2667000" cy="1447800"/>
          </a:xfrm>
          <a:prstGeom prst="line">
            <a:avLst/>
          </a:prstGeom>
          <a:noFill/>
          <a:ln w="38100">
            <a:solidFill>
              <a:schemeClr val="tx1"/>
            </a:solidFill>
            <a:miter lim="800000"/>
            <a:headEnd/>
            <a:tailEnd type="triangle" w="lg" len="lg"/>
          </a:ln>
        </p:spPr>
        <p:txBody>
          <a:bodyPr wrap="none"/>
          <a:lstStyle/>
          <a:p>
            <a:endParaRPr lang="en-US"/>
          </a:p>
        </p:txBody>
      </p:sp>
      <p:sp>
        <p:nvSpPr>
          <p:cNvPr id="38926" name="Line 12"/>
          <p:cNvSpPr>
            <a:spLocks noChangeShapeType="1"/>
          </p:cNvSpPr>
          <p:nvPr/>
        </p:nvSpPr>
        <p:spPr bwMode="auto">
          <a:xfrm flipV="1">
            <a:off x="5638800" y="5791200"/>
            <a:ext cx="1295400" cy="381000"/>
          </a:xfrm>
          <a:prstGeom prst="line">
            <a:avLst/>
          </a:prstGeom>
          <a:noFill/>
          <a:ln w="38100">
            <a:solidFill>
              <a:schemeClr val="tx1"/>
            </a:solidFill>
            <a:miter lim="800000"/>
            <a:headEnd/>
            <a:tailEnd/>
          </a:ln>
        </p:spPr>
        <p:txBody>
          <a:bodyPr wrap="none"/>
          <a:lstStyle/>
          <a:p>
            <a:endParaRPr lang="en-US"/>
          </a:p>
        </p:txBody>
      </p:sp>
      <p:sp>
        <p:nvSpPr>
          <p:cNvPr id="15" name="TextBox 14"/>
          <p:cNvSpPr txBox="1"/>
          <p:nvPr/>
        </p:nvSpPr>
        <p:spPr>
          <a:xfrm>
            <a:off x="914400" y="5681664"/>
            <a:ext cx="4191000" cy="369332"/>
          </a:xfrm>
          <a:prstGeom prst="rect">
            <a:avLst/>
          </a:prstGeom>
          <a:noFill/>
        </p:spPr>
        <p:txBody>
          <a:bodyPr wrap="square" rtlCol="0">
            <a:spAutoFit/>
          </a:bodyPr>
          <a:lstStyle/>
          <a:p>
            <a:r>
              <a:rPr lang="en-US" dirty="0" smtClean="0"/>
              <a:t>Also named Boomer, in service 2002-5.</a:t>
            </a:r>
            <a:endParaRPr lang="en-US" dirty="0"/>
          </a:p>
        </p:txBody>
      </p:sp>
    </p:spTree>
    <p:custDataLst>
      <p:tags r:id="rId1"/>
    </p:custDataLst>
    <p:extLst>
      <p:ext uri="{BB962C8B-B14F-4D97-AF65-F5344CB8AC3E}">
        <p14:creationId xmlns:p14="http://schemas.microsoft.com/office/powerpoint/2010/main" val="20640323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20 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3</a:t>
            </a:fld>
            <a:endParaRPr lang="en-US"/>
          </a:p>
        </p:txBody>
      </p:sp>
      <p:sp>
        <p:nvSpPr>
          <p:cNvPr id="465922" name="Rectangle 2"/>
          <p:cNvSpPr>
            <a:spLocks noGrp="1" noChangeArrowheads="1"/>
          </p:cNvSpPr>
          <p:nvPr>
            <p:ph type="title"/>
          </p:nvPr>
        </p:nvSpPr>
        <p:spPr/>
        <p:txBody>
          <a:bodyPr/>
          <a:lstStyle/>
          <a:p>
            <a:r>
              <a:rPr lang="en-US" sz="3600" dirty="0" smtClean="0"/>
              <a:t>PLEASE MUTE YOURSELF</a:t>
            </a:r>
            <a:endParaRPr lang="en-US" sz="3600" dirty="0"/>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At </a:t>
            </a:r>
            <a:r>
              <a:rPr lang="en-US" dirty="0"/>
              <a:t>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12179209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990600" y="1219200"/>
            <a:ext cx="7772400" cy="1752600"/>
          </a:xfrm>
        </p:spPr>
        <p:txBody>
          <a:bodyPr/>
          <a:lstStyle/>
          <a:p>
            <a:pPr eaLnBrk="1" hangingPunct="1"/>
            <a:r>
              <a:rPr lang="en-US" sz="6000" dirty="0" smtClean="0"/>
              <a:t>A Quick Primer</a:t>
            </a:r>
            <a:br>
              <a:rPr lang="en-US" sz="6000" dirty="0" smtClean="0"/>
            </a:br>
            <a:r>
              <a:rPr lang="en-US" sz="6000" dirty="0" smtClean="0"/>
              <a:t>on Hardware</a:t>
            </a:r>
          </a:p>
        </p:txBody>
      </p:sp>
      <p:sp>
        <p:nvSpPr>
          <p:cNvPr id="43011"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31</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 i3-4010U                          dual core, 1.7 GHz, 3 MB L3 Cache</a:t>
            </a:r>
          </a:p>
          <a:p>
            <a:pPr eaLnBrk="1" hangingPunct="1"/>
            <a:r>
              <a:rPr lang="en-US" sz="2200" dirty="0" smtClean="0"/>
              <a:t>12 GB 1600 MHz DDR3L SDRAM</a:t>
            </a:r>
          </a:p>
          <a:p>
            <a:pPr eaLnBrk="1" hangingPunct="1"/>
            <a:r>
              <a:rPr lang="en-US" sz="2200" dirty="0" smtClean="0"/>
              <a:t>340 GB SATA 5400 RPM Hard Drive</a:t>
            </a:r>
          </a:p>
          <a:p>
            <a:pPr eaLnBrk="1" hangingPunct="1"/>
            <a:r>
              <a:rPr lang="en-US" sz="2200" dirty="0" smtClean="0"/>
              <a:t>DVD</a:t>
            </a:r>
            <a:r>
              <a:rPr lang="en-US" sz="2200" u="sng" dirty="0" smtClean="0"/>
              <a:t>+</a:t>
            </a:r>
            <a:r>
              <a:rPr lang="en-US" sz="2200" dirty="0" smtClean="0"/>
              <a:t>RW/CD-RW Drive</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364533" y="1828800"/>
            <a:ext cx="3536546" cy="523220"/>
          </a:xfrm>
          <a:prstGeom prst="rect">
            <a:avLst/>
          </a:prstGeom>
          <a:noFill/>
          <a:ln w="9525">
            <a:noFill/>
            <a:miter lim="800000"/>
            <a:headEnd/>
            <a:tailEnd/>
          </a:ln>
        </p:spPr>
        <p:txBody>
          <a:bodyPr wrap="none">
            <a:spAutoFit/>
          </a:bodyPr>
          <a:lstStyle/>
          <a:p>
            <a:r>
              <a:rPr lang="en-US" sz="2800" b="1" dirty="0" smtClean="0"/>
              <a:t>Dell Latitude E5540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862" y="2639357"/>
            <a:ext cx="2924138" cy="17751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9"/>
          <p:cNvSpPr txBox="1">
            <a:spLocks noChangeArrowheads="1"/>
          </p:cNvSpPr>
          <p:nvPr/>
        </p:nvSpPr>
        <p:spPr bwMode="auto">
          <a:xfrm>
            <a:off x="1173560" y="4414551"/>
            <a:ext cx="1752600" cy="369332"/>
          </a:xfrm>
          <a:prstGeom prst="rect">
            <a:avLst/>
          </a:prstGeom>
          <a:noFill/>
          <a:ln w="9525">
            <a:noFill/>
            <a:miter lim="800000"/>
            <a:headEnd/>
            <a:tailEnd/>
          </a:ln>
          <a:effectLst/>
        </p:spPr>
        <p:txBody>
          <a:bodyPr>
            <a:spAutoFit/>
          </a:bodyPr>
          <a:lstStyle/>
          <a:p>
            <a:pPr>
              <a:spcBef>
                <a:spcPct val="50000"/>
              </a:spcBef>
            </a:pPr>
            <a:r>
              <a:rPr lang="en-US" sz="600" dirty="0" smtClean="0">
                <a:latin typeface="Courier New" pitchFamily="49" charset="0"/>
                <a:hlinkClick r:id="rId6"/>
              </a:rPr>
              <a:t>http://content.hwigroup.net/images/products/xl/204419/dell_latitude_e5540_55405115.jpg</a:t>
            </a:r>
            <a:endParaRPr lang="en-US" sz="600" dirty="0">
              <a:latin typeface="Courier New" pitchFamily="49" charset="0"/>
            </a:endParaRPr>
          </a:p>
        </p:txBody>
      </p:sp>
    </p:spTree>
    <p:custDataLst>
      <p:tags r:id="rId1"/>
    </p:custDataLst>
    <p:extLst>
      <p:ext uri="{BB962C8B-B14F-4D97-AF65-F5344CB8AC3E}">
        <p14:creationId xmlns:p14="http://schemas.microsoft.com/office/powerpoint/2010/main" val="395489679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45059" name="Slide Number Placeholder 4"/>
          <p:cNvSpPr>
            <a:spLocks noGrp="1"/>
          </p:cNvSpPr>
          <p:nvPr>
            <p:ph type="sldNum" sz="quarter" idx="11"/>
          </p:nvPr>
        </p:nvSpPr>
        <p:spPr>
          <a:noFill/>
        </p:spPr>
        <p:txBody>
          <a:bodyPr/>
          <a:lstStyle/>
          <a:p>
            <a:fld id="{B76CCE15-9400-4B50-A48A-DD0875BB1241}" type="slidenum">
              <a:rPr lang="en-US"/>
              <a:pPr/>
              <a:t>32</a:t>
            </a:fld>
            <a:endParaRPr lang="en-US"/>
          </a:p>
        </p:txBody>
      </p:sp>
      <p:sp>
        <p:nvSpPr>
          <p:cNvPr id="45060" name="Rectangle 2"/>
          <p:cNvSpPr>
            <a:spLocks noGrp="1" noChangeArrowheads="1"/>
          </p:cNvSpPr>
          <p:nvPr>
            <p:ph type="title"/>
          </p:nvPr>
        </p:nvSpPr>
        <p:spPr/>
        <p:txBody>
          <a:bodyPr/>
          <a:lstStyle/>
          <a:p>
            <a:pPr eaLnBrk="1" hangingPunct="1"/>
            <a:r>
              <a:rPr lang="en-US" smtClean="0"/>
              <a:t>Typical Computer Hardware</a:t>
            </a:r>
          </a:p>
        </p:txBody>
      </p:sp>
      <p:sp>
        <p:nvSpPr>
          <p:cNvPr id="45061" name="Rectangle 3"/>
          <p:cNvSpPr>
            <a:spLocks noGrp="1" noChangeArrowheads="1"/>
          </p:cNvSpPr>
          <p:nvPr>
            <p:ph type="body" idx="1"/>
          </p:nvPr>
        </p:nvSpPr>
        <p:spPr>
          <a:xfrm>
            <a:off x="990600" y="1371600"/>
            <a:ext cx="7772400" cy="5029200"/>
          </a:xfrm>
        </p:spPr>
        <p:txBody>
          <a:bodyPr/>
          <a:lstStyle/>
          <a:p>
            <a:pPr eaLnBrk="1" hangingPunct="1"/>
            <a:r>
              <a:rPr lang="en-US" smtClean="0"/>
              <a:t>Central Processing Unit </a:t>
            </a:r>
          </a:p>
          <a:p>
            <a:pPr eaLnBrk="1" hangingPunct="1"/>
            <a:r>
              <a:rPr lang="en-US" smtClean="0"/>
              <a:t>Primary storage </a:t>
            </a:r>
          </a:p>
          <a:p>
            <a:pPr eaLnBrk="1" hangingPunct="1"/>
            <a:r>
              <a:rPr lang="en-US" smtClean="0"/>
              <a:t>Secondary storage</a:t>
            </a:r>
          </a:p>
          <a:p>
            <a:pPr eaLnBrk="1" hangingPunct="1"/>
            <a:r>
              <a:rPr lang="en-US" smtClean="0"/>
              <a:t>Input devices</a:t>
            </a:r>
          </a:p>
          <a:p>
            <a:pPr eaLnBrk="1" hangingPunct="1"/>
            <a:r>
              <a:rPr lang="en-US" smtClean="0"/>
              <a:t>Output devices</a:t>
            </a:r>
          </a:p>
        </p:txBody>
      </p:sp>
      <p:sp>
        <p:nvSpPr>
          <p:cNvPr id="4506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46083" name="Slide Number Placeholder 4"/>
          <p:cNvSpPr>
            <a:spLocks noGrp="1"/>
          </p:cNvSpPr>
          <p:nvPr>
            <p:ph type="sldNum" sz="quarter" idx="11"/>
          </p:nvPr>
        </p:nvSpPr>
        <p:spPr>
          <a:noFill/>
        </p:spPr>
        <p:txBody>
          <a:bodyPr/>
          <a:lstStyle/>
          <a:p>
            <a:fld id="{B552DD6F-5BDF-4A49-9291-BF87CECE9597}" type="slidenum">
              <a:rPr lang="en-US"/>
              <a:pPr/>
              <a:t>33</a:t>
            </a:fld>
            <a:endParaRPr lang="en-US"/>
          </a:p>
        </p:txBody>
      </p:sp>
      <p:sp>
        <p:nvSpPr>
          <p:cNvPr id="46084" name="Rectangle 2"/>
          <p:cNvSpPr>
            <a:spLocks noGrp="1" noChangeArrowheads="1"/>
          </p:cNvSpPr>
          <p:nvPr>
            <p:ph type="title"/>
          </p:nvPr>
        </p:nvSpPr>
        <p:spPr/>
        <p:txBody>
          <a:bodyPr/>
          <a:lstStyle/>
          <a:p>
            <a:pPr eaLnBrk="1" hangingPunct="1"/>
            <a:r>
              <a:rPr lang="en-US" sz="3600" smtClean="0"/>
              <a:t>Central Processing Unit</a:t>
            </a:r>
          </a:p>
        </p:txBody>
      </p:sp>
      <p:sp>
        <p:nvSpPr>
          <p:cNvPr id="46085" name="Rectangle 3"/>
          <p:cNvSpPr>
            <a:spLocks noGrp="1" noChangeArrowheads="1"/>
          </p:cNvSpPr>
          <p:nvPr>
            <p:ph type="body" idx="1"/>
          </p:nvPr>
        </p:nvSpPr>
        <p:spPr/>
        <p:txBody>
          <a:bodyPr/>
          <a:lstStyle/>
          <a:p>
            <a:pPr eaLnBrk="1" hangingPunct="1">
              <a:buFont typeface="Wingdings" pitchFamily="2" charset="2"/>
              <a:buNone/>
            </a:pPr>
            <a:r>
              <a:rPr lang="en-US" smtClean="0"/>
              <a:t>Also called </a:t>
            </a:r>
            <a:r>
              <a:rPr lang="en-US" b="1" i="1" u="sng" smtClean="0"/>
              <a:t>CPU</a:t>
            </a:r>
            <a:r>
              <a:rPr lang="en-US" smtClean="0"/>
              <a:t> or </a:t>
            </a:r>
            <a:r>
              <a:rPr lang="en-US" b="1" i="1" u="sng" smtClean="0"/>
              <a:t>processor</a:t>
            </a:r>
            <a:r>
              <a:rPr lang="en-US" smtClean="0"/>
              <a:t>: the “brain”</a:t>
            </a:r>
          </a:p>
          <a:p>
            <a:pPr eaLnBrk="1" hangingPunct="1">
              <a:lnSpc>
                <a:spcPct val="60000"/>
              </a:lnSpc>
              <a:buFont typeface="Wingdings" pitchFamily="2" charset="2"/>
              <a:buNone/>
            </a:pPr>
            <a:endParaRPr lang="en-US" b="1" u="sng" smtClean="0"/>
          </a:p>
          <a:p>
            <a:pPr eaLnBrk="1" hangingPunct="1">
              <a:lnSpc>
                <a:spcPct val="60000"/>
              </a:lnSpc>
              <a:buFont typeface="Wingdings" pitchFamily="2" charset="2"/>
              <a:buNone/>
            </a:pPr>
            <a:r>
              <a:rPr lang="en-US" b="1" u="sng" smtClean="0"/>
              <a:t>Components</a:t>
            </a:r>
            <a:endParaRPr lang="en-US" smtClean="0"/>
          </a:p>
          <a:p>
            <a:pPr eaLnBrk="1" hangingPunct="1">
              <a:lnSpc>
                <a:spcPct val="80000"/>
              </a:lnSpc>
            </a:pPr>
            <a:r>
              <a:rPr lang="en-US" b="1" i="1" u="sng" smtClean="0"/>
              <a:t>Control Unit</a:t>
            </a:r>
            <a:r>
              <a:rPr lang="en-US" smtClean="0"/>
              <a:t>: figures out what to do next – for example, whether to load data from memory, or to add two values together, or to store data into memory, or to decide which of two possible actions to perform (</a:t>
            </a:r>
            <a:r>
              <a:rPr lang="en-US" b="1" i="1" u="sng" smtClean="0"/>
              <a:t>branching</a:t>
            </a:r>
            <a:r>
              <a:rPr lang="en-US" smtClean="0"/>
              <a:t>)</a:t>
            </a:r>
          </a:p>
          <a:p>
            <a:pPr eaLnBrk="1" hangingPunct="1"/>
            <a:r>
              <a:rPr lang="en-US" b="1" i="1" u="sng" smtClean="0"/>
              <a:t>Arithmetic/Logic Unit</a:t>
            </a:r>
            <a:r>
              <a:rPr lang="en-US" smtClean="0"/>
              <a:t>: performs calculations –                 for example, adding, multiplying, checking whether two values are equal</a:t>
            </a:r>
          </a:p>
          <a:p>
            <a:pPr eaLnBrk="1" hangingPunct="1"/>
            <a:r>
              <a:rPr lang="en-US" b="1" i="1" u="sng" smtClean="0"/>
              <a:t>Registers</a:t>
            </a:r>
            <a:r>
              <a:rPr lang="en-US" smtClean="0"/>
              <a:t>: where data reside that are </a:t>
            </a:r>
            <a:r>
              <a:rPr lang="en-US" b="1" u="sng" smtClean="0">
                <a:solidFill>
                  <a:schemeClr val="folHlink"/>
                </a:solidFill>
              </a:rPr>
              <a:t>being used right now</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47107" name="Slide Number Placeholder 4"/>
          <p:cNvSpPr>
            <a:spLocks noGrp="1"/>
          </p:cNvSpPr>
          <p:nvPr>
            <p:ph type="sldNum" sz="quarter" idx="11"/>
          </p:nvPr>
        </p:nvSpPr>
        <p:spPr>
          <a:noFill/>
        </p:spPr>
        <p:txBody>
          <a:bodyPr/>
          <a:lstStyle/>
          <a:p>
            <a:fld id="{0E8AD0F4-D761-4295-A3E2-9030CCD093E7}" type="slidenum">
              <a:rPr lang="en-US"/>
              <a:pPr/>
              <a:t>34</a:t>
            </a:fld>
            <a:endParaRPr lang="en-US"/>
          </a:p>
        </p:txBody>
      </p:sp>
      <p:sp>
        <p:nvSpPr>
          <p:cNvPr id="47108" name="Rectangle 2"/>
          <p:cNvSpPr>
            <a:spLocks noGrp="1" noChangeArrowheads="1"/>
          </p:cNvSpPr>
          <p:nvPr>
            <p:ph type="title"/>
          </p:nvPr>
        </p:nvSpPr>
        <p:spPr/>
        <p:txBody>
          <a:bodyPr/>
          <a:lstStyle/>
          <a:p>
            <a:pPr eaLnBrk="1" hangingPunct="1"/>
            <a:r>
              <a:rPr lang="en-US" sz="3600" smtClean="0"/>
              <a:t>Primary Storage</a:t>
            </a:r>
          </a:p>
        </p:txBody>
      </p:sp>
      <p:sp>
        <p:nvSpPr>
          <p:cNvPr id="47109" name="Rectangle 3"/>
          <p:cNvSpPr>
            <a:spLocks noGrp="1" noChangeArrowheads="1"/>
          </p:cNvSpPr>
          <p:nvPr>
            <p:ph type="body" idx="1"/>
          </p:nvPr>
        </p:nvSpPr>
        <p:spPr/>
        <p:txBody>
          <a:bodyPr/>
          <a:lstStyle/>
          <a:p>
            <a:pPr eaLnBrk="1" hangingPunct="1"/>
            <a:r>
              <a:rPr lang="en-US" b="1" i="1" u="sng" smtClean="0"/>
              <a:t>Main Memory</a:t>
            </a:r>
          </a:p>
          <a:p>
            <a:pPr lvl="1" eaLnBrk="1" hangingPunct="1"/>
            <a:r>
              <a:rPr lang="en-US" smtClean="0"/>
              <a:t>Also called </a:t>
            </a:r>
            <a:r>
              <a:rPr lang="en-US" b="1" i="1" u="sng" smtClean="0"/>
              <a:t>RAM</a:t>
            </a:r>
            <a:r>
              <a:rPr lang="en-US" smtClean="0"/>
              <a:t> (“Random Access Memory”)</a:t>
            </a:r>
          </a:p>
          <a:p>
            <a:pPr lvl="1" eaLnBrk="1" hangingPunct="1"/>
            <a:r>
              <a:rPr lang="en-US" smtClean="0"/>
              <a:t>Where data reside when they’re </a:t>
            </a:r>
            <a:r>
              <a:rPr lang="en-US" b="1" u="sng" smtClean="0">
                <a:solidFill>
                  <a:schemeClr val="folHlink"/>
                </a:solidFill>
              </a:rPr>
              <a:t>being used by a program that’s currently running</a:t>
            </a:r>
          </a:p>
          <a:p>
            <a:pPr eaLnBrk="1" hangingPunct="1"/>
            <a:r>
              <a:rPr lang="en-US" b="1" i="1" u="sng" smtClean="0"/>
              <a:t>Cache</a:t>
            </a:r>
          </a:p>
          <a:p>
            <a:pPr lvl="1" eaLnBrk="1" hangingPunct="1"/>
            <a:r>
              <a:rPr lang="en-US" smtClean="0"/>
              <a:t>Small area of much faster memory</a:t>
            </a:r>
          </a:p>
          <a:p>
            <a:pPr lvl="1" eaLnBrk="1" hangingPunct="1"/>
            <a:r>
              <a:rPr lang="en-US" smtClean="0"/>
              <a:t>Where data reside when they’re </a:t>
            </a:r>
            <a:r>
              <a:rPr lang="en-US" b="1" u="sng" smtClean="0">
                <a:solidFill>
                  <a:schemeClr val="folHlink"/>
                </a:solidFill>
              </a:rPr>
              <a:t>about to be used</a:t>
            </a:r>
            <a:r>
              <a:rPr lang="en-US" smtClean="0"/>
              <a:t> and/or  </a:t>
            </a:r>
            <a:r>
              <a:rPr lang="en-US" b="1" u="sng" smtClean="0">
                <a:solidFill>
                  <a:schemeClr val="folHlink"/>
                </a:solidFill>
              </a:rPr>
              <a:t>have been used recently</a:t>
            </a:r>
          </a:p>
          <a:p>
            <a:pPr eaLnBrk="1" hangingPunct="1"/>
            <a:r>
              <a:rPr lang="en-US" smtClean="0"/>
              <a:t>Primary storage is </a:t>
            </a:r>
            <a:r>
              <a:rPr lang="en-US" b="1" i="1" u="sng" smtClean="0">
                <a:solidFill>
                  <a:schemeClr val="folHlink"/>
                </a:solidFill>
              </a:rPr>
              <a:t>volatile</a:t>
            </a:r>
            <a:r>
              <a:rPr lang="en-US" smtClean="0"/>
              <a:t>:</a:t>
            </a:r>
            <a:r>
              <a:rPr lang="en-US" i="1" smtClean="0"/>
              <a:t> </a:t>
            </a:r>
            <a:r>
              <a:rPr lang="en-US" smtClean="0"/>
              <a:t>values in primary storage disappear when the power is turned off.</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48131" name="Slide Number Placeholder 4"/>
          <p:cNvSpPr>
            <a:spLocks noGrp="1"/>
          </p:cNvSpPr>
          <p:nvPr>
            <p:ph type="sldNum" sz="quarter" idx="11"/>
          </p:nvPr>
        </p:nvSpPr>
        <p:spPr>
          <a:noFill/>
        </p:spPr>
        <p:txBody>
          <a:bodyPr/>
          <a:lstStyle/>
          <a:p>
            <a:fld id="{03F0D85A-572E-49FF-9052-74C660B650B8}" type="slidenum">
              <a:rPr lang="en-US"/>
              <a:pPr/>
              <a:t>35</a:t>
            </a:fld>
            <a:endParaRPr lang="en-US"/>
          </a:p>
        </p:txBody>
      </p:sp>
      <p:sp>
        <p:nvSpPr>
          <p:cNvPr id="48132" name="Rectangle 2"/>
          <p:cNvSpPr>
            <a:spLocks noGrp="1" noChangeArrowheads="1"/>
          </p:cNvSpPr>
          <p:nvPr>
            <p:ph type="title"/>
          </p:nvPr>
        </p:nvSpPr>
        <p:spPr/>
        <p:txBody>
          <a:bodyPr/>
          <a:lstStyle/>
          <a:p>
            <a:pPr eaLnBrk="1" hangingPunct="1"/>
            <a:r>
              <a:rPr lang="en-US" sz="3600" smtClean="0"/>
              <a:t>Secondary Storage </a:t>
            </a:r>
          </a:p>
        </p:txBody>
      </p:sp>
      <p:sp>
        <p:nvSpPr>
          <p:cNvPr id="48133" name="Rectangle 3"/>
          <p:cNvSpPr>
            <a:spLocks noGrp="1" noChangeArrowheads="1"/>
          </p:cNvSpPr>
          <p:nvPr>
            <p:ph type="body" idx="1"/>
          </p:nvPr>
        </p:nvSpPr>
        <p:spPr>
          <a:xfrm>
            <a:off x="609600" y="1447800"/>
            <a:ext cx="7772400" cy="4953000"/>
          </a:xfrm>
        </p:spPr>
        <p:txBody>
          <a:bodyPr/>
          <a:lstStyle/>
          <a:p>
            <a:pPr eaLnBrk="1" hangingPunct="1"/>
            <a:r>
              <a:rPr lang="en-US" smtClean="0"/>
              <a:t>Where data and programs reside that are going to be used </a:t>
            </a:r>
            <a:r>
              <a:rPr lang="en-US" b="1" u="sng" smtClean="0">
                <a:solidFill>
                  <a:schemeClr val="folHlink"/>
                </a:solidFill>
              </a:rPr>
              <a:t>in the future</a:t>
            </a:r>
          </a:p>
          <a:p>
            <a:pPr eaLnBrk="1" hangingPunct="1"/>
            <a:r>
              <a:rPr lang="en-US" smtClean="0"/>
              <a:t>Secondary storage is </a:t>
            </a:r>
            <a:r>
              <a:rPr lang="en-US" b="1" i="1" u="sng" smtClean="0"/>
              <a:t>non-volatile</a:t>
            </a:r>
            <a:r>
              <a:rPr lang="en-US" smtClean="0"/>
              <a:t>: values </a:t>
            </a:r>
            <a:r>
              <a:rPr lang="en-US" b="1" u="sng" smtClean="0"/>
              <a:t>don’t</a:t>
            </a:r>
            <a:r>
              <a:rPr lang="en-US" smtClean="0"/>
              <a:t> disappear when power is turned off.</a:t>
            </a:r>
          </a:p>
          <a:p>
            <a:pPr eaLnBrk="1" hangingPunct="1"/>
            <a:r>
              <a:rPr lang="en-US" smtClean="0"/>
              <a:t>Examples: hard disk, CD, DVD, Blu-ray, magnetic tape, floppy disk</a:t>
            </a:r>
          </a:p>
          <a:p>
            <a:pPr eaLnBrk="1" hangingPunct="1"/>
            <a:r>
              <a:rPr lang="en-US" smtClean="0"/>
              <a:t>Many are </a:t>
            </a:r>
            <a:r>
              <a:rPr lang="en-US" b="1" i="1" u="sng" smtClean="0"/>
              <a:t>portable</a:t>
            </a:r>
            <a:r>
              <a:rPr lang="en-US" smtClean="0"/>
              <a:t>:  can pop out the CD/DVD/tape/floppy and take it with you</a:t>
            </a:r>
            <a:endParaRPr lang="en-US" i="1" smtClean="0"/>
          </a:p>
        </p:txBody>
      </p:sp>
      <p:sp>
        <p:nvSpPr>
          <p:cNvPr id="48134"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49155" name="Slide Number Placeholder 4"/>
          <p:cNvSpPr>
            <a:spLocks noGrp="1"/>
          </p:cNvSpPr>
          <p:nvPr>
            <p:ph type="sldNum" sz="quarter" idx="11"/>
          </p:nvPr>
        </p:nvSpPr>
        <p:spPr>
          <a:noFill/>
        </p:spPr>
        <p:txBody>
          <a:bodyPr/>
          <a:lstStyle/>
          <a:p>
            <a:fld id="{DAB9721D-7138-48C0-8224-995C5996EDD6}" type="slidenum">
              <a:rPr lang="en-US"/>
              <a:pPr/>
              <a:t>36</a:t>
            </a:fld>
            <a:endParaRPr lang="en-US"/>
          </a:p>
        </p:txBody>
      </p:sp>
      <p:sp>
        <p:nvSpPr>
          <p:cNvPr id="49156" name="Rectangle 2"/>
          <p:cNvSpPr>
            <a:spLocks noGrp="1" noChangeArrowheads="1"/>
          </p:cNvSpPr>
          <p:nvPr>
            <p:ph type="title"/>
          </p:nvPr>
        </p:nvSpPr>
        <p:spPr/>
        <p:txBody>
          <a:bodyPr/>
          <a:lstStyle/>
          <a:p>
            <a:pPr eaLnBrk="1" hangingPunct="1"/>
            <a:r>
              <a:rPr lang="en-US" sz="3600" smtClean="0"/>
              <a:t>Input/Output</a:t>
            </a:r>
          </a:p>
        </p:txBody>
      </p:sp>
      <p:sp>
        <p:nvSpPr>
          <p:cNvPr id="49157" name="Rectangle 3"/>
          <p:cNvSpPr>
            <a:spLocks noGrp="1" noChangeArrowheads="1"/>
          </p:cNvSpPr>
          <p:nvPr>
            <p:ph type="body" idx="1"/>
          </p:nvPr>
        </p:nvSpPr>
        <p:spPr>
          <a:xfrm>
            <a:off x="609600" y="1371600"/>
            <a:ext cx="7764463" cy="4648200"/>
          </a:xfrm>
        </p:spPr>
        <p:txBody>
          <a:bodyPr/>
          <a:lstStyle/>
          <a:p>
            <a:pPr eaLnBrk="1" hangingPunct="1"/>
            <a:r>
              <a:rPr lang="en-US" smtClean="0"/>
              <a:t>Input devices – for example, keyboard, mouse, touchpad, joystick, scanner</a:t>
            </a:r>
          </a:p>
          <a:p>
            <a:pPr eaLnBrk="1" hangingPunct="1"/>
            <a:r>
              <a:rPr lang="en-US" smtClean="0"/>
              <a:t>Output devices – for example, monitor, printer, speakers</a:t>
            </a:r>
          </a:p>
        </p:txBody>
      </p:sp>
      <p:sp>
        <p:nvSpPr>
          <p:cNvPr id="49158"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990600" y="1219200"/>
            <a:ext cx="7772400" cy="1752600"/>
          </a:xfrm>
        </p:spPr>
        <p:txBody>
          <a:bodyPr/>
          <a:lstStyle/>
          <a:p>
            <a:pPr eaLnBrk="1" hangingPunct="1"/>
            <a:r>
              <a:rPr lang="en-US" sz="6000" smtClean="0"/>
              <a:t>The Tyranny of</a:t>
            </a:r>
            <a:br>
              <a:rPr lang="en-US" sz="6000" smtClean="0"/>
            </a:br>
            <a:r>
              <a:rPr lang="en-US" sz="6000" smtClean="0"/>
              <a:t>the Storage Hierarchy</a:t>
            </a:r>
          </a:p>
        </p:txBody>
      </p:sp>
      <p:sp>
        <p:nvSpPr>
          <p:cNvPr id="50179" name="Rectangle 3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38</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51209" name="Group 11"/>
          <p:cNvGrpSpPr>
            <a:grpSpLocks/>
          </p:cNvGrpSpPr>
          <p:nvPr/>
        </p:nvGrpSpPr>
        <p:grpSpPr bwMode="auto">
          <a:xfrm>
            <a:off x="685800" y="4362450"/>
            <a:ext cx="4156075" cy="1404938"/>
            <a:chOff x="240" y="2736"/>
            <a:chExt cx="2618" cy="885"/>
          </a:xfrm>
        </p:grpSpPr>
        <p:grpSp>
          <p:nvGrpSpPr>
            <p:cNvPr id="51212"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5"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5"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5"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5"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5"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5"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5"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5"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5"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6"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52227" name="Slide Number Placeholder 3"/>
          <p:cNvSpPr>
            <a:spLocks noGrp="1"/>
          </p:cNvSpPr>
          <p:nvPr>
            <p:ph type="sldNum" sz="quarter" idx="4294967295"/>
          </p:nvPr>
        </p:nvSpPr>
        <p:spPr>
          <a:xfrm>
            <a:off x="7162800" y="6191250"/>
            <a:ext cx="1295400" cy="457200"/>
          </a:xfrm>
          <a:noFill/>
        </p:spPr>
        <p:txBody>
          <a:bodyPr/>
          <a:lstStyle/>
          <a:p>
            <a:fld id="{D7AA3632-22E7-4B86-8750-7FE83C560DAD}" type="slidenum">
              <a:rPr lang="en-US"/>
              <a:pPr/>
              <a:t>39</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2230"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628972" cy="461665"/>
          </a:xfrm>
          <a:prstGeom prst="rect">
            <a:avLst/>
          </a:prstGeom>
          <a:noFill/>
          <a:ln w="9525">
            <a:noFill/>
            <a:miter lim="800000"/>
            <a:headEnd/>
            <a:tailEnd/>
          </a:ln>
        </p:spPr>
        <p:txBody>
          <a:bodyPr wrap="none">
            <a:spAutoFit/>
          </a:bodyPr>
          <a:lstStyle/>
          <a:p>
            <a:pPr algn="l"/>
            <a:r>
              <a:rPr lang="en-US" sz="2400" dirty="0" smtClean="0"/>
              <a:t>653 GB/sec</a:t>
            </a:r>
            <a:endParaRPr lang="en-US" sz="2400" baseline="30000" dirty="0"/>
          </a:p>
        </p:txBody>
      </p:sp>
      <p:sp>
        <p:nvSpPr>
          <p:cNvPr id="52234" name="Rectangle 50"/>
          <p:cNvSpPr>
            <a:spLocks noChangeArrowheads="1"/>
          </p:cNvSpPr>
          <p:nvPr/>
        </p:nvSpPr>
        <p:spPr bwMode="auto">
          <a:xfrm>
            <a:off x="5845475" y="3124200"/>
            <a:ext cx="2398413" cy="461665"/>
          </a:xfrm>
          <a:prstGeom prst="rect">
            <a:avLst/>
          </a:prstGeom>
          <a:noFill/>
          <a:ln w="9525">
            <a:noFill/>
            <a:miter lim="800000"/>
            <a:headEnd/>
            <a:tailEnd/>
          </a:ln>
        </p:spPr>
        <p:txBody>
          <a:bodyPr wrap="none">
            <a:spAutoFit/>
          </a:bodyPr>
          <a:lstStyle/>
          <a:p>
            <a:pPr algn="r"/>
            <a:r>
              <a:rPr lang="en-US" sz="2400" dirty="0" smtClean="0"/>
              <a:t>15 GB/sec (2.3%)</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856" y="1451941"/>
            <a:ext cx="1604488" cy="9740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5418205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Slides Beforehand</a:t>
            </a:r>
            <a:endParaRPr lang="en-US" dirty="0"/>
          </a:p>
        </p:txBody>
      </p:sp>
      <p:sp>
        <p:nvSpPr>
          <p:cNvPr id="3" name="Content Placeholder 2"/>
          <p:cNvSpPr>
            <a:spLocks noGrp="1"/>
          </p:cNvSpPr>
          <p:nvPr>
            <p:ph idx="1"/>
          </p:nvPr>
        </p:nvSpPr>
        <p:spPr/>
        <p:txBody>
          <a:bodyPr/>
          <a:lstStyle/>
          <a:p>
            <a:pPr marL="0" indent="0">
              <a:buNone/>
            </a:pPr>
            <a:r>
              <a:rPr lang="en-US" dirty="0" smtClean="0"/>
              <a:t>Before the start of the session, please download the slides from the Supercomputing in Plain English website:</a:t>
            </a:r>
          </a:p>
          <a:p>
            <a:pPr marL="0" indent="0" algn="ctr">
              <a:buNone/>
            </a:pPr>
            <a:r>
              <a:rPr lang="en-US" sz="2000" dirty="0" smtClean="0">
                <a:latin typeface="Courier New" panose="02070309020205020404" pitchFamily="49" charset="0"/>
                <a:cs typeface="Courier New" panose="02070309020205020404" pitchFamily="49" charset="0"/>
                <a:hlinkClick r:id="rId3"/>
              </a:rPr>
              <a:t>http://www.oscer.ou.edu/education/</a:t>
            </a:r>
            <a:endParaRPr lang="en-US" sz="2000" dirty="0" smtClean="0">
              <a:latin typeface="Courier New" panose="02070309020205020404" pitchFamily="49" charset="0"/>
              <a:cs typeface="Courier New" panose="02070309020205020404" pitchFamily="49" charset="0"/>
            </a:endParaRPr>
          </a:p>
          <a:p>
            <a:pPr marL="0" indent="0">
              <a:buNone/>
            </a:pPr>
            <a:r>
              <a:rPr lang="en-US" dirty="0" smtClean="0"/>
              <a:t>That way, if anything goes wrong, you can still follow along with just audio.</a:t>
            </a:r>
          </a:p>
          <a:p>
            <a:pPr marL="0" indent="0">
              <a:buNone/>
            </a:pPr>
            <a:endParaRPr lang="en-US" dirty="0"/>
          </a:p>
          <a:p>
            <a:pPr marL="0" indent="0">
              <a:buNone/>
            </a:pPr>
            <a:r>
              <a:rPr lang="en-US" b="1" dirty="0"/>
              <a:t>PLEASE MUTE YOURSELF</a:t>
            </a:r>
            <a:r>
              <a:rPr lang="en-US" b="1" dirty="0" smtClean="0"/>
              <a:t>.</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123372979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53251" name="Slide Number Placeholder 3"/>
          <p:cNvSpPr>
            <a:spLocks noGrp="1"/>
          </p:cNvSpPr>
          <p:nvPr>
            <p:ph type="sldNum" sz="quarter" idx="4294967295"/>
          </p:nvPr>
        </p:nvSpPr>
        <p:spPr>
          <a:xfrm>
            <a:off x="7162800" y="6191250"/>
            <a:ext cx="1295400" cy="457200"/>
          </a:xfrm>
          <a:noFill/>
        </p:spPr>
        <p:txBody>
          <a:bodyPr/>
          <a:lstStyle/>
          <a:p>
            <a:fld id="{51CEF936-6AB2-47CA-BA47-1505430AD112}" type="slidenum">
              <a:rPr lang="en-US"/>
              <a:pPr/>
              <a:t>40</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3254"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53257"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229921" y="3124200"/>
            <a:ext cx="3013967" cy="461665"/>
          </a:xfrm>
          <a:prstGeom prst="rect">
            <a:avLst/>
          </a:prstGeom>
          <a:noFill/>
          <a:ln w="9525">
            <a:noFill/>
            <a:miter lim="800000"/>
            <a:headEnd/>
            <a:tailEnd/>
          </a:ln>
        </p:spPr>
        <p:txBody>
          <a:bodyPr wrap="none">
            <a:spAutoFit/>
          </a:bodyPr>
          <a:lstStyle/>
          <a:p>
            <a:pPr algn="r"/>
            <a:r>
              <a:rPr lang="en-US" sz="2400" dirty="0" smtClean="0"/>
              <a:t>15 GB/sec (2.3%)</a:t>
            </a:r>
            <a:r>
              <a:rPr lang="en-US" sz="2400" dirty="0" smtClean="0">
                <a:solidFill>
                  <a:schemeClr val="bg1"/>
                </a:solidFill>
              </a:rPr>
              <a:t>(1</a:t>
            </a:r>
            <a:r>
              <a:rPr lang="en-US" sz="2400" dirty="0">
                <a:solidFill>
                  <a:schemeClr val="bg1"/>
                </a:solidFill>
              </a:rPr>
              <a:t>%)</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236510" cy="461665"/>
          </a:xfrm>
          <a:prstGeom prst="rect">
            <a:avLst/>
          </a:prstGeom>
          <a:noFill/>
          <a:ln w="9525">
            <a:noFill/>
            <a:miter lim="800000"/>
            <a:headEnd/>
            <a:tailEnd/>
          </a:ln>
        </p:spPr>
        <p:txBody>
          <a:bodyPr wrap="none">
            <a:spAutoFit/>
          </a:bodyPr>
          <a:lstStyle/>
          <a:p>
            <a:pPr algn="l"/>
            <a:r>
              <a:rPr lang="en-US" sz="2400" dirty="0" smtClean="0"/>
              <a:t>46 GB/sec (7%)</a:t>
            </a:r>
            <a:endParaRPr lang="en-US" sz="2400" baseline="30000" dirty="0"/>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6"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856" y="1451941"/>
            <a:ext cx="1604488" cy="9740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6880021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41</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 i3-4010U                         dual core, 1.7 GHz, 3 MB L3 Cache</a:t>
            </a:r>
          </a:p>
          <a:p>
            <a:pPr eaLnBrk="1" hangingPunct="1"/>
            <a:r>
              <a:rPr lang="en-US" sz="2200" dirty="0" smtClean="0"/>
              <a:t>12 GB 1600 MHz DDR3L SDRAM</a:t>
            </a:r>
          </a:p>
          <a:p>
            <a:pPr eaLnBrk="1" hangingPunct="1"/>
            <a:r>
              <a:rPr lang="en-US" sz="2200" dirty="0" smtClean="0"/>
              <a:t>340 GB SATA 5400 RPM Hard Drive</a:t>
            </a:r>
          </a:p>
          <a:p>
            <a:pPr eaLnBrk="1" hangingPunct="1"/>
            <a:r>
              <a:rPr lang="en-US" sz="2200" dirty="0" smtClean="0"/>
              <a:t>DVD</a:t>
            </a:r>
            <a:r>
              <a:rPr lang="en-US" sz="2200" u="sng" dirty="0" smtClean="0"/>
              <a:t>+</a:t>
            </a:r>
            <a:r>
              <a:rPr lang="en-US" sz="2200" dirty="0" smtClean="0"/>
              <a:t>RW/CD-RW Drive</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364533" y="1828800"/>
            <a:ext cx="3536546" cy="523220"/>
          </a:xfrm>
          <a:prstGeom prst="rect">
            <a:avLst/>
          </a:prstGeom>
          <a:noFill/>
          <a:ln w="9525">
            <a:noFill/>
            <a:miter lim="800000"/>
            <a:headEnd/>
            <a:tailEnd/>
          </a:ln>
        </p:spPr>
        <p:txBody>
          <a:bodyPr wrap="none">
            <a:spAutoFit/>
          </a:bodyPr>
          <a:lstStyle/>
          <a:p>
            <a:r>
              <a:rPr lang="en-US" sz="2800" b="1" dirty="0" smtClean="0"/>
              <a:t>Dell Latitude E5540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862" y="2639357"/>
            <a:ext cx="2924138" cy="17751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9"/>
          <p:cNvSpPr txBox="1">
            <a:spLocks noChangeArrowheads="1"/>
          </p:cNvSpPr>
          <p:nvPr/>
        </p:nvSpPr>
        <p:spPr bwMode="auto">
          <a:xfrm>
            <a:off x="1173560" y="4414551"/>
            <a:ext cx="1752600" cy="369332"/>
          </a:xfrm>
          <a:prstGeom prst="rect">
            <a:avLst/>
          </a:prstGeom>
          <a:noFill/>
          <a:ln w="9525">
            <a:noFill/>
            <a:miter lim="800000"/>
            <a:headEnd/>
            <a:tailEnd/>
          </a:ln>
          <a:effectLst/>
        </p:spPr>
        <p:txBody>
          <a:bodyPr>
            <a:spAutoFit/>
          </a:bodyPr>
          <a:lstStyle/>
          <a:p>
            <a:pPr>
              <a:spcBef>
                <a:spcPct val="50000"/>
              </a:spcBef>
            </a:pPr>
            <a:r>
              <a:rPr lang="en-US" sz="600" dirty="0" smtClean="0">
                <a:latin typeface="Courier New" pitchFamily="49" charset="0"/>
                <a:hlinkClick r:id="rId6"/>
              </a:rPr>
              <a:t>http://content.hwigroup.net/images/products/xl/204419/dell_latitude_e5540_55405115.jpg</a:t>
            </a:r>
            <a:endParaRPr lang="en-US" sz="600" dirty="0">
              <a:latin typeface="Courier New" pitchFamily="49" charset="0"/>
            </a:endParaRPr>
          </a:p>
        </p:txBody>
      </p:sp>
    </p:spTree>
    <p:custDataLst>
      <p:tags r:id="rId1"/>
    </p:custDataLst>
    <p:extLst>
      <p:ext uri="{BB962C8B-B14F-4D97-AF65-F5344CB8AC3E}">
        <p14:creationId xmlns:p14="http://schemas.microsoft.com/office/powerpoint/2010/main" val="40446917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42</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extLst>
              <p:ext uri="{D42A27DB-BD31-4B8C-83A1-F6EECF244321}">
                <p14:modId xmlns:p14="http://schemas.microsoft.com/office/powerpoint/2010/main" val="3137351651"/>
              </p:ext>
            </p:extLst>
          </p:nvPr>
        </p:nvGraphicFramePr>
        <p:xfrm>
          <a:off x="685800" y="1371600"/>
          <a:ext cx="7797800" cy="3895662"/>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Henry’s</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(L3)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(1600MHz DDR3L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668,672</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46,000</a:t>
                      </a:r>
                      <a:endParaRPr kumimoji="0" lang="en-US" sz="1400" b="0" i="0" u="none" strike="noStrike" cap="none" normalizeH="0" baseline="3000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15,000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100</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32             </a:t>
                      </a:r>
                      <a:r>
                        <a:rPr kumimoji="0" lang="en-US" sz="1400" b="0" i="0" u="none" strike="noStrike" cap="none" normalizeH="0" baseline="30000" dirty="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dirty="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12,288</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rPr>
                        <a:t>4096 times as much as cache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340,000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$38 [12]</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$0.0084     [12]</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rPr>
                        <a:t>~1/4500 as much as cache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$0.00003</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$0.000045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6016391" cy="830997"/>
          </a:xfrm>
          <a:prstGeom prst="rect">
            <a:avLst/>
          </a:prstGeom>
          <a:noFill/>
          <a:ln w="9525">
            <a:noFill/>
            <a:miter lim="800000"/>
            <a:headEnd/>
            <a:tailEnd/>
          </a:ln>
        </p:spPr>
        <p:txBody>
          <a:bodyPr wrap="none">
            <a:spAutoFit/>
          </a:bodyPr>
          <a:lstStyle/>
          <a:p>
            <a:pPr marL="457200" indent="-457200" algn="l"/>
            <a:r>
              <a:rPr lang="en-US" sz="1600" dirty="0"/>
              <a:t>*   </a:t>
            </a:r>
            <a:r>
              <a:rPr lang="en-US" sz="1600" u="sng" dirty="0"/>
              <a:t>G</a:t>
            </a:r>
            <a:r>
              <a:rPr lang="en-US" sz="1600" u="sng" dirty="0" smtClean="0"/>
              <a:t>FLOP/s</a:t>
            </a:r>
            <a:r>
              <a:rPr lang="en-US" sz="1600" dirty="0"/>
              <a:t>: </a:t>
            </a:r>
            <a:r>
              <a:rPr lang="en-US" sz="1600" dirty="0" smtClean="0"/>
              <a:t>billions </a:t>
            </a:r>
            <a:r>
              <a:rPr lang="en-US" sz="1600" dirty="0"/>
              <a:t>of floating point operations per second</a:t>
            </a:r>
          </a:p>
          <a:p>
            <a:pPr marL="457200" indent="-457200" algn="l"/>
            <a:r>
              <a:rPr lang="en-US" sz="1600" dirty="0"/>
              <a:t>** </a:t>
            </a:r>
            <a:r>
              <a:rPr lang="en-US" sz="1600" dirty="0" smtClean="0"/>
              <a:t>16 64-bit general purpose registers, 8 80-bit floating point registers,</a:t>
            </a:r>
          </a:p>
          <a:p>
            <a:pPr marL="457200" indent="-457200" algn="l"/>
            <a:r>
              <a:rPr lang="en-US" sz="1600" dirty="0" smtClean="0"/>
              <a:t>     16 128-bit floating point vector registers</a:t>
            </a:r>
            <a:endParaRPr lang="en-US" sz="1600" dirty="0"/>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1400" y="5412799"/>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1162796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Storage Hierarchy?</a:t>
            </a:r>
            <a:endParaRPr lang="en-US" dirty="0"/>
          </a:p>
        </p:txBody>
      </p:sp>
      <p:sp>
        <p:nvSpPr>
          <p:cNvPr id="3" name="Content Placeholder 2"/>
          <p:cNvSpPr>
            <a:spLocks noGrp="1"/>
          </p:cNvSpPr>
          <p:nvPr>
            <p:ph idx="1"/>
          </p:nvPr>
        </p:nvSpPr>
        <p:spPr>
          <a:xfrm>
            <a:off x="609600" y="1371600"/>
            <a:ext cx="8077200" cy="4648200"/>
          </a:xfrm>
        </p:spPr>
        <p:txBody>
          <a:bodyPr/>
          <a:lstStyle/>
          <a:p>
            <a:pPr>
              <a:buNone/>
            </a:pPr>
            <a:r>
              <a:rPr lang="en-US" dirty="0" smtClean="0"/>
              <a:t>Why does the Storage Hierarchy always work? Why are faster forms of storage more expensive and slower forms cheaper?</a:t>
            </a:r>
          </a:p>
          <a:p>
            <a:pPr>
              <a:buNone/>
            </a:pPr>
            <a:r>
              <a:rPr lang="en-US" dirty="0" smtClean="0"/>
              <a:t>Proof by contradiction:</a:t>
            </a:r>
          </a:p>
          <a:p>
            <a:pPr>
              <a:buNone/>
            </a:pPr>
            <a:r>
              <a:rPr lang="en-US" dirty="0" smtClean="0"/>
              <a:t>Suppose there were a storage technology that was </a:t>
            </a:r>
            <a:r>
              <a:rPr lang="en-US" b="1" dirty="0" smtClean="0"/>
              <a:t>slow</a:t>
            </a:r>
            <a:r>
              <a:rPr lang="en-US" dirty="0" smtClean="0"/>
              <a:t> and </a:t>
            </a:r>
            <a:r>
              <a:rPr lang="en-US" b="1" dirty="0" smtClean="0"/>
              <a:t>expensive</a:t>
            </a:r>
            <a:r>
              <a:rPr lang="en-US" dirty="0" smtClean="0"/>
              <a:t>.</a:t>
            </a:r>
          </a:p>
          <a:p>
            <a:pPr>
              <a:buNone/>
            </a:pPr>
            <a:r>
              <a:rPr lang="en-US" dirty="0" smtClean="0"/>
              <a:t>How much of it would you buy?</a:t>
            </a:r>
          </a:p>
          <a:p>
            <a:pPr>
              <a:buNone/>
            </a:pPr>
            <a:endParaRPr lang="en-US" sz="1600" dirty="0" smtClean="0"/>
          </a:p>
          <a:p>
            <a:pPr>
              <a:buNone/>
            </a:pPr>
            <a:r>
              <a:rPr lang="en-US" dirty="0" smtClean="0"/>
              <a:t>Comparison</a:t>
            </a:r>
          </a:p>
          <a:p>
            <a:r>
              <a:rPr lang="en-US" sz="2250" dirty="0" smtClean="0"/>
              <a:t>Zip: 100 MB Cartridge $6.50 ($0.065 per MB), speed 2.4 MB/sec</a:t>
            </a:r>
          </a:p>
          <a:p>
            <a:r>
              <a:rPr lang="en-US" sz="2250" dirty="0" smtClean="0"/>
              <a:t>Blu-Ray: 25 GB Disk ~$1 ($0.00004 per MB), speed 72 MB/sec</a:t>
            </a:r>
          </a:p>
          <a:p>
            <a:pPr>
              <a:buNone/>
            </a:pPr>
            <a:r>
              <a:rPr lang="en-US" dirty="0" smtClean="0"/>
              <a:t>Not surprisingly, no one buys Zip drives any more.</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762000" y="1981200"/>
            <a:ext cx="8001000" cy="990600"/>
          </a:xfrm>
        </p:spPr>
        <p:txBody>
          <a:bodyPr/>
          <a:lstStyle/>
          <a:p>
            <a:pPr eaLnBrk="1" hangingPunct="1"/>
            <a:r>
              <a:rPr lang="en-US" sz="6000" smtClean="0"/>
              <a:t>Parallelism</a:t>
            </a:r>
          </a:p>
        </p:txBody>
      </p:sp>
      <p:sp>
        <p:nvSpPr>
          <p:cNvPr id="56323" name="Rectangle 3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57347" name="Slide Number Placeholder 5"/>
          <p:cNvSpPr>
            <a:spLocks noGrp="1"/>
          </p:cNvSpPr>
          <p:nvPr>
            <p:ph type="sldNum" sz="quarter" idx="11"/>
          </p:nvPr>
        </p:nvSpPr>
        <p:spPr>
          <a:noFill/>
        </p:spPr>
        <p:txBody>
          <a:bodyPr/>
          <a:lstStyle/>
          <a:p>
            <a:fld id="{46E5D6A6-AC34-4349-8846-DD007C95543D}" type="slidenum">
              <a:rPr lang="en-US"/>
              <a:pPr/>
              <a:t>45</a:t>
            </a:fld>
            <a:endParaRPr lang="en-US"/>
          </a:p>
        </p:txBody>
      </p:sp>
      <p:sp>
        <p:nvSpPr>
          <p:cNvPr id="57348" name="Rectangle 2"/>
          <p:cNvSpPr>
            <a:spLocks noGrp="1" noChangeArrowheads="1"/>
          </p:cNvSpPr>
          <p:nvPr>
            <p:ph type="title"/>
          </p:nvPr>
        </p:nvSpPr>
        <p:spPr>
          <a:xfrm>
            <a:off x="152400" y="228600"/>
            <a:ext cx="8763000" cy="838200"/>
          </a:xfrm>
        </p:spPr>
        <p:txBody>
          <a:bodyPr/>
          <a:lstStyle/>
          <a:p>
            <a:pPr eaLnBrk="1" hangingPunct="1"/>
            <a:r>
              <a:rPr lang="en-US" smtClean="0"/>
              <a:t>Parallelism</a:t>
            </a:r>
          </a:p>
        </p:txBody>
      </p:sp>
      <p:pic>
        <p:nvPicPr>
          <p:cNvPr id="57349" name="Picture 3" descr="bd04955_"/>
          <p:cNvPicPr>
            <a:picLocks noChangeAspect="1" noChangeArrowheads="1"/>
          </p:cNvPicPr>
          <p:nvPr/>
        </p:nvPicPr>
        <p:blipFill>
          <a:blip r:embed="rId5" cstate="print"/>
          <a:srcRect/>
          <a:stretch>
            <a:fillRect/>
          </a:stretch>
        </p:blipFill>
        <p:spPr bwMode="auto">
          <a:xfrm>
            <a:off x="838200" y="3957638"/>
            <a:ext cx="3167063" cy="2136775"/>
          </a:xfrm>
          <a:prstGeom prst="rect">
            <a:avLst/>
          </a:prstGeom>
          <a:noFill/>
          <a:ln w="9525">
            <a:noFill/>
            <a:miter lim="800000"/>
            <a:headEnd/>
            <a:tailEnd/>
          </a:ln>
        </p:spPr>
      </p:pic>
      <p:pic>
        <p:nvPicPr>
          <p:cNvPr id="57350" name="Picture 4" descr="bd04955_"/>
          <p:cNvPicPr>
            <a:picLocks noChangeAspect="1" noChangeArrowheads="1"/>
          </p:cNvPicPr>
          <p:nvPr/>
        </p:nvPicPr>
        <p:blipFill>
          <a:blip r:embed="rId5" cstate="print"/>
          <a:srcRect/>
          <a:stretch>
            <a:fillRect/>
          </a:stretch>
        </p:blipFill>
        <p:spPr bwMode="auto">
          <a:xfrm>
            <a:off x="5791200" y="3124200"/>
            <a:ext cx="1143000" cy="771525"/>
          </a:xfrm>
          <a:prstGeom prst="rect">
            <a:avLst/>
          </a:prstGeom>
          <a:noFill/>
          <a:ln w="9525">
            <a:noFill/>
            <a:miter lim="800000"/>
            <a:headEnd/>
            <a:tailEnd/>
          </a:ln>
        </p:spPr>
      </p:pic>
      <p:pic>
        <p:nvPicPr>
          <p:cNvPr id="57351" name="Picture 5" descr="bd04955_"/>
          <p:cNvPicPr>
            <a:picLocks noChangeAspect="1" noChangeArrowheads="1"/>
          </p:cNvPicPr>
          <p:nvPr/>
        </p:nvPicPr>
        <p:blipFill>
          <a:blip r:embed="rId5" cstate="print"/>
          <a:srcRect/>
          <a:stretch>
            <a:fillRect/>
          </a:stretch>
        </p:blipFill>
        <p:spPr bwMode="auto">
          <a:xfrm>
            <a:off x="4495800" y="3124200"/>
            <a:ext cx="1143000" cy="771525"/>
          </a:xfrm>
          <a:prstGeom prst="rect">
            <a:avLst/>
          </a:prstGeom>
          <a:noFill/>
          <a:ln w="9525">
            <a:noFill/>
            <a:miter lim="800000"/>
            <a:headEnd/>
            <a:tailEnd/>
          </a:ln>
        </p:spPr>
      </p:pic>
      <p:pic>
        <p:nvPicPr>
          <p:cNvPr id="57352" name="Picture 6" descr="bd04955_"/>
          <p:cNvPicPr>
            <a:picLocks noChangeAspect="1" noChangeArrowheads="1"/>
          </p:cNvPicPr>
          <p:nvPr/>
        </p:nvPicPr>
        <p:blipFill>
          <a:blip r:embed="rId5" cstate="print"/>
          <a:srcRect/>
          <a:stretch>
            <a:fillRect/>
          </a:stretch>
        </p:blipFill>
        <p:spPr bwMode="auto">
          <a:xfrm>
            <a:off x="7010400" y="2286000"/>
            <a:ext cx="1143000" cy="771525"/>
          </a:xfrm>
          <a:prstGeom prst="rect">
            <a:avLst/>
          </a:prstGeom>
          <a:noFill/>
          <a:ln w="9525">
            <a:noFill/>
            <a:miter lim="800000"/>
            <a:headEnd/>
            <a:tailEnd/>
          </a:ln>
        </p:spPr>
      </p:pic>
      <p:pic>
        <p:nvPicPr>
          <p:cNvPr id="57353" name="Picture 7" descr="bd04955_"/>
          <p:cNvPicPr>
            <a:picLocks noChangeAspect="1" noChangeArrowheads="1"/>
          </p:cNvPicPr>
          <p:nvPr/>
        </p:nvPicPr>
        <p:blipFill>
          <a:blip r:embed="rId5" cstate="print"/>
          <a:srcRect/>
          <a:stretch>
            <a:fillRect/>
          </a:stretch>
        </p:blipFill>
        <p:spPr bwMode="auto">
          <a:xfrm>
            <a:off x="5791200" y="2286000"/>
            <a:ext cx="1143000" cy="771525"/>
          </a:xfrm>
          <a:prstGeom prst="rect">
            <a:avLst/>
          </a:prstGeom>
          <a:noFill/>
          <a:ln w="9525">
            <a:noFill/>
            <a:miter lim="800000"/>
            <a:headEnd/>
            <a:tailEnd/>
          </a:ln>
        </p:spPr>
      </p:pic>
      <p:pic>
        <p:nvPicPr>
          <p:cNvPr id="57354" name="Picture 8" descr="bd04955_"/>
          <p:cNvPicPr>
            <a:picLocks noChangeAspect="1" noChangeArrowheads="1"/>
          </p:cNvPicPr>
          <p:nvPr/>
        </p:nvPicPr>
        <p:blipFill>
          <a:blip r:embed="rId5" cstate="print"/>
          <a:srcRect/>
          <a:stretch>
            <a:fillRect/>
          </a:stretch>
        </p:blipFill>
        <p:spPr bwMode="auto">
          <a:xfrm>
            <a:off x="4419600" y="2286000"/>
            <a:ext cx="1143000" cy="771525"/>
          </a:xfrm>
          <a:prstGeom prst="rect">
            <a:avLst/>
          </a:prstGeom>
          <a:noFill/>
          <a:ln w="9525">
            <a:noFill/>
            <a:miter lim="800000"/>
            <a:headEnd/>
            <a:tailEnd/>
          </a:ln>
        </p:spPr>
      </p:pic>
      <p:pic>
        <p:nvPicPr>
          <p:cNvPr id="57355" name="Picture 9" descr="bd04955_"/>
          <p:cNvPicPr>
            <a:picLocks noChangeAspect="1" noChangeArrowheads="1"/>
          </p:cNvPicPr>
          <p:nvPr/>
        </p:nvPicPr>
        <p:blipFill>
          <a:blip r:embed="rId5" cstate="print"/>
          <a:srcRect/>
          <a:stretch>
            <a:fillRect/>
          </a:stretch>
        </p:blipFill>
        <p:spPr bwMode="auto">
          <a:xfrm>
            <a:off x="7010400" y="1371600"/>
            <a:ext cx="1143000" cy="771525"/>
          </a:xfrm>
          <a:prstGeom prst="rect">
            <a:avLst/>
          </a:prstGeom>
          <a:noFill/>
          <a:ln w="9525">
            <a:noFill/>
            <a:miter lim="800000"/>
            <a:headEnd/>
            <a:tailEnd/>
          </a:ln>
        </p:spPr>
      </p:pic>
      <p:pic>
        <p:nvPicPr>
          <p:cNvPr id="57356" name="Picture 10" descr="bd04955_"/>
          <p:cNvPicPr>
            <a:picLocks noChangeAspect="1" noChangeArrowheads="1"/>
          </p:cNvPicPr>
          <p:nvPr/>
        </p:nvPicPr>
        <p:blipFill>
          <a:blip r:embed="rId5" cstate="print"/>
          <a:srcRect/>
          <a:stretch>
            <a:fillRect/>
          </a:stretch>
        </p:blipFill>
        <p:spPr bwMode="auto">
          <a:xfrm>
            <a:off x="5791200" y="1371600"/>
            <a:ext cx="1143000" cy="771525"/>
          </a:xfrm>
          <a:prstGeom prst="rect">
            <a:avLst/>
          </a:prstGeom>
          <a:noFill/>
          <a:ln w="9525">
            <a:noFill/>
            <a:miter lim="800000"/>
            <a:headEnd/>
            <a:tailEnd/>
          </a:ln>
        </p:spPr>
      </p:pic>
      <p:pic>
        <p:nvPicPr>
          <p:cNvPr id="57357" name="Picture 11" descr="bd04955_"/>
          <p:cNvPicPr>
            <a:picLocks noChangeAspect="1" noChangeArrowheads="1"/>
          </p:cNvPicPr>
          <p:nvPr/>
        </p:nvPicPr>
        <p:blipFill>
          <a:blip r:embed="rId5" cstate="print"/>
          <a:srcRect/>
          <a:stretch>
            <a:fillRect/>
          </a:stretch>
        </p:blipFill>
        <p:spPr bwMode="auto">
          <a:xfrm>
            <a:off x="4495800" y="1371600"/>
            <a:ext cx="1143000" cy="771525"/>
          </a:xfrm>
          <a:prstGeom prst="rect">
            <a:avLst/>
          </a:prstGeom>
          <a:noFill/>
          <a:ln w="9525">
            <a:noFill/>
            <a:miter lim="800000"/>
            <a:headEnd/>
            <a:tailEnd/>
          </a:ln>
        </p:spPr>
      </p:pic>
      <p:pic>
        <p:nvPicPr>
          <p:cNvPr id="57358" name="Picture 12" descr="bd04955_"/>
          <p:cNvPicPr>
            <a:picLocks noChangeAspect="1" noChangeArrowheads="1"/>
          </p:cNvPicPr>
          <p:nvPr/>
        </p:nvPicPr>
        <p:blipFill>
          <a:blip r:embed="rId5" cstate="print"/>
          <a:srcRect/>
          <a:stretch>
            <a:fillRect/>
          </a:stretch>
        </p:blipFill>
        <p:spPr bwMode="auto">
          <a:xfrm>
            <a:off x="5791200" y="3962400"/>
            <a:ext cx="1143000" cy="771525"/>
          </a:xfrm>
          <a:prstGeom prst="rect">
            <a:avLst/>
          </a:prstGeom>
          <a:noFill/>
          <a:ln w="9525">
            <a:noFill/>
            <a:miter lim="800000"/>
            <a:headEnd/>
            <a:tailEnd/>
          </a:ln>
        </p:spPr>
      </p:pic>
      <p:pic>
        <p:nvPicPr>
          <p:cNvPr id="57359" name="Picture 13" descr="bd04955_"/>
          <p:cNvPicPr>
            <a:picLocks noChangeAspect="1" noChangeArrowheads="1"/>
          </p:cNvPicPr>
          <p:nvPr/>
        </p:nvPicPr>
        <p:blipFill>
          <a:blip r:embed="rId5" cstate="print"/>
          <a:srcRect/>
          <a:stretch>
            <a:fillRect/>
          </a:stretch>
        </p:blipFill>
        <p:spPr bwMode="auto">
          <a:xfrm>
            <a:off x="7010400" y="3962400"/>
            <a:ext cx="1143000" cy="771525"/>
          </a:xfrm>
          <a:prstGeom prst="rect">
            <a:avLst/>
          </a:prstGeom>
          <a:noFill/>
          <a:ln w="9525">
            <a:noFill/>
            <a:miter lim="800000"/>
            <a:headEnd/>
            <a:tailEnd/>
          </a:ln>
        </p:spPr>
      </p:pic>
      <p:pic>
        <p:nvPicPr>
          <p:cNvPr id="57360" name="Picture 14" descr="bd04955_"/>
          <p:cNvPicPr>
            <a:picLocks noChangeAspect="1" noChangeArrowheads="1"/>
          </p:cNvPicPr>
          <p:nvPr/>
        </p:nvPicPr>
        <p:blipFill>
          <a:blip r:embed="rId5" cstate="print"/>
          <a:srcRect/>
          <a:stretch>
            <a:fillRect/>
          </a:stretch>
        </p:blipFill>
        <p:spPr bwMode="auto">
          <a:xfrm>
            <a:off x="7010400" y="3124200"/>
            <a:ext cx="1143000" cy="771525"/>
          </a:xfrm>
          <a:prstGeom prst="rect">
            <a:avLst/>
          </a:prstGeom>
          <a:noFill/>
          <a:ln w="9525">
            <a:noFill/>
            <a:miter lim="800000"/>
            <a:headEnd/>
            <a:tailEnd/>
          </a:ln>
        </p:spPr>
      </p:pic>
      <p:pic>
        <p:nvPicPr>
          <p:cNvPr id="57361" name="Picture 15" descr="bd04955_"/>
          <p:cNvPicPr>
            <a:picLocks noChangeAspect="1" noChangeArrowheads="1"/>
          </p:cNvPicPr>
          <p:nvPr/>
        </p:nvPicPr>
        <p:blipFill>
          <a:blip r:embed="rId5" cstate="print"/>
          <a:srcRect/>
          <a:stretch>
            <a:fillRect/>
          </a:stretch>
        </p:blipFill>
        <p:spPr bwMode="auto">
          <a:xfrm>
            <a:off x="4495800" y="3962400"/>
            <a:ext cx="1143000" cy="771525"/>
          </a:xfrm>
          <a:prstGeom prst="rect">
            <a:avLst/>
          </a:prstGeom>
          <a:noFill/>
          <a:ln w="9525">
            <a:noFill/>
            <a:miter lim="800000"/>
            <a:headEnd/>
            <a:tailEnd/>
          </a:ln>
        </p:spPr>
      </p:pic>
      <p:pic>
        <p:nvPicPr>
          <p:cNvPr id="57362" name="Picture 16" descr="bd04955_"/>
          <p:cNvPicPr>
            <a:picLocks noChangeAspect="1" noChangeArrowheads="1"/>
          </p:cNvPicPr>
          <p:nvPr/>
        </p:nvPicPr>
        <p:blipFill>
          <a:blip r:embed="rId5" cstate="print"/>
          <a:srcRect/>
          <a:stretch>
            <a:fillRect/>
          </a:stretch>
        </p:blipFill>
        <p:spPr bwMode="auto">
          <a:xfrm>
            <a:off x="4495800" y="4876800"/>
            <a:ext cx="1143000" cy="771525"/>
          </a:xfrm>
          <a:prstGeom prst="rect">
            <a:avLst/>
          </a:prstGeom>
          <a:noFill/>
          <a:ln w="9525">
            <a:noFill/>
            <a:miter lim="800000"/>
            <a:headEnd/>
            <a:tailEnd/>
          </a:ln>
        </p:spPr>
      </p:pic>
      <p:pic>
        <p:nvPicPr>
          <p:cNvPr id="57363" name="Picture 17" descr="bd04955_"/>
          <p:cNvPicPr>
            <a:picLocks noChangeAspect="1" noChangeArrowheads="1"/>
          </p:cNvPicPr>
          <p:nvPr/>
        </p:nvPicPr>
        <p:blipFill>
          <a:blip r:embed="rId5" cstate="print"/>
          <a:srcRect/>
          <a:stretch>
            <a:fillRect/>
          </a:stretch>
        </p:blipFill>
        <p:spPr bwMode="auto">
          <a:xfrm>
            <a:off x="5791200" y="4876800"/>
            <a:ext cx="1143000" cy="771525"/>
          </a:xfrm>
          <a:prstGeom prst="rect">
            <a:avLst/>
          </a:prstGeom>
          <a:noFill/>
          <a:ln w="9525">
            <a:noFill/>
            <a:miter lim="800000"/>
            <a:headEnd/>
            <a:tailEnd/>
          </a:ln>
        </p:spPr>
      </p:pic>
      <p:pic>
        <p:nvPicPr>
          <p:cNvPr id="57364" name="Picture 18" descr="bd04955_"/>
          <p:cNvPicPr>
            <a:picLocks noChangeAspect="1" noChangeArrowheads="1"/>
          </p:cNvPicPr>
          <p:nvPr/>
        </p:nvPicPr>
        <p:blipFill>
          <a:blip r:embed="rId5" cstate="print"/>
          <a:srcRect/>
          <a:stretch>
            <a:fillRect/>
          </a:stretch>
        </p:blipFill>
        <p:spPr bwMode="auto">
          <a:xfrm>
            <a:off x="7010400" y="4876800"/>
            <a:ext cx="1143000" cy="771525"/>
          </a:xfrm>
          <a:prstGeom prst="rect">
            <a:avLst/>
          </a:prstGeom>
          <a:noFill/>
          <a:ln w="9525">
            <a:noFill/>
            <a:miter lim="800000"/>
            <a:headEnd/>
            <a:tailEnd/>
          </a:ln>
        </p:spPr>
      </p:pic>
      <p:sp>
        <p:nvSpPr>
          <p:cNvPr id="57365" name="Text Box 19"/>
          <p:cNvSpPr txBox="1">
            <a:spLocks noChangeArrowheads="1"/>
          </p:cNvSpPr>
          <p:nvPr/>
        </p:nvSpPr>
        <p:spPr bwMode="auto">
          <a:xfrm>
            <a:off x="1371600" y="3524250"/>
            <a:ext cx="1901825" cy="519113"/>
          </a:xfrm>
          <a:prstGeom prst="rect">
            <a:avLst/>
          </a:prstGeom>
          <a:noFill/>
          <a:ln w="9525">
            <a:noFill/>
            <a:miter lim="800000"/>
            <a:headEnd/>
            <a:tailEnd/>
          </a:ln>
        </p:spPr>
        <p:txBody>
          <a:bodyPr wrap="none">
            <a:spAutoFit/>
          </a:bodyPr>
          <a:lstStyle/>
          <a:p>
            <a:r>
              <a:rPr lang="en-US" sz="2800"/>
              <a:t>Less fish …</a:t>
            </a:r>
          </a:p>
        </p:txBody>
      </p:sp>
      <p:sp>
        <p:nvSpPr>
          <p:cNvPr id="57366" name="Text Box 20"/>
          <p:cNvSpPr txBox="1">
            <a:spLocks noChangeArrowheads="1"/>
          </p:cNvSpPr>
          <p:nvPr/>
        </p:nvSpPr>
        <p:spPr bwMode="auto">
          <a:xfrm>
            <a:off x="5562600" y="5562600"/>
            <a:ext cx="1695450" cy="519113"/>
          </a:xfrm>
          <a:prstGeom prst="rect">
            <a:avLst/>
          </a:prstGeom>
          <a:noFill/>
          <a:ln w="9525">
            <a:noFill/>
            <a:miter lim="800000"/>
            <a:headEnd/>
            <a:tailEnd/>
          </a:ln>
        </p:spPr>
        <p:txBody>
          <a:bodyPr wrap="none">
            <a:spAutoFit/>
          </a:bodyPr>
          <a:lstStyle/>
          <a:p>
            <a:r>
              <a:rPr lang="en-US" sz="2800"/>
              <a:t>More fish!</a:t>
            </a:r>
          </a:p>
        </p:txBody>
      </p:sp>
      <p:sp>
        <p:nvSpPr>
          <p:cNvPr id="57367" name="Text Box 21"/>
          <p:cNvSpPr txBox="1">
            <a:spLocks noChangeArrowheads="1"/>
          </p:cNvSpPr>
          <p:nvPr/>
        </p:nvSpPr>
        <p:spPr bwMode="auto">
          <a:xfrm>
            <a:off x="709613" y="1304925"/>
            <a:ext cx="3657600" cy="2227263"/>
          </a:xfrm>
          <a:prstGeom prst="rect">
            <a:avLst/>
          </a:prstGeom>
          <a:noFill/>
          <a:ln w="9525">
            <a:noFill/>
            <a:miter lim="800000"/>
            <a:headEnd/>
            <a:tailEnd/>
          </a:ln>
        </p:spPr>
        <p:txBody>
          <a:bodyPr>
            <a:spAutoFit/>
          </a:bodyPr>
          <a:lstStyle/>
          <a:p>
            <a:pPr algn="l"/>
            <a:r>
              <a:rPr lang="en-US" sz="2800" b="1" i="1" u="sng"/>
              <a:t>Parallelism</a:t>
            </a:r>
            <a:r>
              <a:rPr lang="en-US" sz="2800"/>
              <a:t> means doing multiple things at the same time: you can get more work done in the same time.</a:t>
            </a:r>
          </a:p>
        </p:txBody>
      </p:sp>
      <p:sp>
        <p:nvSpPr>
          <p:cNvPr id="57368" name="Rectangle 5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58371" name="Slide Number Placeholder 3"/>
          <p:cNvSpPr>
            <a:spLocks noGrp="1"/>
          </p:cNvSpPr>
          <p:nvPr>
            <p:ph type="sldNum" sz="quarter" idx="4294967295"/>
          </p:nvPr>
        </p:nvSpPr>
        <p:spPr>
          <a:xfrm>
            <a:off x="7162800" y="6191250"/>
            <a:ext cx="1295400" cy="457200"/>
          </a:xfrm>
          <a:noFill/>
        </p:spPr>
        <p:txBody>
          <a:bodyPr/>
          <a:lstStyle/>
          <a:p>
            <a:fld id="{BF38EC93-4AE2-4AAB-9B6C-B6AB2A1D95DA}" type="slidenum">
              <a:rPr lang="en-US"/>
              <a:pPr/>
              <a:t>46</a:t>
            </a:fld>
            <a:endParaRPr lang="en-US"/>
          </a:p>
        </p:txBody>
      </p:sp>
      <p:sp>
        <p:nvSpPr>
          <p:cNvPr id="58372" name="Rectangle 2"/>
          <p:cNvSpPr>
            <a:spLocks noGrp="1" noChangeArrowheads="1"/>
          </p:cNvSpPr>
          <p:nvPr>
            <p:ph type="title"/>
          </p:nvPr>
        </p:nvSpPr>
        <p:spPr/>
        <p:txBody>
          <a:bodyPr/>
          <a:lstStyle/>
          <a:p>
            <a:pPr eaLnBrk="1" hangingPunct="1"/>
            <a:r>
              <a:rPr lang="en-US" smtClean="0"/>
              <a:t>The Jigsaw Puzzle Analogy</a:t>
            </a:r>
          </a:p>
        </p:txBody>
      </p:sp>
      <p:grpSp>
        <p:nvGrpSpPr>
          <p:cNvPr id="58373" name="Group 65"/>
          <p:cNvGrpSpPr>
            <a:grpSpLocks/>
          </p:cNvGrpSpPr>
          <p:nvPr/>
        </p:nvGrpSpPr>
        <p:grpSpPr bwMode="auto">
          <a:xfrm>
            <a:off x="533400" y="1371600"/>
            <a:ext cx="2819400" cy="2819400"/>
            <a:chOff x="480" y="864"/>
            <a:chExt cx="1776" cy="1776"/>
          </a:xfrm>
        </p:grpSpPr>
        <p:grpSp>
          <p:nvGrpSpPr>
            <p:cNvPr id="58435" name="Group 9"/>
            <p:cNvGrpSpPr>
              <a:grpSpLocks/>
            </p:cNvGrpSpPr>
            <p:nvPr/>
          </p:nvGrpSpPr>
          <p:grpSpPr bwMode="auto">
            <a:xfrm>
              <a:off x="864" y="1248"/>
              <a:ext cx="960" cy="960"/>
              <a:chOff x="1872" y="1920"/>
              <a:chExt cx="960" cy="960"/>
            </a:xfrm>
          </p:grpSpPr>
          <p:sp>
            <p:nvSpPr>
              <p:cNvPr id="58448" name="Rectangle 3"/>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49" name="Group 4"/>
              <p:cNvGrpSpPr>
                <a:grpSpLocks/>
              </p:cNvGrpSpPr>
              <p:nvPr/>
            </p:nvGrpSpPr>
            <p:grpSpPr bwMode="auto">
              <a:xfrm>
                <a:off x="2112" y="2112"/>
                <a:ext cx="456" cy="480"/>
                <a:chOff x="1824" y="633"/>
                <a:chExt cx="2834" cy="2849"/>
              </a:xfrm>
            </p:grpSpPr>
            <p:sp>
              <p:nvSpPr>
                <p:cNvPr id="58450"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51"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52"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53"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36" name="Group 40"/>
            <p:cNvGrpSpPr>
              <a:grpSpLocks/>
            </p:cNvGrpSpPr>
            <p:nvPr/>
          </p:nvGrpSpPr>
          <p:grpSpPr bwMode="auto">
            <a:xfrm>
              <a:off x="480" y="1584"/>
              <a:ext cx="336" cy="288"/>
              <a:chOff x="384" y="2496"/>
              <a:chExt cx="336" cy="288"/>
            </a:xfrm>
          </p:grpSpPr>
          <p:sp>
            <p:nvSpPr>
              <p:cNvPr id="58446" name="Oval 38"/>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47" name="AutoShape 39"/>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37" name="Group 55"/>
            <p:cNvGrpSpPr>
              <a:grpSpLocks/>
            </p:cNvGrpSpPr>
            <p:nvPr/>
          </p:nvGrpSpPr>
          <p:grpSpPr bwMode="auto">
            <a:xfrm>
              <a:off x="1920" y="1632"/>
              <a:ext cx="336" cy="288"/>
              <a:chOff x="1920" y="1632"/>
              <a:chExt cx="336" cy="288"/>
            </a:xfrm>
          </p:grpSpPr>
          <p:sp>
            <p:nvSpPr>
              <p:cNvPr id="58444" name="Oval 4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45" name="AutoShape 50"/>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38" name="Group 62"/>
            <p:cNvGrpSpPr>
              <a:grpSpLocks/>
            </p:cNvGrpSpPr>
            <p:nvPr/>
          </p:nvGrpSpPr>
          <p:grpSpPr bwMode="auto">
            <a:xfrm>
              <a:off x="1152" y="864"/>
              <a:ext cx="288" cy="336"/>
              <a:chOff x="816" y="2880"/>
              <a:chExt cx="288" cy="336"/>
            </a:xfrm>
          </p:grpSpPr>
          <p:sp>
            <p:nvSpPr>
              <p:cNvPr id="58442" name="Oval 59"/>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43" name="AutoShape 61"/>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39" name="Group 64"/>
            <p:cNvGrpSpPr>
              <a:grpSpLocks/>
            </p:cNvGrpSpPr>
            <p:nvPr/>
          </p:nvGrpSpPr>
          <p:grpSpPr bwMode="auto">
            <a:xfrm>
              <a:off x="1248" y="2304"/>
              <a:ext cx="288" cy="336"/>
              <a:chOff x="1584" y="2736"/>
              <a:chExt cx="288" cy="336"/>
            </a:xfrm>
          </p:grpSpPr>
          <p:sp>
            <p:nvSpPr>
              <p:cNvPr id="58440" name="Oval 53"/>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41" name="AutoShape 63"/>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4" name="Group 66"/>
          <p:cNvGrpSpPr>
            <a:grpSpLocks/>
          </p:cNvGrpSpPr>
          <p:nvPr/>
        </p:nvGrpSpPr>
        <p:grpSpPr bwMode="auto">
          <a:xfrm>
            <a:off x="4038600" y="1371600"/>
            <a:ext cx="2819400" cy="2819400"/>
            <a:chOff x="480" y="864"/>
            <a:chExt cx="1776" cy="1776"/>
          </a:xfrm>
        </p:grpSpPr>
        <p:grpSp>
          <p:nvGrpSpPr>
            <p:cNvPr id="58416" name="Group 67"/>
            <p:cNvGrpSpPr>
              <a:grpSpLocks/>
            </p:cNvGrpSpPr>
            <p:nvPr/>
          </p:nvGrpSpPr>
          <p:grpSpPr bwMode="auto">
            <a:xfrm>
              <a:off x="864" y="1248"/>
              <a:ext cx="960" cy="960"/>
              <a:chOff x="1872" y="1920"/>
              <a:chExt cx="960" cy="960"/>
            </a:xfrm>
          </p:grpSpPr>
          <p:sp>
            <p:nvSpPr>
              <p:cNvPr id="58429" name="Rectangle 6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30" name="Group 69"/>
              <p:cNvGrpSpPr>
                <a:grpSpLocks/>
              </p:cNvGrpSpPr>
              <p:nvPr/>
            </p:nvGrpSpPr>
            <p:grpSpPr bwMode="auto">
              <a:xfrm>
                <a:off x="2112" y="2112"/>
                <a:ext cx="456" cy="480"/>
                <a:chOff x="1824" y="633"/>
                <a:chExt cx="2834" cy="2849"/>
              </a:xfrm>
            </p:grpSpPr>
            <p:sp>
              <p:nvSpPr>
                <p:cNvPr id="5843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3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3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3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17" name="Group 74"/>
            <p:cNvGrpSpPr>
              <a:grpSpLocks/>
            </p:cNvGrpSpPr>
            <p:nvPr/>
          </p:nvGrpSpPr>
          <p:grpSpPr bwMode="auto">
            <a:xfrm>
              <a:off x="480" y="1584"/>
              <a:ext cx="336" cy="288"/>
              <a:chOff x="384" y="2496"/>
              <a:chExt cx="336" cy="288"/>
            </a:xfrm>
          </p:grpSpPr>
          <p:sp>
            <p:nvSpPr>
              <p:cNvPr id="58427" name="Oval 7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28" name="AutoShape 7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18" name="Group 77"/>
            <p:cNvGrpSpPr>
              <a:grpSpLocks/>
            </p:cNvGrpSpPr>
            <p:nvPr/>
          </p:nvGrpSpPr>
          <p:grpSpPr bwMode="auto">
            <a:xfrm>
              <a:off x="1920" y="1632"/>
              <a:ext cx="336" cy="288"/>
              <a:chOff x="1920" y="1632"/>
              <a:chExt cx="336" cy="288"/>
            </a:xfrm>
          </p:grpSpPr>
          <p:sp>
            <p:nvSpPr>
              <p:cNvPr id="58425" name="Oval 7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26" name="AutoShape 7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19" name="Group 80"/>
            <p:cNvGrpSpPr>
              <a:grpSpLocks/>
            </p:cNvGrpSpPr>
            <p:nvPr/>
          </p:nvGrpSpPr>
          <p:grpSpPr bwMode="auto">
            <a:xfrm>
              <a:off x="1152" y="864"/>
              <a:ext cx="288" cy="336"/>
              <a:chOff x="816" y="2880"/>
              <a:chExt cx="288" cy="336"/>
            </a:xfrm>
          </p:grpSpPr>
          <p:sp>
            <p:nvSpPr>
              <p:cNvPr id="58423" name="Oval 8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24" name="AutoShape 8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20" name="Group 83"/>
            <p:cNvGrpSpPr>
              <a:grpSpLocks/>
            </p:cNvGrpSpPr>
            <p:nvPr/>
          </p:nvGrpSpPr>
          <p:grpSpPr bwMode="auto">
            <a:xfrm>
              <a:off x="1248" y="2304"/>
              <a:ext cx="288" cy="336"/>
              <a:chOff x="1584" y="2736"/>
              <a:chExt cx="288" cy="336"/>
            </a:xfrm>
          </p:grpSpPr>
          <p:sp>
            <p:nvSpPr>
              <p:cNvPr id="58421" name="Oval 8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22" name="AutoShape 8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5" name="Group 86"/>
          <p:cNvGrpSpPr>
            <a:grpSpLocks/>
          </p:cNvGrpSpPr>
          <p:nvPr/>
        </p:nvGrpSpPr>
        <p:grpSpPr bwMode="auto">
          <a:xfrm>
            <a:off x="2209800" y="3386138"/>
            <a:ext cx="2819400" cy="2819400"/>
            <a:chOff x="480" y="864"/>
            <a:chExt cx="1776" cy="1776"/>
          </a:xfrm>
        </p:grpSpPr>
        <p:grpSp>
          <p:nvGrpSpPr>
            <p:cNvPr id="58397" name="Group 87"/>
            <p:cNvGrpSpPr>
              <a:grpSpLocks/>
            </p:cNvGrpSpPr>
            <p:nvPr/>
          </p:nvGrpSpPr>
          <p:grpSpPr bwMode="auto">
            <a:xfrm>
              <a:off x="864" y="1248"/>
              <a:ext cx="960" cy="960"/>
              <a:chOff x="1872" y="1920"/>
              <a:chExt cx="960" cy="960"/>
            </a:xfrm>
          </p:grpSpPr>
          <p:sp>
            <p:nvSpPr>
              <p:cNvPr id="58410" name="Rectangle 8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11" name="Group 89"/>
              <p:cNvGrpSpPr>
                <a:grpSpLocks/>
              </p:cNvGrpSpPr>
              <p:nvPr/>
            </p:nvGrpSpPr>
            <p:grpSpPr bwMode="auto">
              <a:xfrm>
                <a:off x="2112" y="2112"/>
                <a:ext cx="456" cy="480"/>
                <a:chOff x="1824" y="633"/>
                <a:chExt cx="2834" cy="2849"/>
              </a:xfrm>
            </p:grpSpPr>
            <p:sp>
              <p:nvSpPr>
                <p:cNvPr id="5841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1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1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1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98" name="Group 94"/>
            <p:cNvGrpSpPr>
              <a:grpSpLocks/>
            </p:cNvGrpSpPr>
            <p:nvPr/>
          </p:nvGrpSpPr>
          <p:grpSpPr bwMode="auto">
            <a:xfrm>
              <a:off x="480" y="1584"/>
              <a:ext cx="336" cy="288"/>
              <a:chOff x="384" y="2496"/>
              <a:chExt cx="336" cy="288"/>
            </a:xfrm>
          </p:grpSpPr>
          <p:sp>
            <p:nvSpPr>
              <p:cNvPr id="58408" name="Oval 9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09" name="AutoShape 9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99" name="Group 97"/>
            <p:cNvGrpSpPr>
              <a:grpSpLocks/>
            </p:cNvGrpSpPr>
            <p:nvPr/>
          </p:nvGrpSpPr>
          <p:grpSpPr bwMode="auto">
            <a:xfrm>
              <a:off x="1920" y="1632"/>
              <a:ext cx="336" cy="288"/>
              <a:chOff x="1920" y="1632"/>
              <a:chExt cx="336" cy="288"/>
            </a:xfrm>
          </p:grpSpPr>
          <p:sp>
            <p:nvSpPr>
              <p:cNvPr id="58406" name="Oval 9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07" name="AutoShape 9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00" name="Group 100"/>
            <p:cNvGrpSpPr>
              <a:grpSpLocks/>
            </p:cNvGrpSpPr>
            <p:nvPr/>
          </p:nvGrpSpPr>
          <p:grpSpPr bwMode="auto">
            <a:xfrm>
              <a:off x="1152" y="864"/>
              <a:ext cx="288" cy="336"/>
              <a:chOff x="816" y="2880"/>
              <a:chExt cx="288" cy="336"/>
            </a:xfrm>
          </p:grpSpPr>
          <p:sp>
            <p:nvSpPr>
              <p:cNvPr id="58404" name="Oval 10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05" name="AutoShape 10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01" name="Group 103"/>
            <p:cNvGrpSpPr>
              <a:grpSpLocks/>
            </p:cNvGrpSpPr>
            <p:nvPr/>
          </p:nvGrpSpPr>
          <p:grpSpPr bwMode="auto">
            <a:xfrm>
              <a:off x="1248" y="2304"/>
              <a:ext cx="288" cy="336"/>
              <a:chOff x="1584" y="2736"/>
              <a:chExt cx="288" cy="336"/>
            </a:xfrm>
          </p:grpSpPr>
          <p:sp>
            <p:nvSpPr>
              <p:cNvPr id="58402" name="Oval 10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03" name="AutoShape 10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6" name="Group 106"/>
          <p:cNvGrpSpPr>
            <a:grpSpLocks/>
          </p:cNvGrpSpPr>
          <p:nvPr/>
        </p:nvGrpSpPr>
        <p:grpSpPr bwMode="auto">
          <a:xfrm>
            <a:off x="5410200" y="3386138"/>
            <a:ext cx="2819400" cy="2819400"/>
            <a:chOff x="480" y="864"/>
            <a:chExt cx="1776" cy="1776"/>
          </a:xfrm>
        </p:grpSpPr>
        <p:grpSp>
          <p:nvGrpSpPr>
            <p:cNvPr id="58378" name="Group 107"/>
            <p:cNvGrpSpPr>
              <a:grpSpLocks/>
            </p:cNvGrpSpPr>
            <p:nvPr/>
          </p:nvGrpSpPr>
          <p:grpSpPr bwMode="auto">
            <a:xfrm>
              <a:off x="864" y="1248"/>
              <a:ext cx="960" cy="960"/>
              <a:chOff x="1872" y="1920"/>
              <a:chExt cx="960" cy="960"/>
            </a:xfrm>
          </p:grpSpPr>
          <p:sp>
            <p:nvSpPr>
              <p:cNvPr id="58391" name="Rectangle 10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392" name="Group 109"/>
              <p:cNvGrpSpPr>
                <a:grpSpLocks/>
              </p:cNvGrpSpPr>
              <p:nvPr/>
            </p:nvGrpSpPr>
            <p:grpSpPr bwMode="auto">
              <a:xfrm>
                <a:off x="2112" y="2112"/>
                <a:ext cx="456" cy="480"/>
                <a:chOff x="1824" y="633"/>
                <a:chExt cx="2834" cy="2849"/>
              </a:xfrm>
            </p:grpSpPr>
            <p:sp>
              <p:nvSpPr>
                <p:cNvPr id="5839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39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39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39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79" name="Group 114"/>
            <p:cNvGrpSpPr>
              <a:grpSpLocks/>
            </p:cNvGrpSpPr>
            <p:nvPr/>
          </p:nvGrpSpPr>
          <p:grpSpPr bwMode="auto">
            <a:xfrm>
              <a:off x="480" y="1584"/>
              <a:ext cx="336" cy="288"/>
              <a:chOff x="384" y="2496"/>
              <a:chExt cx="336" cy="288"/>
            </a:xfrm>
          </p:grpSpPr>
          <p:sp>
            <p:nvSpPr>
              <p:cNvPr id="58389" name="Oval 11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390" name="AutoShape 11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80" name="Group 117"/>
            <p:cNvGrpSpPr>
              <a:grpSpLocks/>
            </p:cNvGrpSpPr>
            <p:nvPr/>
          </p:nvGrpSpPr>
          <p:grpSpPr bwMode="auto">
            <a:xfrm>
              <a:off x="1920" y="1632"/>
              <a:ext cx="336" cy="288"/>
              <a:chOff x="1920" y="1632"/>
              <a:chExt cx="336" cy="288"/>
            </a:xfrm>
          </p:grpSpPr>
          <p:sp>
            <p:nvSpPr>
              <p:cNvPr id="58387" name="Oval 11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388" name="AutoShape 11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381" name="Group 120"/>
            <p:cNvGrpSpPr>
              <a:grpSpLocks/>
            </p:cNvGrpSpPr>
            <p:nvPr/>
          </p:nvGrpSpPr>
          <p:grpSpPr bwMode="auto">
            <a:xfrm>
              <a:off x="1152" y="864"/>
              <a:ext cx="288" cy="336"/>
              <a:chOff x="816" y="2880"/>
              <a:chExt cx="288" cy="336"/>
            </a:xfrm>
          </p:grpSpPr>
          <p:sp>
            <p:nvSpPr>
              <p:cNvPr id="58385" name="Oval 12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386" name="AutoShape 12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382" name="Group 123"/>
            <p:cNvGrpSpPr>
              <a:grpSpLocks/>
            </p:cNvGrpSpPr>
            <p:nvPr/>
          </p:nvGrpSpPr>
          <p:grpSpPr bwMode="auto">
            <a:xfrm>
              <a:off x="1248" y="2304"/>
              <a:ext cx="288" cy="336"/>
              <a:chOff x="1584" y="2736"/>
              <a:chExt cx="288" cy="336"/>
            </a:xfrm>
          </p:grpSpPr>
          <p:sp>
            <p:nvSpPr>
              <p:cNvPr id="58383" name="Oval 12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384" name="AutoShape 12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58377" name="Rectangle 15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59395" name="Slide Number Placeholder 3"/>
          <p:cNvSpPr>
            <a:spLocks noGrp="1"/>
          </p:cNvSpPr>
          <p:nvPr>
            <p:ph type="sldNum" sz="quarter" idx="4294967295"/>
          </p:nvPr>
        </p:nvSpPr>
        <p:spPr>
          <a:xfrm>
            <a:off x="7162800" y="6191250"/>
            <a:ext cx="1295400" cy="457200"/>
          </a:xfrm>
          <a:noFill/>
        </p:spPr>
        <p:txBody>
          <a:bodyPr/>
          <a:lstStyle/>
          <a:p>
            <a:fld id="{67A885EB-0D5C-4583-84AF-C796BC8B1466}" type="slidenum">
              <a:rPr lang="en-US"/>
              <a:pPr/>
              <a:t>47</a:t>
            </a:fld>
            <a:endParaRPr lang="en-US"/>
          </a:p>
        </p:txBody>
      </p:sp>
      <p:sp>
        <p:nvSpPr>
          <p:cNvPr id="59396" name="Rectangle 2"/>
          <p:cNvSpPr>
            <a:spLocks noGrp="1" noChangeArrowheads="1"/>
          </p:cNvSpPr>
          <p:nvPr>
            <p:ph type="title"/>
          </p:nvPr>
        </p:nvSpPr>
        <p:spPr/>
        <p:txBody>
          <a:bodyPr/>
          <a:lstStyle/>
          <a:p>
            <a:pPr eaLnBrk="1" hangingPunct="1"/>
            <a:r>
              <a:rPr lang="en-US" smtClean="0"/>
              <a:t>Serial Computing</a:t>
            </a:r>
          </a:p>
        </p:txBody>
      </p:sp>
      <p:grpSp>
        <p:nvGrpSpPr>
          <p:cNvPr id="59397" name="Group 4"/>
          <p:cNvGrpSpPr>
            <a:grpSpLocks/>
          </p:cNvGrpSpPr>
          <p:nvPr/>
        </p:nvGrpSpPr>
        <p:grpSpPr bwMode="auto">
          <a:xfrm>
            <a:off x="1143000" y="1981200"/>
            <a:ext cx="1524000" cy="1524000"/>
            <a:chOff x="1872" y="1920"/>
            <a:chExt cx="960" cy="960"/>
          </a:xfrm>
        </p:grpSpPr>
        <p:sp>
          <p:nvSpPr>
            <p:cNvPr id="59403"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9404" name="Group 6"/>
            <p:cNvGrpSpPr>
              <a:grpSpLocks/>
            </p:cNvGrpSpPr>
            <p:nvPr/>
          </p:nvGrpSpPr>
          <p:grpSpPr bwMode="auto">
            <a:xfrm>
              <a:off x="2112" y="2112"/>
              <a:ext cx="456" cy="480"/>
              <a:chOff x="1824" y="633"/>
              <a:chExt cx="2834" cy="2849"/>
            </a:xfrm>
          </p:grpSpPr>
          <p:sp>
            <p:nvSpPr>
              <p:cNvPr id="5940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940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940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940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9398" name="Group 11"/>
          <p:cNvGrpSpPr>
            <a:grpSpLocks/>
          </p:cNvGrpSpPr>
          <p:nvPr/>
        </p:nvGrpSpPr>
        <p:grpSpPr bwMode="auto">
          <a:xfrm>
            <a:off x="533400" y="2514600"/>
            <a:ext cx="533400" cy="457200"/>
            <a:chOff x="384" y="2496"/>
            <a:chExt cx="336" cy="288"/>
          </a:xfrm>
        </p:grpSpPr>
        <p:sp>
          <p:nvSpPr>
            <p:cNvPr id="59401"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9402"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sp>
        <p:nvSpPr>
          <p:cNvPr id="59399" name="Text Box 83"/>
          <p:cNvSpPr txBox="1">
            <a:spLocks noChangeArrowheads="1"/>
          </p:cNvSpPr>
          <p:nvPr/>
        </p:nvSpPr>
        <p:spPr bwMode="auto">
          <a:xfrm>
            <a:off x="3124200" y="1371600"/>
            <a:ext cx="5065713" cy="2574925"/>
          </a:xfrm>
          <a:prstGeom prst="rect">
            <a:avLst/>
          </a:prstGeom>
          <a:noFill/>
          <a:ln w="9525">
            <a:noFill/>
            <a:miter lim="800000"/>
            <a:headEnd/>
            <a:tailEnd/>
          </a:ln>
        </p:spPr>
        <p:txBody>
          <a:bodyPr wrap="none">
            <a:spAutoFit/>
          </a:bodyPr>
          <a:lstStyle/>
          <a:p>
            <a:pPr algn="l">
              <a:lnSpc>
                <a:spcPct val="90000"/>
              </a:lnSpc>
            </a:pPr>
            <a:r>
              <a:rPr lang="en-US" sz="2400"/>
              <a:t>Suppose you want to do a jigsaw puzzle</a:t>
            </a:r>
          </a:p>
          <a:p>
            <a:pPr algn="l"/>
            <a:r>
              <a:rPr lang="en-US" sz="2400"/>
              <a:t>that has, say, a thousand pieces.</a:t>
            </a:r>
          </a:p>
          <a:p>
            <a:pPr algn="l"/>
            <a:endParaRPr lang="en-US" sz="2400"/>
          </a:p>
          <a:p>
            <a:pPr algn="l">
              <a:lnSpc>
                <a:spcPct val="90000"/>
              </a:lnSpc>
            </a:pPr>
            <a:r>
              <a:rPr lang="en-US" sz="2400"/>
              <a:t>We can imagine that it’ll take you a</a:t>
            </a:r>
          </a:p>
          <a:p>
            <a:pPr algn="l"/>
            <a:r>
              <a:rPr lang="en-US" sz="2400"/>
              <a:t>certain amount of time.  Let’s say</a:t>
            </a:r>
          </a:p>
          <a:p>
            <a:pPr algn="l"/>
            <a:r>
              <a:rPr lang="en-US" sz="2400"/>
              <a:t>that you can put the puzzle together in</a:t>
            </a:r>
          </a:p>
          <a:p>
            <a:pPr algn="l"/>
            <a:r>
              <a:rPr lang="en-US" sz="2400"/>
              <a:t>an hour.</a:t>
            </a:r>
          </a:p>
        </p:txBody>
      </p:sp>
      <p:sp>
        <p:nvSpPr>
          <p:cNvPr id="59400"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60419" name="Slide Number Placeholder 3"/>
          <p:cNvSpPr>
            <a:spLocks noGrp="1"/>
          </p:cNvSpPr>
          <p:nvPr>
            <p:ph type="sldNum" sz="quarter" idx="4294967295"/>
          </p:nvPr>
        </p:nvSpPr>
        <p:spPr>
          <a:xfrm>
            <a:off x="7162800" y="6191250"/>
            <a:ext cx="1295400" cy="457200"/>
          </a:xfrm>
          <a:noFill/>
        </p:spPr>
        <p:txBody>
          <a:bodyPr/>
          <a:lstStyle/>
          <a:p>
            <a:fld id="{6791286B-82BC-4759-B67D-169F6CEAB3FB}" type="slidenum">
              <a:rPr lang="en-US"/>
              <a:pPr/>
              <a:t>48</a:t>
            </a:fld>
            <a:endParaRPr lang="en-US"/>
          </a:p>
        </p:txBody>
      </p:sp>
      <p:sp>
        <p:nvSpPr>
          <p:cNvPr id="60420" name="Rectangle 2"/>
          <p:cNvSpPr>
            <a:spLocks noGrp="1" noChangeArrowheads="1"/>
          </p:cNvSpPr>
          <p:nvPr>
            <p:ph type="title"/>
          </p:nvPr>
        </p:nvSpPr>
        <p:spPr/>
        <p:txBody>
          <a:bodyPr/>
          <a:lstStyle/>
          <a:p>
            <a:pPr eaLnBrk="1" hangingPunct="1"/>
            <a:r>
              <a:rPr lang="en-US" smtClean="0"/>
              <a:t>Shared Memory Parallelism</a:t>
            </a:r>
          </a:p>
        </p:txBody>
      </p:sp>
      <p:grpSp>
        <p:nvGrpSpPr>
          <p:cNvPr id="60421" name="Group 4"/>
          <p:cNvGrpSpPr>
            <a:grpSpLocks/>
          </p:cNvGrpSpPr>
          <p:nvPr/>
        </p:nvGrpSpPr>
        <p:grpSpPr bwMode="auto">
          <a:xfrm>
            <a:off x="1143000" y="1981200"/>
            <a:ext cx="1524000" cy="1524000"/>
            <a:chOff x="1872" y="1920"/>
            <a:chExt cx="960" cy="960"/>
          </a:xfrm>
        </p:grpSpPr>
        <p:sp>
          <p:nvSpPr>
            <p:cNvPr id="60430"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0431" name="Group 6"/>
            <p:cNvGrpSpPr>
              <a:grpSpLocks/>
            </p:cNvGrpSpPr>
            <p:nvPr/>
          </p:nvGrpSpPr>
          <p:grpSpPr bwMode="auto">
            <a:xfrm>
              <a:off x="2112" y="2112"/>
              <a:ext cx="456" cy="480"/>
              <a:chOff x="1824" y="633"/>
              <a:chExt cx="2834" cy="2849"/>
            </a:xfrm>
          </p:grpSpPr>
          <p:sp>
            <p:nvSpPr>
              <p:cNvPr id="6043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043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043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043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0422" name="Group 11"/>
          <p:cNvGrpSpPr>
            <a:grpSpLocks/>
          </p:cNvGrpSpPr>
          <p:nvPr/>
        </p:nvGrpSpPr>
        <p:grpSpPr bwMode="auto">
          <a:xfrm>
            <a:off x="533400" y="2514600"/>
            <a:ext cx="533400" cy="457200"/>
            <a:chOff x="384" y="2496"/>
            <a:chExt cx="336" cy="288"/>
          </a:xfrm>
        </p:grpSpPr>
        <p:sp>
          <p:nvSpPr>
            <p:cNvPr id="60428"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0429"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0423" name="Group 14"/>
          <p:cNvGrpSpPr>
            <a:grpSpLocks/>
          </p:cNvGrpSpPr>
          <p:nvPr/>
        </p:nvGrpSpPr>
        <p:grpSpPr bwMode="auto">
          <a:xfrm>
            <a:off x="2819400" y="2590800"/>
            <a:ext cx="533400" cy="457200"/>
            <a:chOff x="1920" y="1632"/>
            <a:chExt cx="336" cy="288"/>
          </a:xfrm>
        </p:grpSpPr>
        <p:sp>
          <p:nvSpPr>
            <p:cNvPr id="60426"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0427"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0424" name="Text Box 83"/>
          <p:cNvSpPr txBox="1">
            <a:spLocks noChangeArrowheads="1"/>
          </p:cNvSpPr>
          <p:nvPr/>
        </p:nvSpPr>
        <p:spPr bwMode="auto">
          <a:xfrm>
            <a:off x="3429000" y="1295400"/>
            <a:ext cx="5029200" cy="4364038"/>
          </a:xfrm>
          <a:prstGeom prst="rect">
            <a:avLst/>
          </a:prstGeom>
          <a:noFill/>
          <a:ln w="9525">
            <a:noFill/>
            <a:miter lim="800000"/>
            <a:headEnd/>
            <a:tailEnd/>
          </a:ln>
        </p:spPr>
        <p:txBody>
          <a:bodyPr>
            <a:spAutoFit/>
          </a:bodyPr>
          <a:lstStyle/>
          <a:p>
            <a:pPr algn="l">
              <a:lnSpc>
                <a:spcPct val="90000"/>
              </a:lnSpc>
            </a:pPr>
            <a:r>
              <a:rPr lang="en-US" sz="2400"/>
              <a:t>If Scott sits across the table from you, then he can work on his half of the puzzle and you can work on yours.  Once in a while, you’ll both reach into the pile of pieces at the same time (you’ll </a:t>
            </a:r>
            <a:r>
              <a:rPr lang="en-US" sz="2400" b="1" i="1" u="sng"/>
              <a:t>contend</a:t>
            </a:r>
            <a:r>
              <a:rPr lang="en-US" sz="2400"/>
              <a:t> for the same resource), which will cause a little bit of slowdown. And from time to time you’ll have to work together (</a:t>
            </a:r>
            <a:r>
              <a:rPr lang="en-US" sz="2400" b="1" i="1" u="sng"/>
              <a:t>communicate</a:t>
            </a:r>
            <a:r>
              <a:rPr lang="en-US" sz="2400"/>
              <a:t>) at the interface between his half and yours. The speedup will be nearly 2-to-1: y’all might take 35 minutes instead of 30.</a:t>
            </a:r>
          </a:p>
        </p:txBody>
      </p:sp>
      <p:sp>
        <p:nvSpPr>
          <p:cNvPr id="60425"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61443" name="Slide Number Placeholder 3"/>
          <p:cNvSpPr>
            <a:spLocks noGrp="1"/>
          </p:cNvSpPr>
          <p:nvPr>
            <p:ph type="sldNum" sz="quarter" idx="4294967295"/>
          </p:nvPr>
        </p:nvSpPr>
        <p:spPr>
          <a:xfrm>
            <a:off x="7162800" y="6191250"/>
            <a:ext cx="1295400" cy="457200"/>
          </a:xfrm>
          <a:noFill/>
        </p:spPr>
        <p:txBody>
          <a:bodyPr/>
          <a:lstStyle/>
          <a:p>
            <a:fld id="{6A5FB04A-0CAA-4356-9416-C3E210E9F8A2}" type="slidenum">
              <a:rPr lang="en-US"/>
              <a:pPr/>
              <a:t>49</a:t>
            </a:fld>
            <a:endParaRPr lang="en-US"/>
          </a:p>
        </p:txBody>
      </p:sp>
      <p:sp>
        <p:nvSpPr>
          <p:cNvPr id="61444" name="Rectangle 2"/>
          <p:cNvSpPr>
            <a:spLocks noGrp="1" noChangeArrowheads="1"/>
          </p:cNvSpPr>
          <p:nvPr>
            <p:ph type="title"/>
          </p:nvPr>
        </p:nvSpPr>
        <p:spPr/>
        <p:txBody>
          <a:bodyPr/>
          <a:lstStyle/>
          <a:p>
            <a:pPr eaLnBrk="1" hangingPunct="1"/>
            <a:r>
              <a:rPr lang="en-US" smtClean="0"/>
              <a:t>The More the Merrier?</a:t>
            </a:r>
          </a:p>
        </p:txBody>
      </p:sp>
      <p:grpSp>
        <p:nvGrpSpPr>
          <p:cNvPr id="61445" name="Group 4"/>
          <p:cNvGrpSpPr>
            <a:grpSpLocks/>
          </p:cNvGrpSpPr>
          <p:nvPr/>
        </p:nvGrpSpPr>
        <p:grpSpPr bwMode="auto">
          <a:xfrm>
            <a:off x="1143000" y="1981200"/>
            <a:ext cx="1524000" cy="1524000"/>
            <a:chOff x="1872" y="1920"/>
            <a:chExt cx="960" cy="960"/>
          </a:xfrm>
        </p:grpSpPr>
        <p:sp>
          <p:nvSpPr>
            <p:cNvPr id="6145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1460" name="Group 6"/>
            <p:cNvGrpSpPr>
              <a:grpSpLocks/>
            </p:cNvGrpSpPr>
            <p:nvPr/>
          </p:nvGrpSpPr>
          <p:grpSpPr bwMode="auto">
            <a:xfrm>
              <a:off x="2112" y="2112"/>
              <a:ext cx="456" cy="480"/>
              <a:chOff x="1824" y="633"/>
              <a:chExt cx="2834" cy="2849"/>
            </a:xfrm>
          </p:grpSpPr>
          <p:sp>
            <p:nvSpPr>
              <p:cNvPr id="6146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146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146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146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1446" name="Group 11"/>
          <p:cNvGrpSpPr>
            <a:grpSpLocks/>
          </p:cNvGrpSpPr>
          <p:nvPr/>
        </p:nvGrpSpPr>
        <p:grpSpPr bwMode="auto">
          <a:xfrm>
            <a:off x="533400" y="2514600"/>
            <a:ext cx="533400" cy="457200"/>
            <a:chOff x="384" y="2496"/>
            <a:chExt cx="336" cy="288"/>
          </a:xfrm>
        </p:grpSpPr>
        <p:sp>
          <p:nvSpPr>
            <p:cNvPr id="6145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145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1447" name="Group 14"/>
          <p:cNvGrpSpPr>
            <a:grpSpLocks/>
          </p:cNvGrpSpPr>
          <p:nvPr/>
        </p:nvGrpSpPr>
        <p:grpSpPr bwMode="auto">
          <a:xfrm>
            <a:off x="2819400" y="2590800"/>
            <a:ext cx="533400" cy="457200"/>
            <a:chOff x="1920" y="1632"/>
            <a:chExt cx="336" cy="288"/>
          </a:xfrm>
        </p:grpSpPr>
        <p:sp>
          <p:nvSpPr>
            <p:cNvPr id="61455"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1456"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1448" name="Group 17"/>
          <p:cNvGrpSpPr>
            <a:grpSpLocks/>
          </p:cNvGrpSpPr>
          <p:nvPr/>
        </p:nvGrpSpPr>
        <p:grpSpPr bwMode="auto">
          <a:xfrm>
            <a:off x="1600200" y="1371600"/>
            <a:ext cx="457200" cy="533400"/>
            <a:chOff x="816" y="2880"/>
            <a:chExt cx="288" cy="336"/>
          </a:xfrm>
        </p:grpSpPr>
        <p:sp>
          <p:nvSpPr>
            <p:cNvPr id="61453"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1454"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sp>
        <p:nvSpPr>
          <p:cNvPr id="61449" name="Oval 21"/>
          <p:cNvSpPr>
            <a:spLocks noChangeArrowheads="1"/>
          </p:cNvSpPr>
          <p:nvPr/>
        </p:nvSpPr>
        <p:spPr bwMode="auto">
          <a:xfrm>
            <a:off x="1752600" y="3733800"/>
            <a:ext cx="457200" cy="457200"/>
          </a:xfrm>
          <a:prstGeom prst="ellipse">
            <a:avLst/>
          </a:prstGeom>
          <a:solidFill>
            <a:srgbClr val="800080"/>
          </a:solidFill>
          <a:ln w="9525">
            <a:noFill/>
            <a:miter lim="800000"/>
            <a:headEnd/>
            <a:tailEnd/>
          </a:ln>
        </p:spPr>
        <p:txBody>
          <a:bodyPr wrap="none" anchor="ctr"/>
          <a:lstStyle/>
          <a:p>
            <a:endParaRPr lang="en-US"/>
          </a:p>
        </p:txBody>
      </p:sp>
      <p:sp>
        <p:nvSpPr>
          <p:cNvPr id="61450" name="AutoShape 22"/>
          <p:cNvSpPr>
            <a:spLocks noChangeArrowheads="1"/>
          </p:cNvSpPr>
          <p:nvPr/>
        </p:nvSpPr>
        <p:spPr bwMode="auto">
          <a:xfrm>
            <a:off x="1905000" y="3657600"/>
            <a:ext cx="76200" cy="76200"/>
          </a:xfrm>
          <a:prstGeom prst="triangle">
            <a:avLst>
              <a:gd name="adj" fmla="val 50000"/>
            </a:avLst>
          </a:prstGeom>
          <a:solidFill>
            <a:srgbClr val="800080"/>
          </a:solidFill>
          <a:ln w="9525">
            <a:noFill/>
            <a:miter lim="800000"/>
            <a:headEnd/>
            <a:tailEnd/>
          </a:ln>
        </p:spPr>
        <p:txBody>
          <a:bodyPr wrap="none" anchor="ctr"/>
          <a:lstStyle/>
          <a:p>
            <a:endParaRPr lang="en-US"/>
          </a:p>
        </p:txBody>
      </p:sp>
      <p:sp>
        <p:nvSpPr>
          <p:cNvPr id="61451" name="Text Box 83"/>
          <p:cNvSpPr txBox="1">
            <a:spLocks noChangeArrowheads="1"/>
          </p:cNvSpPr>
          <p:nvPr/>
        </p:nvSpPr>
        <p:spPr bwMode="auto">
          <a:xfrm>
            <a:off x="3489325" y="1252538"/>
            <a:ext cx="4892675" cy="4035425"/>
          </a:xfrm>
          <a:prstGeom prst="rect">
            <a:avLst/>
          </a:prstGeom>
          <a:noFill/>
          <a:ln w="9525">
            <a:noFill/>
            <a:miter lim="800000"/>
            <a:headEnd/>
            <a:tailEnd/>
          </a:ln>
        </p:spPr>
        <p:txBody>
          <a:bodyPr>
            <a:spAutoFit/>
          </a:bodyPr>
          <a:lstStyle/>
          <a:p>
            <a:pPr algn="l">
              <a:lnSpc>
                <a:spcPct val="90000"/>
              </a:lnSpc>
            </a:pPr>
            <a:r>
              <a:rPr lang="en-US" sz="2400"/>
              <a:t>Now let’s put Paul and Charlie on the other two sides of the table. Each of you can work on a part of the puzzle, but there’ll be a lot more contention for the shared resource (the pile of puzzle pieces) and a lot more communication at the interfaces. So y’all will get noticeably less than a   4-to-1 speedup, but you’ll still have an improvement, maybe something like 3-to-1: the four of you can get it done in 20 minutes instead of an hour.</a:t>
            </a:r>
          </a:p>
        </p:txBody>
      </p:sp>
      <p:sp>
        <p:nvSpPr>
          <p:cNvPr id="61452"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20 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5</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#1</a:t>
            </a:r>
            <a:endParaRPr lang="en-US" sz="3600" dirty="0"/>
          </a:p>
        </p:txBody>
      </p:sp>
      <p:sp>
        <p:nvSpPr>
          <p:cNvPr id="464899" name="Rectangle 3"/>
          <p:cNvSpPr>
            <a:spLocks noGrp="1" noChangeArrowheads="1"/>
          </p:cNvSpPr>
          <p:nvPr>
            <p:ph type="body" idx="1"/>
          </p:nvPr>
        </p:nvSpPr>
        <p:spPr>
          <a:xfrm>
            <a:off x="457200" y="1187316"/>
            <a:ext cx="8229600" cy="511302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a:t>If you AREN’T registered with the </a:t>
            </a:r>
            <a:r>
              <a:rPr lang="en-US" dirty="0" err="1"/>
              <a:t>OneNet</a:t>
            </a:r>
            <a:r>
              <a:rPr lang="en-US" dirty="0"/>
              <a:t> gatekeeper (which is probably the case), then:</a:t>
            </a:r>
          </a:p>
          <a:p>
            <a:pPr lvl="1"/>
            <a:r>
              <a:rPr lang="en-US" sz="2000" dirty="0"/>
              <a:t>Dial</a:t>
            </a:r>
            <a:r>
              <a:rPr lang="en-US" sz="2000" dirty="0">
                <a:latin typeface="Courier New" pitchFamily="49" charset="0"/>
                <a:cs typeface="Courier New" pitchFamily="49" charset="0"/>
              </a:rPr>
              <a:t> </a:t>
            </a:r>
            <a:r>
              <a:rPr lang="en-US" sz="2000" b="1" dirty="0">
                <a:latin typeface="Courier New" pitchFamily="49" charset="0"/>
                <a:cs typeface="Courier New" pitchFamily="49" charset="0"/>
              </a:rPr>
              <a:t>164.58.250.47</a:t>
            </a:r>
          </a:p>
          <a:p>
            <a:pPr lvl="1"/>
            <a:r>
              <a:rPr lang="en-US" sz="2000" dirty="0"/>
              <a:t>Bring up the virtual keypad. </a:t>
            </a:r>
            <a:br>
              <a:rPr lang="en-US" sz="2000" dirty="0"/>
            </a:br>
            <a:r>
              <a:rPr lang="en-US" sz="2000" dirty="0"/>
              <a:t>On some H.323 devices, you can bring up the virtual keypad by typing: </a:t>
            </a:r>
            <a:br>
              <a:rPr lang="en-US" sz="2000" dirty="0"/>
            </a:br>
            <a:r>
              <a:rPr lang="en-US" sz="2000" dirty="0">
                <a:latin typeface="Courier New" pitchFamily="49" charset="0"/>
                <a:cs typeface="Courier New" pitchFamily="49" charset="0"/>
              </a:rPr>
              <a:t># </a:t>
            </a:r>
            <a:r>
              <a:rPr lang="en-US" sz="2000" dirty="0"/>
              <a:t/>
            </a:r>
            <a:br>
              <a:rPr lang="en-US" sz="2000" dirty="0"/>
            </a:br>
            <a:r>
              <a:rPr lang="en-US" sz="2000" dirty="0"/>
              <a:t>(You may want to try without first, then with; some devices won't work </a:t>
            </a:r>
            <a:r>
              <a:rPr lang="en-US" sz="2000" dirty="0" smtClean="0"/>
              <a:t>with the #, </a:t>
            </a:r>
            <a:r>
              <a:rPr lang="en-US" sz="2000" dirty="0"/>
              <a:t>but give cryptic error </a:t>
            </a:r>
            <a:r>
              <a:rPr lang="en-US" sz="2000" dirty="0" smtClean="0"/>
              <a:t>messages about it.)</a:t>
            </a:r>
          </a:p>
          <a:p>
            <a:pPr lvl="1"/>
            <a:r>
              <a:rPr lang="en-US" sz="2000" dirty="0" smtClean="0"/>
              <a:t>When </a:t>
            </a:r>
            <a:r>
              <a:rPr lang="en-US" sz="2000" dirty="0"/>
              <a:t>asked for the conference ID, or if there's no response, enter: </a:t>
            </a:r>
            <a:br>
              <a:rPr lang="en-US" sz="2000" dirty="0"/>
            </a:br>
            <a:r>
              <a:rPr lang="en-US" sz="2000" b="1" dirty="0" smtClean="0">
                <a:latin typeface="Courier New" pitchFamily="49" charset="0"/>
                <a:cs typeface="Courier New" pitchFamily="49" charset="0"/>
              </a:rPr>
              <a:t>0409</a:t>
            </a:r>
          </a:p>
          <a:p>
            <a:pPr lvl="1"/>
            <a:r>
              <a:rPr lang="en-US" sz="2000" dirty="0" smtClean="0"/>
              <a:t>On </a:t>
            </a:r>
            <a:r>
              <a:rPr lang="en-US" sz="2000" dirty="0"/>
              <a:t>most but not all H.323 devices, you indicate the end of </a:t>
            </a:r>
            <a:r>
              <a:rPr lang="en-US" sz="2000" dirty="0" smtClean="0"/>
              <a:t>the </a:t>
            </a:r>
            <a:r>
              <a:rPr lang="en-US" sz="2000" dirty="0"/>
              <a:t>ID with: </a:t>
            </a:r>
            <a:br>
              <a:rPr lang="en-US" sz="2000" dirty="0"/>
            </a:br>
            <a:r>
              <a:rPr lang="en-US" sz="20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7574609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62467" name="Slide Number Placeholder 3"/>
          <p:cNvSpPr>
            <a:spLocks noGrp="1"/>
          </p:cNvSpPr>
          <p:nvPr>
            <p:ph type="sldNum" sz="quarter" idx="4294967295"/>
          </p:nvPr>
        </p:nvSpPr>
        <p:spPr>
          <a:xfrm>
            <a:off x="7162800" y="6191250"/>
            <a:ext cx="1295400" cy="457200"/>
          </a:xfrm>
          <a:noFill/>
        </p:spPr>
        <p:txBody>
          <a:bodyPr/>
          <a:lstStyle/>
          <a:p>
            <a:fld id="{A29A9269-D5DB-45A8-9AF1-B548BC3DC375}" type="slidenum">
              <a:rPr lang="en-US"/>
              <a:pPr/>
              <a:t>50</a:t>
            </a:fld>
            <a:endParaRPr lang="en-US"/>
          </a:p>
        </p:txBody>
      </p:sp>
      <p:sp>
        <p:nvSpPr>
          <p:cNvPr id="62468" name="Rectangle 2"/>
          <p:cNvSpPr>
            <a:spLocks noGrp="1" noChangeArrowheads="1"/>
          </p:cNvSpPr>
          <p:nvPr>
            <p:ph type="title"/>
          </p:nvPr>
        </p:nvSpPr>
        <p:spPr/>
        <p:txBody>
          <a:bodyPr/>
          <a:lstStyle/>
          <a:p>
            <a:pPr eaLnBrk="1" hangingPunct="1"/>
            <a:r>
              <a:rPr lang="en-US" smtClean="0"/>
              <a:t>Diminishing Returns</a:t>
            </a:r>
          </a:p>
        </p:txBody>
      </p:sp>
      <p:grpSp>
        <p:nvGrpSpPr>
          <p:cNvPr id="62469" name="Group 4"/>
          <p:cNvGrpSpPr>
            <a:grpSpLocks/>
          </p:cNvGrpSpPr>
          <p:nvPr/>
        </p:nvGrpSpPr>
        <p:grpSpPr bwMode="auto">
          <a:xfrm>
            <a:off x="1143000" y="1981200"/>
            <a:ext cx="1524000" cy="1524000"/>
            <a:chOff x="1872" y="1920"/>
            <a:chExt cx="960" cy="960"/>
          </a:xfrm>
        </p:grpSpPr>
        <p:sp>
          <p:nvSpPr>
            <p:cNvPr id="62496"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2497" name="Group 6"/>
            <p:cNvGrpSpPr>
              <a:grpSpLocks/>
            </p:cNvGrpSpPr>
            <p:nvPr/>
          </p:nvGrpSpPr>
          <p:grpSpPr bwMode="auto">
            <a:xfrm>
              <a:off x="2112" y="2112"/>
              <a:ext cx="456" cy="480"/>
              <a:chOff x="1824" y="633"/>
              <a:chExt cx="2834" cy="2849"/>
            </a:xfrm>
          </p:grpSpPr>
          <p:sp>
            <p:nvSpPr>
              <p:cNvPr id="62498"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2499"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2500"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2501"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2470" name="Group 11"/>
          <p:cNvGrpSpPr>
            <a:grpSpLocks/>
          </p:cNvGrpSpPr>
          <p:nvPr/>
        </p:nvGrpSpPr>
        <p:grpSpPr bwMode="auto">
          <a:xfrm>
            <a:off x="533400" y="2514600"/>
            <a:ext cx="533400" cy="457200"/>
            <a:chOff x="384" y="2496"/>
            <a:chExt cx="336" cy="288"/>
          </a:xfrm>
        </p:grpSpPr>
        <p:sp>
          <p:nvSpPr>
            <p:cNvPr id="62494"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2495"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2471" name="Group 14"/>
          <p:cNvGrpSpPr>
            <a:grpSpLocks/>
          </p:cNvGrpSpPr>
          <p:nvPr/>
        </p:nvGrpSpPr>
        <p:grpSpPr bwMode="auto">
          <a:xfrm>
            <a:off x="2819400" y="2590800"/>
            <a:ext cx="533400" cy="457200"/>
            <a:chOff x="1920" y="1632"/>
            <a:chExt cx="336" cy="288"/>
          </a:xfrm>
        </p:grpSpPr>
        <p:sp>
          <p:nvSpPr>
            <p:cNvPr id="62492"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2493"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2472" name="Group 17"/>
          <p:cNvGrpSpPr>
            <a:grpSpLocks/>
          </p:cNvGrpSpPr>
          <p:nvPr/>
        </p:nvGrpSpPr>
        <p:grpSpPr bwMode="auto">
          <a:xfrm>
            <a:off x="1600200" y="1371600"/>
            <a:ext cx="457200" cy="533400"/>
            <a:chOff x="816" y="2880"/>
            <a:chExt cx="288" cy="336"/>
          </a:xfrm>
        </p:grpSpPr>
        <p:sp>
          <p:nvSpPr>
            <p:cNvPr id="62490"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2491"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62473" name="Group 83"/>
          <p:cNvGrpSpPr>
            <a:grpSpLocks/>
          </p:cNvGrpSpPr>
          <p:nvPr/>
        </p:nvGrpSpPr>
        <p:grpSpPr bwMode="auto">
          <a:xfrm>
            <a:off x="1752600" y="3657600"/>
            <a:ext cx="457200" cy="533400"/>
            <a:chOff x="1104" y="2304"/>
            <a:chExt cx="288" cy="336"/>
          </a:xfrm>
        </p:grpSpPr>
        <p:sp>
          <p:nvSpPr>
            <p:cNvPr id="62488" name="Oval 21"/>
            <p:cNvSpPr>
              <a:spLocks noChangeArrowheads="1"/>
            </p:cNvSpPr>
            <p:nvPr/>
          </p:nvSpPr>
          <p:spPr bwMode="auto">
            <a:xfrm>
              <a:off x="1104" y="2352"/>
              <a:ext cx="288" cy="288"/>
            </a:xfrm>
            <a:prstGeom prst="ellipse">
              <a:avLst/>
            </a:prstGeom>
            <a:solidFill>
              <a:srgbClr val="800080"/>
            </a:solidFill>
            <a:ln w="9525">
              <a:noFill/>
              <a:miter lim="800000"/>
              <a:headEnd/>
              <a:tailEnd/>
            </a:ln>
          </p:spPr>
          <p:txBody>
            <a:bodyPr wrap="none" anchor="ctr"/>
            <a:lstStyle/>
            <a:p>
              <a:endParaRPr lang="en-US"/>
            </a:p>
          </p:txBody>
        </p:sp>
        <p:sp>
          <p:nvSpPr>
            <p:cNvPr id="62489" name="AutoShape 22"/>
            <p:cNvSpPr>
              <a:spLocks noChangeArrowheads="1"/>
            </p:cNvSpPr>
            <p:nvPr/>
          </p:nvSpPr>
          <p:spPr bwMode="auto">
            <a:xfrm>
              <a:off x="1200" y="2304"/>
              <a:ext cx="48" cy="48"/>
            </a:xfrm>
            <a:prstGeom prst="triangle">
              <a:avLst>
                <a:gd name="adj" fmla="val 50000"/>
              </a:avLst>
            </a:prstGeom>
            <a:solidFill>
              <a:srgbClr val="800080"/>
            </a:solidFill>
            <a:ln w="9525">
              <a:noFill/>
              <a:miter lim="800000"/>
              <a:headEnd/>
              <a:tailEnd/>
            </a:ln>
          </p:spPr>
          <p:txBody>
            <a:bodyPr wrap="none" anchor="ctr"/>
            <a:lstStyle/>
            <a:p>
              <a:endParaRPr lang="en-US"/>
            </a:p>
          </p:txBody>
        </p:sp>
      </p:grpSp>
      <p:grpSp>
        <p:nvGrpSpPr>
          <p:cNvPr id="62474" name="Group 88"/>
          <p:cNvGrpSpPr>
            <a:grpSpLocks/>
          </p:cNvGrpSpPr>
          <p:nvPr/>
        </p:nvGrpSpPr>
        <p:grpSpPr bwMode="auto">
          <a:xfrm>
            <a:off x="2743200" y="1524000"/>
            <a:ext cx="457200" cy="457200"/>
            <a:chOff x="576" y="3264"/>
            <a:chExt cx="288" cy="288"/>
          </a:xfrm>
        </p:grpSpPr>
        <p:sp>
          <p:nvSpPr>
            <p:cNvPr id="62486" name="Oval 85"/>
            <p:cNvSpPr>
              <a:spLocks noChangeArrowheads="1"/>
            </p:cNvSpPr>
            <p:nvPr/>
          </p:nvSpPr>
          <p:spPr bwMode="auto">
            <a:xfrm>
              <a:off x="576" y="3264"/>
              <a:ext cx="288" cy="288"/>
            </a:xfrm>
            <a:prstGeom prst="ellipse">
              <a:avLst/>
            </a:prstGeom>
            <a:solidFill>
              <a:srgbClr val="FF33CC"/>
            </a:solidFill>
            <a:ln w="9525">
              <a:noFill/>
              <a:miter lim="800000"/>
              <a:headEnd/>
              <a:tailEnd/>
            </a:ln>
          </p:spPr>
          <p:txBody>
            <a:bodyPr wrap="none" anchor="ctr"/>
            <a:lstStyle/>
            <a:p>
              <a:endParaRPr lang="en-US"/>
            </a:p>
          </p:txBody>
        </p:sp>
        <p:sp>
          <p:nvSpPr>
            <p:cNvPr id="62487" name="AutoShape 87"/>
            <p:cNvSpPr>
              <a:spLocks noChangeArrowheads="1"/>
            </p:cNvSpPr>
            <p:nvPr/>
          </p:nvSpPr>
          <p:spPr bwMode="auto">
            <a:xfrm>
              <a:off x="576" y="3456"/>
              <a:ext cx="48" cy="48"/>
            </a:xfrm>
            <a:prstGeom prst="rtTriangle">
              <a:avLst/>
            </a:prstGeom>
            <a:solidFill>
              <a:srgbClr val="FF33CC"/>
            </a:solidFill>
            <a:ln w="9525">
              <a:noFill/>
              <a:miter lim="800000"/>
              <a:headEnd/>
              <a:tailEnd/>
            </a:ln>
          </p:spPr>
          <p:txBody>
            <a:bodyPr wrap="none" anchor="ctr"/>
            <a:lstStyle/>
            <a:p>
              <a:endParaRPr lang="en-US"/>
            </a:p>
          </p:txBody>
        </p:sp>
      </p:grpSp>
      <p:grpSp>
        <p:nvGrpSpPr>
          <p:cNvPr id="62475" name="Group 98"/>
          <p:cNvGrpSpPr>
            <a:grpSpLocks/>
          </p:cNvGrpSpPr>
          <p:nvPr/>
        </p:nvGrpSpPr>
        <p:grpSpPr bwMode="auto">
          <a:xfrm>
            <a:off x="609600" y="1524000"/>
            <a:ext cx="457200" cy="457200"/>
            <a:chOff x="1200" y="3168"/>
            <a:chExt cx="288" cy="288"/>
          </a:xfrm>
        </p:grpSpPr>
        <p:sp>
          <p:nvSpPr>
            <p:cNvPr id="62484" name="Oval 90"/>
            <p:cNvSpPr>
              <a:spLocks noChangeArrowheads="1"/>
            </p:cNvSpPr>
            <p:nvPr/>
          </p:nvSpPr>
          <p:spPr bwMode="auto">
            <a:xfrm>
              <a:off x="1200" y="3168"/>
              <a:ext cx="288" cy="288"/>
            </a:xfrm>
            <a:prstGeom prst="ellipse">
              <a:avLst/>
            </a:prstGeom>
            <a:solidFill>
              <a:srgbClr val="33CCFF"/>
            </a:solidFill>
            <a:ln w="9525">
              <a:noFill/>
              <a:miter lim="800000"/>
              <a:headEnd/>
              <a:tailEnd/>
            </a:ln>
          </p:spPr>
          <p:txBody>
            <a:bodyPr wrap="none" anchor="ctr"/>
            <a:lstStyle/>
            <a:p>
              <a:endParaRPr lang="en-US"/>
            </a:p>
          </p:txBody>
        </p:sp>
        <p:sp>
          <p:nvSpPr>
            <p:cNvPr id="62485" name="AutoShape 97"/>
            <p:cNvSpPr>
              <a:spLocks noChangeArrowheads="1"/>
            </p:cNvSpPr>
            <p:nvPr/>
          </p:nvSpPr>
          <p:spPr bwMode="auto">
            <a:xfrm>
              <a:off x="1440" y="3408"/>
              <a:ext cx="48" cy="48"/>
            </a:xfrm>
            <a:prstGeom prst="lightningBolt">
              <a:avLst/>
            </a:prstGeom>
            <a:solidFill>
              <a:schemeClr val="accent1"/>
            </a:solidFill>
            <a:ln w="9525">
              <a:noFill/>
              <a:miter lim="800000"/>
              <a:headEnd/>
              <a:tailEnd/>
            </a:ln>
          </p:spPr>
          <p:txBody>
            <a:bodyPr wrap="none" anchor="ctr"/>
            <a:lstStyle/>
            <a:p>
              <a:endParaRPr lang="en-US"/>
            </a:p>
          </p:txBody>
        </p:sp>
      </p:grpSp>
      <p:grpSp>
        <p:nvGrpSpPr>
          <p:cNvPr id="62476" name="Group 100"/>
          <p:cNvGrpSpPr>
            <a:grpSpLocks/>
          </p:cNvGrpSpPr>
          <p:nvPr/>
        </p:nvGrpSpPr>
        <p:grpSpPr bwMode="auto">
          <a:xfrm>
            <a:off x="609600" y="3581400"/>
            <a:ext cx="457200" cy="457200"/>
            <a:chOff x="1392" y="3648"/>
            <a:chExt cx="288" cy="288"/>
          </a:xfrm>
        </p:grpSpPr>
        <p:sp>
          <p:nvSpPr>
            <p:cNvPr id="62482" name="Oval 96"/>
            <p:cNvSpPr>
              <a:spLocks noChangeArrowheads="1"/>
            </p:cNvSpPr>
            <p:nvPr/>
          </p:nvSpPr>
          <p:spPr bwMode="auto">
            <a:xfrm>
              <a:off x="1392" y="3648"/>
              <a:ext cx="288" cy="288"/>
            </a:xfrm>
            <a:prstGeom prst="ellipse">
              <a:avLst/>
            </a:prstGeom>
            <a:solidFill>
              <a:srgbClr val="CC99FF"/>
            </a:solidFill>
            <a:ln w="9525">
              <a:noFill/>
              <a:miter lim="800000"/>
              <a:headEnd/>
              <a:tailEnd/>
            </a:ln>
          </p:spPr>
          <p:txBody>
            <a:bodyPr wrap="none" anchor="ctr"/>
            <a:lstStyle/>
            <a:p>
              <a:endParaRPr lang="en-US"/>
            </a:p>
          </p:txBody>
        </p:sp>
        <p:sp>
          <p:nvSpPr>
            <p:cNvPr id="62483" name="AutoShape 99"/>
            <p:cNvSpPr>
              <a:spLocks noChangeArrowheads="1"/>
            </p:cNvSpPr>
            <p:nvPr/>
          </p:nvSpPr>
          <p:spPr bwMode="auto">
            <a:xfrm>
              <a:off x="1632" y="3648"/>
              <a:ext cx="48" cy="48"/>
            </a:xfrm>
            <a:prstGeom prst="diamond">
              <a:avLst/>
            </a:prstGeom>
            <a:solidFill>
              <a:srgbClr val="CC99FF"/>
            </a:solidFill>
            <a:ln w="9525">
              <a:noFill/>
              <a:miter lim="800000"/>
              <a:headEnd/>
              <a:tailEnd/>
            </a:ln>
          </p:spPr>
          <p:txBody>
            <a:bodyPr wrap="none" anchor="ctr"/>
            <a:lstStyle/>
            <a:p>
              <a:endParaRPr lang="en-US"/>
            </a:p>
          </p:txBody>
        </p:sp>
      </p:grpSp>
      <p:grpSp>
        <p:nvGrpSpPr>
          <p:cNvPr id="62477" name="Group 102"/>
          <p:cNvGrpSpPr>
            <a:grpSpLocks/>
          </p:cNvGrpSpPr>
          <p:nvPr/>
        </p:nvGrpSpPr>
        <p:grpSpPr bwMode="auto">
          <a:xfrm>
            <a:off x="2667000" y="3581400"/>
            <a:ext cx="457200" cy="533400"/>
            <a:chOff x="2208" y="3360"/>
            <a:chExt cx="288" cy="336"/>
          </a:xfrm>
        </p:grpSpPr>
        <p:sp>
          <p:nvSpPr>
            <p:cNvPr id="62480" name="Oval 95"/>
            <p:cNvSpPr>
              <a:spLocks noChangeArrowheads="1"/>
            </p:cNvSpPr>
            <p:nvPr/>
          </p:nvSpPr>
          <p:spPr bwMode="auto">
            <a:xfrm>
              <a:off x="2208" y="3408"/>
              <a:ext cx="288" cy="288"/>
            </a:xfrm>
            <a:prstGeom prst="ellipse">
              <a:avLst/>
            </a:prstGeom>
            <a:solidFill>
              <a:schemeClr val="accent2"/>
            </a:solidFill>
            <a:ln w="9525">
              <a:noFill/>
              <a:miter lim="800000"/>
              <a:headEnd/>
              <a:tailEnd/>
            </a:ln>
          </p:spPr>
          <p:txBody>
            <a:bodyPr wrap="none" anchor="ctr"/>
            <a:lstStyle/>
            <a:p>
              <a:endParaRPr lang="en-US"/>
            </a:p>
          </p:txBody>
        </p:sp>
        <p:sp>
          <p:nvSpPr>
            <p:cNvPr id="62481" name="AutoShape 101"/>
            <p:cNvSpPr>
              <a:spLocks noChangeArrowheads="1"/>
            </p:cNvSpPr>
            <p:nvPr/>
          </p:nvSpPr>
          <p:spPr bwMode="auto">
            <a:xfrm>
              <a:off x="2256" y="3360"/>
              <a:ext cx="48" cy="48"/>
            </a:xfrm>
            <a:prstGeom prst="diamond">
              <a:avLst/>
            </a:prstGeom>
            <a:solidFill>
              <a:schemeClr val="accent2"/>
            </a:solidFill>
            <a:ln w="9525">
              <a:noFill/>
              <a:miter lim="800000"/>
              <a:headEnd/>
              <a:tailEnd/>
            </a:ln>
          </p:spPr>
          <p:txBody>
            <a:bodyPr wrap="none" anchor="ctr"/>
            <a:lstStyle/>
            <a:p>
              <a:endParaRPr lang="en-US"/>
            </a:p>
          </p:txBody>
        </p:sp>
      </p:grpSp>
      <p:sp>
        <p:nvSpPr>
          <p:cNvPr id="62478" name="Text Box 103"/>
          <p:cNvSpPr txBox="1">
            <a:spLocks noChangeArrowheads="1"/>
          </p:cNvSpPr>
          <p:nvPr/>
        </p:nvSpPr>
        <p:spPr bwMode="auto">
          <a:xfrm>
            <a:off x="3489325" y="1252538"/>
            <a:ext cx="4892675" cy="4327525"/>
          </a:xfrm>
          <a:prstGeom prst="rect">
            <a:avLst/>
          </a:prstGeom>
          <a:noFill/>
          <a:ln w="9525">
            <a:noFill/>
            <a:miter lim="800000"/>
            <a:headEnd/>
            <a:tailEnd/>
          </a:ln>
        </p:spPr>
        <p:txBody>
          <a:bodyPr>
            <a:spAutoFit/>
          </a:bodyPr>
          <a:lstStyle/>
          <a:p>
            <a:pPr algn="l">
              <a:lnSpc>
                <a:spcPct val="90000"/>
              </a:lnSpc>
            </a:pPr>
            <a:r>
              <a:rPr lang="en-US" sz="2400"/>
              <a:t>If we now put Dave and Tom and Horst and Brandon on the corners of the table, there’s going to be a whole lot of contention for the shared resource, and a lot of communication at the many interfaces. So the speedup y’all get will be much less than we’d like; you’ll be lucky to get 5-to-1.</a:t>
            </a:r>
          </a:p>
          <a:p>
            <a:pPr algn="l">
              <a:lnSpc>
                <a:spcPct val="80000"/>
              </a:lnSpc>
            </a:pPr>
            <a:endParaRPr lang="en-US" sz="2400"/>
          </a:p>
          <a:p>
            <a:pPr algn="l">
              <a:lnSpc>
                <a:spcPct val="90000"/>
              </a:lnSpc>
            </a:pPr>
            <a:r>
              <a:rPr lang="en-US" sz="2400"/>
              <a:t>So we can see that adding more and more workers onto a shared resource is eventually going to have a diminishing return.</a:t>
            </a:r>
          </a:p>
        </p:txBody>
      </p:sp>
      <p:sp>
        <p:nvSpPr>
          <p:cNvPr id="62479" name="Rectangle 1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63491" name="Slide Number Placeholder 3"/>
          <p:cNvSpPr>
            <a:spLocks noGrp="1"/>
          </p:cNvSpPr>
          <p:nvPr>
            <p:ph type="sldNum" sz="quarter" idx="4294967295"/>
          </p:nvPr>
        </p:nvSpPr>
        <p:spPr>
          <a:xfrm>
            <a:off x="7162800" y="6191250"/>
            <a:ext cx="1295400" cy="457200"/>
          </a:xfrm>
          <a:noFill/>
        </p:spPr>
        <p:txBody>
          <a:bodyPr/>
          <a:lstStyle/>
          <a:p>
            <a:fld id="{1B0A0F06-3CAD-4415-BC43-E2C8B7FEBFDB}" type="slidenum">
              <a:rPr lang="en-US"/>
              <a:pPr/>
              <a:t>51</a:t>
            </a:fld>
            <a:endParaRPr lang="en-US"/>
          </a:p>
        </p:txBody>
      </p:sp>
      <p:sp>
        <p:nvSpPr>
          <p:cNvPr id="63492" name="Rectangle 2"/>
          <p:cNvSpPr>
            <a:spLocks noGrp="1" noChangeArrowheads="1"/>
          </p:cNvSpPr>
          <p:nvPr>
            <p:ph type="title"/>
          </p:nvPr>
        </p:nvSpPr>
        <p:spPr/>
        <p:txBody>
          <a:bodyPr/>
          <a:lstStyle/>
          <a:p>
            <a:pPr eaLnBrk="1" hangingPunct="1"/>
            <a:r>
              <a:rPr lang="en-US" smtClean="0"/>
              <a:t>Distributed Parallelism</a:t>
            </a:r>
          </a:p>
        </p:txBody>
      </p:sp>
      <p:grpSp>
        <p:nvGrpSpPr>
          <p:cNvPr id="63493" name="Group 4"/>
          <p:cNvGrpSpPr>
            <a:grpSpLocks/>
          </p:cNvGrpSpPr>
          <p:nvPr/>
        </p:nvGrpSpPr>
        <p:grpSpPr bwMode="auto">
          <a:xfrm>
            <a:off x="1143000" y="1371600"/>
            <a:ext cx="1524000" cy="1524000"/>
            <a:chOff x="1872" y="1920"/>
            <a:chExt cx="960" cy="960"/>
          </a:xfrm>
        </p:grpSpPr>
        <p:sp>
          <p:nvSpPr>
            <p:cNvPr id="6350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10" name="Group 6"/>
            <p:cNvGrpSpPr>
              <a:grpSpLocks/>
            </p:cNvGrpSpPr>
            <p:nvPr/>
          </p:nvGrpSpPr>
          <p:grpSpPr bwMode="auto">
            <a:xfrm>
              <a:off x="2112" y="2112"/>
              <a:ext cx="456" cy="480"/>
              <a:chOff x="1824" y="633"/>
              <a:chExt cx="2834" cy="2849"/>
            </a:xfrm>
          </p:grpSpPr>
          <p:sp>
            <p:nvSpPr>
              <p:cNvPr id="6351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1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1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1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4" name="Group 11"/>
          <p:cNvGrpSpPr>
            <a:grpSpLocks/>
          </p:cNvGrpSpPr>
          <p:nvPr/>
        </p:nvGrpSpPr>
        <p:grpSpPr bwMode="auto">
          <a:xfrm>
            <a:off x="533400" y="1905000"/>
            <a:ext cx="533400" cy="457200"/>
            <a:chOff x="384" y="2496"/>
            <a:chExt cx="336" cy="288"/>
          </a:xfrm>
        </p:grpSpPr>
        <p:sp>
          <p:nvSpPr>
            <p:cNvPr id="6350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350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3495" name="Group 24"/>
          <p:cNvGrpSpPr>
            <a:grpSpLocks/>
          </p:cNvGrpSpPr>
          <p:nvPr/>
        </p:nvGrpSpPr>
        <p:grpSpPr bwMode="auto">
          <a:xfrm>
            <a:off x="4648200" y="1371600"/>
            <a:ext cx="1524000" cy="1524000"/>
            <a:chOff x="1872" y="1920"/>
            <a:chExt cx="960" cy="960"/>
          </a:xfrm>
        </p:grpSpPr>
        <p:sp>
          <p:nvSpPr>
            <p:cNvPr id="63501"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02" name="Group 26"/>
            <p:cNvGrpSpPr>
              <a:grpSpLocks/>
            </p:cNvGrpSpPr>
            <p:nvPr/>
          </p:nvGrpSpPr>
          <p:grpSpPr bwMode="auto">
            <a:xfrm>
              <a:off x="2112" y="2112"/>
              <a:ext cx="456" cy="480"/>
              <a:chOff x="1824" y="633"/>
              <a:chExt cx="2834" cy="2849"/>
            </a:xfrm>
          </p:grpSpPr>
          <p:sp>
            <p:nvSpPr>
              <p:cNvPr id="6350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0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0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0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6" name="Group 34"/>
          <p:cNvGrpSpPr>
            <a:grpSpLocks/>
          </p:cNvGrpSpPr>
          <p:nvPr/>
        </p:nvGrpSpPr>
        <p:grpSpPr bwMode="auto">
          <a:xfrm>
            <a:off x="6324600" y="1981200"/>
            <a:ext cx="533400" cy="457200"/>
            <a:chOff x="1920" y="1632"/>
            <a:chExt cx="336" cy="288"/>
          </a:xfrm>
        </p:grpSpPr>
        <p:sp>
          <p:nvSpPr>
            <p:cNvPr id="63499"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3500"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3497" name="Text Box 83"/>
          <p:cNvSpPr txBox="1">
            <a:spLocks noChangeArrowheads="1"/>
          </p:cNvSpPr>
          <p:nvPr/>
        </p:nvSpPr>
        <p:spPr bwMode="auto">
          <a:xfrm>
            <a:off x="533400" y="2971800"/>
            <a:ext cx="7924800" cy="3049588"/>
          </a:xfrm>
          <a:prstGeom prst="rect">
            <a:avLst/>
          </a:prstGeom>
          <a:noFill/>
          <a:ln w="9525">
            <a:noFill/>
            <a:miter lim="800000"/>
            <a:headEnd/>
            <a:tailEnd/>
          </a:ln>
        </p:spPr>
        <p:txBody>
          <a:bodyPr>
            <a:spAutoFit/>
          </a:bodyPr>
          <a:lstStyle/>
          <a:p>
            <a:pPr algn="l">
              <a:lnSpc>
                <a:spcPct val="90000"/>
              </a:lnSpc>
            </a:pPr>
            <a:r>
              <a:rPr lang="en-US" sz="2400"/>
              <a:t>Now let’s try something a little different. Let’s set up two tables, and let’s put you at one of them and Scott at the other.  Let’s put half of the puzzle pieces on your table and the other half of the pieces on Scott’s. Now y’all can work completely independently, without any contention for a shared resource.  </a:t>
            </a:r>
            <a:r>
              <a:rPr lang="en-US" sz="2400" b="1" u="sng"/>
              <a:t>BUT</a:t>
            </a:r>
            <a:r>
              <a:rPr lang="en-US" sz="2400"/>
              <a:t>, the cost per communication is </a:t>
            </a:r>
            <a:r>
              <a:rPr lang="en-US" sz="2400" b="1" u="sng"/>
              <a:t>MUCH</a:t>
            </a:r>
            <a:r>
              <a:rPr lang="en-US" sz="2400"/>
              <a:t> higher (you have to scootch your tables together), and you need the ability to split up (</a:t>
            </a:r>
            <a:r>
              <a:rPr lang="en-US" sz="2400" b="1" i="1" u="sng"/>
              <a:t>decompose</a:t>
            </a:r>
            <a:r>
              <a:rPr lang="en-US" sz="2400"/>
              <a:t>) the puzzle pieces reasonably evenly, which may be tricky to do for some puzzles.</a:t>
            </a:r>
          </a:p>
        </p:txBody>
      </p:sp>
      <p:sp>
        <p:nvSpPr>
          <p:cNvPr id="63498"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64515" name="Slide Number Placeholder 3"/>
          <p:cNvSpPr>
            <a:spLocks noGrp="1"/>
          </p:cNvSpPr>
          <p:nvPr>
            <p:ph type="sldNum" sz="quarter" idx="4294967295"/>
          </p:nvPr>
        </p:nvSpPr>
        <p:spPr>
          <a:xfrm>
            <a:off x="7162800" y="6191250"/>
            <a:ext cx="1295400" cy="457200"/>
          </a:xfrm>
          <a:noFill/>
        </p:spPr>
        <p:txBody>
          <a:bodyPr/>
          <a:lstStyle/>
          <a:p>
            <a:fld id="{2C2ADB72-4A90-4D65-A2E8-EEBA8B3C82F9}" type="slidenum">
              <a:rPr lang="en-US"/>
              <a:pPr/>
              <a:t>52</a:t>
            </a:fld>
            <a:endParaRPr lang="en-US"/>
          </a:p>
        </p:txBody>
      </p:sp>
      <p:sp>
        <p:nvSpPr>
          <p:cNvPr id="64516" name="Rectangle 2"/>
          <p:cNvSpPr>
            <a:spLocks noGrp="1" noChangeArrowheads="1"/>
          </p:cNvSpPr>
          <p:nvPr>
            <p:ph type="title"/>
          </p:nvPr>
        </p:nvSpPr>
        <p:spPr/>
        <p:txBody>
          <a:bodyPr/>
          <a:lstStyle/>
          <a:p>
            <a:pPr eaLnBrk="1" hangingPunct="1"/>
            <a:r>
              <a:rPr lang="en-US" smtClean="0"/>
              <a:t>More Distributed Processors</a:t>
            </a:r>
          </a:p>
        </p:txBody>
      </p:sp>
      <p:grpSp>
        <p:nvGrpSpPr>
          <p:cNvPr id="64517" name="Group 83"/>
          <p:cNvGrpSpPr>
            <a:grpSpLocks/>
          </p:cNvGrpSpPr>
          <p:nvPr/>
        </p:nvGrpSpPr>
        <p:grpSpPr bwMode="auto">
          <a:xfrm>
            <a:off x="914400" y="1371600"/>
            <a:ext cx="1524000" cy="2133600"/>
            <a:chOff x="720" y="864"/>
            <a:chExt cx="960" cy="1344"/>
          </a:xfrm>
        </p:grpSpPr>
        <p:grpSp>
          <p:nvGrpSpPr>
            <p:cNvPr id="64553" name="Group 4"/>
            <p:cNvGrpSpPr>
              <a:grpSpLocks/>
            </p:cNvGrpSpPr>
            <p:nvPr/>
          </p:nvGrpSpPr>
          <p:grpSpPr bwMode="auto">
            <a:xfrm>
              <a:off x="720" y="1248"/>
              <a:ext cx="960" cy="960"/>
              <a:chOff x="1872" y="1920"/>
              <a:chExt cx="960" cy="960"/>
            </a:xfrm>
          </p:grpSpPr>
          <p:sp>
            <p:nvSpPr>
              <p:cNvPr id="64557"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58" name="Group 6"/>
              <p:cNvGrpSpPr>
                <a:grpSpLocks/>
              </p:cNvGrpSpPr>
              <p:nvPr/>
            </p:nvGrpSpPr>
            <p:grpSpPr bwMode="auto">
              <a:xfrm>
                <a:off x="2112" y="2112"/>
                <a:ext cx="456" cy="480"/>
                <a:chOff x="1824" y="633"/>
                <a:chExt cx="2834" cy="2849"/>
              </a:xfrm>
            </p:grpSpPr>
            <p:sp>
              <p:nvSpPr>
                <p:cNvPr id="6455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6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6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6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54" name="Group 17"/>
            <p:cNvGrpSpPr>
              <a:grpSpLocks/>
            </p:cNvGrpSpPr>
            <p:nvPr/>
          </p:nvGrpSpPr>
          <p:grpSpPr bwMode="auto">
            <a:xfrm>
              <a:off x="1008" y="864"/>
              <a:ext cx="288" cy="336"/>
              <a:chOff x="816" y="2880"/>
              <a:chExt cx="288" cy="336"/>
            </a:xfrm>
          </p:grpSpPr>
          <p:sp>
            <p:nvSpPr>
              <p:cNvPr id="64555"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4556"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grpSp>
        <p:nvGrpSpPr>
          <p:cNvPr id="64518" name="Group 85"/>
          <p:cNvGrpSpPr>
            <a:grpSpLocks/>
          </p:cNvGrpSpPr>
          <p:nvPr/>
        </p:nvGrpSpPr>
        <p:grpSpPr bwMode="auto">
          <a:xfrm>
            <a:off x="3200400" y="1981200"/>
            <a:ext cx="2209800" cy="1524000"/>
            <a:chOff x="2928" y="1248"/>
            <a:chExt cx="1392" cy="960"/>
          </a:xfrm>
        </p:grpSpPr>
        <p:grpSp>
          <p:nvGrpSpPr>
            <p:cNvPr id="64543" name="Group 24"/>
            <p:cNvGrpSpPr>
              <a:grpSpLocks/>
            </p:cNvGrpSpPr>
            <p:nvPr/>
          </p:nvGrpSpPr>
          <p:grpSpPr bwMode="auto">
            <a:xfrm>
              <a:off x="2928" y="1248"/>
              <a:ext cx="960" cy="960"/>
              <a:chOff x="1872" y="1920"/>
              <a:chExt cx="960" cy="960"/>
            </a:xfrm>
          </p:grpSpPr>
          <p:sp>
            <p:nvSpPr>
              <p:cNvPr id="64547"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48" name="Group 26"/>
              <p:cNvGrpSpPr>
                <a:grpSpLocks/>
              </p:cNvGrpSpPr>
              <p:nvPr/>
            </p:nvGrpSpPr>
            <p:grpSpPr bwMode="auto">
              <a:xfrm>
                <a:off x="2112" y="2112"/>
                <a:ext cx="456" cy="480"/>
                <a:chOff x="1824" y="633"/>
                <a:chExt cx="2834" cy="2849"/>
              </a:xfrm>
            </p:grpSpPr>
            <p:sp>
              <p:nvSpPr>
                <p:cNvPr id="6454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5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5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5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44" name="Group 34"/>
            <p:cNvGrpSpPr>
              <a:grpSpLocks/>
            </p:cNvGrpSpPr>
            <p:nvPr/>
          </p:nvGrpSpPr>
          <p:grpSpPr bwMode="auto">
            <a:xfrm>
              <a:off x="3984" y="1632"/>
              <a:ext cx="336" cy="288"/>
              <a:chOff x="1920" y="1632"/>
              <a:chExt cx="336" cy="288"/>
            </a:xfrm>
          </p:grpSpPr>
          <p:sp>
            <p:nvSpPr>
              <p:cNvPr id="64545"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4546"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grpSp>
        <p:nvGrpSpPr>
          <p:cNvPr id="64519" name="Group 84"/>
          <p:cNvGrpSpPr>
            <a:grpSpLocks/>
          </p:cNvGrpSpPr>
          <p:nvPr/>
        </p:nvGrpSpPr>
        <p:grpSpPr bwMode="auto">
          <a:xfrm>
            <a:off x="304800" y="3995738"/>
            <a:ext cx="2133600" cy="1524000"/>
            <a:chOff x="1248" y="2688"/>
            <a:chExt cx="1344" cy="960"/>
          </a:xfrm>
        </p:grpSpPr>
        <p:grpSp>
          <p:nvGrpSpPr>
            <p:cNvPr id="64533" name="Group 44"/>
            <p:cNvGrpSpPr>
              <a:grpSpLocks/>
            </p:cNvGrpSpPr>
            <p:nvPr/>
          </p:nvGrpSpPr>
          <p:grpSpPr bwMode="auto">
            <a:xfrm>
              <a:off x="1632" y="2688"/>
              <a:ext cx="960" cy="960"/>
              <a:chOff x="1872" y="1920"/>
              <a:chExt cx="960" cy="960"/>
            </a:xfrm>
          </p:grpSpPr>
          <p:sp>
            <p:nvSpPr>
              <p:cNvPr id="64537" name="Rectangle 4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38" name="Group 46"/>
              <p:cNvGrpSpPr>
                <a:grpSpLocks/>
              </p:cNvGrpSpPr>
              <p:nvPr/>
            </p:nvGrpSpPr>
            <p:grpSpPr bwMode="auto">
              <a:xfrm>
                <a:off x="2112" y="2112"/>
                <a:ext cx="456" cy="480"/>
                <a:chOff x="1824" y="633"/>
                <a:chExt cx="2834" cy="2849"/>
              </a:xfrm>
            </p:grpSpPr>
            <p:sp>
              <p:nvSpPr>
                <p:cNvPr id="6453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4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4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4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34" name="Group 51"/>
            <p:cNvGrpSpPr>
              <a:grpSpLocks/>
            </p:cNvGrpSpPr>
            <p:nvPr/>
          </p:nvGrpSpPr>
          <p:grpSpPr bwMode="auto">
            <a:xfrm>
              <a:off x="1248" y="3024"/>
              <a:ext cx="336" cy="288"/>
              <a:chOff x="384" y="2496"/>
              <a:chExt cx="336" cy="288"/>
            </a:xfrm>
          </p:grpSpPr>
          <p:sp>
            <p:nvSpPr>
              <p:cNvPr id="64535" name="Oval 5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4536" name="AutoShape 5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grpSp>
        <p:nvGrpSpPr>
          <p:cNvPr id="64520" name="Group 86"/>
          <p:cNvGrpSpPr>
            <a:grpSpLocks/>
          </p:cNvGrpSpPr>
          <p:nvPr/>
        </p:nvGrpSpPr>
        <p:grpSpPr bwMode="auto">
          <a:xfrm>
            <a:off x="3219450" y="3981450"/>
            <a:ext cx="1524000" cy="2209800"/>
            <a:chOff x="3792" y="2688"/>
            <a:chExt cx="960" cy="1392"/>
          </a:xfrm>
        </p:grpSpPr>
        <p:grpSp>
          <p:nvGrpSpPr>
            <p:cNvPr id="64523" name="Group 64"/>
            <p:cNvGrpSpPr>
              <a:grpSpLocks/>
            </p:cNvGrpSpPr>
            <p:nvPr/>
          </p:nvGrpSpPr>
          <p:grpSpPr bwMode="auto">
            <a:xfrm>
              <a:off x="3792" y="2688"/>
              <a:ext cx="960" cy="960"/>
              <a:chOff x="1872" y="1920"/>
              <a:chExt cx="960" cy="960"/>
            </a:xfrm>
          </p:grpSpPr>
          <p:sp>
            <p:nvSpPr>
              <p:cNvPr id="64527" name="Rectangle 6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28" name="Group 66"/>
              <p:cNvGrpSpPr>
                <a:grpSpLocks/>
              </p:cNvGrpSpPr>
              <p:nvPr/>
            </p:nvGrpSpPr>
            <p:grpSpPr bwMode="auto">
              <a:xfrm>
                <a:off x="2112" y="2112"/>
                <a:ext cx="456" cy="480"/>
                <a:chOff x="1824" y="633"/>
                <a:chExt cx="2834" cy="2849"/>
              </a:xfrm>
            </p:grpSpPr>
            <p:sp>
              <p:nvSpPr>
                <p:cNvPr id="6452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3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3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3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24" name="Group 80"/>
            <p:cNvGrpSpPr>
              <a:grpSpLocks/>
            </p:cNvGrpSpPr>
            <p:nvPr/>
          </p:nvGrpSpPr>
          <p:grpSpPr bwMode="auto">
            <a:xfrm>
              <a:off x="4176" y="3744"/>
              <a:ext cx="288" cy="336"/>
              <a:chOff x="1584" y="2736"/>
              <a:chExt cx="288" cy="336"/>
            </a:xfrm>
          </p:grpSpPr>
          <p:sp>
            <p:nvSpPr>
              <p:cNvPr id="64525" name="Oval 81"/>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64526" name="AutoShape 82"/>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64521" name="Text Box 87"/>
          <p:cNvSpPr txBox="1">
            <a:spLocks noChangeArrowheads="1"/>
          </p:cNvSpPr>
          <p:nvPr/>
        </p:nvSpPr>
        <p:spPr bwMode="auto">
          <a:xfrm>
            <a:off x="5410200" y="1219200"/>
            <a:ext cx="3200400" cy="4364038"/>
          </a:xfrm>
          <a:prstGeom prst="rect">
            <a:avLst/>
          </a:prstGeom>
          <a:noFill/>
          <a:ln w="9525">
            <a:noFill/>
            <a:miter lim="800000"/>
            <a:headEnd/>
            <a:tailEnd/>
          </a:ln>
        </p:spPr>
        <p:txBody>
          <a:bodyPr>
            <a:spAutoFit/>
          </a:bodyPr>
          <a:lstStyle/>
          <a:p>
            <a:pPr algn="l">
              <a:lnSpc>
                <a:spcPct val="90000"/>
              </a:lnSpc>
            </a:pPr>
            <a:r>
              <a:rPr lang="en-US" sz="2400"/>
              <a:t>It’s a lot easier to add more processors in distributed parallelism.  But, you always have to be aware of the need to decompose the problem and to communicate among the processors.  Also, as you add more processors, it may be harder to </a:t>
            </a:r>
            <a:r>
              <a:rPr lang="en-US" sz="2400" b="1" i="1" u="sng"/>
              <a:t>load balance</a:t>
            </a:r>
            <a:r>
              <a:rPr lang="en-US" sz="2400"/>
              <a:t> the amount of work that each processor gets.</a:t>
            </a:r>
          </a:p>
        </p:txBody>
      </p:sp>
      <p:sp>
        <p:nvSpPr>
          <p:cNvPr id="64522" name="Rectangle 12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65539" name="Slide Number Placeholder 3"/>
          <p:cNvSpPr>
            <a:spLocks noGrp="1"/>
          </p:cNvSpPr>
          <p:nvPr>
            <p:ph type="sldNum" sz="quarter" idx="4294967295"/>
          </p:nvPr>
        </p:nvSpPr>
        <p:spPr>
          <a:xfrm>
            <a:off x="7162800" y="6191250"/>
            <a:ext cx="1295400" cy="457200"/>
          </a:xfrm>
          <a:noFill/>
        </p:spPr>
        <p:txBody>
          <a:bodyPr/>
          <a:lstStyle/>
          <a:p>
            <a:fld id="{28E0374A-B879-491D-9946-5DC3D26B99A1}" type="slidenum">
              <a:rPr lang="en-US"/>
              <a:pPr/>
              <a:t>53</a:t>
            </a:fld>
            <a:endParaRPr lang="en-US"/>
          </a:p>
        </p:txBody>
      </p:sp>
      <p:sp>
        <p:nvSpPr>
          <p:cNvPr id="65540" name="Rectangle 2"/>
          <p:cNvSpPr>
            <a:spLocks noGrp="1" noChangeArrowheads="1"/>
          </p:cNvSpPr>
          <p:nvPr>
            <p:ph type="title"/>
          </p:nvPr>
        </p:nvSpPr>
        <p:spPr/>
        <p:txBody>
          <a:bodyPr/>
          <a:lstStyle/>
          <a:p>
            <a:pPr eaLnBrk="1" hangingPunct="1"/>
            <a:r>
              <a:rPr lang="en-US" smtClean="0"/>
              <a:t>Load Balancing</a:t>
            </a:r>
          </a:p>
        </p:txBody>
      </p:sp>
      <p:grpSp>
        <p:nvGrpSpPr>
          <p:cNvPr id="65541" name="Group 3"/>
          <p:cNvGrpSpPr>
            <a:grpSpLocks/>
          </p:cNvGrpSpPr>
          <p:nvPr/>
        </p:nvGrpSpPr>
        <p:grpSpPr bwMode="auto">
          <a:xfrm>
            <a:off x="1143000" y="1371600"/>
            <a:ext cx="1524000" cy="1524000"/>
            <a:chOff x="1872" y="1920"/>
            <a:chExt cx="960" cy="960"/>
          </a:xfrm>
        </p:grpSpPr>
        <p:sp>
          <p:nvSpPr>
            <p:cNvPr id="65561"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62" name="Group 5"/>
            <p:cNvGrpSpPr>
              <a:grpSpLocks/>
            </p:cNvGrpSpPr>
            <p:nvPr/>
          </p:nvGrpSpPr>
          <p:grpSpPr bwMode="auto">
            <a:xfrm>
              <a:off x="2112" y="2112"/>
              <a:ext cx="456" cy="480"/>
              <a:chOff x="1824" y="633"/>
              <a:chExt cx="2834" cy="2849"/>
            </a:xfrm>
          </p:grpSpPr>
          <p:sp>
            <p:nvSpPr>
              <p:cNvPr id="6556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6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6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6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2" name="Group 10"/>
          <p:cNvGrpSpPr>
            <a:grpSpLocks/>
          </p:cNvGrpSpPr>
          <p:nvPr/>
        </p:nvGrpSpPr>
        <p:grpSpPr bwMode="auto">
          <a:xfrm>
            <a:off x="533400" y="1905000"/>
            <a:ext cx="533400" cy="457200"/>
            <a:chOff x="384" y="2496"/>
            <a:chExt cx="336" cy="288"/>
          </a:xfrm>
        </p:grpSpPr>
        <p:sp>
          <p:nvSpPr>
            <p:cNvPr id="65559" name="Oval 11"/>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5560"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5543" name="Group 13"/>
          <p:cNvGrpSpPr>
            <a:grpSpLocks/>
          </p:cNvGrpSpPr>
          <p:nvPr/>
        </p:nvGrpSpPr>
        <p:grpSpPr bwMode="auto">
          <a:xfrm>
            <a:off x="4648200" y="1371600"/>
            <a:ext cx="1524000" cy="1524000"/>
            <a:chOff x="1872" y="1920"/>
            <a:chExt cx="960" cy="960"/>
          </a:xfrm>
        </p:grpSpPr>
        <p:sp>
          <p:nvSpPr>
            <p:cNvPr id="65553" name="Rectangle 1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54" name="Group 15"/>
            <p:cNvGrpSpPr>
              <a:grpSpLocks/>
            </p:cNvGrpSpPr>
            <p:nvPr/>
          </p:nvGrpSpPr>
          <p:grpSpPr bwMode="auto">
            <a:xfrm>
              <a:off x="2112" y="2112"/>
              <a:ext cx="456" cy="480"/>
              <a:chOff x="1824" y="633"/>
              <a:chExt cx="2834" cy="2849"/>
            </a:xfrm>
          </p:grpSpPr>
          <p:sp>
            <p:nvSpPr>
              <p:cNvPr id="6555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5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5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5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4" name="Group 20"/>
          <p:cNvGrpSpPr>
            <a:grpSpLocks/>
          </p:cNvGrpSpPr>
          <p:nvPr/>
        </p:nvGrpSpPr>
        <p:grpSpPr bwMode="auto">
          <a:xfrm>
            <a:off x="6324600" y="1981200"/>
            <a:ext cx="533400" cy="457200"/>
            <a:chOff x="1920" y="1632"/>
            <a:chExt cx="336" cy="288"/>
          </a:xfrm>
        </p:grpSpPr>
        <p:sp>
          <p:nvSpPr>
            <p:cNvPr id="65551" name="Oval 21"/>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5552" name="AutoShape 22"/>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5545" name="Rectangle 23"/>
          <p:cNvSpPr>
            <a:spLocks noChangeArrowheads="1"/>
          </p:cNvSpPr>
          <p:nvPr/>
        </p:nvSpPr>
        <p:spPr bwMode="auto">
          <a:xfrm>
            <a:off x="2743200" y="1371600"/>
            <a:ext cx="1828800" cy="9144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65546" name="Rectangle 24"/>
          <p:cNvSpPr>
            <a:spLocks noChangeArrowheads="1"/>
          </p:cNvSpPr>
          <p:nvPr/>
        </p:nvSpPr>
        <p:spPr bwMode="auto">
          <a:xfrm>
            <a:off x="2743200" y="2286000"/>
            <a:ext cx="1828800" cy="9144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5547" name="Text Box 25"/>
          <p:cNvSpPr txBox="1">
            <a:spLocks noChangeArrowheads="1"/>
          </p:cNvSpPr>
          <p:nvPr/>
        </p:nvSpPr>
        <p:spPr bwMode="auto">
          <a:xfrm>
            <a:off x="609600" y="3233738"/>
            <a:ext cx="7696200" cy="2830512"/>
          </a:xfrm>
          <a:prstGeom prst="rect">
            <a:avLst/>
          </a:prstGeom>
          <a:noFill/>
          <a:ln w="9525">
            <a:noFill/>
            <a:miter lim="800000"/>
            <a:headEnd/>
            <a:tailEnd/>
          </a:ln>
        </p:spPr>
        <p:txBody>
          <a:bodyPr>
            <a:spAutoFit/>
          </a:bodyPr>
          <a:lstStyle/>
          <a:p>
            <a:pPr algn="l"/>
            <a:r>
              <a:rPr lang="en-US" sz="2400" b="1" i="1" u="sng"/>
              <a:t>Load balancing</a:t>
            </a:r>
            <a:r>
              <a:rPr lang="en-US" sz="2400"/>
              <a:t> means ensuring that everyone completes their workload at roughly the same time.</a:t>
            </a:r>
          </a:p>
          <a:p>
            <a:pPr algn="l">
              <a:lnSpc>
                <a:spcPct val="50000"/>
              </a:lnSpc>
            </a:pPr>
            <a:endParaRPr lang="en-US" sz="2400"/>
          </a:p>
          <a:p>
            <a:pPr algn="l"/>
            <a:r>
              <a:rPr lang="en-US" sz="2400"/>
              <a:t>For example, if the jigsaw puzzle is half grass and half sky, then you can do the grass and Scott can do the sky, and then y’all only have to communicate at the horizon – and the amount of work that each of you does on your own is roughly equal. So you’ll get pretty good speedup.</a:t>
            </a:r>
          </a:p>
        </p:txBody>
      </p:sp>
      <p:sp>
        <p:nvSpPr>
          <p:cNvPr id="65548" name="AutoShape 26"/>
          <p:cNvSpPr>
            <a:spLocks noChangeArrowheads="1"/>
          </p:cNvSpPr>
          <p:nvPr/>
        </p:nvSpPr>
        <p:spPr bwMode="auto">
          <a:xfrm>
            <a:off x="2362200" y="2514600"/>
            <a:ext cx="1066800" cy="228600"/>
          </a:xfrm>
          <a:prstGeom prst="lef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49" name="AutoShape 27"/>
          <p:cNvSpPr>
            <a:spLocks noChangeArrowheads="1"/>
          </p:cNvSpPr>
          <p:nvPr/>
        </p:nvSpPr>
        <p:spPr bwMode="auto">
          <a:xfrm>
            <a:off x="3962400" y="1905000"/>
            <a:ext cx="1066800" cy="228600"/>
          </a:xfrm>
          <a:prstGeom prst="righ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50" name="Rectangle 60"/>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66563" name="Slide Number Placeholder 4"/>
          <p:cNvSpPr>
            <a:spLocks noGrp="1"/>
          </p:cNvSpPr>
          <p:nvPr>
            <p:ph type="sldNum" sz="quarter" idx="11"/>
          </p:nvPr>
        </p:nvSpPr>
        <p:spPr>
          <a:noFill/>
        </p:spPr>
        <p:txBody>
          <a:bodyPr/>
          <a:lstStyle/>
          <a:p>
            <a:fld id="{F4487929-6EF2-4AE8-AFED-ED1066A7870C}" type="slidenum">
              <a:rPr lang="en-US"/>
              <a:pPr/>
              <a:t>54</a:t>
            </a:fld>
            <a:endParaRPr lang="en-US"/>
          </a:p>
        </p:txBody>
      </p:sp>
      <p:sp>
        <p:nvSpPr>
          <p:cNvPr id="66564" name="Rectangle 2"/>
          <p:cNvSpPr>
            <a:spLocks noGrp="1" noChangeArrowheads="1"/>
          </p:cNvSpPr>
          <p:nvPr>
            <p:ph type="title"/>
          </p:nvPr>
        </p:nvSpPr>
        <p:spPr/>
        <p:txBody>
          <a:bodyPr/>
          <a:lstStyle/>
          <a:p>
            <a:pPr eaLnBrk="1" hangingPunct="1"/>
            <a:r>
              <a:rPr lang="en-US" smtClean="0"/>
              <a:t>Load Balancing</a:t>
            </a:r>
          </a:p>
        </p:txBody>
      </p:sp>
      <p:sp>
        <p:nvSpPr>
          <p:cNvPr id="66565"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66"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6567"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6568"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6569"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0"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1"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2"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6573"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4"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5"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6"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7"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8"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9"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0"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1"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2"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3"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4"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5"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6"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7"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8"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9"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0"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1"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2"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6593"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67587" name="Slide Number Placeholder 4"/>
          <p:cNvSpPr>
            <a:spLocks noGrp="1"/>
          </p:cNvSpPr>
          <p:nvPr>
            <p:ph type="sldNum" sz="quarter" idx="11"/>
          </p:nvPr>
        </p:nvSpPr>
        <p:spPr>
          <a:noFill/>
        </p:spPr>
        <p:txBody>
          <a:bodyPr/>
          <a:lstStyle/>
          <a:p>
            <a:fld id="{E3E35ED8-8851-406A-96B4-75991BCA8EE4}" type="slidenum">
              <a:rPr lang="en-US"/>
              <a:pPr/>
              <a:t>55</a:t>
            </a:fld>
            <a:endParaRPr lang="en-US"/>
          </a:p>
        </p:txBody>
      </p:sp>
      <p:sp>
        <p:nvSpPr>
          <p:cNvPr id="67588" name="Rectangle 2"/>
          <p:cNvSpPr>
            <a:spLocks noGrp="1" noChangeArrowheads="1"/>
          </p:cNvSpPr>
          <p:nvPr>
            <p:ph type="title"/>
          </p:nvPr>
        </p:nvSpPr>
        <p:spPr/>
        <p:txBody>
          <a:bodyPr/>
          <a:lstStyle/>
          <a:p>
            <a:pPr eaLnBrk="1" hangingPunct="1"/>
            <a:r>
              <a:rPr lang="en-US" smtClean="0"/>
              <a:t>Load Balancing</a:t>
            </a:r>
          </a:p>
        </p:txBody>
      </p:sp>
      <p:sp>
        <p:nvSpPr>
          <p:cNvPr id="67589"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0"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7591"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7592"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7593"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4"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5"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6"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7597"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8"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9"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0"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1"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2"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3"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4"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5"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6"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7"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8"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9"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0"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1"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2"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3"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4"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5"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6"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7617"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446496" name="Text Box 32"/>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68611" name="Slide Number Placeholder 4"/>
          <p:cNvSpPr>
            <a:spLocks noGrp="1"/>
          </p:cNvSpPr>
          <p:nvPr>
            <p:ph type="sldNum" sz="quarter" idx="11"/>
          </p:nvPr>
        </p:nvSpPr>
        <p:spPr>
          <a:noFill/>
        </p:spPr>
        <p:txBody>
          <a:bodyPr/>
          <a:lstStyle/>
          <a:p>
            <a:fld id="{15C30DB3-288B-45AB-BCF4-CF49981AB08E}" type="slidenum">
              <a:rPr lang="en-US"/>
              <a:pPr/>
              <a:t>56</a:t>
            </a:fld>
            <a:endParaRPr lang="en-US"/>
          </a:p>
        </p:txBody>
      </p:sp>
      <p:sp>
        <p:nvSpPr>
          <p:cNvPr id="68612" name="Rectangle 2"/>
          <p:cNvSpPr>
            <a:spLocks noGrp="1" noChangeArrowheads="1"/>
          </p:cNvSpPr>
          <p:nvPr>
            <p:ph type="title"/>
          </p:nvPr>
        </p:nvSpPr>
        <p:spPr/>
        <p:txBody>
          <a:bodyPr/>
          <a:lstStyle/>
          <a:p>
            <a:pPr eaLnBrk="1" hangingPunct="1"/>
            <a:r>
              <a:rPr lang="en-US" smtClean="0"/>
              <a:t>Load Balancing</a:t>
            </a:r>
          </a:p>
        </p:txBody>
      </p:sp>
      <p:sp>
        <p:nvSpPr>
          <p:cNvPr id="68613"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4"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8615"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8616"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8617"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8"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9"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0"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8621"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2"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3"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4"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5"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6"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7"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8"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9"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0"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1"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2"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3"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4"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5"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6"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7"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8"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9"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40"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8641" name="Rectangle 6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46496" name="Text Box 64"/>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
        <p:nvSpPr>
          <p:cNvPr id="146497" name="Text Box 65"/>
          <p:cNvSpPr txBox="1">
            <a:spLocks noChangeArrowheads="1"/>
          </p:cNvSpPr>
          <p:nvPr/>
        </p:nvSpPr>
        <p:spPr bwMode="auto">
          <a:xfrm rot="18900000">
            <a:off x="4251325" y="2478088"/>
            <a:ext cx="4056063"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HARD</a:t>
            </a:r>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990600" y="2209800"/>
            <a:ext cx="7772400" cy="1143000"/>
          </a:xfrm>
        </p:spPr>
        <p:txBody>
          <a:bodyPr/>
          <a:lstStyle/>
          <a:p>
            <a:pPr eaLnBrk="1" hangingPunct="1"/>
            <a:r>
              <a:rPr lang="en-US" sz="6000" smtClean="0"/>
              <a:t>Moore’s Law</a:t>
            </a:r>
          </a:p>
        </p:txBody>
      </p:sp>
      <p:sp>
        <p:nvSpPr>
          <p:cNvPr id="69635"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70659" name="Slide Number Placeholder 4"/>
          <p:cNvSpPr>
            <a:spLocks noGrp="1"/>
          </p:cNvSpPr>
          <p:nvPr>
            <p:ph type="sldNum" sz="quarter" idx="11"/>
          </p:nvPr>
        </p:nvSpPr>
        <p:spPr>
          <a:noFill/>
        </p:spPr>
        <p:txBody>
          <a:bodyPr/>
          <a:lstStyle/>
          <a:p>
            <a:fld id="{35B4D883-CB6F-429C-9500-BDBEE143D645}" type="slidenum">
              <a:rPr lang="en-US"/>
              <a:pPr/>
              <a:t>58</a:t>
            </a:fld>
            <a:endParaRPr lang="en-US"/>
          </a:p>
        </p:txBody>
      </p:sp>
      <p:sp>
        <p:nvSpPr>
          <p:cNvPr id="70660" name="Rectangle 2"/>
          <p:cNvSpPr>
            <a:spLocks noGrp="1" noChangeArrowheads="1"/>
          </p:cNvSpPr>
          <p:nvPr>
            <p:ph type="title"/>
          </p:nvPr>
        </p:nvSpPr>
        <p:spPr/>
        <p:txBody>
          <a:bodyPr/>
          <a:lstStyle/>
          <a:p>
            <a:pPr eaLnBrk="1" hangingPunct="1"/>
            <a:r>
              <a:rPr lang="en-US" smtClean="0"/>
              <a:t>Moore’s Law</a:t>
            </a:r>
          </a:p>
        </p:txBody>
      </p:sp>
      <p:sp>
        <p:nvSpPr>
          <p:cNvPr id="70661" name="Rectangle 3"/>
          <p:cNvSpPr>
            <a:spLocks noGrp="1" noChangeArrowheads="1"/>
          </p:cNvSpPr>
          <p:nvPr>
            <p:ph type="body" idx="1"/>
          </p:nvPr>
        </p:nvSpPr>
        <p:spPr>
          <a:xfrm>
            <a:off x="457200" y="1371600"/>
            <a:ext cx="8077200" cy="4648200"/>
          </a:xfrm>
        </p:spPr>
        <p:txBody>
          <a:bodyPr/>
          <a:lstStyle/>
          <a:p>
            <a:pPr eaLnBrk="1" hangingPunct="1">
              <a:buFont typeface="Wingdings" pitchFamily="2" charset="2"/>
              <a:buNone/>
            </a:pPr>
            <a:r>
              <a:rPr lang="en-US" dirty="0" smtClean="0"/>
              <a:t>In 1965, Gordon Moore was an engineer at Fairchild Semiconductor.</a:t>
            </a:r>
          </a:p>
          <a:p>
            <a:pPr eaLnBrk="1" hangingPunct="1">
              <a:buFont typeface="Wingdings" pitchFamily="2" charset="2"/>
              <a:buNone/>
            </a:pPr>
            <a:r>
              <a:rPr lang="en-US" dirty="0" smtClean="0"/>
              <a:t>He noticed that the number of transistors that could be squeezed onto a chip was doubling about every 2 years.</a:t>
            </a:r>
          </a:p>
          <a:p>
            <a:pPr eaLnBrk="1" hangingPunct="1">
              <a:buFont typeface="Wingdings" pitchFamily="2" charset="2"/>
              <a:buNone/>
            </a:pPr>
            <a:r>
              <a:rPr lang="en-US" dirty="0" smtClean="0"/>
              <a:t>It turns out that computer speed, and storage capacity, is roughly proportional to the number of transistors per unit area.</a:t>
            </a:r>
          </a:p>
          <a:p>
            <a:pPr eaLnBrk="1" hangingPunct="1">
              <a:buFont typeface="Wingdings" pitchFamily="2" charset="2"/>
              <a:buNone/>
            </a:pPr>
            <a:r>
              <a:rPr lang="en-US" dirty="0" smtClean="0"/>
              <a:t>Moore wrote a paper about this concept, which became known as </a:t>
            </a:r>
            <a:r>
              <a:rPr lang="en-US" b="1" i="1" u="sng" dirty="0" smtClean="0"/>
              <a:t>“Moore’s Law.”</a:t>
            </a:r>
            <a:r>
              <a:rPr lang="en-US" dirty="0" smtClean="0"/>
              <a:t> </a:t>
            </a:r>
          </a:p>
          <a:p>
            <a:pPr eaLnBrk="1" hangingPunct="1">
              <a:buFont typeface="Wingdings" pitchFamily="2" charset="2"/>
              <a:buNone/>
            </a:pPr>
            <a:r>
              <a:rPr lang="en-US" dirty="0" smtClean="0"/>
              <a:t>(Originally, he predicted a doubling every year, but not long after, he revised that to every other year.)</a:t>
            </a:r>
          </a:p>
          <a:p>
            <a:pPr eaLnBrk="1" hangingPunct="1">
              <a:buNone/>
            </a:pPr>
            <a:r>
              <a:rPr lang="en-US" sz="1450" dirty="0" smtClean="0"/>
              <a:t>G. Moore, 1965: “</a:t>
            </a:r>
            <a:r>
              <a:rPr lang="en-US" sz="1450" dirty="0"/>
              <a:t>Cramming more components onto integrated </a:t>
            </a:r>
            <a:r>
              <a:rPr lang="en-US" sz="1450" dirty="0" smtClean="0"/>
              <a:t>circuits.” </a:t>
            </a:r>
            <a:r>
              <a:rPr lang="en-US" sz="1450" i="1" dirty="0" smtClean="0"/>
              <a:t>Electronics</a:t>
            </a:r>
            <a:r>
              <a:rPr lang="en-US" sz="1450" dirty="0"/>
              <a:t>, </a:t>
            </a:r>
            <a:r>
              <a:rPr lang="en-US" sz="1450" dirty="0" smtClean="0"/>
              <a:t>38 (8), 114-117.</a:t>
            </a:r>
            <a:endParaRPr lang="en-US" sz="1450" dirty="0"/>
          </a:p>
        </p:txBody>
      </p:sp>
      <p:sp>
        <p:nvSpPr>
          <p:cNvPr id="7066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ext uri="{D42A27DB-BD31-4B8C-83A1-F6EECF244321}">
                <p14:modId xmlns:p14="http://schemas.microsoft.com/office/powerpoint/2010/main" val="2879871240"/>
              </p:ext>
            </p:extLst>
          </p:nvPr>
        </p:nvGraphicFramePr>
        <p:xfrm>
          <a:off x="609600" y="1297583"/>
          <a:ext cx="7200900" cy="4448456"/>
        </p:xfrm>
        <a:graphic>
          <a:graphicData uri="http://schemas.openxmlformats.org/drawingml/2006/chart">
            <c:chart xmlns:c="http://schemas.openxmlformats.org/drawingml/2006/chart" xmlns:r="http://schemas.openxmlformats.org/officeDocument/2006/relationships" r:id="rId5"/>
          </a:graphicData>
        </a:graphic>
      </p:graphicFrame>
      <p:sp>
        <p:nvSpPr>
          <p:cNvPr id="1027"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1028" name="Slide Number Placeholder 3"/>
          <p:cNvSpPr>
            <a:spLocks noGrp="1"/>
          </p:cNvSpPr>
          <p:nvPr>
            <p:ph type="sldNum" sz="quarter" idx="4294967295"/>
          </p:nvPr>
        </p:nvSpPr>
        <p:spPr>
          <a:xfrm>
            <a:off x="7162800" y="6191250"/>
            <a:ext cx="1295400" cy="457200"/>
          </a:xfrm>
          <a:noFill/>
        </p:spPr>
        <p:txBody>
          <a:bodyPr/>
          <a:lstStyle/>
          <a:p>
            <a:fld id="{9D849B7B-1D0D-42A9-96B0-F989368E42D5}" type="slidenum">
              <a:rPr lang="en-US"/>
              <a:pPr/>
              <a:t>59</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sp>
        <p:nvSpPr>
          <p:cNvPr id="1032"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2" name="TextBox 11"/>
          <p:cNvSpPr txBox="1"/>
          <p:nvPr/>
        </p:nvSpPr>
        <p:spPr>
          <a:xfrm>
            <a:off x="3962400" y="5715000"/>
            <a:ext cx="610424" cy="369332"/>
          </a:xfrm>
          <a:prstGeom prst="rect">
            <a:avLst/>
          </a:prstGeom>
          <a:noFill/>
        </p:spPr>
        <p:txBody>
          <a:bodyPr wrap="none" rtlCol="0">
            <a:spAutoFit/>
          </a:bodyPr>
          <a:lstStyle/>
          <a:p>
            <a:r>
              <a:rPr lang="en-US" dirty="0" smtClean="0"/>
              <a:t>Year</a:t>
            </a:r>
            <a:endParaRPr lang="en-US" dirty="0"/>
          </a:p>
        </p:txBody>
      </p:sp>
      <p:sp>
        <p:nvSpPr>
          <p:cNvPr id="1031" name="Text Box 5"/>
          <p:cNvSpPr txBox="1">
            <a:spLocks noChangeArrowheads="1"/>
          </p:cNvSpPr>
          <p:nvPr/>
        </p:nvSpPr>
        <p:spPr bwMode="auto">
          <a:xfrm>
            <a:off x="6705600" y="4038600"/>
            <a:ext cx="1828800" cy="1081088"/>
          </a:xfrm>
          <a:prstGeom prst="rect">
            <a:avLst/>
          </a:prstGeom>
          <a:noFill/>
          <a:ln w="9525">
            <a:noFill/>
            <a:miter lim="800000"/>
            <a:headEnd/>
            <a:tailEnd/>
          </a:ln>
        </p:spPr>
        <p:txBody>
          <a:bodyPr>
            <a:spAutoFit/>
          </a:bodyPr>
          <a:lstStyle/>
          <a:p>
            <a:pPr>
              <a:spcBef>
                <a:spcPct val="50000"/>
              </a:spcBef>
            </a:pPr>
            <a:r>
              <a:rPr lang="en-US" b="1" i="1" u="sng" dirty="0"/>
              <a:t>GFLOPs</a:t>
            </a:r>
            <a:r>
              <a:rPr lang="en-US" dirty="0"/>
              <a:t>:</a:t>
            </a:r>
          </a:p>
          <a:p>
            <a:pPr>
              <a:lnSpc>
                <a:spcPct val="70000"/>
              </a:lnSpc>
              <a:spcBef>
                <a:spcPct val="50000"/>
              </a:spcBef>
            </a:pPr>
            <a:r>
              <a:rPr lang="en-US" dirty="0"/>
              <a:t>billions of calculations per second</a:t>
            </a:r>
          </a:p>
        </p:txBody>
      </p:sp>
      <p:cxnSp>
        <p:nvCxnSpPr>
          <p:cNvPr id="19" name="Straight Connector 18"/>
          <p:cNvCxnSpPr/>
          <p:nvPr/>
        </p:nvCxnSpPr>
        <p:spPr bwMode="auto">
          <a:xfrm flipV="1">
            <a:off x="1984940" y="3158335"/>
            <a:ext cx="3806260" cy="1484322"/>
          </a:xfrm>
          <a:prstGeom prst="line">
            <a:avLst/>
          </a:prstGeom>
          <a:solidFill>
            <a:schemeClr val="accent1"/>
          </a:solidFill>
          <a:ln w="63500" cap="flat" cmpd="sng" algn="ctr">
            <a:solidFill>
              <a:srgbClr val="FF00FF"/>
            </a:solidFill>
            <a:prstDash val="solid"/>
            <a:miter lim="800000"/>
            <a:headEnd type="none" w="med" len="med"/>
            <a:tailEnd type="none" w="med" len="med"/>
          </a:ln>
          <a:effectLst/>
        </p:spPr>
      </p:cxnSp>
      <p:sp>
        <p:nvSpPr>
          <p:cNvPr id="18" name="TextBox 17"/>
          <p:cNvSpPr txBox="1"/>
          <p:nvPr/>
        </p:nvSpPr>
        <p:spPr>
          <a:xfrm>
            <a:off x="332231" y="5715000"/>
            <a:ext cx="1371600" cy="246221"/>
          </a:xfrm>
          <a:prstGeom prst="rect">
            <a:avLst/>
          </a:prstGeom>
          <a:noFill/>
        </p:spPr>
        <p:txBody>
          <a:bodyPr wrap="square" rtlCol="0">
            <a:spAutoFit/>
          </a:bodyPr>
          <a:lstStyle/>
          <a:p>
            <a:r>
              <a:rPr lang="en-US" sz="1000" dirty="0" smtClean="0">
                <a:latin typeface="Courier New" pitchFamily="49" charset="0"/>
                <a:cs typeface="Courier New" pitchFamily="49" charset="0"/>
                <a:hlinkClick r:id="rId6"/>
              </a:rPr>
              <a:t>www.top500.org</a:t>
            </a:r>
            <a:endParaRPr lang="en-US" sz="1000" dirty="0">
              <a:latin typeface="Courier New" pitchFamily="49" charset="0"/>
              <a:cs typeface="Courier New" pitchFamily="49" charset="0"/>
            </a:endParaRPr>
          </a:p>
        </p:txBody>
      </p:sp>
      <p:sp>
        <p:nvSpPr>
          <p:cNvPr id="13" name="TextBox 12"/>
          <p:cNvSpPr txBox="1"/>
          <p:nvPr/>
        </p:nvSpPr>
        <p:spPr>
          <a:xfrm>
            <a:off x="-800100" y="3091031"/>
            <a:ext cx="2209800" cy="369332"/>
          </a:xfrm>
          <a:prstGeom prst="rect">
            <a:avLst/>
          </a:prstGeom>
          <a:noFill/>
          <a:scene3d>
            <a:camera prst="orthographicFront">
              <a:rot lat="0" lon="0" rev="5400000"/>
            </a:camera>
            <a:lightRig rig="threePt" dir="t"/>
          </a:scene3d>
        </p:spPr>
        <p:txBody>
          <a:bodyPr wrap="square" rtlCol="0">
            <a:spAutoFit/>
          </a:bodyPr>
          <a:lstStyle/>
          <a:p>
            <a:r>
              <a:rPr lang="en-US" dirty="0" smtClean="0"/>
              <a:t>Speed  in GFLOPs</a:t>
            </a:r>
          </a:p>
        </p:txBody>
      </p:sp>
    </p:spTree>
    <p:custDataLst>
      <p:tags r:id="rId1"/>
    </p:custDataLst>
    <p:extLst>
      <p:ext uri="{BB962C8B-B14F-4D97-AF65-F5344CB8AC3E}">
        <p14:creationId xmlns:p14="http://schemas.microsoft.com/office/powerpoint/2010/main" val="137028305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20 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6</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#2</a:t>
            </a:r>
            <a:endParaRPr lang="en-US" sz="3600" dirty="0"/>
          </a:p>
        </p:txBody>
      </p:sp>
      <p:sp>
        <p:nvSpPr>
          <p:cNvPr id="46489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(most institutions aren’t), dial:</a:t>
            </a:r>
          </a:p>
          <a:p>
            <a:pPr marL="0" indent="0">
              <a:buNone/>
            </a:pPr>
            <a:r>
              <a:rPr lang="en-US" dirty="0"/>
              <a:t>	</a:t>
            </a:r>
            <a:r>
              <a:rPr lang="en-US" b="1" dirty="0" smtClean="0">
                <a:latin typeface="Courier New" pitchFamily="49" charset="0"/>
                <a:cs typeface="Courier New" pitchFamily="49" charset="0"/>
              </a:rPr>
              <a:t>2500409</a:t>
            </a:r>
          </a:p>
          <a:p>
            <a:pPr>
              <a:buFont typeface="Wingdings" pitchFamily="2" charset="2"/>
              <a:buNone/>
            </a:pPr>
            <a:r>
              <a:rPr lang="en-US" dirty="0" smtClean="0"/>
              <a:t>Many thanks to James Deaton, Skyler Donahue, Jeremy Wright and Steven Haldeman of </a:t>
            </a:r>
            <a:r>
              <a:rPr lang="en-US" dirty="0" err="1" smtClean="0"/>
              <a:t>OneNet</a:t>
            </a:r>
            <a:r>
              <a:rPr lang="en-US" dirty="0" smtClean="0"/>
              <a:t> for providing this.</a:t>
            </a:r>
          </a:p>
          <a:p>
            <a:pPr>
              <a:buFont typeface="Wingdings" pitchFamily="2" charset="2"/>
              <a:buNone/>
            </a:pPr>
            <a:endParaRPr lang="en-US" dirty="0"/>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6550561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ext uri="{D42A27DB-BD31-4B8C-83A1-F6EECF244321}">
                <p14:modId xmlns:p14="http://schemas.microsoft.com/office/powerpoint/2010/main" val="1657848528"/>
              </p:ext>
            </p:extLst>
          </p:nvPr>
        </p:nvGraphicFramePr>
        <p:xfrm>
          <a:off x="609600" y="1297583"/>
          <a:ext cx="7200900" cy="4448456"/>
        </p:xfrm>
        <a:graphic>
          <a:graphicData uri="http://schemas.openxmlformats.org/drawingml/2006/chart">
            <c:chart xmlns:c="http://schemas.openxmlformats.org/drawingml/2006/chart" xmlns:r="http://schemas.openxmlformats.org/officeDocument/2006/relationships" r:id="rId5"/>
          </a:graphicData>
        </a:graphic>
      </p:graphicFrame>
      <p:sp>
        <p:nvSpPr>
          <p:cNvPr id="1027"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1028" name="Slide Number Placeholder 3"/>
          <p:cNvSpPr>
            <a:spLocks noGrp="1"/>
          </p:cNvSpPr>
          <p:nvPr>
            <p:ph type="sldNum" sz="quarter" idx="4294967295"/>
          </p:nvPr>
        </p:nvSpPr>
        <p:spPr>
          <a:xfrm>
            <a:off x="7162800" y="6191250"/>
            <a:ext cx="1295400" cy="457200"/>
          </a:xfrm>
          <a:noFill/>
        </p:spPr>
        <p:txBody>
          <a:bodyPr/>
          <a:lstStyle/>
          <a:p>
            <a:fld id="{9D849B7B-1D0D-42A9-96B0-F989368E42D5}" type="slidenum">
              <a:rPr lang="en-US"/>
              <a:pPr/>
              <a:t>60</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sp>
        <p:nvSpPr>
          <p:cNvPr id="1032"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2" name="TextBox 11"/>
          <p:cNvSpPr txBox="1"/>
          <p:nvPr/>
        </p:nvSpPr>
        <p:spPr>
          <a:xfrm>
            <a:off x="3962400" y="5715000"/>
            <a:ext cx="610424" cy="369332"/>
          </a:xfrm>
          <a:prstGeom prst="rect">
            <a:avLst/>
          </a:prstGeom>
          <a:noFill/>
        </p:spPr>
        <p:txBody>
          <a:bodyPr wrap="none" rtlCol="0">
            <a:spAutoFit/>
          </a:bodyPr>
          <a:lstStyle/>
          <a:p>
            <a:r>
              <a:rPr lang="en-US" dirty="0" smtClean="0"/>
              <a:t>Year</a:t>
            </a:r>
            <a:endParaRPr lang="en-US" dirty="0"/>
          </a:p>
        </p:txBody>
      </p:sp>
      <p:sp>
        <p:nvSpPr>
          <p:cNvPr id="14" name="Rectangle 13"/>
          <p:cNvSpPr/>
          <p:nvPr/>
        </p:nvSpPr>
        <p:spPr>
          <a:xfrm>
            <a:off x="5882829" y="1952772"/>
            <a:ext cx="2858476" cy="830997"/>
          </a:xfrm>
          <a:prstGeom prst="rect">
            <a:avLst/>
          </a:prstGeom>
        </p:spPr>
        <p:txBody>
          <a:bodyPr wrap="none">
            <a:spAutoFit/>
          </a:bodyPr>
          <a:lstStyle/>
          <a:p>
            <a:r>
              <a:rPr lang="en-US" dirty="0" smtClean="0"/>
              <a:t>2014: </a:t>
            </a:r>
            <a:r>
              <a:rPr lang="en-US" dirty="0"/>
              <a:t>3,120,000 </a:t>
            </a:r>
            <a:r>
              <a:rPr lang="en-US" dirty="0" smtClean="0"/>
              <a:t> CPU cores,</a:t>
            </a:r>
          </a:p>
          <a:p>
            <a:pPr algn="l"/>
            <a:r>
              <a:rPr lang="en-US" dirty="0" smtClean="0"/>
              <a:t>33,862,700 GFLOPs</a:t>
            </a:r>
          </a:p>
          <a:p>
            <a:pPr algn="l"/>
            <a:r>
              <a:rPr lang="en-US" sz="1200" dirty="0" smtClean="0"/>
              <a:t>(HPL benchmark)</a:t>
            </a:r>
            <a:endParaRPr lang="en-US" sz="1200" dirty="0"/>
          </a:p>
        </p:txBody>
      </p:sp>
      <p:sp>
        <p:nvSpPr>
          <p:cNvPr id="1031" name="Text Box 5"/>
          <p:cNvSpPr txBox="1">
            <a:spLocks noChangeArrowheads="1"/>
          </p:cNvSpPr>
          <p:nvPr/>
        </p:nvSpPr>
        <p:spPr bwMode="auto">
          <a:xfrm>
            <a:off x="6705600" y="4038600"/>
            <a:ext cx="1828800" cy="1081088"/>
          </a:xfrm>
          <a:prstGeom prst="rect">
            <a:avLst/>
          </a:prstGeom>
          <a:noFill/>
          <a:ln w="9525">
            <a:noFill/>
            <a:miter lim="800000"/>
            <a:headEnd/>
            <a:tailEnd/>
          </a:ln>
        </p:spPr>
        <p:txBody>
          <a:bodyPr>
            <a:spAutoFit/>
          </a:bodyPr>
          <a:lstStyle/>
          <a:p>
            <a:pPr>
              <a:spcBef>
                <a:spcPct val="50000"/>
              </a:spcBef>
            </a:pPr>
            <a:r>
              <a:rPr lang="en-US" b="1" i="1" u="sng" dirty="0"/>
              <a:t>GFLOPs</a:t>
            </a:r>
            <a:r>
              <a:rPr lang="en-US" dirty="0"/>
              <a:t>:</a:t>
            </a:r>
          </a:p>
          <a:p>
            <a:pPr>
              <a:lnSpc>
                <a:spcPct val="70000"/>
              </a:lnSpc>
              <a:spcBef>
                <a:spcPct val="50000"/>
              </a:spcBef>
            </a:pPr>
            <a:r>
              <a:rPr lang="en-US" dirty="0"/>
              <a:t>billions of calculations per second</a:t>
            </a:r>
          </a:p>
        </p:txBody>
      </p:sp>
      <p:cxnSp>
        <p:nvCxnSpPr>
          <p:cNvPr id="19" name="Straight Connector 18"/>
          <p:cNvCxnSpPr/>
          <p:nvPr/>
        </p:nvCxnSpPr>
        <p:spPr bwMode="auto">
          <a:xfrm flipV="1">
            <a:off x="1984940" y="3158335"/>
            <a:ext cx="3806260" cy="1484322"/>
          </a:xfrm>
          <a:prstGeom prst="line">
            <a:avLst/>
          </a:prstGeom>
          <a:solidFill>
            <a:schemeClr val="accent1"/>
          </a:solidFill>
          <a:ln w="63500" cap="flat" cmpd="sng" algn="ctr">
            <a:solidFill>
              <a:srgbClr val="FF00FF"/>
            </a:solidFill>
            <a:prstDash val="solid"/>
            <a:miter lim="800000"/>
            <a:headEnd type="none" w="med" len="med"/>
            <a:tailEnd type="none" w="med" len="med"/>
          </a:ln>
          <a:effectLst/>
        </p:spPr>
      </p:cxnSp>
      <p:sp>
        <p:nvSpPr>
          <p:cNvPr id="21" name="Rectangle 20"/>
          <p:cNvSpPr/>
          <p:nvPr/>
        </p:nvSpPr>
        <p:spPr>
          <a:xfrm>
            <a:off x="1557373" y="4654325"/>
            <a:ext cx="3679213" cy="369332"/>
          </a:xfrm>
          <a:prstGeom prst="rect">
            <a:avLst/>
          </a:prstGeom>
        </p:spPr>
        <p:txBody>
          <a:bodyPr wrap="none">
            <a:spAutoFit/>
          </a:bodyPr>
          <a:lstStyle/>
          <a:p>
            <a:pPr algn="l"/>
            <a:r>
              <a:rPr lang="en-US" dirty="0" smtClean="0"/>
              <a:t>1993: 1024 CPU cores, 59.7 GFLOPs</a:t>
            </a:r>
            <a:endParaRPr lang="en-US" dirty="0"/>
          </a:p>
        </p:txBody>
      </p:sp>
      <p:sp>
        <p:nvSpPr>
          <p:cNvPr id="22" name="TextBox 21"/>
          <p:cNvSpPr txBox="1"/>
          <p:nvPr/>
        </p:nvSpPr>
        <p:spPr>
          <a:xfrm>
            <a:off x="6798736" y="5132172"/>
            <a:ext cx="2209800" cy="923330"/>
          </a:xfrm>
          <a:prstGeom prst="rect">
            <a:avLst/>
          </a:prstGeom>
          <a:noFill/>
        </p:spPr>
        <p:txBody>
          <a:bodyPr wrap="square" rtlCol="0">
            <a:spAutoFit/>
          </a:bodyPr>
          <a:lstStyle/>
          <a:p>
            <a:pPr algn="l"/>
            <a:r>
              <a:rPr lang="en-US" b="1" u="sng" dirty="0" smtClean="0"/>
              <a:t>Gap</a:t>
            </a:r>
            <a:r>
              <a:rPr lang="en-US" dirty="0" smtClean="0"/>
              <a:t>: Supercomputers  beat Moore’s Law by 329x 1993-2014.</a:t>
            </a:r>
            <a:endParaRPr lang="en-US" dirty="0"/>
          </a:p>
        </p:txBody>
      </p:sp>
      <p:sp>
        <p:nvSpPr>
          <p:cNvPr id="18" name="TextBox 17"/>
          <p:cNvSpPr txBox="1"/>
          <p:nvPr/>
        </p:nvSpPr>
        <p:spPr>
          <a:xfrm>
            <a:off x="332231" y="5715000"/>
            <a:ext cx="1371600" cy="246221"/>
          </a:xfrm>
          <a:prstGeom prst="rect">
            <a:avLst/>
          </a:prstGeom>
          <a:noFill/>
        </p:spPr>
        <p:txBody>
          <a:bodyPr wrap="square" rtlCol="0">
            <a:spAutoFit/>
          </a:bodyPr>
          <a:lstStyle/>
          <a:p>
            <a:r>
              <a:rPr lang="en-US" sz="1000" dirty="0" smtClean="0">
                <a:latin typeface="Courier New" pitchFamily="49" charset="0"/>
                <a:cs typeface="Courier New" pitchFamily="49" charset="0"/>
                <a:hlinkClick r:id="rId6"/>
              </a:rPr>
              <a:t>www.top500.org</a:t>
            </a:r>
            <a:endParaRPr lang="en-US" sz="1000" dirty="0">
              <a:latin typeface="Courier New" pitchFamily="49" charset="0"/>
              <a:cs typeface="Courier New" pitchFamily="49" charset="0"/>
            </a:endParaRPr>
          </a:p>
        </p:txBody>
      </p:sp>
      <p:sp>
        <p:nvSpPr>
          <p:cNvPr id="13" name="TextBox 12"/>
          <p:cNvSpPr txBox="1"/>
          <p:nvPr/>
        </p:nvSpPr>
        <p:spPr>
          <a:xfrm>
            <a:off x="-800100" y="3091031"/>
            <a:ext cx="2209800" cy="369332"/>
          </a:xfrm>
          <a:prstGeom prst="rect">
            <a:avLst/>
          </a:prstGeom>
          <a:noFill/>
          <a:scene3d>
            <a:camera prst="orthographicFront">
              <a:rot lat="0" lon="0" rev="5400000"/>
            </a:camera>
            <a:lightRig rig="threePt" dir="t"/>
          </a:scene3d>
        </p:spPr>
        <p:txBody>
          <a:bodyPr wrap="square" rtlCol="0">
            <a:spAutoFit/>
          </a:bodyPr>
          <a:lstStyle/>
          <a:p>
            <a:r>
              <a:rPr lang="en-US" dirty="0" smtClean="0"/>
              <a:t>Speed  in GFLOPs</a:t>
            </a:r>
          </a:p>
        </p:txBody>
      </p:sp>
    </p:spTree>
    <p:custDataLst>
      <p:tags r:id="rId1"/>
    </p:custDataLst>
    <p:extLst>
      <p:ext uri="{BB962C8B-B14F-4D97-AF65-F5344CB8AC3E}">
        <p14:creationId xmlns:p14="http://schemas.microsoft.com/office/powerpoint/2010/main" val="56856066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 Uncanny!</a:t>
            </a:r>
            <a:endParaRPr lang="en-US" dirty="0"/>
          </a:p>
        </p:txBody>
      </p:sp>
      <p:sp>
        <p:nvSpPr>
          <p:cNvPr id="3" name="Content Placeholder 2"/>
          <p:cNvSpPr>
            <a:spLocks noGrp="1"/>
          </p:cNvSpPr>
          <p:nvPr>
            <p:ph idx="1"/>
          </p:nvPr>
        </p:nvSpPr>
        <p:spPr/>
        <p:txBody>
          <a:bodyPr/>
          <a:lstStyle/>
          <a:p>
            <a:r>
              <a:rPr lang="en-US" dirty="0" smtClean="0"/>
              <a:t>Nov 1971: Intel 4004 – 2300 transistors</a:t>
            </a:r>
          </a:p>
          <a:p>
            <a:r>
              <a:rPr lang="en-US" dirty="0" smtClean="0"/>
              <a:t>March 2010: Intel Nehalem </a:t>
            </a:r>
            <a:r>
              <a:rPr lang="en-US" dirty="0" err="1" smtClean="0"/>
              <a:t>Beckton</a:t>
            </a:r>
            <a:r>
              <a:rPr lang="en-US" dirty="0" smtClean="0"/>
              <a:t> – 2.3 billion transistors</a:t>
            </a:r>
          </a:p>
          <a:p>
            <a:r>
              <a:rPr lang="en-US" dirty="0" smtClean="0"/>
              <a:t>Factor of 1,000,000 improvement in 38 1/3 years</a:t>
            </a:r>
          </a:p>
          <a:p>
            <a:r>
              <a:rPr lang="en-US" dirty="0" smtClean="0"/>
              <a:t>2</a:t>
            </a:r>
            <a:r>
              <a:rPr lang="en-US" baseline="30000" dirty="0" smtClean="0"/>
              <a:t>(38.33 years / 1.9232455)</a:t>
            </a:r>
            <a:r>
              <a:rPr lang="en-US" dirty="0" smtClean="0"/>
              <a:t> = 1,000,000</a:t>
            </a:r>
          </a:p>
          <a:p>
            <a:endParaRPr lang="en-US" baseline="30000" dirty="0" smtClean="0"/>
          </a:p>
          <a:p>
            <a:pPr>
              <a:buNone/>
            </a:pPr>
            <a:r>
              <a:rPr lang="en-US" dirty="0" smtClean="0"/>
              <a:t>So, transistor density has doubled every 23 months:</a:t>
            </a:r>
          </a:p>
          <a:p>
            <a:pPr>
              <a:buNone/>
            </a:pPr>
            <a:endParaRPr lang="en-US" dirty="0" smtClean="0"/>
          </a:p>
          <a:p>
            <a:pPr>
              <a:buNone/>
            </a:pPr>
            <a:r>
              <a:rPr lang="en-US" b="1" dirty="0" smtClean="0"/>
              <a:t>UNCANNILY ACCURATE PREDICTION!</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61</a:t>
            </a:fld>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71683" name="Slide Number Placeholder 4"/>
          <p:cNvSpPr>
            <a:spLocks noGrp="1"/>
          </p:cNvSpPr>
          <p:nvPr>
            <p:ph type="sldNum" sz="quarter" idx="11"/>
          </p:nvPr>
        </p:nvSpPr>
        <p:spPr>
          <a:noFill/>
        </p:spPr>
        <p:txBody>
          <a:bodyPr/>
          <a:lstStyle/>
          <a:p>
            <a:fld id="{3BF2A0F2-CE29-4E9F-A5F7-10863C43F173}" type="slidenum">
              <a:rPr lang="en-US"/>
              <a:pPr/>
              <a:t>62</a:t>
            </a:fld>
            <a:endParaRPr lang="en-US"/>
          </a:p>
        </p:txBody>
      </p:sp>
      <p:sp>
        <p:nvSpPr>
          <p:cNvPr id="71684" name="Rectangle 2"/>
          <p:cNvSpPr>
            <a:spLocks noGrp="1" noChangeArrowheads="1"/>
          </p:cNvSpPr>
          <p:nvPr>
            <p:ph type="title"/>
          </p:nvPr>
        </p:nvSpPr>
        <p:spPr/>
        <p:txBody>
          <a:bodyPr/>
          <a:lstStyle/>
          <a:p>
            <a:pPr eaLnBrk="1" hangingPunct="1"/>
            <a:r>
              <a:rPr lang="en-US" sz="3600" smtClean="0"/>
              <a:t>Moore’s Law in Practice</a:t>
            </a:r>
          </a:p>
        </p:txBody>
      </p:sp>
      <p:sp>
        <p:nvSpPr>
          <p:cNvPr id="71685"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1686"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1687"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1688"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1689"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1690" name="Text Box 8"/>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72707" name="Slide Number Placeholder 4"/>
          <p:cNvSpPr>
            <a:spLocks noGrp="1"/>
          </p:cNvSpPr>
          <p:nvPr>
            <p:ph type="sldNum" sz="quarter" idx="11"/>
          </p:nvPr>
        </p:nvSpPr>
        <p:spPr>
          <a:noFill/>
        </p:spPr>
        <p:txBody>
          <a:bodyPr/>
          <a:lstStyle/>
          <a:p>
            <a:fld id="{A1B33CA8-74D9-4F72-B7ED-BFFEA6B834B7}" type="slidenum">
              <a:rPr lang="en-US"/>
              <a:pPr/>
              <a:t>63</a:t>
            </a:fld>
            <a:endParaRPr lang="en-US"/>
          </a:p>
        </p:txBody>
      </p:sp>
      <p:sp>
        <p:nvSpPr>
          <p:cNvPr id="72708" name="Rectangle 2"/>
          <p:cNvSpPr>
            <a:spLocks noGrp="1" noChangeArrowheads="1"/>
          </p:cNvSpPr>
          <p:nvPr>
            <p:ph type="title"/>
          </p:nvPr>
        </p:nvSpPr>
        <p:spPr/>
        <p:txBody>
          <a:bodyPr/>
          <a:lstStyle/>
          <a:p>
            <a:pPr eaLnBrk="1" hangingPunct="1"/>
            <a:r>
              <a:rPr lang="en-US" sz="3600" smtClean="0"/>
              <a:t>Moore’s Law in Practice</a:t>
            </a:r>
          </a:p>
        </p:txBody>
      </p:sp>
      <p:sp>
        <p:nvSpPr>
          <p:cNvPr id="72709"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2710"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2711"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2712"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2713"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2714"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2715" name="Text Box 9"/>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2716" name="Text Box 10"/>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73731" name="Slide Number Placeholder 4"/>
          <p:cNvSpPr>
            <a:spLocks noGrp="1"/>
          </p:cNvSpPr>
          <p:nvPr>
            <p:ph type="sldNum" sz="quarter" idx="11"/>
          </p:nvPr>
        </p:nvSpPr>
        <p:spPr>
          <a:noFill/>
        </p:spPr>
        <p:txBody>
          <a:bodyPr/>
          <a:lstStyle/>
          <a:p>
            <a:fld id="{85426D7A-135E-490F-B79C-D47C8A433771}" type="slidenum">
              <a:rPr lang="en-US"/>
              <a:pPr/>
              <a:t>64</a:t>
            </a:fld>
            <a:endParaRPr lang="en-US"/>
          </a:p>
        </p:txBody>
      </p:sp>
      <p:sp>
        <p:nvSpPr>
          <p:cNvPr id="73732" name="Rectangle 2"/>
          <p:cNvSpPr>
            <a:spLocks noGrp="1" noChangeArrowheads="1"/>
          </p:cNvSpPr>
          <p:nvPr>
            <p:ph type="title"/>
          </p:nvPr>
        </p:nvSpPr>
        <p:spPr/>
        <p:txBody>
          <a:bodyPr/>
          <a:lstStyle/>
          <a:p>
            <a:pPr eaLnBrk="1" hangingPunct="1"/>
            <a:r>
              <a:rPr lang="en-US" sz="3600" smtClean="0"/>
              <a:t>Moore’s Law in Practice</a:t>
            </a:r>
          </a:p>
        </p:txBody>
      </p:sp>
      <p:sp>
        <p:nvSpPr>
          <p:cNvPr id="73733"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3734"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3735"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3736"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3737"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3738"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3739"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3740" name="Text Box 10"/>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3741" name="Text Box 11"/>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3742" name="Text Box 12"/>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74755" name="Slide Number Placeholder 4"/>
          <p:cNvSpPr>
            <a:spLocks noGrp="1"/>
          </p:cNvSpPr>
          <p:nvPr>
            <p:ph type="sldNum" sz="quarter" idx="11"/>
          </p:nvPr>
        </p:nvSpPr>
        <p:spPr>
          <a:noFill/>
        </p:spPr>
        <p:txBody>
          <a:bodyPr/>
          <a:lstStyle/>
          <a:p>
            <a:fld id="{51F1932A-7E29-4282-A543-6F5232D72EF4}" type="slidenum">
              <a:rPr lang="en-US"/>
              <a:pPr/>
              <a:t>65</a:t>
            </a:fld>
            <a:endParaRPr lang="en-US"/>
          </a:p>
        </p:txBody>
      </p:sp>
      <p:sp>
        <p:nvSpPr>
          <p:cNvPr id="74756" name="Rectangle 2"/>
          <p:cNvSpPr>
            <a:spLocks noGrp="1" noChangeArrowheads="1"/>
          </p:cNvSpPr>
          <p:nvPr>
            <p:ph type="title"/>
          </p:nvPr>
        </p:nvSpPr>
        <p:spPr/>
        <p:txBody>
          <a:bodyPr/>
          <a:lstStyle/>
          <a:p>
            <a:pPr eaLnBrk="1" hangingPunct="1"/>
            <a:r>
              <a:rPr lang="en-US" sz="3600" smtClean="0"/>
              <a:t>Moore’s Law in Practice</a:t>
            </a:r>
          </a:p>
        </p:txBody>
      </p:sp>
      <p:sp>
        <p:nvSpPr>
          <p:cNvPr id="74757"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4758"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4759"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4760" name="Text Box 6"/>
          <p:cNvSpPr txBox="1">
            <a:spLocks noChangeArrowheads="1"/>
          </p:cNvSpPr>
          <p:nvPr/>
        </p:nvSpPr>
        <p:spPr bwMode="auto">
          <a:xfrm rot="-5400000">
            <a:off x="277019" y="2924969"/>
            <a:ext cx="1295400" cy="779462"/>
          </a:xfrm>
          <a:prstGeom prst="rect">
            <a:avLst/>
          </a:prstGeom>
          <a:noFill/>
          <a:ln w="9525">
            <a:noFill/>
            <a:miter lim="800000"/>
            <a:headEnd/>
            <a:tailEnd/>
          </a:ln>
        </p:spPr>
        <p:txBody>
          <a:bodyPr>
            <a:spAutoFit/>
          </a:bodyPr>
          <a:lstStyle/>
          <a:p>
            <a:pPr>
              <a:spcBef>
                <a:spcPct val="50000"/>
              </a:spcBef>
            </a:pPr>
            <a:r>
              <a:rPr lang="en-US"/>
              <a:t>log(Speed)</a:t>
            </a:r>
          </a:p>
          <a:p>
            <a:pPr>
              <a:spcBef>
                <a:spcPct val="50000"/>
              </a:spcBef>
            </a:pPr>
            <a:endParaRPr lang="en-US"/>
          </a:p>
        </p:txBody>
      </p:sp>
      <p:sp>
        <p:nvSpPr>
          <p:cNvPr id="74761"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4762"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4763"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4764"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4765" name="Text Box 11"/>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4766" name="Text Box 12"/>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4767" name="Text Box 13"/>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4768" name="Text Box 14"/>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75779" name="Slide Number Placeholder 4"/>
          <p:cNvSpPr>
            <a:spLocks noGrp="1"/>
          </p:cNvSpPr>
          <p:nvPr>
            <p:ph type="sldNum" sz="quarter" idx="11"/>
          </p:nvPr>
        </p:nvSpPr>
        <p:spPr>
          <a:noFill/>
        </p:spPr>
        <p:txBody>
          <a:bodyPr/>
          <a:lstStyle/>
          <a:p>
            <a:fld id="{AD468E06-BF16-4195-A489-F96380B60EC9}" type="slidenum">
              <a:rPr lang="en-US"/>
              <a:pPr/>
              <a:t>66</a:t>
            </a:fld>
            <a:endParaRPr lang="en-US"/>
          </a:p>
        </p:txBody>
      </p:sp>
      <p:sp>
        <p:nvSpPr>
          <p:cNvPr id="75780" name="Rectangle 2"/>
          <p:cNvSpPr>
            <a:spLocks noGrp="1" noChangeArrowheads="1"/>
          </p:cNvSpPr>
          <p:nvPr>
            <p:ph type="title"/>
          </p:nvPr>
        </p:nvSpPr>
        <p:spPr/>
        <p:txBody>
          <a:bodyPr/>
          <a:lstStyle/>
          <a:p>
            <a:pPr eaLnBrk="1" hangingPunct="1"/>
            <a:r>
              <a:rPr lang="en-US" sz="3600" smtClean="0"/>
              <a:t>Moore’s Law in Practice</a:t>
            </a:r>
          </a:p>
        </p:txBody>
      </p:sp>
      <p:sp>
        <p:nvSpPr>
          <p:cNvPr id="75781"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5782"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5783"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5784" name="Text Box 6"/>
          <p:cNvSpPr txBox="1">
            <a:spLocks noChangeArrowheads="1"/>
          </p:cNvSpPr>
          <p:nvPr/>
        </p:nvSpPr>
        <p:spPr bwMode="auto">
          <a:xfrm rot="-5400000">
            <a:off x="70644" y="3131344"/>
            <a:ext cx="1295400" cy="366712"/>
          </a:xfrm>
          <a:prstGeom prst="rect">
            <a:avLst/>
          </a:prstGeom>
          <a:noFill/>
          <a:ln w="9525">
            <a:noFill/>
            <a:miter lim="800000"/>
            <a:headEnd/>
            <a:tailEnd/>
          </a:ln>
        </p:spPr>
        <p:txBody>
          <a:bodyPr>
            <a:spAutoFit/>
          </a:bodyPr>
          <a:lstStyle/>
          <a:p>
            <a:pPr>
              <a:spcBef>
                <a:spcPct val="50000"/>
              </a:spcBef>
            </a:pPr>
            <a:r>
              <a:rPr lang="en-US"/>
              <a:t>log(Speed)</a:t>
            </a:r>
          </a:p>
        </p:txBody>
      </p:sp>
      <p:sp>
        <p:nvSpPr>
          <p:cNvPr id="7578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578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578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578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578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p:spPr>
        <p:txBody>
          <a:bodyPr wrap="none"/>
          <a:lstStyle/>
          <a:p>
            <a:endParaRPr lang="en-US"/>
          </a:p>
        </p:txBody>
      </p:sp>
      <p:sp>
        <p:nvSpPr>
          <p:cNvPr id="75790" name="Text Box 12"/>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5791" name="Text Box 13"/>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5792" name="Text Box 14"/>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5793" name="Text Box 15"/>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
        <p:nvSpPr>
          <p:cNvPr id="75794" name="Text Box 16"/>
          <p:cNvSpPr txBox="1">
            <a:spLocks noChangeArrowheads="1"/>
          </p:cNvSpPr>
          <p:nvPr/>
        </p:nvSpPr>
        <p:spPr bwMode="auto">
          <a:xfrm rot="-300000">
            <a:off x="5562600" y="4800600"/>
            <a:ext cx="1143000" cy="336550"/>
          </a:xfrm>
          <a:prstGeom prst="rect">
            <a:avLst/>
          </a:prstGeom>
          <a:noFill/>
          <a:ln w="9525">
            <a:noFill/>
            <a:miter lim="800000"/>
            <a:headEnd/>
            <a:tailEnd/>
          </a:ln>
        </p:spPr>
        <p:txBody>
          <a:bodyPr>
            <a:spAutoFit/>
          </a:bodyPr>
          <a:lstStyle/>
          <a:p>
            <a:pPr>
              <a:spcBef>
                <a:spcPct val="50000"/>
              </a:spcBef>
            </a:pPr>
            <a:r>
              <a:rPr lang="en-US" sz="1600"/>
              <a:t>Software</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75779" name="Slide Number Placeholder 4"/>
          <p:cNvSpPr>
            <a:spLocks noGrp="1"/>
          </p:cNvSpPr>
          <p:nvPr>
            <p:ph type="sldNum" sz="quarter" idx="11"/>
          </p:nvPr>
        </p:nvSpPr>
        <p:spPr>
          <a:noFill/>
        </p:spPr>
        <p:txBody>
          <a:bodyPr/>
          <a:lstStyle/>
          <a:p>
            <a:fld id="{AD468E06-BF16-4195-A489-F96380B60EC9}" type="slidenum">
              <a:rPr lang="en-US"/>
              <a:pPr/>
              <a:t>67</a:t>
            </a:fld>
            <a:endParaRPr lang="en-US"/>
          </a:p>
        </p:txBody>
      </p:sp>
      <p:sp>
        <p:nvSpPr>
          <p:cNvPr id="75780" name="Rectangle 2"/>
          <p:cNvSpPr>
            <a:spLocks noGrp="1" noChangeArrowheads="1"/>
          </p:cNvSpPr>
          <p:nvPr>
            <p:ph type="title"/>
          </p:nvPr>
        </p:nvSpPr>
        <p:spPr/>
        <p:txBody>
          <a:bodyPr/>
          <a:lstStyle/>
          <a:p>
            <a:pPr eaLnBrk="1" hangingPunct="1"/>
            <a:r>
              <a:rPr lang="en-US" sz="3600" dirty="0" smtClean="0"/>
              <a:t>Moore’s Law on Gene Sequencers</a:t>
            </a:r>
          </a:p>
        </p:txBody>
      </p:sp>
      <p:sp>
        <p:nvSpPr>
          <p:cNvPr id="75781"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5782"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5783"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5784" name="Text Box 6"/>
          <p:cNvSpPr txBox="1">
            <a:spLocks noChangeArrowheads="1"/>
          </p:cNvSpPr>
          <p:nvPr/>
        </p:nvSpPr>
        <p:spPr bwMode="auto">
          <a:xfrm rot="-5400000">
            <a:off x="70644" y="3131344"/>
            <a:ext cx="1295400" cy="366712"/>
          </a:xfrm>
          <a:prstGeom prst="rect">
            <a:avLst/>
          </a:prstGeom>
          <a:noFill/>
          <a:ln w="9525">
            <a:noFill/>
            <a:miter lim="800000"/>
            <a:headEnd/>
            <a:tailEnd/>
          </a:ln>
        </p:spPr>
        <p:txBody>
          <a:bodyPr>
            <a:spAutoFit/>
          </a:bodyPr>
          <a:lstStyle/>
          <a:p>
            <a:pPr>
              <a:spcBef>
                <a:spcPct val="50000"/>
              </a:spcBef>
            </a:pPr>
            <a:r>
              <a:rPr lang="en-US"/>
              <a:t>log(Speed)</a:t>
            </a:r>
          </a:p>
        </p:txBody>
      </p:sp>
      <p:sp>
        <p:nvSpPr>
          <p:cNvPr id="7578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578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578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578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578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p:spPr>
        <p:txBody>
          <a:bodyPr wrap="none"/>
          <a:lstStyle/>
          <a:p>
            <a:endParaRPr lang="en-US"/>
          </a:p>
        </p:txBody>
      </p:sp>
      <p:sp>
        <p:nvSpPr>
          <p:cNvPr id="75790" name="Text Box 12"/>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5791" name="Text Box 13"/>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dirty="0"/>
              <a:t>Network Bandwidth</a:t>
            </a:r>
          </a:p>
        </p:txBody>
      </p:sp>
      <p:sp>
        <p:nvSpPr>
          <p:cNvPr id="75792" name="Text Box 14"/>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5793" name="Text Box 15"/>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
        <p:nvSpPr>
          <p:cNvPr id="75794" name="Text Box 16"/>
          <p:cNvSpPr txBox="1">
            <a:spLocks noChangeArrowheads="1"/>
          </p:cNvSpPr>
          <p:nvPr/>
        </p:nvSpPr>
        <p:spPr bwMode="auto">
          <a:xfrm rot="-300000">
            <a:off x="5562600" y="4800600"/>
            <a:ext cx="1143000" cy="336550"/>
          </a:xfrm>
          <a:prstGeom prst="rect">
            <a:avLst/>
          </a:prstGeom>
          <a:noFill/>
          <a:ln w="9525">
            <a:noFill/>
            <a:miter lim="800000"/>
            <a:headEnd/>
            <a:tailEnd/>
          </a:ln>
        </p:spPr>
        <p:txBody>
          <a:bodyPr>
            <a:spAutoFit/>
          </a:bodyPr>
          <a:lstStyle/>
          <a:p>
            <a:pPr>
              <a:spcBef>
                <a:spcPct val="50000"/>
              </a:spcBef>
            </a:pPr>
            <a:r>
              <a:rPr lang="en-US" sz="1600"/>
              <a:t>Software</a:t>
            </a:r>
          </a:p>
        </p:txBody>
      </p:sp>
      <p:cxnSp>
        <p:nvCxnSpPr>
          <p:cNvPr id="20" name="Straight Connector 19"/>
          <p:cNvCxnSpPr>
            <a:stCxn id="75789" idx="0"/>
          </p:cNvCxnSpPr>
          <p:nvPr/>
        </p:nvCxnSpPr>
        <p:spPr bwMode="auto">
          <a:xfrm flipV="1">
            <a:off x="990600" y="1752600"/>
            <a:ext cx="762000" cy="37338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22" name="TextBox 21"/>
          <p:cNvSpPr txBox="1"/>
          <p:nvPr/>
        </p:nvSpPr>
        <p:spPr>
          <a:xfrm>
            <a:off x="128592" y="2286000"/>
            <a:ext cx="2438400" cy="369332"/>
          </a:xfrm>
          <a:prstGeom prst="rect">
            <a:avLst/>
          </a:prstGeom>
          <a:noFill/>
          <a:ln>
            <a:solidFill>
              <a:schemeClr val="tx1"/>
            </a:solidFill>
          </a:ln>
          <a:scene3d>
            <a:camera prst="orthographicFront">
              <a:rot lat="0" lon="0" rev="4740000"/>
            </a:camera>
            <a:lightRig rig="threePt" dir="t"/>
          </a:scene3d>
        </p:spPr>
        <p:txBody>
          <a:bodyPr wrap="square" rtlCol="0">
            <a:spAutoFit/>
          </a:bodyPr>
          <a:lstStyle/>
          <a:p>
            <a:r>
              <a:rPr lang="en-US" dirty="0" smtClean="0"/>
              <a:t>Gene Sequencing</a:t>
            </a:r>
            <a:endParaRPr lang="en-US" dirty="0"/>
          </a:p>
        </p:txBody>
      </p:sp>
      <p:sp>
        <p:nvSpPr>
          <p:cNvPr id="23" name="TextBox 22"/>
          <p:cNvSpPr txBox="1"/>
          <p:nvPr/>
        </p:nvSpPr>
        <p:spPr>
          <a:xfrm>
            <a:off x="1828800" y="1295400"/>
            <a:ext cx="6248400" cy="646331"/>
          </a:xfrm>
          <a:prstGeom prst="rect">
            <a:avLst/>
          </a:prstGeom>
          <a:noFill/>
        </p:spPr>
        <p:txBody>
          <a:bodyPr wrap="square" rtlCol="0">
            <a:spAutoFit/>
          </a:bodyPr>
          <a:lstStyle/>
          <a:p>
            <a:pPr algn="l"/>
            <a:r>
              <a:rPr lang="en-US" dirty="0" smtClean="0"/>
              <a:t>Increases 10x every 16 months, compared to 2x every 23 months for CPUs.</a:t>
            </a:r>
            <a:endParaRPr lang="en-US"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38915" name="Slide Number Placeholder 3"/>
          <p:cNvSpPr>
            <a:spLocks noGrp="1"/>
          </p:cNvSpPr>
          <p:nvPr>
            <p:ph type="sldNum" sz="quarter" idx="4294967295"/>
          </p:nvPr>
        </p:nvSpPr>
        <p:spPr>
          <a:xfrm>
            <a:off x="7162800" y="6191250"/>
            <a:ext cx="1295400" cy="457200"/>
          </a:xfrm>
          <a:noFill/>
        </p:spPr>
        <p:txBody>
          <a:bodyPr/>
          <a:lstStyle/>
          <a:p>
            <a:fld id="{18EECAA3-9744-42BD-A076-412AAE382076}" type="slidenum">
              <a:rPr lang="en-US"/>
              <a:pPr/>
              <a:t>68</a:t>
            </a:fld>
            <a:endParaRPr lang="en-US"/>
          </a:p>
        </p:txBody>
      </p:sp>
      <p:sp>
        <p:nvSpPr>
          <p:cNvPr id="38916" name="Rectangle 2"/>
          <p:cNvSpPr>
            <a:spLocks noGrp="1" noChangeArrowheads="1"/>
          </p:cNvSpPr>
          <p:nvPr>
            <p:ph type="title"/>
          </p:nvPr>
        </p:nvSpPr>
        <p:spPr/>
        <p:txBody>
          <a:bodyPr/>
          <a:lstStyle/>
          <a:p>
            <a:pPr eaLnBrk="1" hangingPunct="1"/>
            <a:r>
              <a:rPr lang="en-US" dirty="0" smtClean="0"/>
              <a:t>What does 1 TFLOPs Look Like?</a:t>
            </a:r>
          </a:p>
        </p:txBody>
      </p:sp>
      <p:grpSp>
        <p:nvGrpSpPr>
          <p:cNvPr id="3" name="Group 2"/>
          <p:cNvGrpSpPr/>
          <p:nvPr/>
        </p:nvGrpSpPr>
        <p:grpSpPr>
          <a:xfrm>
            <a:off x="2313207" y="1219200"/>
            <a:ext cx="4191000" cy="4775775"/>
            <a:chOff x="2590800" y="1219200"/>
            <a:chExt cx="4191000" cy="4775775"/>
          </a:xfrm>
        </p:grpSpPr>
        <p:pic>
          <p:nvPicPr>
            <p:cNvPr id="38918" name="Picture 4" descr="boomerback1"/>
            <p:cNvPicPr>
              <a:picLocks noChangeAspect="1" noChangeArrowheads="1"/>
            </p:cNvPicPr>
            <p:nvPr/>
          </p:nvPicPr>
          <p:blipFill>
            <a:blip r:embed="rId4" cstate="print"/>
            <a:srcRect/>
            <a:stretch>
              <a:fillRect/>
            </a:stretch>
          </p:blipFill>
          <p:spPr bwMode="auto">
            <a:xfrm>
              <a:off x="3303813" y="1633536"/>
              <a:ext cx="2819400" cy="3759200"/>
            </a:xfrm>
            <a:prstGeom prst="rect">
              <a:avLst/>
            </a:prstGeom>
            <a:noFill/>
            <a:ln w="9525">
              <a:noFill/>
              <a:miter lim="800000"/>
              <a:headEnd/>
              <a:tailEnd/>
            </a:ln>
          </p:spPr>
        </p:pic>
        <p:sp>
          <p:nvSpPr>
            <p:cNvPr id="15" name="TextBox 14"/>
            <p:cNvSpPr txBox="1"/>
            <p:nvPr/>
          </p:nvSpPr>
          <p:spPr>
            <a:xfrm>
              <a:off x="2590800" y="5410200"/>
              <a:ext cx="4191000" cy="584775"/>
            </a:xfrm>
            <a:prstGeom prst="rect">
              <a:avLst/>
            </a:prstGeom>
            <a:noFill/>
          </p:spPr>
          <p:txBody>
            <a:bodyPr wrap="square" rtlCol="0">
              <a:spAutoFit/>
            </a:bodyPr>
            <a:lstStyle/>
            <a:p>
              <a:r>
                <a:rPr lang="en-US" sz="1600" dirty="0" smtClean="0">
                  <a:latin typeface="Courier New" pitchFamily="49" charset="0"/>
                  <a:cs typeface="Courier New" pitchFamily="49" charset="0"/>
                </a:rPr>
                <a:t>boomer.oscer.ou.edu</a:t>
              </a:r>
              <a:endParaRPr lang="en-US" sz="1600" dirty="0" smtClean="0"/>
            </a:p>
            <a:p>
              <a:r>
                <a:rPr lang="en-US" sz="1600" dirty="0" smtClean="0"/>
                <a:t>In service 2002-5: 11 racks</a:t>
              </a:r>
              <a:endParaRPr lang="en-US" sz="1600" dirty="0"/>
            </a:p>
          </p:txBody>
        </p:sp>
        <p:sp>
          <p:nvSpPr>
            <p:cNvPr id="22" name="TextBox 21"/>
            <p:cNvSpPr txBox="1"/>
            <p:nvPr/>
          </p:nvSpPr>
          <p:spPr>
            <a:xfrm>
              <a:off x="3352800" y="1219200"/>
              <a:ext cx="2819400" cy="461665"/>
            </a:xfrm>
            <a:prstGeom prst="rect">
              <a:avLst/>
            </a:prstGeom>
            <a:noFill/>
          </p:spPr>
          <p:txBody>
            <a:bodyPr wrap="square" rtlCol="0">
              <a:spAutoFit/>
            </a:bodyPr>
            <a:lstStyle/>
            <a:p>
              <a:r>
                <a:rPr lang="en-US" sz="2400" b="1" dirty="0" smtClean="0"/>
                <a:t>2002: Row</a:t>
              </a:r>
              <a:endParaRPr lang="en-US" sz="2400" b="1" dirty="0"/>
            </a:p>
          </p:txBody>
        </p:sp>
      </p:grpSp>
      <p:grpSp>
        <p:nvGrpSpPr>
          <p:cNvPr id="2" name="Group 27"/>
          <p:cNvGrpSpPr/>
          <p:nvPr/>
        </p:nvGrpSpPr>
        <p:grpSpPr>
          <a:xfrm>
            <a:off x="228600" y="1676400"/>
            <a:ext cx="2743200" cy="3008531"/>
            <a:chOff x="228600" y="1676400"/>
            <a:chExt cx="2743200" cy="3008531"/>
          </a:xfrm>
        </p:grpSpPr>
        <p:sp>
          <p:nvSpPr>
            <p:cNvPr id="24" name="TextBox 23"/>
            <p:cNvSpPr txBox="1"/>
            <p:nvPr/>
          </p:nvSpPr>
          <p:spPr>
            <a:xfrm>
              <a:off x="228600" y="1676400"/>
              <a:ext cx="2743200" cy="461665"/>
            </a:xfrm>
            <a:prstGeom prst="rect">
              <a:avLst/>
            </a:prstGeom>
            <a:noFill/>
          </p:spPr>
          <p:txBody>
            <a:bodyPr wrap="square" rtlCol="0">
              <a:spAutoFit/>
            </a:bodyPr>
            <a:lstStyle/>
            <a:p>
              <a:r>
                <a:rPr lang="en-US" sz="2400" b="1" dirty="0" smtClean="0"/>
                <a:t>1997: Room</a:t>
              </a:r>
              <a:endParaRPr lang="en-US" sz="2400" b="1" dirty="0"/>
            </a:p>
          </p:txBody>
        </p:sp>
        <p:sp>
          <p:nvSpPr>
            <p:cNvPr id="25" name="TextBox 24"/>
            <p:cNvSpPr txBox="1"/>
            <p:nvPr/>
          </p:nvSpPr>
          <p:spPr>
            <a:xfrm>
              <a:off x="304800" y="4038600"/>
              <a:ext cx="2438400" cy="646331"/>
            </a:xfrm>
            <a:prstGeom prst="rect">
              <a:avLst/>
            </a:prstGeom>
            <a:noFill/>
          </p:spPr>
          <p:txBody>
            <a:bodyPr wrap="square" rtlCol="0">
              <a:spAutoFit/>
            </a:bodyPr>
            <a:lstStyle/>
            <a:p>
              <a:r>
                <a:rPr lang="en-US" dirty="0" smtClean="0"/>
                <a:t>ASCI RED</a:t>
              </a:r>
              <a:r>
                <a:rPr lang="en-US" baseline="30000" dirty="0" smtClean="0"/>
                <a:t>[13]</a:t>
              </a:r>
            </a:p>
            <a:p>
              <a:r>
                <a:rPr lang="en-US" dirty="0" smtClean="0"/>
                <a:t>Sandia National Lab</a:t>
              </a:r>
              <a:endParaRPr lang="en-US" dirty="0"/>
            </a:p>
          </p:txBody>
        </p:sp>
        <p:pic>
          <p:nvPicPr>
            <p:cNvPr id="202760" name="Picture 8" descr="http://www.top500.org/files/imagecache/gallery/files/systems/Intel_ASCI_Red.jpg"/>
            <p:cNvPicPr>
              <a:picLocks noChangeAspect="1" noChangeArrowheads="1"/>
            </p:cNvPicPr>
            <p:nvPr/>
          </p:nvPicPr>
          <p:blipFill>
            <a:blip r:embed="rId5" cstate="print"/>
            <a:srcRect/>
            <a:stretch>
              <a:fillRect/>
            </a:stretch>
          </p:blipFill>
          <p:spPr bwMode="auto">
            <a:xfrm>
              <a:off x="228600" y="2133600"/>
              <a:ext cx="2743200" cy="1828800"/>
            </a:xfrm>
            <a:prstGeom prst="rect">
              <a:avLst/>
            </a:prstGeom>
            <a:noFill/>
          </p:spPr>
        </p:pic>
      </p:grpSp>
      <p:grpSp>
        <p:nvGrpSpPr>
          <p:cNvPr id="4" name="Group 3"/>
          <p:cNvGrpSpPr/>
          <p:nvPr/>
        </p:nvGrpSpPr>
        <p:grpSpPr>
          <a:xfrm>
            <a:off x="5660580" y="1219200"/>
            <a:ext cx="2852736" cy="4788932"/>
            <a:chOff x="6248400" y="1219200"/>
            <a:chExt cx="2852736" cy="4788932"/>
          </a:xfrm>
        </p:grpSpPr>
        <p:pic>
          <p:nvPicPr>
            <p:cNvPr id="202754" name="Picture 2" descr="http://i.imgur.com/qvTs0t.jpg"/>
            <p:cNvPicPr>
              <a:picLocks noChangeAspect="1" noChangeArrowheads="1"/>
            </p:cNvPicPr>
            <p:nvPr/>
          </p:nvPicPr>
          <p:blipFill>
            <a:blip r:embed="rId6" cstate="print"/>
            <a:srcRect/>
            <a:stretch>
              <a:fillRect/>
            </a:stretch>
          </p:blipFill>
          <p:spPr bwMode="auto">
            <a:xfrm>
              <a:off x="6833112" y="3276600"/>
              <a:ext cx="1244088" cy="964169"/>
            </a:xfrm>
            <a:prstGeom prst="rect">
              <a:avLst/>
            </a:prstGeom>
            <a:noFill/>
          </p:spPr>
        </p:pic>
        <p:sp>
          <p:nvSpPr>
            <p:cNvPr id="17" name="TextBox 16"/>
            <p:cNvSpPr txBox="1"/>
            <p:nvPr/>
          </p:nvSpPr>
          <p:spPr>
            <a:xfrm>
              <a:off x="6248400" y="4191000"/>
              <a:ext cx="2743200" cy="369332"/>
            </a:xfrm>
            <a:prstGeom prst="rect">
              <a:avLst/>
            </a:prstGeom>
            <a:noFill/>
          </p:spPr>
          <p:txBody>
            <a:bodyPr wrap="square" rtlCol="0">
              <a:spAutoFit/>
            </a:bodyPr>
            <a:lstStyle/>
            <a:p>
              <a:r>
                <a:rPr lang="en-US" dirty="0" smtClean="0"/>
                <a:t>NVIDIA </a:t>
              </a:r>
              <a:r>
                <a:rPr lang="en-US" dirty="0" err="1" smtClean="0"/>
                <a:t>Kepler</a:t>
              </a:r>
              <a:r>
                <a:rPr lang="en-US" dirty="0" smtClean="0"/>
                <a:t> K20</a:t>
              </a:r>
              <a:r>
                <a:rPr lang="en-US" baseline="30000" dirty="0" smtClean="0"/>
                <a:t>[15]</a:t>
              </a:r>
              <a:endParaRPr lang="en-US" baseline="30000" dirty="0"/>
            </a:p>
          </p:txBody>
        </p:sp>
        <p:pic>
          <p:nvPicPr>
            <p:cNvPr id="202756" name="Picture 4" descr="https://encrypted-tbn3.gstatic.com/images?q=tbn:ANd9GcQq0SclRUJgPSi6TEvKK_OrZl5Rsir8Yy6_HO38ma7qop3q2Qk8lQ"/>
            <p:cNvPicPr>
              <a:picLocks noChangeAspect="1" noChangeArrowheads="1"/>
            </p:cNvPicPr>
            <p:nvPr/>
          </p:nvPicPr>
          <p:blipFill>
            <a:blip r:embed="rId7" cstate="print"/>
            <a:srcRect/>
            <a:stretch>
              <a:fillRect/>
            </a:stretch>
          </p:blipFill>
          <p:spPr bwMode="auto">
            <a:xfrm>
              <a:off x="6629400" y="4724400"/>
              <a:ext cx="1591355" cy="1000923"/>
            </a:xfrm>
            <a:prstGeom prst="rect">
              <a:avLst/>
            </a:prstGeom>
            <a:noFill/>
          </p:spPr>
        </p:pic>
        <p:sp>
          <p:nvSpPr>
            <p:cNvPr id="19" name="TextBox 18"/>
            <p:cNvSpPr txBox="1"/>
            <p:nvPr/>
          </p:nvSpPr>
          <p:spPr>
            <a:xfrm>
              <a:off x="6248400" y="5638800"/>
              <a:ext cx="2743200" cy="369332"/>
            </a:xfrm>
            <a:prstGeom prst="rect">
              <a:avLst/>
            </a:prstGeom>
            <a:noFill/>
          </p:spPr>
          <p:txBody>
            <a:bodyPr wrap="square" rtlCol="0">
              <a:spAutoFit/>
            </a:bodyPr>
            <a:lstStyle/>
            <a:p>
              <a:r>
                <a:rPr lang="en-US" dirty="0" smtClean="0"/>
                <a:t>Intel MIC Xeon PHI</a:t>
              </a:r>
              <a:r>
                <a:rPr lang="en-US" baseline="30000" dirty="0" smtClean="0"/>
                <a:t>[16]</a:t>
              </a:r>
              <a:endParaRPr lang="en-US" baseline="30000" dirty="0"/>
            </a:p>
          </p:txBody>
        </p:sp>
        <p:sp>
          <p:nvSpPr>
            <p:cNvPr id="21" name="TextBox 20"/>
            <p:cNvSpPr txBox="1"/>
            <p:nvPr/>
          </p:nvSpPr>
          <p:spPr>
            <a:xfrm>
              <a:off x="6553200" y="1219200"/>
              <a:ext cx="2209800" cy="461665"/>
            </a:xfrm>
            <a:prstGeom prst="rect">
              <a:avLst/>
            </a:prstGeom>
            <a:noFill/>
          </p:spPr>
          <p:txBody>
            <a:bodyPr wrap="square" rtlCol="0">
              <a:spAutoFit/>
            </a:bodyPr>
            <a:lstStyle/>
            <a:p>
              <a:r>
                <a:rPr lang="en-US" sz="2400" b="1" dirty="0" smtClean="0"/>
                <a:t>2012: Card</a:t>
              </a:r>
              <a:endParaRPr lang="en-US" sz="2400" b="1" dirty="0"/>
            </a:p>
          </p:txBody>
        </p:sp>
        <p:pic>
          <p:nvPicPr>
            <p:cNvPr id="202762" name="Picture 10" descr="http://media2.hpcwire.com/hpcwire/FirePro_w9000.png"/>
            <p:cNvPicPr>
              <a:picLocks noChangeAspect="1" noChangeArrowheads="1"/>
            </p:cNvPicPr>
            <p:nvPr/>
          </p:nvPicPr>
          <p:blipFill>
            <a:blip r:embed="rId8" cstate="print"/>
            <a:srcRect/>
            <a:stretch>
              <a:fillRect/>
            </a:stretch>
          </p:blipFill>
          <p:spPr bwMode="auto">
            <a:xfrm>
              <a:off x="6893983" y="1600200"/>
              <a:ext cx="1259417" cy="1047750"/>
            </a:xfrm>
            <a:prstGeom prst="rect">
              <a:avLst/>
            </a:prstGeom>
            <a:noFill/>
          </p:spPr>
        </p:pic>
        <p:sp>
          <p:nvSpPr>
            <p:cNvPr id="30" name="TextBox 29"/>
            <p:cNvSpPr txBox="1"/>
            <p:nvPr/>
          </p:nvSpPr>
          <p:spPr>
            <a:xfrm>
              <a:off x="6357936" y="2590800"/>
              <a:ext cx="2743200" cy="369332"/>
            </a:xfrm>
            <a:prstGeom prst="rect">
              <a:avLst/>
            </a:prstGeom>
            <a:noFill/>
          </p:spPr>
          <p:txBody>
            <a:bodyPr wrap="square" rtlCol="0">
              <a:spAutoFit/>
            </a:bodyPr>
            <a:lstStyle/>
            <a:p>
              <a:r>
                <a:rPr lang="en-US" dirty="0" smtClean="0"/>
                <a:t>AMD </a:t>
              </a:r>
              <a:r>
                <a:rPr lang="en-US" dirty="0" err="1" smtClean="0"/>
                <a:t>FirePro</a:t>
              </a:r>
              <a:r>
                <a:rPr lang="en-US" dirty="0" smtClean="0"/>
                <a:t> W9000</a:t>
              </a:r>
              <a:r>
                <a:rPr lang="en-US" baseline="30000" dirty="0" smtClean="0"/>
                <a:t>[14]</a:t>
              </a:r>
              <a:endParaRPr lang="en-US" baseline="30000" dirty="0"/>
            </a:p>
          </p:txBody>
        </p:sp>
      </p:grpSp>
      <p:sp>
        <p:nvSpPr>
          <p:cNvPr id="23" name="TextBox 22"/>
          <p:cNvSpPr txBox="1"/>
          <p:nvPr/>
        </p:nvSpPr>
        <p:spPr>
          <a:xfrm>
            <a:off x="355877" y="4844731"/>
            <a:ext cx="2209800" cy="830997"/>
          </a:xfrm>
          <a:prstGeom prst="rect">
            <a:avLst/>
          </a:prstGeom>
          <a:noFill/>
        </p:spPr>
        <p:txBody>
          <a:bodyPr wrap="square" rtlCol="0">
            <a:spAutoFit/>
          </a:bodyPr>
          <a:lstStyle/>
          <a:p>
            <a:r>
              <a:rPr lang="en-US" sz="2400" b="1" dirty="0" smtClean="0"/>
              <a:t>Chip?</a:t>
            </a:r>
          </a:p>
          <a:p>
            <a:r>
              <a:rPr lang="en-US" sz="2400" b="1" dirty="0" smtClean="0"/>
              <a:t>Maybe 2016/17</a:t>
            </a:r>
            <a:endParaRPr lang="en-US" sz="2400" b="1" dirty="0"/>
          </a:p>
        </p:txBody>
      </p:sp>
      <p:sp>
        <p:nvSpPr>
          <p:cNvPr id="5" name="TextBox 4"/>
          <p:cNvSpPr txBox="1"/>
          <p:nvPr/>
        </p:nvSpPr>
        <p:spPr>
          <a:xfrm>
            <a:off x="110037" y="5638800"/>
            <a:ext cx="2916183" cy="169277"/>
          </a:xfrm>
          <a:prstGeom prst="rect">
            <a:avLst/>
          </a:prstGeom>
          <a:noFill/>
        </p:spPr>
        <p:txBody>
          <a:bodyPr wrap="none" rtlCol="0">
            <a:spAutoFit/>
          </a:bodyPr>
          <a:lstStyle/>
          <a:p>
            <a:pPr algn="l"/>
            <a:r>
              <a:rPr lang="en-US" sz="500" dirty="0">
                <a:latin typeface="Courier New" panose="02070309020205020404" pitchFamily="49" charset="0"/>
                <a:cs typeface="Courier New" panose="02070309020205020404" pitchFamily="49" charset="0"/>
                <a:hlinkClick r:id="rId9"/>
              </a:rPr>
              <a:t>http://en.wikipedia.org/wiki/Skylake_(microarchitecture)#Release_timing</a:t>
            </a:r>
            <a:endParaRPr lang="en-US" sz="500" dirty="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426048538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762000" y="1981200"/>
            <a:ext cx="8001000" cy="990600"/>
          </a:xfrm>
        </p:spPr>
        <p:txBody>
          <a:bodyPr/>
          <a:lstStyle/>
          <a:p>
            <a:pPr eaLnBrk="1" hangingPunct="1"/>
            <a:r>
              <a:rPr lang="en-US" sz="6000" smtClean="0"/>
              <a:t>Why Bother?</a:t>
            </a:r>
          </a:p>
        </p:txBody>
      </p:sp>
      <p:sp>
        <p:nvSpPr>
          <p:cNvPr id="76803"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20 2015</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7</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the following URL:</a:t>
            </a:r>
          </a:p>
          <a:p>
            <a:pPr>
              <a:buFont typeface="Wingdings" pitchFamily="2" charset="2"/>
              <a:buNone/>
            </a:pPr>
            <a:endParaRPr lang="en-US" dirty="0" smtClean="0"/>
          </a:p>
          <a:p>
            <a:pPr algn="ctr">
              <a:buFont typeface="Wingdings" pitchFamily="2" charset="2"/>
              <a:buNone/>
            </a:pPr>
            <a:r>
              <a:rPr lang="en-US" sz="1800" dirty="0" smtClean="0">
                <a:latin typeface="Courier New" pitchFamily="49" charset="0"/>
                <a:cs typeface="Courier New" pitchFamily="49" charset="0"/>
                <a:hlinkClick r:id="rId3"/>
              </a:rPr>
              <a:t>http://jwplayer.onenet.net/stream6/sipe.html</a:t>
            </a:r>
            <a:endParaRPr lang="en-US" sz="1800" dirty="0" smtClean="0">
              <a:latin typeface="Courier New" pitchFamily="49" charset="0"/>
              <a:cs typeface="Courier New" pitchFamily="49" charset="0"/>
            </a:endParaRPr>
          </a:p>
          <a:p>
            <a:pPr>
              <a:buNone/>
            </a:pPr>
            <a:endParaRPr lang="en-US" dirty="0" smtClean="0"/>
          </a:p>
          <a:p>
            <a:pPr>
              <a:buNone/>
            </a:pPr>
            <a:r>
              <a:rPr lang="en-US" dirty="0" err="1" smtClean="0"/>
              <a:t>Wowza</a:t>
            </a:r>
            <a:r>
              <a:rPr lang="en-US" dirty="0" smtClean="0"/>
              <a:t> behaves a lot like YouTube, except live.</a:t>
            </a:r>
            <a:endParaRPr lang="en-US" dirty="0"/>
          </a:p>
          <a:p>
            <a:pPr>
              <a:buNone/>
            </a:pPr>
            <a:endParaRPr lang="en-US" dirty="0" smtClean="0"/>
          </a:p>
          <a:p>
            <a:pPr>
              <a:buNone/>
            </a:pPr>
            <a:r>
              <a:rPr lang="en-US" dirty="0"/>
              <a:t>Many thanks to </a:t>
            </a:r>
            <a:r>
              <a:rPr lang="en-US" dirty="0" smtClean="0"/>
              <a:t>James Deaton, Skyler </a:t>
            </a:r>
            <a:r>
              <a:rPr lang="en-US" dirty="0"/>
              <a:t>Donahue, Jeremy Wright and Steven Haldeman of </a:t>
            </a:r>
            <a:r>
              <a:rPr lang="en-US" dirty="0" err="1"/>
              <a:t>OneNet</a:t>
            </a:r>
            <a:r>
              <a:rPr lang="en-US" dirty="0"/>
              <a:t> for providing this</a:t>
            </a:r>
            <a:r>
              <a:rPr lang="en-US" dirty="0" smtClean="0"/>
              <a:t>.</a:t>
            </a:r>
          </a:p>
          <a:p>
            <a:pPr>
              <a:buNone/>
            </a:pPr>
            <a:endParaRPr lang="en-US" dirty="0"/>
          </a:p>
          <a:p>
            <a:pPr>
              <a:buNone/>
            </a:pPr>
            <a:r>
              <a:rPr lang="en-US" b="1" dirty="0"/>
              <a:t>PLEASE MUTE YOURSELF.</a:t>
            </a:r>
          </a:p>
          <a:p>
            <a:pPr>
              <a:buNone/>
            </a:pPr>
            <a:endParaRPr lang="en-US" dirty="0"/>
          </a:p>
          <a:p>
            <a:pPr>
              <a:buFont typeface="Wingdings" pitchFamily="2" charset="2"/>
              <a:buNone/>
            </a:pPr>
            <a:endParaRPr lang="en-US" dirty="0"/>
          </a:p>
        </p:txBody>
      </p:sp>
    </p:spTree>
    <p:extLst>
      <p:ext uri="{BB962C8B-B14F-4D97-AF65-F5344CB8AC3E}">
        <p14:creationId xmlns:p14="http://schemas.microsoft.com/office/powerpoint/2010/main" val="429365039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77827" name="Slide Number Placeholder 4"/>
          <p:cNvSpPr>
            <a:spLocks noGrp="1"/>
          </p:cNvSpPr>
          <p:nvPr>
            <p:ph type="sldNum" sz="quarter" idx="11"/>
          </p:nvPr>
        </p:nvSpPr>
        <p:spPr>
          <a:noFill/>
        </p:spPr>
        <p:txBody>
          <a:bodyPr/>
          <a:lstStyle/>
          <a:p>
            <a:fld id="{BE20F28C-B83B-4F41-8328-AB100E9A6019}" type="slidenum">
              <a:rPr lang="en-US"/>
              <a:pPr/>
              <a:t>70</a:t>
            </a:fld>
            <a:endParaRPr lang="en-US"/>
          </a:p>
        </p:txBody>
      </p:sp>
      <p:sp>
        <p:nvSpPr>
          <p:cNvPr id="77828" name="Rectangle 2"/>
          <p:cNvSpPr>
            <a:spLocks noGrp="1" noChangeArrowheads="1"/>
          </p:cNvSpPr>
          <p:nvPr>
            <p:ph type="title"/>
          </p:nvPr>
        </p:nvSpPr>
        <p:spPr/>
        <p:txBody>
          <a:bodyPr/>
          <a:lstStyle/>
          <a:p>
            <a:pPr eaLnBrk="1" hangingPunct="1"/>
            <a:r>
              <a:rPr lang="en-US" smtClean="0"/>
              <a:t>Why Bother with HPC at All?</a:t>
            </a:r>
          </a:p>
        </p:txBody>
      </p:sp>
      <p:sp>
        <p:nvSpPr>
          <p:cNvPr id="77829" name="Rectangle 3"/>
          <p:cNvSpPr>
            <a:spLocks noGrp="1" noChangeArrowheads="1"/>
          </p:cNvSpPr>
          <p:nvPr>
            <p:ph type="body" idx="1"/>
          </p:nvPr>
        </p:nvSpPr>
        <p:spPr>
          <a:xfrm>
            <a:off x="838200" y="1295400"/>
            <a:ext cx="7543800" cy="4876800"/>
          </a:xfrm>
        </p:spPr>
        <p:txBody>
          <a:bodyPr/>
          <a:lstStyle/>
          <a:p>
            <a:pPr eaLnBrk="1" hangingPunct="1">
              <a:buFont typeface="Wingdings" pitchFamily="2" charset="2"/>
              <a:buNone/>
            </a:pPr>
            <a:r>
              <a:rPr lang="en-US" smtClean="0"/>
              <a:t>It’s clear that making effective use of HPC takes quite a bit of effort, both learning how and developing software.</a:t>
            </a:r>
          </a:p>
          <a:p>
            <a:pPr eaLnBrk="1" hangingPunct="1">
              <a:buFont typeface="Wingdings" pitchFamily="2" charset="2"/>
              <a:buNone/>
            </a:pPr>
            <a:r>
              <a:rPr lang="en-US" smtClean="0"/>
              <a:t>That seems like a lot of trouble to go to just to get your code to run faster.</a:t>
            </a:r>
          </a:p>
          <a:p>
            <a:pPr eaLnBrk="1" hangingPunct="1">
              <a:buFont typeface="Wingdings" pitchFamily="2" charset="2"/>
              <a:buNone/>
            </a:pPr>
            <a:r>
              <a:rPr lang="en-US" smtClean="0"/>
              <a:t>It’s nice to have a code that used to take a day, now run in an hour.  But if you can afford to wait a day, what’s the point of HPC?</a:t>
            </a:r>
          </a:p>
          <a:p>
            <a:pPr eaLnBrk="1" hangingPunct="1">
              <a:buFont typeface="Wingdings" pitchFamily="2" charset="2"/>
              <a:buNone/>
            </a:pPr>
            <a:r>
              <a:rPr lang="en-US" smtClean="0"/>
              <a:t>Why go to all that trouble just to get your code to run faster?</a:t>
            </a:r>
          </a:p>
        </p:txBody>
      </p:sp>
      <p:sp>
        <p:nvSpPr>
          <p:cNvPr id="77830"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78851" name="Slide Number Placeholder 4"/>
          <p:cNvSpPr>
            <a:spLocks noGrp="1"/>
          </p:cNvSpPr>
          <p:nvPr>
            <p:ph type="sldNum" sz="quarter" idx="11"/>
          </p:nvPr>
        </p:nvSpPr>
        <p:spPr>
          <a:noFill/>
        </p:spPr>
        <p:txBody>
          <a:bodyPr/>
          <a:lstStyle/>
          <a:p>
            <a:fld id="{D1B481D8-EB9C-4B42-A319-4C6A97BA1113}" type="slidenum">
              <a:rPr lang="en-US"/>
              <a:pPr/>
              <a:t>71</a:t>
            </a:fld>
            <a:endParaRPr lang="en-US"/>
          </a:p>
        </p:txBody>
      </p:sp>
      <p:sp>
        <p:nvSpPr>
          <p:cNvPr id="78852" name="Rectangle 2"/>
          <p:cNvSpPr>
            <a:spLocks noGrp="1" noChangeArrowheads="1"/>
          </p:cNvSpPr>
          <p:nvPr>
            <p:ph type="title"/>
          </p:nvPr>
        </p:nvSpPr>
        <p:spPr/>
        <p:txBody>
          <a:bodyPr/>
          <a:lstStyle/>
          <a:p>
            <a:pPr eaLnBrk="1" hangingPunct="1"/>
            <a:r>
              <a:rPr lang="en-US" smtClean="0"/>
              <a:t>Why HPC is Worth the Bother</a:t>
            </a:r>
          </a:p>
        </p:txBody>
      </p:sp>
      <p:sp>
        <p:nvSpPr>
          <p:cNvPr id="78853" name="Rectangle 3"/>
          <p:cNvSpPr>
            <a:spLocks noGrp="1" noChangeArrowheads="1"/>
          </p:cNvSpPr>
          <p:nvPr>
            <p:ph type="body" idx="1"/>
          </p:nvPr>
        </p:nvSpPr>
        <p:spPr>
          <a:xfrm>
            <a:off x="762000" y="1371600"/>
            <a:ext cx="7543800" cy="4648200"/>
          </a:xfrm>
        </p:spPr>
        <p:txBody>
          <a:bodyPr/>
          <a:lstStyle/>
          <a:p>
            <a:pPr eaLnBrk="1" hangingPunct="1"/>
            <a:r>
              <a:rPr lang="en-US" dirty="0" smtClean="0"/>
              <a:t>What HPC gives you that you won’t get elsewhere is the ability to do </a:t>
            </a:r>
            <a:r>
              <a:rPr lang="en-US" b="1" u="sng" dirty="0" smtClean="0">
                <a:solidFill>
                  <a:schemeClr val="folHlink"/>
                </a:solidFill>
              </a:rPr>
              <a:t>bigger, better, more exciting science</a:t>
            </a:r>
            <a:r>
              <a:rPr lang="en-US" dirty="0" smtClean="0"/>
              <a:t>. If your code can run faster, that means that you can tackle much bigger problems in the same amount of time that you used to need for smaller problems.</a:t>
            </a:r>
          </a:p>
          <a:p>
            <a:pPr eaLnBrk="1" hangingPunct="1"/>
            <a:r>
              <a:rPr lang="en-US" dirty="0" smtClean="0"/>
              <a:t>HPC is important not only for its own sake, but also because what happens in HPC today will be on your desktop in about 10 to 15 years and on your cell phone in 25 years: it puts you </a:t>
            </a:r>
            <a:r>
              <a:rPr lang="en-US" b="1" u="sng" dirty="0" smtClean="0">
                <a:solidFill>
                  <a:schemeClr val="folHlink"/>
                </a:solidFill>
              </a:rPr>
              <a:t>ahead of the curve</a:t>
            </a:r>
            <a:r>
              <a:rPr lang="en-US" dirty="0" smtClean="0"/>
              <a:t>.</a:t>
            </a:r>
          </a:p>
        </p:txBody>
      </p:sp>
      <p:sp>
        <p:nvSpPr>
          <p:cNvPr id="78854"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79875" name="Slide Number Placeholder 4"/>
          <p:cNvSpPr>
            <a:spLocks noGrp="1"/>
          </p:cNvSpPr>
          <p:nvPr>
            <p:ph type="sldNum" sz="quarter" idx="11"/>
          </p:nvPr>
        </p:nvSpPr>
        <p:spPr>
          <a:noFill/>
        </p:spPr>
        <p:txBody>
          <a:bodyPr/>
          <a:lstStyle/>
          <a:p>
            <a:fld id="{046D8DC2-57B4-4CF4-A3B8-3437CF6CE08E}" type="slidenum">
              <a:rPr lang="en-US"/>
              <a:pPr/>
              <a:t>72</a:t>
            </a:fld>
            <a:endParaRPr lang="en-US"/>
          </a:p>
        </p:txBody>
      </p:sp>
      <p:sp>
        <p:nvSpPr>
          <p:cNvPr id="79876" name="Rectangle 2"/>
          <p:cNvSpPr>
            <a:spLocks noGrp="1" noChangeArrowheads="1"/>
          </p:cNvSpPr>
          <p:nvPr>
            <p:ph type="title"/>
          </p:nvPr>
        </p:nvSpPr>
        <p:spPr/>
        <p:txBody>
          <a:bodyPr/>
          <a:lstStyle/>
          <a:p>
            <a:pPr eaLnBrk="1" hangingPunct="1"/>
            <a:r>
              <a:rPr lang="en-US" smtClean="0"/>
              <a:t>The Future is Now</a:t>
            </a:r>
          </a:p>
        </p:txBody>
      </p:sp>
      <p:sp>
        <p:nvSpPr>
          <p:cNvPr id="79877" name="Rectangle 3"/>
          <p:cNvSpPr>
            <a:spLocks noGrp="1" noChangeArrowheads="1"/>
          </p:cNvSpPr>
          <p:nvPr>
            <p:ph type="body" idx="1"/>
          </p:nvPr>
        </p:nvSpPr>
        <p:spPr/>
        <p:txBody>
          <a:bodyPr/>
          <a:lstStyle/>
          <a:p>
            <a:pPr eaLnBrk="1" hangingPunct="1">
              <a:buFont typeface="Wingdings" pitchFamily="2" charset="2"/>
              <a:buNone/>
            </a:pPr>
            <a:r>
              <a:rPr lang="en-US" smtClean="0"/>
              <a:t>Historically, this has always been true:</a:t>
            </a:r>
          </a:p>
          <a:p>
            <a:pPr eaLnBrk="1" hangingPunct="1">
              <a:buFont typeface="Wingdings" pitchFamily="2" charset="2"/>
              <a:buNone/>
            </a:pPr>
            <a:r>
              <a:rPr lang="en-US" smtClean="0"/>
              <a:t>	</a:t>
            </a:r>
            <a:r>
              <a:rPr lang="en-US" b="1" smtClean="0">
                <a:solidFill>
                  <a:schemeClr val="folHlink"/>
                </a:solidFill>
              </a:rPr>
              <a:t>Whatever happens in supercomputing today will be on your desktop in 10 – 15 years.</a:t>
            </a:r>
          </a:p>
          <a:p>
            <a:pPr eaLnBrk="1" hangingPunct="1">
              <a:buFont typeface="Wingdings" pitchFamily="2" charset="2"/>
              <a:buNone/>
            </a:pPr>
            <a:r>
              <a:rPr lang="en-US" smtClean="0"/>
              <a:t>So, if you have experience with supercomputing, you’ll be ahead of the curve when things get to the desktop.</a:t>
            </a:r>
          </a:p>
        </p:txBody>
      </p:sp>
      <p:sp>
        <p:nvSpPr>
          <p:cNvPr id="79878"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a:t>
            </a:r>
            <a:r>
              <a:rPr lang="en-US" sz="2200" dirty="0"/>
              <a:t>Overview: What the Heck is Supercomputing?</a:t>
            </a:r>
          </a:p>
          <a:p>
            <a:pPr marL="0" indent="0">
              <a:spcBef>
                <a:spcPts val="0"/>
              </a:spcBef>
              <a:buNone/>
            </a:pPr>
            <a:r>
              <a:rPr lang="en-US" sz="2200" dirty="0"/>
              <a:t>Tue Jan </a:t>
            </a:r>
            <a:r>
              <a:rPr lang="en-US" sz="2200" dirty="0" smtClean="0"/>
              <a:t>27: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Feb </a:t>
            </a:r>
            <a:r>
              <a:rPr lang="en-US" sz="2200" dirty="0" smtClean="0"/>
              <a:t>10: </a:t>
            </a:r>
            <a:r>
              <a:rPr lang="en-US" sz="2200" dirty="0"/>
              <a:t>Stupid Compiler Tricks</a:t>
            </a:r>
          </a:p>
          <a:p>
            <a:pPr marL="0" indent="0">
              <a:spcBef>
                <a:spcPts val="0"/>
              </a:spcBef>
              <a:buNone/>
            </a:pPr>
            <a:r>
              <a:rPr lang="en-US" sz="2200" dirty="0"/>
              <a:t>Tue Feb </a:t>
            </a:r>
            <a:r>
              <a:rPr lang="en-US" sz="2200" dirty="0" smtClean="0"/>
              <a:t>17: </a:t>
            </a:r>
            <a:r>
              <a:rPr lang="en-US" sz="2200" dirty="0"/>
              <a:t>Shared Memory Multithreading</a:t>
            </a:r>
          </a:p>
          <a:p>
            <a:pPr marL="0" indent="0">
              <a:spcBef>
                <a:spcPts val="0"/>
              </a:spcBef>
              <a:buNone/>
            </a:pPr>
            <a:r>
              <a:rPr lang="en-US" sz="2200" dirty="0"/>
              <a:t>Tue Feb </a:t>
            </a:r>
            <a:r>
              <a:rPr lang="en-US" sz="2200" dirty="0" smtClean="0"/>
              <a:t>24: </a:t>
            </a:r>
            <a:r>
              <a:rPr lang="en-US" sz="2200" dirty="0"/>
              <a:t>Distributed Multiprocessing</a:t>
            </a:r>
          </a:p>
          <a:p>
            <a:pPr marL="0" indent="0">
              <a:spcBef>
                <a:spcPts val="0"/>
              </a:spcBef>
              <a:buNone/>
            </a:pPr>
            <a:r>
              <a:rPr lang="en-US" sz="2200" dirty="0"/>
              <a:t>Tue March </a:t>
            </a:r>
            <a:r>
              <a:rPr lang="en-US" sz="2200" dirty="0" smtClean="0"/>
              <a:t>3: </a:t>
            </a:r>
            <a:r>
              <a:rPr lang="en-US" sz="2200" dirty="0"/>
              <a:t>Applications and Types of Parallelism</a:t>
            </a:r>
          </a:p>
          <a:p>
            <a:pPr marL="0" indent="0">
              <a:spcBef>
                <a:spcPts val="0"/>
              </a:spcBef>
              <a:buNone/>
            </a:pPr>
            <a:r>
              <a:rPr lang="en-US" sz="2200" dirty="0"/>
              <a:t>Tue March </a:t>
            </a:r>
            <a:r>
              <a:rPr lang="en-US" sz="2200" dirty="0" smtClean="0"/>
              <a:t>10: </a:t>
            </a:r>
            <a:r>
              <a:rPr lang="en-US" sz="2200" dirty="0"/>
              <a:t>Multicore Madness</a:t>
            </a:r>
          </a:p>
          <a:p>
            <a:pPr marL="0" indent="0">
              <a:spcBef>
                <a:spcPts val="0"/>
              </a:spcBef>
              <a:buNone/>
            </a:pPr>
            <a:r>
              <a:rPr lang="en-US" sz="2200" dirty="0"/>
              <a:t>Tue 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a:t>Tue March 31: High Throughput Computing</a:t>
            </a:r>
          </a:p>
          <a:p>
            <a:pPr marL="0" indent="0">
              <a:spcBef>
                <a:spcPts val="0"/>
              </a:spcBef>
              <a:buNone/>
            </a:pPr>
            <a:r>
              <a:rPr lang="en-US" sz="2200" dirty="0" smtClean="0"/>
              <a:t>Tue </a:t>
            </a:r>
            <a:r>
              <a:rPr lang="en-US" sz="2200" dirty="0"/>
              <a:t>Apr </a:t>
            </a:r>
            <a:r>
              <a:rPr lang="en-US" sz="2200" dirty="0" smtClean="0"/>
              <a:t>7: </a:t>
            </a:r>
            <a:r>
              <a:rPr lang="en-US" sz="2200" dirty="0"/>
              <a:t>GPGPU: Number Crunching in Your Graphics Card</a:t>
            </a:r>
          </a:p>
          <a:p>
            <a:pPr marL="0" indent="0">
              <a:spcBef>
                <a:spcPts val="0"/>
              </a:spcBef>
              <a:buNone/>
            </a:pPr>
            <a:r>
              <a:rPr lang="en-US" sz="2200" dirty="0"/>
              <a:t>Tue Apr </a:t>
            </a:r>
            <a:r>
              <a:rPr lang="en-US" sz="2200" dirty="0" smtClean="0"/>
              <a:t>14: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73</a:t>
            </a:fld>
            <a:endParaRPr lang="en-US"/>
          </a:p>
        </p:txBody>
      </p:sp>
    </p:spTree>
    <p:extLst>
      <p:ext uri="{BB962C8B-B14F-4D97-AF65-F5344CB8AC3E}">
        <p14:creationId xmlns:p14="http://schemas.microsoft.com/office/powerpoint/2010/main" val="19716179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20 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74</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133623316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Red Hat Tech Day, Thu Jan 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http://goo.gl/forms/jORZCz9xh7</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6"/>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7"/>
              </a:rPr>
              <a:t>http://sc15.supercomputing.org/</a:t>
            </a: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75</a:t>
            </a:fld>
            <a:endParaRPr lang="en-US"/>
          </a:p>
        </p:txBody>
      </p:sp>
    </p:spTree>
    <p:extLst>
      <p:ext uri="{BB962C8B-B14F-4D97-AF65-F5344CB8AC3E}">
        <p14:creationId xmlns:p14="http://schemas.microsoft.com/office/powerpoint/2010/main" val="2052738860"/>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98784" y="1190625"/>
            <a:ext cx="1163542" cy="1520819"/>
            <a:chOff x="4572000" y="1190625"/>
            <a:chExt cx="1295400" cy="1752600"/>
          </a:xfrm>
        </p:grpSpPr>
        <p:pic>
          <p:nvPicPr>
            <p:cNvPr id="553987" name="Picture 3" descr="atkinsdaniel"/>
            <p:cNvPicPr>
              <a:picLocks noChangeAspect="1" noChangeArrowheads="1"/>
            </p:cNvPicPr>
            <p:nvPr/>
          </p:nvPicPr>
          <p:blipFill>
            <a:blip r:embed="rId4" cstate="print"/>
            <a:srcRect/>
            <a:stretch>
              <a:fillRect/>
            </a:stretch>
          </p:blipFill>
          <p:spPr bwMode="auto">
            <a:xfrm>
              <a:off x="4619978" y="1263783"/>
              <a:ext cx="1237427" cy="1679442"/>
            </a:xfrm>
            <a:prstGeom prst="rect">
              <a:avLst/>
            </a:prstGeom>
            <a:noFill/>
          </p:spPr>
        </p:pic>
        <p:sp>
          <p:nvSpPr>
            <p:cNvPr id="553988" name="Rectangle 4"/>
            <p:cNvSpPr>
              <a:spLocks noChangeArrowheads="1"/>
            </p:cNvSpPr>
            <p:nvPr/>
          </p:nvSpPr>
          <p:spPr bwMode="auto">
            <a:xfrm>
              <a:off x="4572000" y="1190625"/>
              <a:ext cx="1295400" cy="254461"/>
            </a:xfrm>
            <a:prstGeom prst="rect">
              <a:avLst/>
            </a:prstGeom>
            <a:solidFill>
              <a:schemeClr val="bg1"/>
            </a:solidFill>
            <a:ln w="9525">
              <a:noFill/>
              <a:miter lim="800000"/>
              <a:headEnd/>
              <a:tailEnd/>
            </a:ln>
            <a:effectLst/>
          </p:spPr>
          <p:txBody>
            <a:bodyPr wrap="none" anchor="ctr"/>
            <a:lstStyle/>
            <a:p>
              <a:endParaRPr lang="en-US"/>
            </a:p>
          </p:txBody>
        </p:sp>
      </p:grpSp>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367" y="3476766"/>
            <a:ext cx="870838" cy="130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8" name="Picture 2" descr="http://www.ncsa.illinois.edu/News/Stories/TransformComputing/thom.jpg"/>
          <p:cNvPicPr>
            <a:picLocks noChangeAspect="1" noChangeArrowheads="1"/>
          </p:cNvPicPr>
          <p:nvPr/>
        </p:nvPicPr>
        <p:blipFill>
          <a:blip r:embed="rId6" cstate="print"/>
          <a:srcRect/>
          <a:stretch>
            <a:fillRect/>
          </a:stretch>
        </p:blipFill>
        <p:spPr bwMode="auto">
          <a:xfrm>
            <a:off x="2433767" y="3612796"/>
            <a:ext cx="1038822" cy="1142706"/>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76</a:t>
            </a:fld>
            <a:endParaRPr lang="en-US" dirty="0"/>
          </a:p>
        </p:txBody>
      </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2015</a:t>
            </a:r>
            <a:endParaRPr lang="en-US" sz="3600" dirty="0"/>
          </a:p>
        </p:txBody>
      </p:sp>
      <p:sp>
        <p:nvSpPr>
          <p:cNvPr id="553990" name="Rectangle 6"/>
          <p:cNvSpPr>
            <a:spLocks noGrp="1" noChangeArrowheads="1"/>
          </p:cNvSpPr>
          <p:nvPr>
            <p:ph type="body" idx="1"/>
          </p:nvPr>
        </p:nvSpPr>
        <p:spPr>
          <a:xfrm>
            <a:off x="3807751" y="2599807"/>
            <a:ext cx="1600200" cy="1295400"/>
          </a:xfrm>
        </p:spPr>
        <p:txBody>
          <a:bodyPr/>
          <a:lstStyle/>
          <a:p>
            <a:pPr algn="ctr">
              <a:lnSpc>
                <a:spcPct val="80000"/>
              </a:lnSpc>
              <a:buFont typeface="Wingdings" pitchFamily="2" charset="2"/>
              <a:buNone/>
            </a:pPr>
            <a:r>
              <a:rPr lang="en-US" sz="1100" dirty="0"/>
              <a:t>2006 Keynote:</a:t>
            </a:r>
          </a:p>
          <a:p>
            <a:pPr algn="ctr">
              <a:lnSpc>
                <a:spcPct val="80000"/>
              </a:lnSpc>
              <a:buFont typeface="Wingdings" pitchFamily="2" charset="2"/>
              <a:buNone/>
            </a:pPr>
            <a:r>
              <a:rPr lang="en-US" sz="1100" dirty="0"/>
              <a:t>Dan Atkins</a:t>
            </a:r>
          </a:p>
          <a:p>
            <a:pPr algn="ctr">
              <a:lnSpc>
                <a:spcPct val="80000"/>
              </a:lnSpc>
              <a:buFont typeface="Wingdings" pitchFamily="2" charset="2"/>
              <a:buNone/>
            </a:pPr>
            <a:r>
              <a:rPr lang="en-US" sz="1100" dirty="0"/>
              <a:t>Head of NSF’s</a:t>
            </a:r>
          </a:p>
          <a:p>
            <a:pPr algn="ctr">
              <a:lnSpc>
                <a:spcPct val="80000"/>
              </a:lnSpc>
              <a:buFont typeface="Wingdings" pitchFamily="2" charset="2"/>
              <a:buNone/>
            </a:pPr>
            <a:r>
              <a:rPr lang="en-US" sz="1100" dirty="0"/>
              <a:t>Office of</a:t>
            </a:r>
          </a:p>
          <a:p>
            <a:pPr algn="ctr">
              <a:lnSpc>
                <a:spcPct val="80000"/>
              </a:lnSpc>
              <a:buFont typeface="Wingdings" pitchFamily="2" charset="2"/>
              <a:buNone/>
            </a:pPr>
            <a:r>
              <a:rPr lang="en-US" sz="1100" dirty="0" smtClean="0"/>
              <a:t>Cyberinfrastructure</a:t>
            </a:r>
            <a:endParaRPr lang="en-US" sz="1100" dirty="0"/>
          </a:p>
        </p:txBody>
      </p:sp>
      <p:pic>
        <p:nvPicPr>
          <p:cNvPr id="553991" name="Picture 7" descr="skim"/>
          <p:cNvPicPr>
            <a:picLocks noChangeAspect="1" noChangeArrowheads="1"/>
          </p:cNvPicPr>
          <p:nvPr/>
        </p:nvPicPr>
        <p:blipFill>
          <a:blip r:embed="rId7" cstate="print"/>
          <a:srcRect/>
          <a:stretch>
            <a:fillRect/>
          </a:stretch>
        </p:blipFill>
        <p:spPr bwMode="auto">
          <a:xfrm>
            <a:off x="1567216" y="1447800"/>
            <a:ext cx="1500553" cy="1125415"/>
          </a:xfrm>
          <a:prstGeom prst="rect">
            <a:avLst/>
          </a:prstGeom>
          <a:noFill/>
        </p:spPr>
      </p:pic>
      <p:sp>
        <p:nvSpPr>
          <p:cNvPr id="553992" name="Rectangle 8"/>
          <p:cNvSpPr>
            <a:spLocks noChangeArrowheads="1"/>
          </p:cNvSpPr>
          <p:nvPr/>
        </p:nvSpPr>
        <p:spPr bwMode="auto">
          <a:xfrm>
            <a:off x="1624080" y="259876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100" dirty="0"/>
              <a:t>2004 Keynote:</a:t>
            </a:r>
          </a:p>
          <a:p>
            <a:pPr marL="342900" indent="-342900">
              <a:lnSpc>
                <a:spcPct val="70000"/>
              </a:lnSpc>
              <a:spcBef>
                <a:spcPct val="20000"/>
              </a:spcBef>
              <a:buClr>
                <a:srgbClr val="333399"/>
              </a:buClr>
              <a:buSzPct val="60000"/>
              <a:buFont typeface="Wingdings" pitchFamily="2" charset="2"/>
              <a:buNone/>
            </a:pPr>
            <a:r>
              <a:rPr lang="en-US" sz="1100" dirty="0" err="1"/>
              <a:t>Sangtae</a:t>
            </a:r>
            <a:r>
              <a:rPr lang="en-US" sz="1100" dirty="0"/>
              <a:t> Kim</a:t>
            </a:r>
          </a:p>
          <a:p>
            <a:pPr marL="342900" indent="-342900">
              <a:lnSpc>
                <a:spcPct val="80000"/>
              </a:lnSpc>
              <a:spcBef>
                <a:spcPct val="20000"/>
              </a:spcBef>
              <a:buClr>
                <a:srgbClr val="333399"/>
              </a:buClr>
              <a:buSzPct val="60000"/>
              <a:buFont typeface="Wingdings" pitchFamily="2" charset="2"/>
              <a:buNone/>
            </a:pPr>
            <a:r>
              <a:rPr lang="en-US" sz="1100" dirty="0"/>
              <a:t>NSF </a:t>
            </a:r>
            <a:r>
              <a:rPr lang="en-US" sz="1100" dirty="0" smtClean="0"/>
              <a:t>Shared </a:t>
            </a:r>
          </a:p>
          <a:p>
            <a:pPr marL="342900" indent="-342900">
              <a:lnSpc>
                <a:spcPct val="70000"/>
              </a:lnSpc>
              <a:spcBef>
                <a:spcPct val="20000"/>
              </a:spcBef>
              <a:buClr>
                <a:srgbClr val="333399"/>
              </a:buClr>
              <a:buSzPct val="60000"/>
              <a:buFont typeface="Wingdings" pitchFamily="2" charset="2"/>
              <a:buNone/>
            </a:pPr>
            <a:r>
              <a:rPr lang="en-US" sz="1100" dirty="0" smtClean="0"/>
              <a:t>Cyberinfrastructure</a:t>
            </a:r>
          </a:p>
          <a:p>
            <a:pPr marL="342900" indent="-342900">
              <a:lnSpc>
                <a:spcPct val="70000"/>
              </a:lnSpc>
              <a:spcBef>
                <a:spcPct val="20000"/>
              </a:spcBef>
              <a:buClr>
                <a:srgbClr val="333399"/>
              </a:buClr>
              <a:buSzPct val="60000"/>
              <a:buFont typeface="Wingdings" pitchFamily="2" charset="2"/>
              <a:buNone/>
            </a:pPr>
            <a:r>
              <a:rPr lang="en-US" sz="1100" dirty="0" smtClean="0"/>
              <a:t>Division </a:t>
            </a:r>
            <a:r>
              <a:rPr lang="en-US" sz="1100" dirty="0"/>
              <a:t>Director</a:t>
            </a:r>
          </a:p>
        </p:txBody>
      </p:sp>
      <p:pic>
        <p:nvPicPr>
          <p:cNvPr id="553993" name="Picture 9" descr="freeman"/>
          <p:cNvPicPr>
            <a:picLocks noChangeAspect="1" noChangeArrowheads="1"/>
          </p:cNvPicPr>
          <p:nvPr/>
        </p:nvPicPr>
        <p:blipFill>
          <a:blip r:embed="rId8" cstate="print"/>
          <a:srcRect/>
          <a:stretch>
            <a:fillRect/>
          </a:stretch>
        </p:blipFill>
        <p:spPr bwMode="auto">
          <a:xfrm>
            <a:off x="457200" y="1447800"/>
            <a:ext cx="1066800" cy="1125415"/>
          </a:xfrm>
          <a:prstGeom prst="rect">
            <a:avLst/>
          </a:prstGeom>
          <a:noFill/>
        </p:spPr>
      </p:pic>
      <p:sp>
        <p:nvSpPr>
          <p:cNvPr id="553994" name="Rectangle 10"/>
          <p:cNvSpPr>
            <a:spLocks noChangeArrowheads="1"/>
          </p:cNvSpPr>
          <p:nvPr/>
        </p:nvSpPr>
        <p:spPr bwMode="auto">
          <a:xfrm>
            <a:off x="128850" y="259183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2003 Keynote:</a:t>
            </a:r>
          </a:p>
          <a:p>
            <a:pPr marL="342900" indent="-342900">
              <a:lnSpc>
                <a:spcPct val="60000"/>
              </a:lnSpc>
              <a:spcBef>
                <a:spcPct val="20000"/>
              </a:spcBef>
              <a:buClr>
                <a:srgbClr val="333399"/>
              </a:buClr>
              <a:buSzPct val="60000"/>
              <a:buFont typeface="Wingdings" pitchFamily="2" charset="2"/>
              <a:buNone/>
            </a:pPr>
            <a:r>
              <a:rPr lang="en-US" sz="1100" dirty="0"/>
              <a:t>Peter Freeman</a:t>
            </a:r>
          </a:p>
          <a:p>
            <a:pPr marL="342900" indent="-342900">
              <a:lnSpc>
                <a:spcPct val="70000"/>
              </a:lnSpc>
              <a:spcBef>
                <a:spcPct val="20000"/>
              </a:spcBef>
              <a:buClr>
                <a:srgbClr val="333399"/>
              </a:buClr>
              <a:buSzPct val="60000"/>
              <a:buFont typeface="Wingdings" pitchFamily="2" charset="2"/>
              <a:buNone/>
            </a:pPr>
            <a:r>
              <a:rPr lang="en-US" sz="1100" dirty="0" smtClean="0"/>
              <a:t>NSF</a:t>
            </a:r>
          </a:p>
          <a:p>
            <a:pPr marL="342900" indent="-342900">
              <a:lnSpc>
                <a:spcPct val="70000"/>
              </a:lnSpc>
              <a:spcBef>
                <a:spcPct val="20000"/>
              </a:spcBef>
              <a:buClr>
                <a:srgbClr val="333399"/>
              </a:buClr>
              <a:buSzPct val="60000"/>
              <a:buFont typeface="Wingdings" pitchFamily="2" charset="2"/>
              <a:buNone/>
            </a:pPr>
            <a:r>
              <a:rPr lang="en-US" sz="1100" dirty="0" smtClean="0"/>
              <a:t>Computer &amp; </a:t>
            </a:r>
            <a:r>
              <a:rPr lang="en-US" sz="1100" dirty="0"/>
              <a:t>Information</a:t>
            </a:r>
          </a:p>
          <a:p>
            <a:pPr marL="342900" indent="-342900">
              <a:lnSpc>
                <a:spcPct val="70000"/>
              </a:lnSpc>
              <a:spcBef>
                <a:spcPct val="20000"/>
              </a:spcBef>
              <a:buClr>
                <a:srgbClr val="333399"/>
              </a:buClr>
              <a:buSzPct val="60000"/>
              <a:buFont typeface="Wingdings" pitchFamily="2" charset="2"/>
              <a:buNone/>
            </a:pPr>
            <a:r>
              <a:rPr lang="en-US" sz="1100" dirty="0"/>
              <a:t>Science </a:t>
            </a:r>
            <a:r>
              <a:rPr lang="en-US" sz="1100" dirty="0" smtClean="0"/>
              <a:t>&amp; </a:t>
            </a:r>
            <a:r>
              <a:rPr lang="en-US" sz="1100" dirty="0"/>
              <a:t>Engineering</a:t>
            </a:r>
          </a:p>
          <a:p>
            <a:pPr marL="342900" indent="-342900">
              <a:lnSpc>
                <a:spcPct val="70000"/>
              </a:lnSpc>
              <a:spcBef>
                <a:spcPct val="20000"/>
              </a:spcBef>
              <a:buClr>
                <a:srgbClr val="333399"/>
              </a:buClr>
              <a:buSzPct val="60000"/>
              <a:buFont typeface="Wingdings" pitchFamily="2" charset="2"/>
              <a:buNone/>
            </a:pPr>
            <a:r>
              <a:rPr lang="en-US" sz="1100" dirty="0"/>
              <a:t>Assistant Director</a:t>
            </a:r>
          </a:p>
        </p:txBody>
      </p:sp>
      <p:pic>
        <p:nvPicPr>
          <p:cNvPr id="553995" name="Picture 11" descr="brooks"/>
          <p:cNvPicPr>
            <a:picLocks noChangeAspect="1" noChangeArrowheads="1"/>
          </p:cNvPicPr>
          <p:nvPr/>
        </p:nvPicPr>
        <p:blipFill>
          <a:blip r:embed="rId9" cstate="print"/>
          <a:srcRect/>
          <a:stretch>
            <a:fillRect/>
          </a:stretch>
        </p:blipFill>
        <p:spPr bwMode="auto">
          <a:xfrm>
            <a:off x="3107136" y="1447800"/>
            <a:ext cx="896815" cy="1125415"/>
          </a:xfrm>
          <a:prstGeom prst="rect">
            <a:avLst/>
          </a:prstGeom>
          <a:noFill/>
        </p:spPr>
      </p:pic>
      <p:sp>
        <p:nvSpPr>
          <p:cNvPr id="553996" name="Rectangle 12"/>
          <p:cNvSpPr>
            <a:spLocks noChangeArrowheads="1"/>
          </p:cNvSpPr>
          <p:nvPr/>
        </p:nvSpPr>
        <p:spPr bwMode="auto">
          <a:xfrm>
            <a:off x="2910687" y="2572511"/>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2005 Keynote:</a:t>
            </a:r>
          </a:p>
          <a:p>
            <a:pPr marL="342900" indent="-342900">
              <a:lnSpc>
                <a:spcPct val="70000"/>
              </a:lnSpc>
              <a:spcBef>
                <a:spcPct val="20000"/>
              </a:spcBef>
              <a:buClr>
                <a:srgbClr val="333399"/>
              </a:buClr>
              <a:buSzPct val="60000"/>
              <a:buFont typeface="Wingdings" pitchFamily="2" charset="2"/>
              <a:buNone/>
            </a:pPr>
            <a:r>
              <a:rPr lang="en-US" sz="1100" dirty="0"/>
              <a:t>Walt Brooks</a:t>
            </a:r>
          </a:p>
          <a:p>
            <a:pPr marL="342900" indent="-342900">
              <a:lnSpc>
                <a:spcPct val="70000"/>
              </a:lnSpc>
              <a:spcBef>
                <a:spcPct val="20000"/>
              </a:spcBef>
              <a:buClr>
                <a:srgbClr val="333399"/>
              </a:buClr>
              <a:buSzPct val="60000"/>
              <a:buFont typeface="Wingdings" pitchFamily="2" charset="2"/>
              <a:buNone/>
            </a:pPr>
            <a:r>
              <a:rPr lang="en-US" sz="1100" dirty="0"/>
              <a:t>NASA Advanced</a:t>
            </a:r>
          </a:p>
          <a:p>
            <a:pPr marL="342900" indent="-342900">
              <a:lnSpc>
                <a:spcPct val="70000"/>
              </a:lnSpc>
              <a:spcBef>
                <a:spcPct val="20000"/>
              </a:spcBef>
              <a:buClr>
                <a:srgbClr val="333399"/>
              </a:buClr>
              <a:buSzPct val="60000"/>
              <a:buFont typeface="Wingdings" pitchFamily="2" charset="2"/>
              <a:buNone/>
            </a:pPr>
            <a:r>
              <a:rPr lang="en-US" sz="1100" dirty="0"/>
              <a:t>Supercomputing</a:t>
            </a:r>
          </a:p>
          <a:p>
            <a:pPr marL="342900" indent="-342900">
              <a:lnSpc>
                <a:spcPct val="70000"/>
              </a:lnSpc>
              <a:spcBef>
                <a:spcPct val="20000"/>
              </a:spcBef>
              <a:buClr>
                <a:srgbClr val="333399"/>
              </a:buClr>
              <a:buSzPct val="60000"/>
              <a:buFont typeface="Wingdings" pitchFamily="2" charset="2"/>
              <a:buNone/>
            </a:pPr>
            <a:r>
              <a:rPr lang="en-US" sz="1100" dirty="0"/>
              <a:t>Division Director</a:t>
            </a:r>
          </a:p>
        </p:txBody>
      </p:sp>
      <p:pic>
        <p:nvPicPr>
          <p:cNvPr id="553997" name="Picture 13" descr="boisseau"/>
          <p:cNvPicPr>
            <a:picLocks noChangeAspect="1" noChangeArrowheads="1"/>
          </p:cNvPicPr>
          <p:nvPr/>
        </p:nvPicPr>
        <p:blipFill>
          <a:blip r:embed="rId10" cstate="print"/>
          <a:srcRect/>
          <a:stretch>
            <a:fillRect/>
          </a:stretch>
        </p:blipFill>
        <p:spPr bwMode="auto">
          <a:xfrm>
            <a:off x="5216001" y="1416044"/>
            <a:ext cx="869148" cy="1157171"/>
          </a:xfrm>
          <a:prstGeom prst="rect">
            <a:avLst/>
          </a:prstGeom>
          <a:noFill/>
        </p:spPr>
      </p:pic>
      <p:sp>
        <p:nvSpPr>
          <p:cNvPr id="553998" name="Rectangle 14"/>
          <p:cNvSpPr>
            <a:spLocks noChangeArrowheads="1"/>
          </p:cNvSpPr>
          <p:nvPr/>
        </p:nvSpPr>
        <p:spPr bwMode="auto">
          <a:xfrm>
            <a:off x="4964775" y="2579225"/>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2007 Keynote:</a:t>
            </a:r>
          </a:p>
          <a:p>
            <a:pPr marL="342900" indent="-342900">
              <a:lnSpc>
                <a:spcPct val="70000"/>
              </a:lnSpc>
              <a:spcBef>
                <a:spcPct val="20000"/>
              </a:spcBef>
              <a:buClr>
                <a:srgbClr val="333399"/>
              </a:buClr>
              <a:buSzPct val="60000"/>
              <a:buFont typeface="Wingdings" pitchFamily="2" charset="2"/>
              <a:buNone/>
            </a:pPr>
            <a:r>
              <a:rPr lang="en-US" sz="1100" dirty="0"/>
              <a:t>Jay </a:t>
            </a:r>
            <a:r>
              <a:rPr lang="en-US" sz="1100" dirty="0" err="1"/>
              <a:t>Boisseau</a:t>
            </a:r>
            <a:endParaRPr lang="en-US" sz="1100" dirty="0"/>
          </a:p>
          <a:p>
            <a:pPr marL="342900" indent="-342900">
              <a:lnSpc>
                <a:spcPct val="70000"/>
              </a:lnSpc>
              <a:spcBef>
                <a:spcPct val="20000"/>
              </a:spcBef>
              <a:buClr>
                <a:srgbClr val="333399"/>
              </a:buClr>
              <a:buSzPct val="60000"/>
              <a:buFont typeface="Wingdings" pitchFamily="2" charset="2"/>
              <a:buNone/>
            </a:pPr>
            <a:r>
              <a:rPr lang="en-US" sz="1100" dirty="0"/>
              <a:t>Director</a:t>
            </a:r>
          </a:p>
          <a:p>
            <a:pPr marL="342900" indent="-342900">
              <a:lnSpc>
                <a:spcPct val="70000"/>
              </a:lnSpc>
              <a:spcBef>
                <a:spcPct val="20000"/>
              </a:spcBef>
              <a:buClr>
                <a:srgbClr val="333399"/>
              </a:buClr>
              <a:buSzPct val="60000"/>
              <a:buFont typeface="Wingdings" pitchFamily="2" charset="2"/>
              <a:buNone/>
            </a:pPr>
            <a:r>
              <a:rPr lang="en-US" sz="1100" dirty="0"/>
              <a:t>Texas Advanced</a:t>
            </a:r>
          </a:p>
          <a:p>
            <a:pPr marL="342900" indent="-342900">
              <a:lnSpc>
                <a:spcPct val="70000"/>
              </a:lnSpc>
              <a:spcBef>
                <a:spcPct val="20000"/>
              </a:spcBef>
              <a:buClr>
                <a:srgbClr val="333399"/>
              </a:buClr>
              <a:buSzPct val="60000"/>
              <a:buFont typeface="Wingdings" pitchFamily="2" charset="2"/>
              <a:buNone/>
            </a:pPr>
            <a:r>
              <a:rPr lang="en-US" sz="1100" dirty="0"/>
              <a:t>Computing Center</a:t>
            </a:r>
          </a:p>
          <a:p>
            <a:pPr marL="342900" indent="-342900">
              <a:lnSpc>
                <a:spcPct val="70000"/>
              </a:lnSpc>
              <a:spcBef>
                <a:spcPct val="20000"/>
              </a:spcBef>
              <a:buClr>
                <a:srgbClr val="333399"/>
              </a:buClr>
              <a:buSzPct val="60000"/>
              <a:buFont typeface="Wingdings" pitchFamily="2" charset="2"/>
              <a:buNone/>
            </a:pPr>
            <a:r>
              <a:rPr lang="en-US" sz="1100" dirty="0"/>
              <a:t>U. Texas Austin</a:t>
            </a:r>
          </a:p>
        </p:txBody>
      </p:sp>
      <p:pic>
        <p:nvPicPr>
          <p:cNvPr id="554000" name="Picture 16" descr="jose_munoz"/>
          <p:cNvPicPr>
            <a:picLocks noChangeAspect="1" noChangeArrowheads="1"/>
          </p:cNvPicPr>
          <p:nvPr/>
        </p:nvPicPr>
        <p:blipFill>
          <a:blip r:embed="rId11" cstate="print"/>
          <a:srcRect/>
          <a:stretch>
            <a:fillRect/>
          </a:stretch>
        </p:blipFill>
        <p:spPr bwMode="auto">
          <a:xfrm>
            <a:off x="6139306" y="1420420"/>
            <a:ext cx="900449" cy="1178340"/>
          </a:xfrm>
          <a:prstGeom prst="rect">
            <a:avLst/>
          </a:prstGeom>
          <a:noFill/>
        </p:spPr>
      </p:pic>
      <p:sp>
        <p:nvSpPr>
          <p:cNvPr id="554001" name="Text Box 17"/>
          <p:cNvSpPr txBox="1">
            <a:spLocks noChangeArrowheads="1"/>
          </p:cNvSpPr>
          <p:nvPr/>
        </p:nvSpPr>
        <p:spPr bwMode="auto">
          <a:xfrm>
            <a:off x="5947129" y="2572511"/>
            <a:ext cx="1524000" cy="1040285"/>
          </a:xfrm>
          <a:prstGeom prst="rect">
            <a:avLst/>
          </a:prstGeom>
          <a:noFill/>
          <a:ln w="9525">
            <a:noFill/>
            <a:miter lim="800000"/>
            <a:headEnd/>
            <a:tailEnd/>
          </a:ln>
          <a:effectLst/>
        </p:spPr>
        <p:txBody>
          <a:bodyPr>
            <a:spAutoFit/>
          </a:bodyPr>
          <a:lstStyle/>
          <a:p>
            <a:pPr>
              <a:lnSpc>
                <a:spcPct val="80000"/>
              </a:lnSpc>
              <a:spcBef>
                <a:spcPct val="50000"/>
              </a:spcBef>
            </a:pPr>
            <a:r>
              <a:rPr lang="en-US" sz="1100" dirty="0"/>
              <a:t>2008 Keynote: </a:t>
            </a:r>
            <a:r>
              <a:rPr lang="en-US" sz="1100" dirty="0" smtClean="0"/>
              <a:t>        Jos</a:t>
            </a:r>
            <a:r>
              <a:rPr lang="en-US" sz="1100" dirty="0" smtClean="0">
                <a:cs typeface="Times New Roman" pitchFamily="18" charset="0"/>
              </a:rPr>
              <a:t>é </a:t>
            </a:r>
            <a:r>
              <a:rPr lang="en-US" sz="1100" dirty="0">
                <a:cs typeface="Times New Roman" pitchFamily="18" charset="0"/>
              </a:rPr>
              <a:t>Munoz </a:t>
            </a:r>
            <a:r>
              <a:rPr lang="en-US" sz="1100" dirty="0" smtClean="0">
                <a:cs typeface="Times New Roman" pitchFamily="18" charset="0"/>
              </a:rPr>
              <a:t>        Deputy </a:t>
            </a:r>
            <a:r>
              <a:rPr lang="en-US" sz="1100" dirty="0">
                <a:cs typeface="Times New Roman" pitchFamily="18" charset="0"/>
              </a:rPr>
              <a:t>Office </a:t>
            </a:r>
            <a:r>
              <a:rPr lang="en-US" sz="1100" dirty="0" smtClean="0">
                <a:cs typeface="Times New Roman" pitchFamily="18" charset="0"/>
              </a:rPr>
              <a:t>  Director/Senior </a:t>
            </a:r>
            <a:r>
              <a:rPr lang="en-US" sz="1100" dirty="0">
                <a:cs typeface="Times New Roman" pitchFamily="18" charset="0"/>
              </a:rPr>
              <a:t>Scientific Advisor </a:t>
            </a:r>
            <a:r>
              <a:rPr lang="en-US" sz="1100" dirty="0" smtClean="0">
                <a:cs typeface="Times New Roman" pitchFamily="18" charset="0"/>
              </a:rPr>
              <a:t> NSF Office </a:t>
            </a:r>
            <a:r>
              <a:rPr lang="en-US" sz="1100" dirty="0">
                <a:cs typeface="Times New Roman" pitchFamily="18" charset="0"/>
              </a:rPr>
              <a:t>of </a:t>
            </a:r>
            <a:r>
              <a:rPr lang="en-US" sz="1100" dirty="0" smtClean="0">
                <a:cs typeface="Times New Roman" pitchFamily="18" charset="0"/>
              </a:rPr>
              <a:t>Cyberinfrastructure</a:t>
            </a:r>
            <a:endParaRPr lang="en-US" sz="1100" dirty="0">
              <a:cs typeface="Times New Roman" pitchFamily="18" charset="0"/>
            </a:endParaRPr>
          </a:p>
        </p:txBody>
      </p:sp>
      <p:sp>
        <p:nvSpPr>
          <p:cNvPr id="554003" name="Text Box 19"/>
          <p:cNvSpPr txBox="1">
            <a:spLocks noChangeArrowheads="1"/>
          </p:cNvSpPr>
          <p:nvPr/>
        </p:nvSpPr>
        <p:spPr bwMode="auto">
          <a:xfrm>
            <a:off x="7095946" y="2590696"/>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a:t>2009 Keynote: Douglass </a:t>
            </a:r>
            <a:r>
              <a:rPr lang="en-US" sz="1100" dirty="0" smtClean="0"/>
              <a:t>Post     Chief </a:t>
            </a:r>
            <a:r>
              <a:rPr lang="en-US" sz="1100" dirty="0"/>
              <a:t>Scientist         US Dept of Defense       HPC Modernization Program</a:t>
            </a:r>
          </a:p>
        </p:txBody>
      </p:sp>
      <p:sp>
        <p:nvSpPr>
          <p:cNvPr id="553999" name="Text Box 15"/>
          <p:cNvSpPr txBox="1">
            <a:spLocks noChangeArrowheads="1"/>
          </p:cNvSpPr>
          <p:nvPr/>
        </p:nvSpPr>
        <p:spPr bwMode="auto">
          <a:xfrm>
            <a:off x="6034639" y="3609842"/>
            <a:ext cx="2419503" cy="1945148"/>
          </a:xfrm>
          <a:prstGeom prst="rect">
            <a:avLst/>
          </a:prstGeom>
          <a:noFill/>
          <a:ln w="9525">
            <a:noFill/>
            <a:miter lim="800000"/>
            <a:headEnd/>
            <a:tailEnd/>
          </a:ln>
          <a:effectLst/>
        </p:spPr>
        <p:txBody>
          <a:bodyPr wrap="square">
            <a:spAutoFit/>
          </a:bodyPr>
          <a:lstStyle/>
          <a:p>
            <a:pPr>
              <a:spcBef>
                <a:spcPts val="0"/>
              </a:spcBef>
            </a:pPr>
            <a:r>
              <a:rPr lang="en-US" sz="2000" b="1" dirty="0" smtClean="0">
                <a:effectLst>
                  <a:outerShdw blurRad="38100" dist="38100" dir="2700000" algn="tl">
                    <a:srgbClr val="000000">
                      <a:alpha val="43137"/>
                    </a:srgbClr>
                  </a:outerShdw>
                </a:effectLst>
              </a:rPr>
              <a:t>FREE!</a:t>
            </a:r>
          </a:p>
          <a:p>
            <a:pPr>
              <a:spcBef>
                <a:spcPts val="0"/>
              </a:spcBef>
            </a:pPr>
            <a:r>
              <a:rPr lang="en-US" sz="2000" b="1" dirty="0" smtClean="0">
                <a:effectLst>
                  <a:outerShdw blurRad="38100" dist="38100" dir="2700000" algn="tl">
                    <a:srgbClr val="000000">
                      <a:alpha val="43137"/>
                    </a:srgbClr>
                  </a:outerShdw>
                </a:effectLst>
              </a:rPr>
              <a:t>Wed Sep 23 2015</a:t>
            </a:r>
          </a:p>
          <a:p>
            <a:pPr>
              <a:spcBef>
                <a:spcPts val="0"/>
              </a:spcBef>
            </a:pP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a:t>
            </a:r>
            <a:r>
              <a:rPr lang="en-US" sz="1400" dirty="0" smtClean="0">
                <a:solidFill>
                  <a:schemeClr val="bg1"/>
                </a:solidFill>
              </a:rPr>
              <a:t>152 </a:t>
            </a:r>
            <a:r>
              <a:rPr lang="en-US" sz="1400" dirty="0" err="1" smtClean="0">
                <a:solidFill>
                  <a:schemeClr val="bg1"/>
                </a:solidFill>
              </a:rPr>
              <a:t>inhe</a:t>
            </a:r>
            <a:r>
              <a:rPr lang="en-US" sz="1400" dirty="0" smtClean="0">
                <a:solidFill>
                  <a:schemeClr val="bg1"/>
                </a:solidFill>
              </a:rPr>
              <a:t> </a:t>
            </a:r>
            <a:r>
              <a:rPr lang="en-US" sz="1400" dirty="0">
                <a:solidFill>
                  <a:schemeClr val="bg1"/>
                </a:solidFill>
              </a:rPr>
              <a:t>first day, over 200 in the first week, over 225 in the first month.</a:t>
            </a:r>
          </a:p>
        </p:txBody>
      </p:sp>
      <p:sp>
        <p:nvSpPr>
          <p:cNvPr id="554005" name="Text Box 21"/>
          <p:cNvSpPr txBox="1">
            <a:spLocks noChangeArrowheads="1"/>
          </p:cNvSpPr>
          <p:nvPr/>
        </p:nvSpPr>
        <p:spPr bwMode="auto">
          <a:xfrm>
            <a:off x="5947129" y="4628582"/>
            <a:ext cx="2504398" cy="877163"/>
          </a:xfrm>
          <a:prstGeom prst="rect">
            <a:avLst/>
          </a:prstGeom>
          <a:noFill/>
          <a:ln w="9525">
            <a:noFill/>
            <a:miter lim="800000"/>
            <a:headEnd/>
            <a:tailEnd/>
          </a:ln>
          <a:effectLst/>
        </p:spPr>
        <p:txBody>
          <a:bodyPr wrap="square">
            <a:spAutoFit/>
          </a:bodyPr>
          <a:lstStyle/>
          <a:p>
            <a:pPr>
              <a:spcBef>
                <a:spcPts val="0"/>
              </a:spcBef>
            </a:pPr>
            <a:r>
              <a:rPr lang="en-US" sz="1500" b="1" dirty="0" smtClean="0"/>
              <a:t>Reception/Poster Session</a:t>
            </a:r>
          </a:p>
          <a:p>
            <a:pPr>
              <a:spcBef>
                <a:spcPts val="0"/>
              </a:spcBef>
            </a:pPr>
            <a:r>
              <a:rPr lang="en-US" sz="1500" b="1" dirty="0" smtClean="0"/>
              <a:t>Tue Sep 22 2015 </a:t>
            </a:r>
            <a:r>
              <a:rPr lang="en-US" sz="1500" b="1" dirty="0"/>
              <a:t>@ </a:t>
            </a:r>
            <a:r>
              <a:rPr lang="en-US" sz="1500" b="1" dirty="0" smtClean="0"/>
              <a:t>OU</a:t>
            </a:r>
            <a:endParaRPr lang="en-US" sz="1500" b="1" dirty="0"/>
          </a:p>
          <a:p>
            <a:pPr>
              <a:lnSpc>
                <a:spcPct val="20000"/>
              </a:lnSpc>
              <a:spcBef>
                <a:spcPct val="50000"/>
              </a:spcBef>
            </a:pPr>
            <a:r>
              <a:rPr lang="en-US" sz="1500" b="1" dirty="0" smtClean="0"/>
              <a:t>Symposium</a:t>
            </a:r>
          </a:p>
          <a:p>
            <a:pPr>
              <a:lnSpc>
                <a:spcPct val="20000"/>
              </a:lnSpc>
              <a:spcBef>
                <a:spcPct val="50000"/>
              </a:spcBef>
            </a:pPr>
            <a:r>
              <a:rPr lang="en-US" sz="1500" b="1" dirty="0" smtClean="0"/>
              <a:t>Wed Sep 23 2015 </a:t>
            </a:r>
            <a:r>
              <a:rPr lang="en-US" sz="1500" b="1" dirty="0"/>
              <a:t>@ </a:t>
            </a:r>
            <a:r>
              <a:rPr lang="en-US" sz="1500" b="1" dirty="0" smtClean="0"/>
              <a:t>OU</a:t>
            </a:r>
          </a:p>
        </p:txBody>
      </p:sp>
      <p:pic>
        <p:nvPicPr>
          <p:cNvPr id="554006" name="Picture 22" descr="post_douglass"/>
          <p:cNvPicPr>
            <a:picLocks noChangeAspect="1" noChangeArrowheads="1"/>
          </p:cNvPicPr>
          <p:nvPr/>
        </p:nvPicPr>
        <p:blipFill>
          <a:blip r:embed="rId12" cstate="print"/>
          <a:srcRect/>
          <a:stretch>
            <a:fillRect/>
          </a:stretch>
        </p:blipFill>
        <p:spPr bwMode="auto">
          <a:xfrm>
            <a:off x="7162800" y="1420420"/>
            <a:ext cx="943654" cy="1178340"/>
          </a:xfrm>
          <a:prstGeom prst="rect">
            <a:avLst/>
          </a:prstGeom>
          <a:noFill/>
        </p:spPr>
      </p:pic>
      <p:pic>
        <p:nvPicPr>
          <p:cNvPr id="79874" name="Picture 2"/>
          <p:cNvPicPr>
            <a:picLocks noChangeAspect="1" noChangeArrowheads="1"/>
          </p:cNvPicPr>
          <p:nvPr/>
        </p:nvPicPr>
        <p:blipFill>
          <a:blip r:embed="rId13" cstate="print"/>
          <a:srcRect/>
          <a:stretch>
            <a:fillRect/>
          </a:stretch>
        </p:blipFill>
        <p:spPr bwMode="auto">
          <a:xfrm>
            <a:off x="434454" y="3583477"/>
            <a:ext cx="937146" cy="1199547"/>
          </a:xfrm>
          <a:prstGeom prst="rect">
            <a:avLst/>
          </a:prstGeom>
          <a:noFill/>
          <a:ln w="9525">
            <a:noFill/>
            <a:miter lim="800000"/>
            <a:headEnd/>
            <a:tailEnd/>
          </a:ln>
        </p:spPr>
      </p:pic>
      <p:sp>
        <p:nvSpPr>
          <p:cNvPr id="27" name="Text Box 19"/>
          <p:cNvSpPr txBox="1">
            <a:spLocks noChangeArrowheads="1"/>
          </p:cNvSpPr>
          <p:nvPr/>
        </p:nvSpPr>
        <p:spPr bwMode="auto">
          <a:xfrm>
            <a:off x="258735" y="4769149"/>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2010 </a:t>
            </a:r>
            <a:r>
              <a:rPr lang="en-US" sz="1100" dirty="0"/>
              <a:t>Keynote</a:t>
            </a:r>
            <a:r>
              <a:rPr lang="en-US" sz="1100" dirty="0" smtClean="0"/>
              <a:t>:    Horst Simon     Deputy Director         Lawrence Berkeley National Laboratory</a:t>
            </a:r>
            <a:endParaRPr lang="en-US" sz="1100" dirty="0"/>
          </a:p>
        </p:txBody>
      </p:sp>
      <p:sp>
        <p:nvSpPr>
          <p:cNvPr id="31" name="Footer Placeholder 3"/>
          <p:cNvSpPr>
            <a:spLocks noGrp="1"/>
          </p:cNvSpPr>
          <p:nvPr>
            <p:ph type="ftr" sz="quarter" idx="10"/>
          </p:nvPr>
        </p:nvSpPr>
        <p:spPr>
          <a:xfrm>
            <a:off x="2633663" y="6172200"/>
            <a:ext cx="3995737" cy="457200"/>
          </a:xfrm>
          <a:noFill/>
        </p:spPr>
        <p:txBody>
          <a:bodyPr/>
          <a:lstStyle/>
          <a:p>
            <a:pPr>
              <a:defRPr/>
            </a:pPr>
            <a:r>
              <a:rPr lang="en-US" dirty="0" smtClean="0"/>
              <a:t>Supercomputing in Plain English: Overview</a:t>
            </a:r>
            <a:endParaRPr lang="en-US" dirty="0"/>
          </a:p>
          <a:p>
            <a:pPr>
              <a:defRPr/>
            </a:pPr>
            <a:r>
              <a:rPr lang="en-US" dirty="0" smtClean="0"/>
              <a:t>Tue Jan 20 2015</a:t>
            </a:r>
            <a:endParaRPr lang="en-US" dirty="0"/>
          </a:p>
        </p:txBody>
      </p:sp>
      <p:pic>
        <p:nvPicPr>
          <p:cNvPr id="33" name="Picture 32" descr="schneider_barry_cropped.png"/>
          <p:cNvPicPr>
            <a:picLocks noChangeAspect="1"/>
          </p:cNvPicPr>
          <p:nvPr/>
        </p:nvPicPr>
        <p:blipFill>
          <a:blip r:embed="rId14" cstate="print"/>
          <a:stretch>
            <a:fillRect/>
          </a:stretch>
        </p:blipFill>
        <p:spPr>
          <a:xfrm>
            <a:off x="1464901" y="3599148"/>
            <a:ext cx="911016" cy="1170001"/>
          </a:xfrm>
          <a:prstGeom prst="rect">
            <a:avLst/>
          </a:prstGeom>
        </p:spPr>
      </p:pic>
      <p:sp>
        <p:nvSpPr>
          <p:cNvPr id="34" name="Text Box 19"/>
          <p:cNvSpPr txBox="1">
            <a:spLocks noChangeArrowheads="1"/>
          </p:cNvSpPr>
          <p:nvPr/>
        </p:nvSpPr>
        <p:spPr bwMode="auto">
          <a:xfrm>
            <a:off x="1314773" y="4755501"/>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2011 </a:t>
            </a:r>
            <a:r>
              <a:rPr lang="en-US" sz="1100" dirty="0"/>
              <a:t>Keynote: </a:t>
            </a:r>
            <a:r>
              <a:rPr lang="en-US" sz="1100" dirty="0" smtClean="0"/>
              <a:t>   Barry Schneider  Program Manager         National Science Foundation</a:t>
            </a:r>
            <a:endParaRPr lang="en-US" sz="1100" dirty="0"/>
          </a:p>
        </p:txBody>
      </p:sp>
      <p:sp>
        <p:nvSpPr>
          <p:cNvPr id="32" name="Text Box 19"/>
          <p:cNvSpPr txBox="1">
            <a:spLocks noChangeArrowheads="1"/>
          </p:cNvSpPr>
          <p:nvPr/>
        </p:nvSpPr>
        <p:spPr bwMode="auto">
          <a:xfrm>
            <a:off x="2371453" y="4706622"/>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2012 </a:t>
            </a:r>
            <a:r>
              <a:rPr lang="en-US" sz="1100" dirty="0"/>
              <a:t>Keynote: </a:t>
            </a:r>
            <a:r>
              <a:rPr lang="en-US" sz="1100" dirty="0" smtClean="0"/>
              <a:t>   Thom Dunning  Director          National Center for Supercomputing Applications</a:t>
            </a:r>
            <a:endParaRPr lang="en-US" sz="1100" dirty="0"/>
          </a:p>
        </p:txBody>
      </p:sp>
      <p:sp>
        <p:nvSpPr>
          <p:cNvPr id="4" name="TextBox 3"/>
          <p:cNvSpPr txBox="1"/>
          <p:nvPr/>
        </p:nvSpPr>
        <p:spPr>
          <a:xfrm>
            <a:off x="3486318" y="4791009"/>
            <a:ext cx="1572769" cy="1107996"/>
          </a:xfrm>
          <a:prstGeom prst="rect">
            <a:avLst/>
          </a:prstGeom>
          <a:noFill/>
        </p:spPr>
        <p:txBody>
          <a:bodyPr wrap="square" rtlCol="0">
            <a:spAutoFit/>
          </a:bodyPr>
          <a:lstStyle/>
          <a:p>
            <a:r>
              <a:rPr lang="en-US" sz="1100" dirty="0"/>
              <a:t>2013 Keynote:      </a:t>
            </a:r>
            <a:r>
              <a:rPr lang="en-US" sz="1100" dirty="0" smtClean="0"/>
              <a:t>       John </a:t>
            </a:r>
            <a:r>
              <a:rPr lang="en-US" sz="1100" dirty="0" err="1"/>
              <a:t>Shalf</a:t>
            </a:r>
            <a:r>
              <a:rPr lang="en-US" sz="1100" dirty="0"/>
              <a:t>           </a:t>
            </a:r>
            <a:r>
              <a:rPr lang="en-US" sz="1100" dirty="0" smtClean="0"/>
              <a:t>        </a:t>
            </a:r>
            <a:r>
              <a:rPr lang="en-US" sz="1100" dirty="0" err="1" smtClean="0"/>
              <a:t>Dept</a:t>
            </a:r>
            <a:r>
              <a:rPr lang="en-US" sz="1100" dirty="0" smtClean="0"/>
              <a:t> </a:t>
            </a:r>
            <a:r>
              <a:rPr lang="en-US" sz="1100" dirty="0"/>
              <a:t>Head </a:t>
            </a:r>
            <a:r>
              <a:rPr lang="en-US" sz="1100" dirty="0" smtClean="0"/>
              <a:t>CS Lawrence           Berkeley </a:t>
            </a:r>
            <a:r>
              <a:rPr lang="en-US" sz="1100" dirty="0"/>
              <a:t>Lab      </a:t>
            </a:r>
            <a:r>
              <a:rPr lang="en-US" sz="1100" dirty="0" smtClean="0"/>
              <a:t>    </a:t>
            </a:r>
            <a:r>
              <a:rPr lang="en-US" sz="1100" dirty="0"/>
              <a:t>CTO, </a:t>
            </a:r>
            <a:r>
              <a:rPr lang="en-US" sz="1100" dirty="0" smtClean="0"/>
              <a:t>NERSC</a:t>
            </a:r>
            <a:endParaRPr lang="en-US" sz="1100" dirty="0"/>
          </a:p>
        </p:txBody>
      </p:sp>
      <p:pic>
        <p:nvPicPr>
          <p:cNvPr id="2050" name="Picture 2" descr="http://151.1.219.218/0363ab79-79e0-4d83-a130-9d6d3eb28b6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5406" y="3612796"/>
            <a:ext cx="850250" cy="113488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72316" y="4748048"/>
            <a:ext cx="1671430" cy="1200329"/>
          </a:xfrm>
          <a:prstGeom prst="rect">
            <a:avLst/>
          </a:prstGeom>
          <a:noFill/>
        </p:spPr>
        <p:txBody>
          <a:bodyPr wrap="square" rtlCol="0">
            <a:spAutoFit/>
          </a:bodyPr>
          <a:lstStyle/>
          <a:p>
            <a:r>
              <a:rPr lang="en-US" sz="1200" dirty="0" smtClean="0"/>
              <a:t>2014 </a:t>
            </a:r>
            <a:r>
              <a:rPr lang="en-US" sz="1200" dirty="0"/>
              <a:t>Keynote:      </a:t>
            </a:r>
            <a:r>
              <a:rPr lang="en-US" sz="1200" dirty="0" smtClean="0"/>
              <a:t>       Irene </a:t>
            </a:r>
            <a:r>
              <a:rPr lang="en-US" sz="1200" dirty="0" err="1" smtClean="0"/>
              <a:t>Qualters</a:t>
            </a:r>
            <a:r>
              <a:rPr lang="en-US" sz="1200" dirty="0" smtClean="0"/>
              <a:t>                   Division Director Advanced           </a:t>
            </a:r>
            <a:r>
              <a:rPr lang="en-US" sz="1200" dirty="0" err="1" smtClean="0"/>
              <a:t>Cyberinfarstructure</a:t>
            </a:r>
            <a:r>
              <a:rPr lang="en-US" sz="1200" dirty="0" smtClean="0"/>
              <a:t>          Division, NSF</a:t>
            </a:r>
            <a:endParaRPr lang="en-US" sz="1200" dirty="0"/>
          </a:p>
        </p:txBody>
      </p:sp>
    </p:spTree>
    <p:custDataLst>
      <p:tags r:id="rId1"/>
    </p:custDataLst>
    <p:extLst>
      <p:ext uri="{BB962C8B-B14F-4D97-AF65-F5344CB8AC3E}">
        <p14:creationId xmlns:p14="http://schemas.microsoft.com/office/powerpoint/2010/main" val="203647345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5"/>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20 2015</a:t>
            </a:r>
            <a:endParaRPr lang="en-US" dirty="0"/>
          </a:p>
        </p:txBody>
      </p:sp>
      <p:sp>
        <p:nvSpPr>
          <p:cNvPr id="81923" name="Slide Number Placeholder 3"/>
          <p:cNvSpPr>
            <a:spLocks noGrp="1"/>
          </p:cNvSpPr>
          <p:nvPr>
            <p:ph type="sldNum" sz="quarter" idx="4294967295"/>
          </p:nvPr>
        </p:nvSpPr>
        <p:spPr>
          <a:xfrm>
            <a:off x="7162800" y="6191250"/>
            <a:ext cx="1295400" cy="457200"/>
          </a:xfrm>
          <a:noFill/>
        </p:spPr>
        <p:txBody>
          <a:bodyPr/>
          <a:lstStyle/>
          <a:p>
            <a:fld id="{DCFE83A2-09DD-4AED-9FE3-5BAA4EFDA3CF}" type="slidenum">
              <a:rPr lang="en-US"/>
              <a:pPr/>
              <a:t>78</a:t>
            </a:fld>
            <a:endParaRPr lang="en-US"/>
          </a:p>
        </p:txBody>
      </p:sp>
      <p:sp>
        <p:nvSpPr>
          <p:cNvPr id="81924" name="Rectangle 2"/>
          <p:cNvSpPr>
            <a:spLocks noGrp="1" noChangeArrowheads="1"/>
          </p:cNvSpPr>
          <p:nvPr>
            <p:ph type="title"/>
          </p:nvPr>
        </p:nvSpPr>
        <p:spPr/>
        <p:txBody>
          <a:bodyPr/>
          <a:lstStyle/>
          <a:p>
            <a:pPr eaLnBrk="1" hangingPunct="1"/>
            <a:r>
              <a:rPr lang="en-US" smtClean="0"/>
              <a:t>References</a:t>
            </a:r>
          </a:p>
        </p:txBody>
      </p:sp>
      <p:sp>
        <p:nvSpPr>
          <p:cNvPr id="81925" name="Text Box 3"/>
          <p:cNvSpPr txBox="1">
            <a:spLocks noChangeArrowheads="1"/>
          </p:cNvSpPr>
          <p:nvPr/>
        </p:nvSpPr>
        <p:spPr bwMode="auto">
          <a:xfrm>
            <a:off x="533400" y="1219200"/>
            <a:ext cx="8001000" cy="3631763"/>
          </a:xfrm>
          <a:prstGeom prst="rect">
            <a:avLst/>
          </a:prstGeom>
          <a:noFill/>
          <a:ln w="9525">
            <a:noFill/>
            <a:miter lim="800000"/>
            <a:headEnd/>
            <a:tailEnd/>
          </a:ln>
        </p:spPr>
        <p:txBody>
          <a:bodyPr>
            <a:spAutoFit/>
          </a:bodyPr>
          <a:lstStyle/>
          <a:p>
            <a:pPr algn="l"/>
            <a:r>
              <a:rPr lang="en-US" sz="1400" dirty="0"/>
              <a:t>[1] Image by Greg Bryan, Columbia U.</a:t>
            </a:r>
          </a:p>
          <a:p>
            <a:pPr algn="l"/>
            <a:r>
              <a:rPr lang="en-US" sz="1400" dirty="0"/>
              <a:t>[2] “</a:t>
            </a:r>
            <a:r>
              <a:rPr lang="en-US" sz="1400" dirty="0">
                <a:hlinkClick r:id="rId5"/>
              </a:rPr>
              <a:t>Update on the Collaborative Radar Acquisition Field Test (CRAFT): Planning for the Next Steps</a:t>
            </a:r>
            <a:r>
              <a:rPr lang="en-US" sz="1400" dirty="0"/>
              <a:t>.”</a:t>
            </a:r>
          </a:p>
          <a:p>
            <a:pPr algn="l"/>
            <a:r>
              <a:rPr lang="en-US" sz="1400" dirty="0">
                <a:latin typeface="Rockwell Extra Bold" pitchFamily="18" charset="0"/>
              </a:rPr>
              <a:t>      </a:t>
            </a:r>
            <a:r>
              <a:rPr lang="en-US" sz="1400" dirty="0"/>
              <a:t>Presented to NWS Headquarters August 30 2001.</a:t>
            </a:r>
          </a:p>
          <a:p>
            <a:pPr algn="l"/>
            <a:r>
              <a:rPr lang="en-US" sz="1400" dirty="0"/>
              <a:t>[3] See</a:t>
            </a:r>
            <a:r>
              <a:rPr lang="en-US" sz="1400" dirty="0">
                <a:solidFill>
                  <a:srgbClr val="003366"/>
                </a:solidFill>
                <a:latin typeface="Tahoma" pitchFamily="34" charset="0"/>
              </a:rPr>
              <a:t> </a:t>
            </a:r>
            <a:r>
              <a:rPr lang="en-US" sz="1400" dirty="0">
                <a:solidFill>
                  <a:srgbClr val="003366"/>
                </a:solidFill>
                <a:latin typeface="Courier New" pitchFamily="49" charset="0"/>
                <a:hlinkClick r:id="rId6"/>
              </a:rPr>
              <a:t>http://hneeman.oscer.ou.edu/hamr.html</a:t>
            </a:r>
            <a:r>
              <a:rPr lang="en-US" sz="1400" dirty="0">
                <a:solidFill>
                  <a:srgbClr val="003366"/>
                </a:solidFill>
                <a:latin typeface="Tahoma" pitchFamily="34" charset="0"/>
              </a:rPr>
              <a:t> </a:t>
            </a:r>
            <a:r>
              <a:rPr lang="en-US" sz="1400" dirty="0"/>
              <a:t>for details.</a:t>
            </a:r>
          </a:p>
          <a:p>
            <a:pPr algn="l"/>
            <a:r>
              <a:rPr lang="en-US" sz="1400" dirty="0"/>
              <a:t>[4]</a:t>
            </a:r>
            <a:r>
              <a:rPr lang="en-US" sz="1400" dirty="0">
                <a:latin typeface="Courier New" pitchFamily="49" charset="0"/>
              </a:rPr>
              <a:t> </a:t>
            </a:r>
            <a:r>
              <a:rPr lang="en-US" sz="1400" dirty="0">
                <a:latin typeface="Courier New" pitchFamily="49" charset="0"/>
                <a:hlinkClick r:id="rId7"/>
              </a:rPr>
              <a:t>http://www.dell.com/</a:t>
            </a:r>
            <a:endParaRPr lang="en-US" sz="1400" dirty="0">
              <a:latin typeface="Courier New" pitchFamily="49" charset="0"/>
            </a:endParaRPr>
          </a:p>
          <a:p>
            <a:pPr algn="l"/>
            <a:r>
              <a:rPr lang="en-US" sz="1400" dirty="0"/>
              <a:t>[5]</a:t>
            </a:r>
            <a:r>
              <a:rPr lang="en-US" sz="1400" dirty="0">
                <a:latin typeface="Rockwell Extra Bold" pitchFamily="18" charset="0"/>
              </a:rPr>
              <a:t>  </a:t>
            </a:r>
            <a:r>
              <a:rPr lang="en-US" sz="1400" dirty="0">
                <a:latin typeface="Courier New" pitchFamily="49" charset="0"/>
                <a:hlinkClick r:id="rId8"/>
              </a:rPr>
              <a:t>http://www.vw.com/newbeetle/</a:t>
            </a:r>
            <a:endParaRPr lang="en-US" sz="1400" dirty="0">
              <a:latin typeface="Courier New" pitchFamily="49" charset="0"/>
            </a:endParaRPr>
          </a:p>
          <a:p>
            <a:pPr algn="l"/>
            <a:r>
              <a:rPr lang="en-US" sz="1400" dirty="0"/>
              <a:t>[6]  Richard Gerber, The Software Optimization Cookbook: High-performance Recipes for the Intel Architecture. Intel Press, 2002, pp. 161-168.</a:t>
            </a:r>
          </a:p>
          <a:p>
            <a:pPr algn="l"/>
            <a:r>
              <a:rPr lang="en-US" sz="1400" dirty="0"/>
              <a:t>[7]</a:t>
            </a:r>
            <a:r>
              <a:rPr lang="en-US" sz="1400" dirty="0">
                <a:latin typeface="Rockwell Extra Bold" pitchFamily="18" charset="0"/>
              </a:rPr>
              <a:t> </a:t>
            </a:r>
            <a:r>
              <a:rPr lang="en-US" sz="1400" dirty="0" err="1"/>
              <a:t>RightMark</a:t>
            </a:r>
            <a:r>
              <a:rPr lang="en-US" sz="1400" dirty="0"/>
              <a:t> Memory Analyzer. </a:t>
            </a:r>
            <a:r>
              <a:rPr lang="en-US" sz="1400" dirty="0">
                <a:latin typeface="Courier New" pitchFamily="49" charset="0"/>
                <a:hlinkClick r:id="rId9"/>
              </a:rPr>
              <a:t>http://cpu.rightmark.org/</a:t>
            </a:r>
            <a:endParaRPr lang="en-US" sz="1400" dirty="0">
              <a:latin typeface="Courier New" pitchFamily="49" charset="0"/>
            </a:endParaRPr>
          </a:p>
          <a:p>
            <a:pPr algn="l"/>
            <a:r>
              <a:rPr lang="en-US" sz="1400" dirty="0"/>
              <a:t>[8]</a:t>
            </a:r>
            <a:r>
              <a:rPr lang="en-US" sz="1400" dirty="0">
                <a:latin typeface="Rockwell Extra Bold" pitchFamily="18" charset="0"/>
              </a:rPr>
              <a:t>  </a:t>
            </a:r>
            <a:r>
              <a:rPr lang="en-US" sz="1400" dirty="0">
                <a:latin typeface="Courier New" pitchFamily="49" charset="0"/>
                <a:hlinkClick r:id="rId10"/>
              </a:rPr>
              <a:t>ftp://download.intel.com/design/Pentium4/papers/24943801.pdf</a:t>
            </a:r>
            <a:endParaRPr lang="en-US" sz="1400" dirty="0">
              <a:latin typeface="Courier New" pitchFamily="49" charset="0"/>
            </a:endParaRPr>
          </a:p>
          <a:p>
            <a:pPr algn="l"/>
            <a:r>
              <a:rPr lang="en-US" sz="1400" dirty="0"/>
              <a:t>[9</a:t>
            </a:r>
            <a:r>
              <a:rPr lang="en-US" sz="1400" dirty="0" smtClean="0"/>
              <a:t>]  </a:t>
            </a:r>
            <a:r>
              <a:rPr lang="en-US" sz="1400" dirty="0" smtClean="0">
                <a:latin typeface="Courier New" pitchFamily="49" charset="0"/>
                <a:cs typeface="Courier New" pitchFamily="49" charset="0"/>
                <a:hlinkClick r:id="rId11"/>
              </a:rPr>
              <a:t>http://www.samsungssd.com/meetssd/techspecs</a:t>
            </a:r>
            <a:endParaRPr lang="en-US" sz="1200" dirty="0">
              <a:latin typeface="Courier New" pitchFamily="49" charset="0"/>
              <a:cs typeface="Courier New" pitchFamily="49" charset="0"/>
            </a:endParaRPr>
          </a:p>
          <a:p>
            <a:pPr algn="l"/>
            <a:r>
              <a:rPr lang="en-US" sz="1400" dirty="0"/>
              <a:t>[10]</a:t>
            </a:r>
            <a:r>
              <a:rPr lang="en-US" sz="1400" dirty="0">
                <a:latin typeface="Rockwell Extra Bold" pitchFamily="18" charset="0"/>
              </a:rPr>
              <a:t> </a:t>
            </a:r>
            <a:r>
              <a:rPr lang="en-US" sz="800" dirty="0">
                <a:latin typeface="Courier New" pitchFamily="49" charset="0"/>
                <a:hlinkClick r:id="rId12"/>
              </a:rPr>
              <a:t>http://www.samsung.com/Products/OpticalDiscDrive/SlimDrive/OpticalDiscDrive_SlimDrive_SN_S082D.asp?page=Specifications</a:t>
            </a:r>
            <a:endParaRPr lang="en-US" sz="800" dirty="0">
              <a:latin typeface="Courier New" pitchFamily="49" charset="0"/>
            </a:endParaRPr>
          </a:p>
          <a:p>
            <a:pPr algn="l"/>
            <a:r>
              <a:rPr lang="en-US" sz="1400" dirty="0"/>
              <a:t>[11]</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3"/>
              </a:rPr>
              <a:t>ftp://download.intel.com/design/Pentium4/manuals/24896606.pdf</a:t>
            </a:r>
            <a:endParaRPr lang="en-US" sz="1400" dirty="0">
              <a:solidFill>
                <a:srgbClr val="003366"/>
              </a:solidFill>
              <a:latin typeface="Courier New" pitchFamily="49" charset="0"/>
            </a:endParaRPr>
          </a:p>
          <a:p>
            <a:pPr algn="l"/>
            <a:r>
              <a:rPr lang="en-US" sz="1400" dirty="0">
                <a:solidFill>
                  <a:srgbClr val="003366"/>
                </a:solidFill>
              </a:rPr>
              <a:t>[</a:t>
            </a:r>
            <a:r>
              <a:rPr lang="en-US" sz="1400" dirty="0"/>
              <a:t>12]</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4"/>
              </a:rPr>
              <a:t>http://www.pricewatch.com</a:t>
            </a:r>
            <a:r>
              <a:rPr lang="en-US" sz="1400" dirty="0" smtClean="0">
                <a:solidFill>
                  <a:srgbClr val="003366"/>
                </a:solidFill>
                <a:latin typeface="Courier New" pitchFamily="49" charset="0"/>
                <a:hlinkClick r:id="rId14"/>
              </a:rPr>
              <a:t>/</a:t>
            </a:r>
            <a:endParaRPr lang="en-US" sz="1400" dirty="0">
              <a:cs typeface="Times New Roman" pitchFamily="18" charset="0"/>
            </a:endParaRPr>
          </a:p>
          <a:p>
            <a:pPr algn="l"/>
            <a:endParaRPr lang="en-US" sz="1400" dirty="0"/>
          </a:p>
          <a:p>
            <a:pPr algn="l"/>
            <a:endParaRPr lang="en-US" sz="2000" dirty="0">
              <a:solidFill>
                <a:srgbClr val="003366"/>
              </a:solidFill>
            </a:endParaRPr>
          </a:p>
        </p:txBody>
      </p:sp>
      <p:sp>
        <p:nvSpPr>
          <p:cNvPr id="8192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(7 and 8): IE, Firefox, Chrome, Opera, Safari</a:t>
            </a:r>
          </a:p>
          <a:p>
            <a:r>
              <a:rPr lang="en-US" dirty="0" err="1" smtClean="0"/>
              <a:t>MacOS</a:t>
            </a:r>
            <a:r>
              <a:rPr lang="en-US" dirty="0" smtClean="0"/>
              <a:t> X: Safari, Firefox</a:t>
            </a:r>
          </a:p>
          <a:p>
            <a:r>
              <a:rPr lang="en-US" dirty="0" smtClean="0"/>
              <a:t>Linux: Firefox, Opera</a:t>
            </a:r>
          </a:p>
          <a:p>
            <a:pPr marL="0" indent="0">
              <a:buNone/>
            </a:pPr>
            <a:r>
              <a:rPr lang="en-US" dirty="0" smtClean="0">
                <a:solidFill>
                  <a:schemeClr val="bg1"/>
                </a:solidFill>
              </a:rPr>
              <a:t>We’ve also successfully tested it on devices with:</a:t>
            </a:r>
          </a:p>
          <a:p>
            <a:pPr marL="0" indent="0">
              <a:buNone/>
            </a:pPr>
            <a:r>
              <a:rPr lang="en-US" dirty="0" smtClean="0">
                <a:solidFill>
                  <a:schemeClr val="bg1"/>
                </a:solidFill>
              </a:rPr>
              <a:t>Android</a:t>
            </a:r>
          </a:p>
          <a:p>
            <a:pPr marL="0" indent="0">
              <a:buNone/>
            </a:pPr>
            <a:r>
              <a:rPr lang="en-US" dirty="0" err="1" smtClean="0">
                <a:solidFill>
                  <a:schemeClr val="bg1"/>
                </a:solidFill>
              </a:rPr>
              <a:t>iOS</a:t>
            </a:r>
            <a:endParaRPr lang="en-US" dirty="0" smtClean="0">
              <a:solidFill>
                <a:schemeClr val="bg1"/>
              </a:solidFill>
            </a:endParaRPr>
          </a:p>
          <a:p>
            <a:pPr marL="0" indent="0">
              <a:buNone/>
            </a:pPr>
            <a:r>
              <a:rPr lang="en-US" dirty="0" smtClean="0">
                <a:solidFill>
                  <a:schemeClr val="bg1"/>
                </a:solidFill>
              </a:rPr>
              <a:t>However, we make no representations on the likelihood of it working on your device, because we don’t know which versions of Android or iOS it mi</a:t>
            </a:r>
          </a:p>
          <a:p>
            <a:pPr marL="0" indent="0">
              <a:buNone/>
            </a:pPr>
            <a:r>
              <a:rPr lang="en-US" b="1" dirty="0"/>
              <a:t>PLEASE MUTE YOURSELF.</a:t>
            </a:r>
          </a:p>
          <a:p>
            <a:pPr marL="0" indent="0">
              <a:buNone/>
            </a:pPr>
            <a:r>
              <a:rPr lang="en-US" dirty="0" err="1" smtClean="0">
                <a:solidFill>
                  <a:schemeClr val="bg1"/>
                </a:solidFill>
              </a:rPr>
              <a:t>ght</a:t>
            </a:r>
            <a:r>
              <a:rPr lang="en-US" dirty="0" smtClean="0">
                <a:solidFill>
                  <a:schemeClr val="bg1"/>
                </a:solidFill>
              </a:rPr>
              <a:t> or might not work with.</a:t>
            </a: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20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a:t>
            </a:fld>
            <a:endParaRPr lang="en-US"/>
          </a:p>
        </p:txBody>
      </p:sp>
    </p:spTree>
    <p:extLst>
      <p:ext uri="{BB962C8B-B14F-4D97-AF65-F5344CB8AC3E}">
        <p14:creationId xmlns:p14="http://schemas.microsoft.com/office/powerpoint/2010/main" val="269849264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20 2015</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9</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077200"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a:t>
            </a:r>
            <a:r>
              <a:rPr lang="en-US" dirty="0"/>
              <a:t>toll free phone bridge:</a:t>
            </a:r>
          </a:p>
          <a:p>
            <a:pPr algn="ctr">
              <a:buFont typeface="Wingdings" pitchFamily="2" charset="2"/>
              <a:buNone/>
            </a:pPr>
            <a:r>
              <a:rPr lang="en-US" dirty="0" smtClean="0"/>
              <a:t>800-832-0736</a:t>
            </a:r>
            <a:endParaRPr lang="en-US" dirty="0"/>
          </a:p>
          <a:p>
            <a:pPr algn="ctr">
              <a:buFont typeface="Wingdings" pitchFamily="2" charset="2"/>
              <a:buNone/>
            </a:pPr>
            <a:r>
              <a:rPr lang="en-US" dirty="0" smtClean="0"/>
              <a:t>* 623 </a:t>
            </a:r>
            <a:r>
              <a:rPr lang="en-US" dirty="0" smtClean="0"/>
              <a:t>2874 </a:t>
            </a:r>
            <a:r>
              <a:rPr lang="en-US" dirty="0" smtClean="0"/>
              <a:t>#</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a:t>
            </a:r>
            <a:r>
              <a:rPr lang="en-US" dirty="0" smtClean="0"/>
              <a:t>can handle only 100 simultaneous connections, and we have over 500 participants.</a:t>
            </a:r>
            <a:endParaRPr lang="en-US" dirty="0"/>
          </a:p>
          <a:p>
            <a:pPr>
              <a:buFont typeface="Wingdings" pitchFamily="2" charset="2"/>
              <a:buNone/>
            </a:pPr>
            <a:r>
              <a:rPr lang="en-US" dirty="0"/>
              <a:t>Many thanks to </a:t>
            </a:r>
            <a:r>
              <a:rPr lang="en-US" dirty="0" smtClean="0"/>
              <a:t>OU CIO Loretta Early for </a:t>
            </a:r>
            <a:r>
              <a:rPr lang="en-US" dirty="0"/>
              <a:t>providing the toll free phone bridge</a:t>
            </a:r>
            <a:r>
              <a:rPr lang="en-US" dirty="0" smtClean="0"/>
              <a:t>.</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17841220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2"/>
  <p:tag name="NBP" val="1"/>
  <p:tag name="BSN" val="2"/>
  <p:tag name="SVT" val="TRUE"/>
  <p:tag name="CVB" val="2"/>
  <p:tag name="SPT" val="FALSE"/>
  <p:tag name="CII" val="2"/>
</p:tagLst>
</file>

<file path=ppt/tags/tag11.xml><?xml version="1.0" encoding="utf-8"?>
<p:tagLst xmlns:a="http://schemas.openxmlformats.org/drawingml/2006/main" xmlns:r="http://schemas.openxmlformats.org/officeDocument/2006/relationships" xmlns:p="http://schemas.openxmlformats.org/presentationml/2006/main">
  <p:tag name="DUMMACSH" val="TRUE"/>
</p:tagLst>
</file>

<file path=ppt/tags/tag12.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13.xml><?xml version="1.0" encoding="utf-8"?>
<p:tagLst xmlns:a="http://schemas.openxmlformats.org/drawingml/2006/main" xmlns:r="http://schemas.openxmlformats.org/officeDocument/2006/relationships" xmlns:p="http://schemas.openxmlformats.org/presentationml/2006/main">
  <p:tag name="DUMMACSH" val="TRUE"/>
</p:tagLst>
</file>

<file path=ppt/tags/tag14.xml><?xml version="1.0" encoding="utf-8"?>
<p:tagLst xmlns:a="http://schemas.openxmlformats.org/drawingml/2006/main" xmlns:r="http://schemas.openxmlformats.org/officeDocument/2006/relationships" xmlns:p="http://schemas.openxmlformats.org/presentationml/2006/main">
  <p:tag name="SWI" val="4"/>
  <p:tag name="NBP" val="1"/>
  <p:tag name="BSN" val="4"/>
  <p:tag name="SVT" val="TRUE"/>
  <p:tag name="CVB" val="4"/>
  <p:tag name="SPT" val="FALSE"/>
  <p:tag name="CII" val="4"/>
</p:tagLst>
</file>

<file path=ppt/tags/tag15.xml><?xml version="1.0" encoding="utf-8"?>
<p:tagLst xmlns:a="http://schemas.openxmlformats.org/drawingml/2006/main" xmlns:r="http://schemas.openxmlformats.org/officeDocument/2006/relationships" xmlns:p="http://schemas.openxmlformats.org/presentationml/2006/main">
  <p:tag name="DUMMACSH" val="TRUE"/>
</p:tagLst>
</file>

<file path=ppt/tags/tag16.xml><?xml version="1.0" encoding="utf-8"?>
<p:tagLst xmlns:a="http://schemas.openxmlformats.org/drawingml/2006/main" xmlns:r="http://schemas.openxmlformats.org/officeDocument/2006/relationships" xmlns:p="http://schemas.openxmlformats.org/presentationml/2006/main">
  <p:tag name="SWI" val="5"/>
  <p:tag name="NBP" val="1"/>
  <p:tag name="BSN" val="5"/>
  <p:tag name="SVT" val="TRUE"/>
  <p:tag name="CVB" val="5"/>
  <p:tag name="SPT" val="FALSE"/>
  <p:tag name="CII" val="5"/>
</p:tagLst>
</file>

<file path=ppt/tags/tag17.xml><?xml version="1.0" encoding="utf-8"?>
<p:tagLst xmlns:a="http://schemas.openxmlformats.org/drawingml/2006/main" xmlns:r="http://schemas.openxmlformats.org/officeDocument/2006/relationships" xmlns:p="http://schemas.openxmlformats.org/presentationml/2006/main">
  <p:tag name="DUMMACSH" val="TRUE"/>
</p:tagLst>
</file>

<file path=ppt/tags/tag18.xml><?xml version="1.0" encoding="utf-8"?>
<p:tagLst xmlns:a="http://schemas.openxmlformats.org/drawingml/2006/main" xmlns:r="http://schemas.openxmlformats.org/officeDocument/2006/relationships" xmlns:p="http://schemas.openxmlformats.org/presentationml/2006/main">
  <p:tag name="SWI" val="6"/>
  <p:tag name="NBP" val="1"/>
  <p:tag name="BSN" val="6"/>
  <p:tag name="SVT" val="TRUE"/>
  <p:tag name="CVB" val="6"/>
  <p:tag name="SPT" val="FALSE"/>
  <p:tag name="CII" val="6"/>
</p:tagLst>
</file>

<file path=ppt/tags/tag19.xml><?xml version="1.0" encoding="utf-8"?>
<p:tagLst xmlns:a="http://schemas.openxmlformats.org/drawingml/2006/main" xmlns:r="http://schemas.openxmlformats.org/officeDocument/2006/relationships" xmlns:p="http://schemas.openxmlformats.org/presentationml/2006/main">
  <p:tag name="DUMMACSH" val="TRUE"/>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27"/>
  <p:tag name="NBP" val="1"/>
  <p:tag name="BSN" val="27"/>
  <p:tag name="SVT" val="TRUE"/>
  <p:tag name="CVB" val="27"/>
  <p:tag name="SPT" val="FALSE"/>
  <p:tag name="CII" val="27"/>
</p:tagLst>
</file>

<file path=ppt/tags/tag21.xml><?xml version="1.0" encoding="utf-8"?>
<p:tagLst xmlns:a="http://schemas.openxmlformats.org/drawingml/2006/main" xmlns:r="http://schemas.openxmlformats.org/officeDocument/2006/relationships" xmlns:p="http://schemas.openxmlformats.org/presentationml/2006/main">
  <p:tag name="DUMMACSH" val="TRUE"/>
</p:tagLst>
</file>

<file path=ppt/tags/tag22.xml><?xml version="1.0" encoding="utf-8"?>
<p:tagLst xmlns:a="http://schemas.openxmlformats.org/drawingml/2006/main" xmlns:r="http://schemas.openxmlformats.org/officeDocument/2006/relationships" xmlns:p="http://schemas.openxmlformats.org/presentationml/2006/main">
  <p:tag name="SWI" val="102"/>
  <p:tag name="NBP" val="1"/>
  <p:tag name="BSN" val="102"/>
  <p:tag name="SVT" val="TRUE"/>
  <p:tag name="CVB" val="102"/>
  <p:tag name="SPT" val="FALSE"/>
  <p:tag name="CII" val="102"/>
</p:tagLst>
</file>

<file path=ppt/tags/tag23.xml><?xml version="1.0" encoding="utf-8"?>
<p:tagLst xmlns:a="http://schemas.openxmlformats.org/drawingml/2006/main" xmlns:r="http://schemas.openxmlformats.org/officeDocument/2006/relationships" xmlns:p="http://schemas.openxmlformats.org/presentationml/2006/main">
  <p:tag name="SWI" val="103"/>
  <p:tag name="NBP" val="1"/>
  <p:tag name="BSN" val="103"/>
  <p:tag name="SVT" val="TRUE"/>
  <p:tag name="CVB" val="103"/>
  <p:tag name="SPT" val="FALSE"/>
  <p:tag name="CII" val="103"/>
</p:tagLst>
</file>

<file path=ppt/tags/tag24.xml><?xml version="1.0" encoding="utf-8"?>
<p:tagLst xmlns:a="http://schemas.openxmlformats.org/drawingml/2006/main" xmlns:r="http://schemas.openxmlformats.org/officeDocument/2006/relationships" xmlns:p="http://schemas.openxmlformats.org/presentationml/2006/main">
  <p:tag name="SWI" val="105"/>
  <p:tag name="NBP" val="1"/>
  <p:tag name="BSN" val="105"/>
  <p:tag name="SVT" val="TRUE"/>
  <p:tag name="CVB" val="105"/>
  <p:tag name="SPT" val="FALSE"/>
  <p:tag name="CII" val="105"/>
</p:tagLst>
</file>

<file path=ppt/tags/tag25.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26.xml><?xml version="1.0" encoding="utf-8"?>
<p:tagLst xmlns:a="http://schemas.openxmlformats.org/drawingml/2006/main" xmlns:r="http://schemas.openxmlformats.org/officeDocument/2006/relationships" xmlns:p="http://schemas.openxmlformats.org/presentationml/2006/main">
  <p:tag name="DUMMACSH" val="TRUE"/>
</p:tagLst>
</file>

<file path=ppt/tags/tag27.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28.xml><?xml version="1.0" encoding="utf-8"?>
<p:tagLst xmlns:a="http://schemas.openxmlformats.org/drawingml/2006/main" xmlns:r="http://schemas.openxmlformats.org/officeDocument/2006/relationships" xmlns:p="http://schemas.openxmlformats.org/presentationml/2006/main">
  <p:tag name="DUMMACSH" val="TRUE"/>
</p:tagLst>
</file>

<file path=ppt/tags/tag29.xml><?xml version="1.0" encoding="utf-8"?>
<p:tagLst xmlns:a="http://schemas.openxmlformats.org/drawingml/2006/main" xmlns:r="http://schemas.openxmlformats.org/officeDocument/2006/relationships" xmlns:p="http://schemas.openxmlformats.org/presentationml/2006/main">
  <p:tag name="SWI" val="30"/>
  <p:tag name="NBP" val="1"/>
  <p:tag name="BSN" val="30"/>
  <p:tag name="SVT" val="TRUE"/>
  <p:tag name="CVB" val="30"/>
  <p:tag name="SPT" val="FALSE"/>
  <p:tag name="CII" val="30"/>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DUMMACSH" val="TRUE"/>
</p:tagLst>
</file>

<file path=ppt/tags/tag31.xml><?xml version="1.0" encoding="utf-8"?>
<p:tagLst xmlns:a="http://schemas.openxmlformats.org/drawingml/2006/main" xmlns:r="http://schemas.openxmlformats.org/officeDocument/2006/relationships" xmlns:p="http://schemas.openxmlformats.org/presentationml/2006/main">
  <p:tag name="SWI" val="33"/>
  <p:tag name="NBP" val="1"/>
  <p:tag name="BSN" val="33"/>
  <p:tag name="SVT" val="TRUE"/>
  <p:tag name="CVB" val="33"/>
  <p:tag name="SPT" val="FALSE"/>
  <p:tag name="CII" val="33"/>
</p:tagLst>
</file>

<file path=ppt/tags/tag32.xml><?xml version="1.0" encoding="utf-8"?>
<p:tagLst xmlns:a="http://schemas.openxmlformats.org/drawingml/2006/main" xmlns:r="http://schemas.openxmlformats.org/officeDocument/2006/relationships" xmlns:p="http://schemas.openxmlformats.org/presentationml/2006/main">
  <p:tag name="DUMMACSH" val="TRUE"/>
</p:tagLst>
</file>

<file path=ppt/tags/tag33.xml><?xml version="1.0" encoding="utf-8"?>
<p:tagLst xmlns:a="http://schemas.openxmlformats.org/drawingml/2006/main" xmlns:r="http://schemas.openxmlformats.org/officeDocument/2006/relationships" xmlns:p="http://schemas.openxmlformats.org/presentationml/2006/main">
  <p:tag name="SWI" val="34"/>
  <p:tag name="NBP" val="1"/>
  <p:tag name="BSN" val="34"/>
  <p:tag name="SVT" val="TRUE"/>
  <p:tag name="CVB" val="34"/>
  <p:tag name="SPT" val="FALSE"/>
  <p:tag name="CII" val="34"/>
</p:tagLst>
</file>

<file path=ppt/tags/tag34.xml><?xml version="1.0" encoding="utf-8"?>
<p:tagLst xmlns:a="http://schemas.openxmlformats.org/drawingml/2006/main" xmlns:r="http://schemas.openxmlformats.org/officeDocument/2006/relationships" xmlns:p="http://schemas.openxmlformats.org/presentationml/2006/main">
  <p:tag name="DUMMACSH" val="TRUE"/>
</p:tagLst>
</file>

<file path=ppt/tags/tag35.xml><?xml version="1.0" encoding="utf-8"?>
<p:tagLst xmlns:a="http://schemas.openxmlformats.org/drawingml/2006/main" xmlns:r="http://schemas.openxmlformats.org/officeDocument/2006/relationships" xmlns:p="http://schemas.openxmlformats.org/presentationml/2006/main">
  <p:tag name="SWI" val="35"/>
  <p:tag name="NBP" val="1"/>
  <p:tag name="BSN" val="35"/>
  <p:tag name="SVT" val="TRUE"/>
  <p:tag name="CVB" val="35"/>
  <p:tag name="SPT" val="FALSE"/>
  <p:tag name="CII" val="35"/>
</p:tagLst>
</file>

<file path=ppt/tags/tag36.xml><?xml version="1.0" encoding="utf-8"?>
<p:tagLst xmlns:a="http://schemas.openxmlformats.org/drawingml/2006/main" xmlns:r="http://schemas.openxmlformats.org/officeDocument/2006/relationships" xmlns:p="http://schemas.openxmlformats.org/presentationml/2006/main">
  <p:tag name="DUMMACSH" val="TRUE"/>
</p:tagLst>
</file>

<file path=ppt/tags/tag37.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38.xml><?xml version="1.0" encoding="utf-8"?>
<p:tagLst xmlns:a="http://schemas.openxmlformats.org/drawingml/2006/main" xmlns:r="http://schemas.openxmlformats.org/officeDocument/2006/relationships" xmlns:p="http://schemas.openxmlformats.org/presentationml/2006/main">
  <p:tag name="DUMMACSH" val="TRUE"/>
</p:tagLst>
</file>

<file path=ppt/tags/tag39.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4.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40.xml><?xml version="1.0" encoding="utf-8"?>
<p:tagLst xmlns:a="http://schemas.openxmlformats.org/drawingml/2006/main" xmlns:r="http://schemas.openxmlformats.org/officeDocument/2006/relationships" xmlns:p="http://schemas.openxmlformats.org/presentationml/2006/main">
  <p:tag name="DUMMACSH" val="TRUE"/>
</p:tagLst>
</file>

<file path=ppt/tags/tag41.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42.xml><?xml version="1.0" encoding="utf-8"?>
<p:tagLst xmlns:a="http://schemas.openxmlformats.org/drawingml/2006/main" xmlns:r="http://schemas.openxmlformats.org/officeDocument/2006/relationships" xmlns:p="http://schemas.openxmlformats.org/presentationml/2006/main">
  <p:tag name="DUMMACSH" val="TRUE"/>
</p:tagLst>
</file>

<file path=ppt/tags/tag43.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44.xml><?xml version="1.0" encoding="utf-8"?>
<p:tagLst xmlns:a="http://schemas.openxmlformats.org/drawingml/2006/main" xmlns:r="http://schemas.openxmlformats.org/officeDocument/2006/relationships" xmlns:p="http://schemas.openxmlformats.org/presentationml/2006/main">
  <p:tag name="DUMMACSH" val="TRUE"/>
</p:tagLst>
</file>

<file path=ppt/tags/tag45.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46.xml><?xml version="1.0" encoding="utf-8"?>
<p:tagLst xmlns:a="http://schemas.openxmlformats.org/drawingml/2006/main" xmlns:r="http://schemas.openxmlformats.org/officeDocument/2006/relationships" xmlns:p="http://schemas.openxmlformats.org/presentationml/2006/main">
  <p:tag name="DUMMACSH" val="TRUE"/>
</p:tagLst>
</file>

<file path=ppt/tags/tag47.xml><?xml version="1.0" encoding="utf-8"?>
<p:tagLst xmlns:a="http://schemas.openxmlformats.org/drawingml/2006/main" xmlns:r="http://schemas.openxmlformats.org/officeDocument/2006/relationships" xmlns:p="http://schemas.openxmlformats.org/presentationml/2006/main">
  <p:tag name="SWI" val="42"/>
  <p:tag name="NBP" val="1"/>
  <p:tag name="BSN" val="42"/>
  <p:tag name="SVT" val="TRUE"/>
  <p:tag name="CVB" val="42"/>
  <p:tag name="SPT" val="FALSE"/>
  <p:tag name="CII" val="42"/>
</p:tagLst>
</file>

<file path=ppt/tags/tag48.xml><?xml version="1.0" encoding="utf-8"?>
<p:tagLst xmlns:a="http://schemas.openxmlformats.org/drawingml/2006/main" xmlns:r="http://schemas.openxmlformats.org/officeDocument/2006/relationships" xmlns:p="http://schemas.openxmlformats.org/presentationml/2006/main">
  <p:tag name="DUMMACSH" val="TRUE"/>
</p:tagLst>
</file>

<file path=ppt/tags/tag49.xml><?xml version="1.0" encoding="utf-8"?>
<p:tagLst xmlns:a="http://schemas.openxmlformats.org/drawingml/2006/main" xmlns:r="http://schemas.openxmlformats.org/officeDocument/2006/relationships" xmlns:p="http://schemas.openxmlformats.org/presentationml/2006/main">
  <p:tag name="SWI" val="43"/>
  <p:tag name="NBP" val="1"/>
  <p:tag name="BSN" val="43"/>
  <p:tag name="SVT" val="TRUE"/>
  <p:tag name="CVB" val="43"/>
  <p:tag name="SPT" val="FALSE"/>
  <p:tag name="CII" val="43"/>
</p:tagLst>
</file>

<file path=ppt/tags/tag5.xml><?xml version="1.0" encoding="utf-8"?>
<p:tagLst xmlns:a="http://schemas.openxmlformats.org/drawingml/2006/main" xmlns:r="http://schemas.openxmlformats.org/officeDocument/2006/relationships" xmlns:p="http://schemas.openxmlformats.org/presentationml/2006/main">
  <p:tag name="DUMMACSH" val="TRUE"/>
</p:tagLst>
</file>

<file path=ppt/tags/tag50.xml><?xml version="1.0" encoding="utf-8"?>
<p:tagLst xmlns:a="http://schemas.openxmlformats.org/drawingml/2006/main" xmlns:r="http://schemas.openxmlformats.org/officeDocument/2006/relationships" xmlns:p="http://schemas.openxmlformats.org/presentationml/2006/main">
  <p:tag name="DUMMACSH" val="TRUE"/>
</p:tagLst>
</file>

<file path=ppt/tags/tag51.xml><?xml version="1.0" encoding="utf-8"?>
<p:tagLst xmlns:a="http://schemas.openxmlformats.org/drawingml/2006/main" xmlns:r="http://schemas.openxmlformats.org/officeDocument/2006/relationships" xmlns:p="http://schemas.openxmlformats.org/presentationml/2006/main">
  <p:tag name="SWI" val="44"/>
  <p:tag name="NBP" val="1"/>
  <p:tag name="BSN" val="44"/>
  <p:tag name="SVT" val="TRUE"/>
  <p:tag name="CVB" val="44"/>
  <p:tag name="SPT" val="FALSE"/>
  <p:tag name="CII" val="44"/>
</p:tagLst>
</file>

<file path=ppt/tags/tag52.xml><?xml version="1.0" encoding="utf-8"?>
<p:tagLst xmlns:a="http://schemas.openxmlformats.org/drawingml/2006/main" xmlns:r="http://schemas.openxmlformats.org/officeDocument/2006/relationships" xmlns:p="http://schemas.openxmlformats.org/presentationml/2006/main">
  <p:tag name="DUMMACSH" val="TRUE"/>
</p:tagLst>
</file>

<file path=ppt/tags/tag53.xml><?xml version="1.0" encoding="utf-8"?>
<p:tagLst xmlns:a="http://schemas.openxmlformats.org/drawingml/2006/main" xmlns:r="http://schemas.openxmlformats.org/officeDocument/2006/relationships" xmlns:p="http://schemas.openxmlformats.org/presentationml/2006/main">
  <p:tag name="SWI" val="45"/>
  <p:tag name="NBP" val="1"/>
  <p:tag name="BSN" val="45"/>
  <p:tag name="SVT" val="TRUE"/>
  <p:tag name="CVB" val="45"/>
  <p:tag name="SPT" val="FALSE"/>
  <p:tag name="CII" val="45"/>
</p:tagLst>
</file>

<file path=ppt/tags/tag54.xml><?xml version="1.0" encoding="utf-8"?>
<p:tagLst xmlns:a="http://schemas.openxmlformats.org/drawingml/2006/main" xmlns:r="http://schemas.openxmlformats.org/officeDocument/2006/relationships" xmlns:p="http://schemas.openxmlformats.org/presentationml/2006/main">
  <p:tag name="DUMMACSH" val="TRUE"/>
</p:tagLst>
</file>

<file path=ppt/tags/tag55.xml><?xml version="1.0" encoding="utf-8"?>
<p:tagLst xmlns:a="http://schemas.openxmlformats.org/drawingml/2006/main" xmlns:r="http://schemas.openxmlformats.org/officeDocument/2006/relationships" xmlns:p="http://schemas.openxmlformats.org/presentationml/2006/main">
  <p:tag name="SWI" val="46"/>
  <p:tag name="NBP" val="1"/>
  <p:tag name="BSN" val="46"/>
  <p:tag name="SVT" val="TRUE"/>
  <p:tag name="CVB" val="46"/>
  <p:tag name="SPT" val="FALSE"/>
  <p:tag name="CII" val="46"/>
</p:tagLst>
</file>

<file path=ppt/tags/tag56.xml><?xml version="1.0" encoding="utf-8"?>
<p:tagLst xmlns:a="http://schemas.openxmlformats.org/drawingml/2006/main" xmlns:r="http://schemas.openxmlformats.org/officeDocument/2006/relationships" xmlns:p="http://schemas.openxmlformats.org/presentationml/2006/main">
  <p:tag name="DUMMACSH" val="TRUE"/>
</p:tagLst>
</file>

<file path=ppt/tags/tag57.xml><?xml version="1.0" encoding="utf-8"?>
<p:tagLst xmlns:a="http://schemas.openxmlformats.org/drawingml/2006/main" xmlns:r="http://schemas.openxmlformats.org/officeDocument/2006/relationships" xmlns:p="http://schemas.openxmlformats.org/presentationml/2006/main">
  <p:tag name="SWI" val="47"/>
  <p:tag name="NBP" val="1"/>
  <p:tag name="BSN" val="47"/>
  <p:tag name="SVT" val="TRUE"/>
  <p:tag name="CVB" val="47"/>
  <p:tag name="SPT" val="FALSE"/>
  <p:tag name="CII" val="47"/>
</p:tagLst>
</file>

<file path=ppt/tags/tag58.xml><?xml version="1.0" encoding="utf-8"?>
<p:tagLst xmlns:a="http://schemas.openxmlformats.org/drawingml/2006/main" xmlns:r="http://schemas.openxmlformats.org/officeDocument/2006/relationships" xmlns:p="http://schemas.openxmlformats.org/presentationml/2006/main">
  <p:tag name="DUMMACSH" val="TRUE"/>
</p:tagLst>
</file>

<file path=ppt/tags/tag59.xml><?xml version="1.0" encoding="utf-8"?>
<p:tagLst xmlns:a="http://schemas.openxmlformats.org/drawingml/2006/main" xmlns:r="http://schemas.openxmlformats.org/officeDocument/2006/relationships" xmlns:p="http://schemas.openxmlformats.org/presentationml/2006/main">
  <p:tag name="SWI" val="48"/>
  <p:tag name="NBP" val="1"/>
  <p:tag name="BSN" val="48"/>
  <p:tag name="SVT" val="TRUE"/>
  <p:tag name="CVB" val="48"/>
  <p:tag name="SPT" val="FALSE"/>
  <p:tag name="CII" val="48"/>
</p:tagLst>
</file>

<file path=ppt/tags/tag6.xml><?xml version="1.0" encoding="utf-8"?>
<p:tagLst xmlns:a="http://schemas.openxmlformats.org/drawingml/2006/main" xmlns:r="http://schemas.openxmlformats.org/officeDocument/2006/relationships" xmlns:p="http://schemas.openxmlformats.org/presentationml/2006/main">
  <p:tag name="SWI" val="61"/>
  <p:tag name="NBP" val="1"/>
  <p:tag name="CVB" val="61"/>
  <p:tag name="SPT" val="FALSE"/>
  <p:tag name="BSN" val="61"/>
  <p:tag name="LFXCI" val="0"/>
  <p:tag name="SVT" val="TRUE"/>
  <p:tag name="CII" val="61"/>
</p:tagLst>
</file>

<file path=ppt/tags/tag60.xml><?xml version="1.0" encoding="utf-8"?>
<p:tagLst xmlns:a="http://schemas.openxmlformats.org/drawingml/2006/main" xmlns:r="http://schemas.openxmlformats.org/officeDocument/2006/relationships" xmlns:p="http://schemas.openxmlformats.org/presentationml/2006/main">
  <p:tag name="DUMMACSH" val="TRUE"/>
</p:tagLst>
</file>

<file path=ppt/tags/tag61.xml><?xml version="1.0" encoding="utf-8"?>
<p:tagLst xmlns:a="http://schemas.openxmlformats.org/drawingml/2006/main" xmlns:r="http://schemas.openxmlformats.org/officeDocument/2006/relationships" xmlns:p="http://schemas.openxmlformats.org/presentationml/2006/main">
  <p:tag name="SWI" val="49"/>
  <p:tag name="NBP" val="1"/>
  <p:tag name="BSN" val="49"/>
  <p:tag name="SVT" val="TRUE"/>
  <p:tag name="CVB" val="49"/>
  <p:tag name="SPT" val="FALSE"/>
  <p:tag name="CII" val="49"/>
</p:tagLst>
</file>

<file path=ppt/tags/tag62.xml><?xml version="1.0" encoding="utf-8"?>
<p:tagLst xmlns:a="http://schemas.openxmlformats.org/drawingml/2006/main" xmlns:r="http://schemas.openxmlformats.org/officeDocument/2006/relationships" xmlns:p="http://schemas.openxmlformats.org/presentationml/2006/main">
  <p:tag name="DUMMACSH" val="TRUE"/>
</p:tagLst>
</file>

<file path=ppt/tags/tag63.xml><?xml version="1.0" encoding="utf-8"?>
<p:tagLst xmlns:a="http://schemas.openxmlformats.org/drawingml/2006/main" xmlns:r="http://schemas.openxmlformats.org/officeDocument/2006/relationships" xmlns:p="http://schemas.openxmlformats.org/presentationml/2006/main">
  <p:tag name="SWI" val="50"/>
  <p:tag name="NBP" val="1"/>
  <p:tag name="BSN" val="50"/>
  <p:tag name="SVT" val="TRUE"/>
  <p:tag name="CVB" val="50"/>
  <p:tag name="SPT" val="FALSE"/>
  <p:tag name="CII" val="50"/>
</p:tagLst>
</file>

<file path=ppt/tags/tag64.xml><?xml version="1.0" encoding="utf-8"?>
<p:tagLst xmlns:a="http://schemas.openxmlformats.org/drawingml/2006/main" xmlns:r="http://schemas.openxmlformats.org/officeDocument/2006/relationships" xmlns:p="http://schemas.openxmlformats.org/presentationml/2006/main">
  <p:tag name="DUMMACSH" val="TRUE"/>
</p:tagLst>
</file>

<file path=ppt/tags/tag65.xml><?xml version="1.0" encoding="utf-8"?>
<p:tagLst xmlns:a="http://schemas.openxmlformats.org/drawingml/2006/main" xmlns:r="http://schemas.openxmlformats.org/officeDocument/2006/relationships" xmlns:p="http://schemas.openxmlformats.org/presentationml/2006/main">
  <p:tag name="SWI" val="51"/>
  <p:tag name="NBP" val="1"/>
  <p:tag name="BSN" val="51"/>
  <p:tag name="SVT" val="TRUE"/>
  <p:tag name="CVB" val="51"/>
  <p:tag name="SPT" val="FALSE"/>
  <p:tag name="CII" val="51"/>
</p:tagLst>
</file>

<file path=ppt/tags/tag66.xml><?xml version="1.0" encoding="utf-8"?>
<p:tagLst xmlns:a="http://schemas.openxmlformats.org/drawingml/2006/main" xmlns:r="http://schemas.openxmlformats.org/officeDocument/2006/relationships" xmlns:p="http://schemas.openxmlformats.org/presentationml/2006/main">
  <p:tag name="DUMMACSH" val="TRUE"/>
</p:tagLst>
</file>

<file path=ppt/tags/tag67.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68.xml><?xml version="1.0" encoding="utf-8"?>
<p:tagLst xmlns:a="http://schemas.openxmlformats.org/drawingml/2006/main" xmlns:r="http://schemas.openxmlformats.org/officeDocument/2006/relationships" xmlns:p="http://schemas.openxmlformats.org/presentationml/2006/main">
  <p:tag name="DUMMACSH" val="TRUE"/>
</p:tagLst>
</file>

<file path=ppt/tags/tag69.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7.xml><?xml version="1.0" encoding="utf-8"?>
<p:tagLst xmlns:a="http://schemas.openxmlformats.org/drawingml/2006/main" xmlns:r="http://schemas.openxmlformats.org/officeDocument/2006/relationships" xmlns:p="http://schemas.openxmlformats.org/presentationml/2006/main">
  <p:tag name="SWI" val="62"/>
  <p:tag name="NBP" val="1"/>
  <p:tag name="BSN" val="62"/>
  <p:tag name="SVT" val="TRUE"/>
  <p:tag name="CVB" val="62"/>
  <p:tag name="SPT" val="FALSE"/>
  <p:tag name="CII" val="62"/>
</p:tagLst>
</file>

<file path=ppt/tags/tag70.xml><?xml version="1.0" encoding="utf-8"?>
<p:tagLst xmlns:a="http://schemas.openxmlformats.org/drawingml/2006/main" xmlns:r="http://schemas.openxmlformats.org/officeDocument/2006/relationships" xmlns:p="http://schemas.openxmlformats.org/presentationml/2006/main">
  <p:tag name="DUMMACSH" val="TRUE"/>
</p:tagLst>
</file>

<file path=ppt/tags/tag71.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72.xml><?xml version="1.0" encoding="utf-8"?>
<p:tagLst xmlns:a="http://schemas.openxmlformats.org/drawingml/2006/main" xmlns:r="http://schemas.openxmlformats.org/officeDocument/2006/relationships" xmlns:p="http://schemas.openxmlformats.org/presentationml/2006/main">
  <p:tag name="DUMMACSH" val="TRUE"/>
</p:tagLst>
</file>

<file path=ppt/tags/tag73.xml><?xml version="1.0" encoding="utf-8"?>
<p:tagLst xmlns:a="http://schemas.openxmlformats.org/drawingml/2006/main" xmlns:r="http://schemas.openxmlformats.org/officeDocument/2006/relationships" xmlns:p="http://schemas.openxmlformats.org/presentationml/2006/main">
  <p:tag name="SWI" val="53"/>
  <p:tag name="NBP" val="1"/>
  <p:tag name="BSN" val="53"/>
  <p:tag name="SVT" val="TRUE"/>
  <p:tag name="CVB" val="53"/>
  <p:tag name="SPT" val="FALSE"/>
  <p:tag name="CII" val="53"/>
</p:tagLst>
</file>

<file path=ppt/tags/tag74.xml><?xml version="1.0" encoding="utf-8"?>
<p:tagLst xmlns:a="http://schemas.openxmlformats.org/drawingml/2006/main" xmlns:r="http://schemas.openxmlformats.org/officeDocument/2006/relationships" xmlns:p="http://schemas.openxmlformats.org/presentationml/2006/main">
  <p:tag name="DUMMACSH" val="TRUE"/>
</p:tagLst>
</file>

<file path=ppt/tags/tag75.xml><?xml version="1.0" encoding="utf-8"?>
<p:tagLst xmlns:a="http://schemas.openxmlformats.org/drawingml/2006/main" xmlns:r="http://schemas.openxmlformats.org/officeDocument/2006/relationships" xmlns:p="http://schemas.openxmlformats.org/presentationml/2006/main">
  <p:tag name="SWI" val="54"/>
  <p:tag name="NBP" val="1"/>
  <p:tag name="BSN" val="54"/>
  <p:tag name="SVT" val="TRUE"/>
  <p:tag name="CVB" val="54"/>
  <p:tag name="SPT" val="FALSE"/>
  <p:tag name="CII" val="54"/>
</p:tagLst>
</file>

<file path=ppt/tags/tag76.xml><?xml version="1.0" encoding="utf-8"?>
<p:tagLst xmlns:a="http://schemas.openxmlformats.org/drawingml/2006/main" xmlns:r="http://schemas.openxmlformats.org/officeDocument/2006/relationships" xmlns:p="http://schemas.openxmlformats.org/presentationml/2006/main">
  <p:tag name="DUMMACSH" val="TRUE"/>
</p:tagLst>
</file>

<file path=ppt/tags/tag77.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78.xml><?xml version="1.0" encoding="utf-8"?>
<p:tagLst xmlns:a="http://schemas.openxmlformats.org/drawingml/2006/main" xmlns:r="http://schemas.openxmlformats.org/officeDocument/2006/relationships" xmlns:p="http://schemas.openxmlformats.org/presentationml/2006/main">
  <p:tag name="DUMMACSH" val="TRUE"/>
</p:tagLst>
</file>

<file path=ppt/tags/tag79.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8.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0.xml><?xml version="1.0" encoding="utf-8"?>
<p:tagLst xmlns:a="http://schemas.openxmlformats.org/drawingml/2006/main" xmlns:r="http://schemas.openxmlformats.org/officeDocument/2006/relationships" xmlns:p="http://schemas.openxmlformats.org/presentationml/2006/main">
  <p:tag name="DUMMACSH" val="TRUE"/>
</p:tagLst>
</file>

<file path=ppt/tags/tag81.xml><?xml version="1.0" encoding="utf-8"?>
<p:tagLst xmlns:a="http://schemas.openxmlformats.org/drawingml/2006/main" xmlns:r="http://schemas.openxmlformats.org/officeDocument/2006/relationships" xmlns:p="http://schemas.openxmlformats.org/presentationml/2006/main">
  <p:tag name="SWI" val="105"/>
  <p:tag name="NBP" val="1"/>
  <p:tag name="BSN" val="105"/>
  <p:tag name="SVT" val="TRUE"/>
  <p:tag name="CVB" val="105"/>
  <p:tag name="SPT" val="FALSE"/>
  <p:tag name="CII" val="105"/>
</p:tagLst>
</file>

<file path=ppt/tags/tag82.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3.xml><?xml version="1.0" encoding="utf-8"?>
<p:tagLst xmlns:a="http://schemas.openxmlformats.org/drawingml/2006/main" xmlns:r="http://schemas.openxmlformats.org/officeDocument/2006/relationships" xmlns:p="http://schemas.openxmlformats.org/presentationml/2006/main">
  <p:tag name="DUMMACSH" val="TRUE"/>
</p:tagLst>
</file>

<file path=ppt/tags/tag84.xml><?xml version="1.0" encoding="utf-8"?>
<p:tagLst xmlns:a="http://schemas.openxmlformats.org/drawingml/2006/main" xmlns:r="http://schemas.openxmlformats.org/officeDocument/2006/relationships" xmlns:p="http://schemas.openxmlformats.org/presentationml/2006/main">
  <p:tag name="SWI" val="57"/>
  <p:tag name="NBP" val="1"/>
  <p:tag name="BSN" val="57"/>
  <p:tag name="SVT" val="TRUE"/>
  <p:tag name="CVB" val="57"/>
  <p:tag name="SPT" val="FALSE"/>
  <p:tag name="CII" val="57"/>
</p:tagLst>
</file>

<file path=ppt/tags/tag85.xml><?xml version="1.0" encoding="utf-8"?>
<p:tagLst xmlns:a="http://schemas.openxmlformats.org/drawingml/2006/main" xmlns:r="http://schemas.openxmlformats.org/officeDocument/2006/relationships" xmlns:p="http://schemas.openxmlformats.org/presentationml/2006/main">
  <p:tag name="DUMMACSH" val="TRUE"/>
</p:tagLst>
</file>

<file path=ppt/tags/tag86.xml><?xml version="1.0" encoding="utf-8"?>
<p:tagLst xmlns:a="http://schemas.openxmlformats.org/drawingml/2006/main" xmlns:r="http://schemas.openxmlformats.org/officeDocument/2006/relationships" xmlns:p="http://schemas.openxmlformats.org/presentationml/2006/main">
  <p:tag name="SWI" val="58"/>
  <p:tag name="NBP" val="1"/>
  <p:tag name="BSN" val="58"/>
  <p:tag name="SVT" val="TRUE"/>
  <p:tag name="CVB" val="58"/>
  <p:tag name="SPT" val="FALSE"/>
  <p:tag name="CII" val="58"/>
</p:tagLst>
</file>

<file path=ppt/tags/tag87.xml><?xml version="1.0" encoding="utf-8"?>
<p:tagLst xmlns:a="http://schemas.openxmlformats.org/drawingml/2006/main" xmlns:r="http://schemas.openxmlformats.org/officeDocument/2006/relationships" xmlns:p="http://schemas.openxmlformats.org/presentationml/2006/main">
  <p:tag name="DUMMACSH" val="TRUE"/>
</p:tagLst>
</file>

<file path=ppt/tags/tag88.xml><?xml version="1.0" encoding="utf-8"?>
<p:tagLst xmlns:a="http://schemas.openxmlformats.org/drawingml/2006/main" xmlns:r="http://schemas.openxmlformats.org/officeDocument/2006/relationships" xmlns:p="http://schemas.openxmlformats.org/presentationml/2006/main">
  <p:tag name="SWI" val="59"/>
  <p:tag name="NBP" val="1"/>
  <p:tag name="BSN" val="59"/>
  <p:tag name="SVT" val="TRUE"/>
  <p:tag name="CVB" val="59"/>
  <p:tag name="SPT" val="FALSE"/>
  <p:tag name="CII" val="59"/>
</p:tagLst>
</file>

<file path=ppt/tags/tag89.xml><?xml version="1.0" encoding="utf-8"?>
<p:tagLst xmlns:a="http://schemas.openxmlformats.org/drawingml/2006/main" xmlns:r="http://schemas.openxmlformats.org/officeDocument/2006/relationships" xmlns:p="http://schemas.openxmlformats.org/presentationml/2006/main">
  <p:tag name="DUMMACSH" val="TRUE"/>
</p:tagLst>
</file>

<file path=ppt/tags/tag9.xml><?xml version="1.0" encoding="utf-8"?>
<p:tagLst xmlns:a="http://schemas.openxmlformats.org/drawingml/2006/main" xmlns:r="http://schemas.openxmlformats.org/officeDocument/2006/relationships" xmlns:p="http://schemas.openxmlformats.org/presentationml/2006/main">
  <p:tag name="DUMMACSH" val="TRUE"/>
</p:tagLst>
</file>

<file path=ppt/tags/tag90.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91.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92.xml><?xml version="1.0" encoding="utf-8"?>
<p:tagLst xmlns:a="http://schemas.openxmlformats.org/drawingml/2006/main" xmlns:r="http://schemas.openxmlformats.org/officeDocument/2006/relationships" xmlns:p="http://schemas.openxmlformats.org/presentationml/2006/main">
  <p:tag name="DUMMACSH" val="TRUE"/>
</p:tagLst>
</file>

<file path=ppt/tags/tag93.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94.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20109</TotalTime>
  <Words>4944</Words>
  <Application>Microsoft Office PowerPoint</Application>
  <PresentationFormat>On-screen Show (4:3)</PresentationFormat>
  <Paragraphs>871</Paragraphs>
  <Slides>78</Slides>
  <Notes>78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Arial Black</vt:lpstr>
      <vt:lpstr>Courier New</vt:lpstr>
      <vt:lpstr>Rockwell Extra Bold</vt:lpstr>
      <vt:lpstr>Tahoma</vt:lpstr>
      <vt:lpstr>Times New Roman</vt:lpstr>
      <vt:lpstr>Wingdings</vt:lpstr>
      <vt:lpstr>Blends</vt:lpstr>
      <vt:lpstr>Supercomputing in Plain English Overview: What the Heck is Supercomputing?</vt:lpstr>
      <vt:lpstr>This is an experiment!</vt:lpstr>
      <vt:lpstr>PLEASE MUTE YOURSELF</vt:lpstr>
      <vt:lpstr>Download the Slides Beforehand</vt:lpstr>
      <vt:lpstr>H.323 (Polycom etc) #1</vt:lpstr>
      <vt:lpstr>H.323 (Polycom etc) #2</vt:lpstr>
      <vt:lpstr>Wowza #1</vt:lpstr>
      <vt:lpstr>Wowza #2</vt:lpstr>
      <vt:lpstr>Toll Free Phone Bridge</vt:lpstr>
      <vt:lpstr>Please Mute Yourself</vt:lpstr>
      <vt:lpstr>Questions via E-mail Only</vt:lpstr>
      <vt:lpstr>Onsite: Talent Release Form</vt:lpstr>
      <vt:lpstr>TENTATIVE Schedule</vt:lpstr>
      <vt:lpstr>Thanks for helping!</vt:lpstr>
      <vt:lpstr>This is an experiment!</vt:lpstr>
      <vt:lpstr>Coming in 2015!</vt:lpstr>
      <vt:lpstr>Supercomputing in Plain English</vt:lpstr>
      <vt:lpstr>People</vt:lpstr>
      <vt:lpstr>Things</vt:lpstr>
      <vt:lpstr>Thanks for your attention!   Questions? www.oscer.ou.edu</vt:lpstr>
      <vt:lpstr>What is Supercomputing?</vt:lpstr>
      <vt:lpstr>Fastest Supercomputer vs. Moore</vt:lpstr>
      <vt:lpstr>What is Supercomputing About?</vt:lpstr>
      <vt:lpstr>What is Supercomputing About?</vt:lpstr>
      <vt:lpstr>What Is HPC Used For?</vt:lpstr>
      <vt:lpstr>Supercomputing Issues</vt:lpstr>
      <vt:lpstr>What is a Cluster Supercomputer?</vt:lpstr>
      <vt:lpstr>What a Cluster is ….</vt:lpstr>
      <vt:lpstr>An Actual Cluster</vt:lpstr>
      <vt:lpstr>A Quick Primer on Hardware</vt:lpstr>
      <vt:lpstr>Henry’s Laptop</vt:lpstr>
      <vt:lpstr>Typical Computer Hardware</vt:lpstr>
      <vt:lpstr>Central Processing Unit</vt:lpstr>
      <vt:lpstr>Primary Storage</vt:lpstr>
      <vt:lpstr>Secondary Storage </vt:lpstr>
      <vt:lpstr>Input/Output</vt:lpstr>
      <vt:lpstr>The Tyranny of the Storage Hierarchy</vt:lpstr>
      <vt:lpstr>The Storage Hierarchy</vt:lpstr>
      <vt:lpstr>RAM is Slow</vt:lpstr>
      <vt:lpstr>Why Have Cache?</vt:lpstr>
      <vt:lpstr>Henry’s Laptop</vt:lpstr>
      <vt:lpstr>Storage Speed, Size, Cost</vt:lpstr>
      <vt:lpstr>Why the Storage Hierarchy?</vt:lpstr>
      <vt:lpstr>Parallelism</vt:lpstr>
      <vt:lpstr>Parallelism</vt:lpstr>
      <vt:lpstr>The Jigsaw Puzzle Analogy</vt:lpstr>
      <vt:lpstr>Serial Computing</vt:lpstr>
      <vt:lpstr>Shared Memory Parallelism</vt:lpstr>
      <vt:lpstr>The More the Merrier?</vt:lpstr>
      <vt:lpstr>Diminishing Returns</vt:lpstr>
      <vt:lpstr>Distributed Parallelism</vt:lpstr>
      <vt:lpstr>More Distributed Processors</vt:lpstr>
      <vt:lpstr>Load Balancing</vt:lpstr>
      <vt:lpstr>Load Balancing</vt:lpstr>
      <vt:lpstr>Load Balancing</vt:lpstr>
      <vt:lpstr>Load Balancing</vt:lpstr>
      <vt:lpstr>Moore’s Law</vt:lpstr>
      <vt:lpstr>Moore’s Law</vt:lpstr>
      <vt:lpstr>Fastest Supercomputer vs. Moore</vt:lpstr>
      <vt:lpstr>Fastest Supercomputer vs. Moore</vt:lpstr>
      <vt:lpstr>Moore: Uncanny!</vt:lpstr>
      <vt:lpstr>Moore’s Law in Practice</vt:lpstr>
      <vt:lpstr>Moore’s Law in Practice</vt:lpstr>
      <vt:lpstr>Moore’s Law in Practice</vt:lpstr>
      <vt:lpstr>Moore’s Law in Practice</vt:lpstr>
      <vt:lpstr>Moore’s Law in Practice</vt:lpstr>
      <vt:lpstr>Moore’s Law on Gene Sequencers</vt:lpstr>
      <vt:lpstr>What does 1 TFLOPs Look Like?</vt:lpstr>
      <vt:lpstr>Why Bother?</vt:lpstr>
      <vt:lpstr>Why Bother with HPC at All?</vt:lpstr>
      <vt:lpstr>Why HPC is Worth the Bother</vt:lpstr>
      <vt:lpstr>The Future is Now</vt:lpstr>
      <vt:lpstr>TENTATIVE Schedule</vt:lpstr>
      <vt:lpstr>Thanks for helping!</vt:lpstr>
      <vt:lpstr>Coming in 2015!</vt:lpstr>
      <vt:lpstr>OK Supercomputing Symposium 2015</vt:lpstr>
      <vt:lpstr>Thanks for your attention!   Questions? www.oscer.ou.edu</vt:lpstr>
      <vt:lpstr>References</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HenryNeeman</cp:lastModifiedBy>
  <cp:revision>566</cp:revision>
  <cp:lastPrinted>1601-01-01T00:00:00Z</cp:lastPrinted>
  <dcterms:created xsi:type="dcterms:W3CDTF">2001-08-18T12:37:15Z</dcterms:created>
  <dcterms:modified xsi:type="dcterms:W3CDTF">2015-02-11T00:16:02Z</dcterms:modified>
</cp:coreProperties>
</file>