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94"/>
  </p:notesMasterIdLst>
  <p:handoutMasterIdLst>
    <p:handoutMasterId r:id="rId95"/>
  </p:handoutMasterIdLst>
  <p:sldIdLst>
    <p:sldId id="701" r:id="rId2"/>
    <p:sldId id="722" r:id="rId3"/>
    <p:sldId id="724" r:id="rId4"/>
    <p:sldId id="735" r:id="rId5"/>
    <p:sldId id="726" r:id="rId6"/>
    <p:sldId id="736" r:id="rId7"/>
    <p:sldId id="737" r:id="rId8"/>
    <p:sldId id="729" r:id="rId9"/>
    <p:sldId id="730" r:id="rId10"/>
    <p:sldId id="731" r:id="rId11"/>
    <p:sldId id="763" r:id="rId12"/>
    <p:sldId id="741" r:id="rId13"/>
    <p:sldId id="773" r:id="rId14"/>
    <p:sldId id="732" r:id="rId15"/>
    <p:sldId id="733" r:id="rId16"/>
    <p:sldId id="739" r:id="rId17"/>
    <p:sldId id="740" r:id="rId18"/>
    <p:sldId id="957" r:id="rId19"/>
    <p:sldId id="958" r:id="rId20"/>
    <p:sldId id="959" r:id="rId21"/>
    <p:sldId id="960" r:id="rId22"/>
    <p:sldId id="1033" r:id="rId23"/>
    <p:sldId id="962" r:id="rId24"/>
    <p:sldId id="963" r:id="rId25"/>
    <p:sldId id="964" r:id="rId26"/>
    <p:sldId id="965" r:id="rId27"/>
    <p:sldId id="966" r:id="rId28"/>
    <p:sldId id="967" r:id="rId29"/>
    <p:sldId id="968" r:id="rId30"/>
    <p:sldId id="969" r:id="rId31"/>
    <p:sldId id="970" r:id="rId32"/>
    <p:sldId id="971" r:id="rId33"/>
    <p:sldId id="972" r:id="rId34"/>
    <p:sldId id="973" r:id="rId35"/>
    <p:sldId id="974" r:id="rId36"/>
    <p:sldId id="975" r:id="rId37"/>
    <p:sldId id="976" r:id="rId38"/>
    <p:sldId id="977" r:id="rId39"/>
    <p:sldId id="978" r:id="rId40"/>
    <p:sldId id="979" r:id="rId41"/>
    <p:sldId id="980" r:id="rId42"/>
    <p:sldId id="981" r:id="rId43"/>
    <p:sldId id="982" r:id="rId44"/>
    <p:sldId id="983" r:id="rId45"/>
    <p:sldId id="984" r:id="rId46"/>
    <p:sldId id="985" r:id="rId47"/>
    <p:sldId id="986" r:id="rId48"/>
    <p:sldId id="987" r:id="rId49"/>
    <p:sldId id="988" r:id="rId50"/>
    <p:sldId id="989" r:id="rId51"/>
    <p:sldId id="990" r:id="rId52"/>
    <p:sldId id="991" r:id="rId53"/>
    <p:sldId id="992" r:id="rId54"/>
    <p:sldId id="993" r:id="rId55"/>
    <p:sldId id="994" r:id="rId56"/>
    <p:sldId id="995" r:id="rId57"/>
    <p:sldId id="996" r:id="rId58"/>
    <p:sldId id="997" r:id="rId59"/>
    <p:sldId id="998" r:id="rId60"/>
    <p:sldId id="999" r:id="rId61"/>
    <p:sldId id="1000" r:id="rId62"/>
    <p:sldId id="1001" r:id="rId63"/>
    <p:sldId id="1002" r:id="rId64"/>
    <p:sldId id="1003" r:id="rId65"/>
    <p:sldId id="1004" r:id="rId66"/>
    <p:sldId id="1005" r:id="rId67"/>
    <p:sldId id="1006" r:id="rId68"/>
    <p:sldId id="1007" r:id="rId69"/>
    <p:sldId id="1008" r:id="rId70"/>
    <p:sldId id="1009" r:id="rId71"/>
    <p:sldId id="1010" r:id="rId72"/>
    <p:sldId id="1011" r:id="rId73"/>
    <p:sldId id="1012" r:id="rId74"/>
    <p:sldId id="1013" r:id="rId75"/>
    <p:sldId id="1014" r:id="rId76"/>
    <p:sldId id="1015" r:id="rId77"/>
    <p:sldId id="1016" r:id="rId78"/>
    <p:sldId id="1017" r:id="rId79"/>
    <p:sldId id="1018" r:id="rId80"/>
    <p:sldId id="1019" r:id="rId81"/>
    <p:sldId id="1020" r:id="rId82"/>
    <p:sldId id="1021" r:id="rId83"/>
    <p:sldId id="1022" r:id="rId84"/>
    <p:sldId id="1023" r:id="rId85"/>
    <p:sldId id="1024" r:id="rId86"/>
    <p:sldId id="1025" r:id="rId87"/>
    <p:sldId id="1026" r:id="rId88"/>
    <p:sldId id="1027" r:id="rId89"/>
    <p:sldId id="1028" r:id="rId90"/>
    <p:sldId id="1032" r:id="rId91"/>
    <p:sldId id="1030" r:id="rId92"/>
    <p:sldId id="1031" r:id="rId93"/>
  </p:sldIdLst>
  <p:sldSz cx="9144000" cy="6858000" type="screen4x3"/>
  <p:notesSz cx="6858000" cy="9144000"/>
  <p:custDataLst>
    <p:tags r:id="rId96"/>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0" d="100"/>
          <a:sy n="60" d="100"/>
        </p:scale>
        <p:origin x="-1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ncsiworkshop2012intropar_sipe_overview_20120724.pp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'[Worksheet in ncsiworkshop2012intropar_sipe_overview_20120724.pptx]Sheet4'!$B$1</c:f>
              <c:strCache>
                <c:ptCount val="1"/>
                <c:pt idx="0">
                  <c:v>Fastest</c:v>
                </c:pt>
              </c:strCache>
            </c:strRef>
          </c:tx>
          <c:spPr>
            <a:ln>
              <a:solidFill>
                <a:schemeClr val="tx2"/>
              </a:solidFill>
            </a:ln>
          </c:spPr>
          <c:marker>
            <c:spPr>
              <a:solidFill>
                <a:schemeClr val="tx2"/>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ncsiworkshop2012intropar_sipe_overview_20120724.pptx]Sheet4'!$B$2:$B$21</c:f>
              <c:numCache>
                <c:formatCode>General</c:formatCode>
                <c:ptCount val="20"/>
                <c:pt idx="0">
                  <c:v>59.7</c:v>
                </c:pt>
                <c:pt idx="1">
                  <c:v>143.4</c:v>
                </c:pt>
                <c:pt idx="2">
                  <c:v>170.4</c:v>
                </c:pt>
                <c:pt idx="3">
                  <c:v>220.4</c:v>
                </c:pt>
                <c:pt idx="4">
                  <c:v>1068</c:v>
                </c:pt>
                <c:pt idx="5">
                  <c:v>1338</c:v>
                </c:pt>
                <c:pt idx="6">
                  <c:v>2121.3000000000002</c:v>
                </c:pt>
                <c:pt idx="7">
                  <c:v>2379</c:v>
                </c:pt>
                <c:pt idx="8">
                  <c:v>7226</c:v>
                </c:pt>
                <c:pt idx="9">
                  <c:v>35860</c:v>
                </c:pt>
                <c:pt idx="10">
                  <c:v>35860</c:v>
                </c:pt>
                <c:pt idx="11">
                  <c:v>35860</c:v>
                </c:pt>
                <c:pt idx="12">
                  <c:v>136800</c:v>
                </c:pt>
                <c:pt idx="13">
                  <c:v>280600</c:v>
                </c:pt>
                <c:pt idx="14">
                  <c:v>280600</c:v>
                </c:pt>
                <c:pt idx="15">
                  <c:v>1375780</c:v>
                </c:pt>
                <c:pt idx="16">
                  <c:v>1456700</c:v>
                </c:pt>
                <c:pt idx="17">
                  <c:v>1759000</c:v>
                </c:pt>
                <c:pt idx="18">
                  <c:v>8162000</c:v>
                </c:pt>
                <c:pt idx="19">
                  <c:v>16324750</c:v>
                </c:pt>
              </c:numCache>
            </c:numRef>
          </c:yVal>
          <c:smooth val="0"/>
        </c:ser>
        <c:ser>
          <c:idx val="1"/>
          <c:order val="1"/>
          <c:tx>
            <c:strRef>
              <c:f>'[Worksheet in ncsiworkshop2012intropar_sipe_overview_20120724.pptx]Sheet4'!$C$1</c:f>
              <c:strCache>
                <c:ptCount val="1"/>
                <c:pt idx="0">
                  <c:v>Moore</c:v>
                </c:pt>
              </c:strCache>
            </c:strRef>
          </c:tx>
          <c:spPr>
            <a:ln>
              <a:solidFill>
                <a:srgbClr val="FF00FF"/>
              </a:solidFill>
            </a:ln>
          </c:spPr>
          <c:marker>
            <c:spPr>
              <a:solidFill>
                <a:srgbClr val="FF00FF"/>
              </a:solidFill>
            </c:spPr>
          </c:marker>
          <c:xVal>
            <c:numRef>
              <c:f>'[Worksheet in ncsiworkshop2012intropar_sipe_overview_20120724.pptx]Sheet4'!$A$2:$A$21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xVal>
          <c:yVal>
            <c:numRef>
              <c:f>'[Worksheet in ncsiworkshop2012intropar_sipe_overview_20120724.pptx]Sheet4'!$C$2:$C$21</c:f>
              <c:numCache>
                <c:formatCode>General</c:formatCode>
                <c:ptCount val="20"/>
                <c:pt idx="0">
                  <c:v>60</c:v>
                </c:pt>
                <c:pt idx="3">
                  <c:v>240</c:v>
                </c:pt>
                <c:pt idx="6">
                  <c:v>960</c:v>
                </c:pt>
                <c:pt idx="9">
                  <c:v>3840</c:v>
                </c:pt>
                <c:pt idx="12">
                  <c:v>15360</c:v>
                </c:pt>
                <c:pt idx="15">
                  <c:v>61440</c:v>
                </c:pt>
                <c:pt idx="18">
                  <c:v>245760</c:v>
                </c:pt>
              </c:numCache>
            </c:numRef>
          </c:yVal>
          <c:smooth val="0"/>
        </c:ser>
        <c:dLbls>
          <c:showLegendKey val="0"/>
          <c:showVal val="0"/>
          <c:showCatName val="0"/>
          <c:showSerName val="0"/>
          <c:showPercent val="0"/>
          <c:showBubbleSize val="0"/>
        </c:dLbls>
        <c:axId val="156895488"/>
        <c:axId val="260235264"/>
      </c:scatterChart>
      <c:valAx>
        <c:axId val="156895488"/>
        <c:scaling>
          <c:orientation val="minMax"/>
        </c:scaling>
        <c:delete val="0"/>
        <c:axPos val="b"/>
        <c:numFmt formatCode="General" sourceLinked="1"/>
        <c:majorTickMark val="out"/>
        <c:minorTickMark val="none"/>
        <c:tickLblPos val="nextTo"/>
        <c:txPr>
          <a:bodyPr/>
          <a:lstStyle/>
          <a:p>
            <a:pPr>
              <a:defRPr sz="1600" baseline="0"/>
            </a:pPr>
            <a:endParaRPr lang="en-US"/>
          </a:p>
        </c:txPr>
        <c:crossAx val="260235264"/>
        <c:crosses val="autoZero"/>
        <c:crossBetween val="midCat"/>
      </c:valAx>
      <c:valAx>
        <c:axId val="260235264"/>
        <c:scaling>
          <c:logBase val="10"/>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156895488"/>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Multicore</a:t>
            </a:r>
            <a:endParaRPr lang="en-US" dirty="0"/>
          </a:p>
          <a:p>
            <a:pPr>
              <a:defRPr/>
            </a:pPr>
            <a:r>
              <a:rPr lang="en-US" dirty="0" smtClean="0"/>
              <a:t>Tue </a:t>
            </a:r>
            <a:r>
              <a:rPr lang="en-US" dirty="0" smtClean="0"/>
              <a:t>March 12 </a:t>
            </a:r>
            <a:r>
              <a:rPr lang="en-US" dirty="0" smtClean="0"/>
              <a:t>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15200" y="6192987"/>
            <a:ext cx="692285" cy="533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sipe2013@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neeman@o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news.com.com/2300-1006_3-6119652.html"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chart" Target="../charts/chart1.xml"/><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Microsoft_Excel_97-2003_Worksheet1.xls"/><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9.wmf"/><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image" Target="../media/image32.wmf"/><Relationship Id="rId2" Type="http://schemas.openxmlformats.org/officeDocument/2006/relationships/tags" Target="../tags/tag25.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oleObject" Target="../embeddings/Microsoft_Excel_97-2003_Worksheet2.xls"/></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7.emf"/><Relationship Id="rId2" Type="http://schemas.openxmlformats.org/officeDocument/2006/relationships/tags" Target="../tags/tag33.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image" Target="../media/image36.emf"/><Relationship Id="rId4" Type="http://schemas.openxmlformats.org/officeDocument/2006/relationships/oleObject" Target="../embeddings/Microsoft_Excel_97-2003_Worksheet3.xls"/></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center.njvid.net/videos/livestreams/page1/" TargetMode="External"/><Relationship Id="rId2" Type="http://schemas.openxmlformats.org/officeDocument/2006/relationships/hyperlink" Target="http://www.onenet.net/technical-resources/video/sipe-strea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www.caps.ou.edu/wx/p/r/conus/fc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hyperlink" Target="http://www.oscer.ou.edu/"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eagate.com/cda/products/discsales/personal/family/0,1085,621,00.html"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 Id="rId14" Type="http://schemas.openxmlformats.org/officeDocument/2006/relationships/hyperlink" Target="http://www.intel.com/Assets/en_US/PDF/manual/24896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Multicore Madness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2200" b="1" dirty="0" smtClean="0"/>
              <a:t>OU Supercomputing Center for Education &amp; Research (OSCER)</a:t>
            </a:r>
          </a:p>
          <a:p>
            <a:pPr eaLnBrk="1" hangingPunct="1">
              <a:lnSpc>
                <a:spcPct val="90000"/>
              </a:lnSpc>
              <a:spcBef>
                <a:spcPts val="0"/>
              </a:spcBef>
            </a:pPr>
            <a:r>
              <a:rPr lang="en-US" sz="2000" b="1" dirty="0" smtClean="0"/>
              <a:t>University of Oklahoma</a:t>
            </a:r>
          </a:p>
          <a:p>
            <a:pPr eaLnBrk="1" hangingPunct="1">
              <a:spcBef>
                <a:spcPts val="0"/>
              </a:spcBef>
            </a:pPr>
            <a:r>
              <a:rPr lang="en-US" sz="1800" b="1" dirty="0" smtClean="0"/>
              <a:t>Tuesday March </a:t>
            </a:r>
            <a:r>
              <a:rPr lang="en-US" sz="1800" b="1" dirty="0" smtClean="0"/>
              <a:t>12 </a:t>
            </a:r>
            <a:r>
              <a:rPr lang="en-US" sz="1800" b="1" dirty="0" smtClean="0"/>
              <a:t>2013</a:t>
            </a:r>
          </a:p>
        </p:txBody>
      </p:sp>
      <p:grpSp>
        <p:nvGrpSpPr>
          <p:cNvPr id="2"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167345"/>
            <a:ext cx="2008659" cy="154765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10</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2"/>
              </a:rPr>
              <a:t>sipe2013@gmail.com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extLst>
      <p:ext uri="{BB962C8B-B14F-4D97-AF65-F5344CB8AC3E}">
        <p14:creationId xmlns:p14="http://schemas.microsoft.com/office/powerpoint/2010/main" val="27451034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533400" y="1371600"/>
            <a:ext cx="8077200" cy="4648200"/>
          </a:xfrm>
        </p:spPr>
        <p:txBody>
          <a:bodyPr/>
          <a:lstStyle/>
          <a:p>
            <a:pPr marL="0" indent="0">
              <a:spcBef>
                <a:spcPts val="0"/>
              </a:spcBef>
              <a:buNone/>
            </a:pPr>
            <a:r>
              <a:rPr lang="en-US" sz="2300" dirty="0"/>
              <a:t>Tue </a:t>
            </a:r>
            <a:r>
              <a:rPr lang="en-US" sz="2300" dirty="0" smtClean="0"/>
              <a:t>Jan </a:t>
            </a:r>
            <a:r>
              <a:rPr lang="en-US" sz="2300" dirty="0" smtClean="0"/>
              <a:t>22: Overview: </a:t>
            </a:r>
            <a:r>
              <a:rPr lang="en-US" sz="2300" dirty="0"/>
              <a:t>What the Heck is Supercomputing?</a:t>
            </a:r>
          </a:p>
          <a:p>
            <a:pPr marL="0" indent="0">
              <a:spcBef>
                <a:spcPts val="0"/>
              </a:spcBef>
              <a:buNone/>
            </a:pPr>
            <a:r>
              <a:rPr lang="en-US" sz="2300" dirty="0"/>
              <a:t>Tue Jan 29: The Tyranny of the Storage Hierarchy</a:t>
            </a:r>
          </a:p>
          <a:p>
            <a:pPr marL="0" indent="0">
              <a:spcBef>
                <a:spcPts val="0"/>
              </a:spcBef>
              <a:buNone/>
            </a:pPr>
            <a:r>
              <a:rPr lang="en-US" sz="2300" dirty="0"/>
              <a:t>Tue </a:t>
            </a:r>
            <a:r>
              <a:rPr lang="en-US" sz="2300" dirty="0" smtClean="0"/>
              <a:t>Feb 5</a:t>
            </a:r>
            <a:r>
              <a:rPr lang="en-US" sz="2300" dirty="0" smtClean="0"/>
              <a:t>: </a:t>
            </a:r>
            <a:r>
              <a:rPr lang="en-US" sz="2300" dirty="0"/>
              <a:t>Instruction Level Parallelism</a:t>
            </a:r>
          </a:p>
          <a:p>
            <a:pPr marL="0" indent="0">
              <a:spcBef>
                <a:spcPts val="0"/>
              </a:spcBef>
              <a:buNone/>
            </a:pPr>
            <a:r>
              <a:rPr lang="en-US" sz="2300" dirty="0"/>
              <a:t>Tue </a:t>
            </a:r>
            <a:r>
              <a:rPr lang="en-US" sz="2300" dirty="0" smtClean="0"/>
              <a:t>Feb</a:t>
            </a:r>
            <a:r>
              <a:rPr lang="en-US" sz="2300" dirty="0" smtClean="0"/>
              <a:t> 12: </a:t>
            </a:r>
            <a:r>
              <a:rPr lang="en-US" sz="2300" dirty="0"/>
              <a:t>Stupid Compiler Tricks</a:t>
            </a:r>
          </a:p>
          <a:p>
            <a:pPr marL="0" indent="0">
              <a:spcBef>
                <a:spcPts val="0"/>
              </a:spcBef>
              <a:buNone/>
            </a:pPr>
            <a:r>
              <a:rPr lang="en-US" sz="2300" dirty="0"/>
              <a:t>Tue </a:t>
            </a:r>
            <a:r>
              <a:rPr lang="en-US" sz="2300" dirty="0" smtClean="0"/>
              <a:t>Feb</a:t>
            </a:r>
            <a:r>
              <a:rPr lang="en-US" sz="2300" dirty="0" smtClean="0"/>
              <a:t> 19: Shared Memory </a:t>
            </a:r>
            <a:r>
              <a:rPr lang="en-US" sz="2300" dirty="0"/>
              <a:t>Multithreading</a:t>
            </a:r>
          </a:p>
          <a:p>
            <a:pPr marL="0" indent="0">
              <a:spcBef>
                <a:spcPts val="0"/>
              </a:spcBef>
              <a:buNone/>
            </a:pPr>
            <a:r>
              <a:rPr lang="en-US" sz="2300" dirty="0"/>
              <a:t>Tue </a:t>
            </a:r>
            <a:r>
              <a:rPr lang="en-US" sz="2300" dirty="0" smtClean="0"/>
              <a:t>Feb 26</a:t>
            </a:r>
            <a:r>
              <a:rPr lang="en-US" sz="2300" dirty="0" smtClean="0"/>
              <a:t>: </a:t>
            </a:r>
            <a:r>
              <a:rPr lang="en-US" sz="2300" dirty="0"/>
              <a:t>Distributed Multiprocessing</a:t>
            </a:r>
          </a:p>
          <a:p>
            <a:pPr marL="0" indent="0">
              <a:spcBef>
                <a:spcPts val="0"/>
              </a:spcBef>
              <a:buNone/>
            </a:pPr>
            <a:r>
              <a:rPr lang="en-US" sz="2300" dirty="0"/>
              <a:t>Tue </a:t>
            </a:r>
            <a:r>
              <a:rPr lang="en-US" sz="2300" dirty="0" smtClean="0"/>
              <a:t>March 5: </a:t>
            </a:r>
            <a:r>
              <a:rPr lang="en-US" sz="2300" dirty="0"/>
              <a:t>Applications and Types of Parallelism</a:t>
            </a:r>
          </a:p>
          <a:p>
            <a:pPr marL="0" indent="0">
              <a:spcBef>
                <a:spcPts val="0"/>
              </a:spcBef>
              <a:buNone/>
            </a:pPr>
            <a:r>
              <a:rPr lang="en-US" sz="2300" dirty="0"/>
              <a:t>Tue March 12: Multicore Madness</a:t>
            </a:r>
          </a:p>
          <a:p>
            <a:pPr marL="0" indent="0">
              <a:spcBef>
                <a:spcPts val="0"/>
              </a:spcBef>
              <a:buNone/>
            </a:pPr>
            <a:r>
              <a:rPr lang="en-US" sz="2300" dirty="0"/>
              <a:t>Tue March 19: NO SESSION (OU's Spring Break)</a:t>
            </a:r>
          </a:p>
          <a:p>
            <a:pPr marL="0" indent="0">
              <a:spcBef>
                <a:spcPts val="0"/>
              </a:spcBef>
              <a:buNone/>
            </a:pPr>
            <a:r>
              <a:rPr lang="en-US" sz="2300" dirty="0"/>
              <a:t>Tue March 26: High Throughput Computing</a:t>
            </a:r>
          </a:p>
          <a:p>
            <a:pPr marL="0" indent="0">
              <a:spcBef>
                <a:spcPts val="0"/>
              </a:spcBef>
              <a:buNone/>
            </a:pPr>
            <a:r>
              <a:rPr lang="en-US" sz="2300" dirty="0"/>
              <a:t>Tue Apr 2: GPGPU: Number Crunching in Your Graphics Card</a:t>
            </a:r>
          </a:p>
          <a:p>
            <a:pPr marL="0" indent="0">
              <a:spcBef>
                <a:spcPts val="0"/>
              </a:spcBef>
              <a:buNone/>
            </a:pPr>
            <a:r>
              <a:rPr lang="en-US" sz="2300" dirty="0"/>
              <a:t>Tue Apr 9: Grab Bag: Scientific Libraries, I/O Libraries, </a:t>
            </a:r>
            <a:r>
              <a:rPr lang="en-US" sz="2300" dirty="0" smtClean="0"/>
              <a:t>Visualization</a:t>
            </a:r>
            <a:endParaRPr lang="en-US" sz="23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spTree>
    <p:extLst>
      <p:ext uri="{BB962C8B-B14F-4D97-AF65-F5344CB8AC3E}">
        <p14:creationId xmlns:p14="http://schemas.microsoft.com/office/powerpoint/2010/main" val="29880504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12</a:t>
            </a:fld>
            <a:endParaRPr lang="en-US"/>
          </a:p>
        </p:txBody>
      </p:sp>
      <p:sp>
        <p:nvSpPr>
          <p:cNvPr id="538626" name="Rectangle 2"/>
          <p:cNvSpPr>
            <a:spLocks noGrp="1" noChangeArrowheads="1"/>
          </p:cNvSpPr>
          <p:nvPr>
            <p:ph type="title"/>
          </p:nvPr>
        </p:nvSpPr>
        <p:spPr/>
        <p:txBody>
          <a:bodyPr/>
          <a:lstStyle/>
          <a:p>
            <a:r>
              <a:rPr lang="en-US" sz="3600" dirty="0"/>
              <a:t>Supercomputing </a:t>
            </a:r>
            <a:r>
              <a:rPr lang="en-US" sz="3600" dirty="0" smtClean="0"/>
              <a:t>Exercises #1</a:t>
            </a:r>
            <a:endParaRPr lang="en-US" sz="3600" dirty="0"/>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a:t>
            </a:r>
            <a:r>
              <a:rPr lang="en-US" dirty="0" smtClean="0"/>
              <a:t>3</a:t>
            </a:r>
            <a:r>
              <a:rPr lang="en-US" baseline="30000" dirty="0" smtClean="0"/>
              <a:t>rd</a:t>
            </a:r>
            <a:r>
              <a:rPr lang="en-US" dirty="0"/>
              <a:t> </a:t>
            </a:r>
            <a:r>
              <a:rPr lang="en-US" dirty="0" smtClean="0"/>
              <a:t>exercise will be </a:t>
            </a:r>
            <a:r>
              <a:rPr lang="en-US" dirty="0"/>
              <a:t>posted </a:t>
            </a:r>
            <a:r>
              <a:rPr lang="en-US" dirty="0" smtClean="0"/>
              <a:t>soon at</a:t>
            </a:r>
            <a:r>
              <a:rPr lang="en-US" dirty="0"/>
              <a:t>:</a:t>
            </a:r>
          </a:p>
          <a:p>
            <a:pPr algn="ctr">
              <a:lnSpc>
                <a:spcPct val="90000"/>
              </a:lnSpc>
              <a:buFont typeface="Wingdings" pitchFamily="2" charset="2"/>
              <a:buNone/>
            </a:pPr>
            <a:r>
              <a:rPr lang="en-US" b="1" dirty="0" smtClean="0">
                <a:latin typeface="Courier New" pitchFamily="49" charset="0"/>
                <a:hlinkClick r:id="rId2"/>
              </a:rPr>
              <a:t>http://www.oscer.ou.edu/education/</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r>
              <a:rPr lang="en-US" dirty="0" smtClean="0"/>
              <a:t>. It’s also available only to those at institutions in the USA.</a:t>
            </a:r>
            <a:endParaRPr lang="en-US" dirty="0"/>
          </a:p>
          <a:p>
            <a:pPr>
              <a:lnSpc>
                <a:spcPct val="90000"/>
              </a:lnSpc>
            </a:pPr>
            <a:r>
              <a:rPr lang="en-US" dirty="0"/>
              <a:t>This week’s Introductory exercise will teach you how to compile and run jobs on OU’s big Linux cluster supercomputer, which is named </a:t>
            </a:r>
            <a:r>
              <a:rPr lang="en-US" dirty="0" smtClean="0"/>
              <a:t>Boomer.</a:t>
            </a:r>
            <a:endParaRPr lang="en-US" dirty="0"/>
          </a:p>
        </p:txBody>
      </p:sp>
    </p:spTree>
    <p:extLst>
      <p:ext uri="{BB962C8B-B14F-4D97-AF65-F5344CB8AC3E}">
        <p14:creationId xmlns:p14="http://schemas.microsoft.com/office/powerpoint/2010/main" val="1738055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Supercomputing Exercises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You’ll be doing the exercises on your own (or you can work with others at your local institution if you like).</a:t>
            </a:r>
          </a:p>
          <a:p>
            <a:pPr marL="0" indent="0">
              <a:buNone/>
            </a:pPr>
            <a:r>
              <a:rPr lang="en-US" dirty="0" smtClean="0"/>
              <a:t>These aren’t graded, but we’re available for questions:</a:t>
            </a:r>
          </a:p>
          <a:p>
            <a:pPr marL="0" indent="0" algn="ctr">
              <a:buNone/>
            </a:pPr>
            <a:r>
              <a:rPr lang="en-US" b="1" dirty="0" smtClean="0">
                <a:latin typeface="Courier New" pitchFamily="49" charset="0"/>
                <a:cs typeface="Courier New" pitchFamily="49" charset="0"/>
                <a:hlinkClick r:id="rId2"/>
              </a:rPr>
              <a:t>hneeman@ou.edu</a:t>
            </a:r>
            <a:endParaRPr lang="en-US"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509329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smtClean="0"/>
              <a:t>OU IT</a:t>
            </a:r>
          </a:p>
          <a:p>
            <a:pPr lvl="1">
              <a:lnSpc>
                <a:spcPct val="90000"/>
              </a:lnSpc>
            </a:pPr>
            <a:r>
              <a:rPr lang="en-US" sz="1800" dirty="0" smtClean="0"/>
              <a:t>OSCER </a:t>
            </a:r>
            <a:r>
              <a:rPr lang="en-US" sz="1800" dirty="0"/>
              <a:t>operations staff (Brandon George, Dave Akin, Brett Zimmerman, Josh </a:t>
            </a:r>
            <a:r>
              <a:rPr lang="en-US" sz="1800" dirty="0" smtClean="0"/>
              <a:t>Alexander, Patrick Calhoun)</a:t>
            </a:r>
          </a:p>
          <a:p>
            <a:pPr lvl="1">
              <a:lnSpc>
                <a:spcPct val="90000"/>
              </a:lnSpc>
            </a:pPr>
            <a:r>
              <a:rPr lang="en-US" sz="1800" dirty="0" smtClean="0"/>
              <a:t>Horst </a:t>
            </a:r>
            <a:r>
              <a:rPr lang="en-US" sz="1800" dirty="0" err="1" smtClean="0"/>
              <a:t>Severini</a:t>
            </a:r>
            <a:r>
              <a:rPr lang="en-US" sz="1800" dirty="0" smtClean="0"/>
              <a:t>, OSCER Associate Director for Remote &amp; Heterogeneous Computing</a:t>
            </a:r>
          </a:p>
          <a:p>
            <a:pPr lvl="1">
              <a:lnSpc>
                <a:spcPct val="90000"/>
              </a:lnSpc>
            </a:pPr>
            <a:r>
              <a:rPr lang="en-US" sz="1800" dirty="0" smtClean="0"/>
              <a:t>Debi </a:t>
            </a:r>
            <a:r>
              <a:rPr lang="en-US" sz="1800" dirty="0" err="1" smtClean="0"/>
              <a:t>Gentis</a:t>
            </a:r>
            <a:r>
              <a:rPr lang="en-US" sz="1800" dirty="0" smtClean="0"/>
              <a:t>, OU Research IT coordinator</a:t>
            </a:r>
            <a:endParaRPr lang="en-US" sz="1800" dirty="0"/>
          </a:p>
          <a:p>
            <a:pPr lvl="1">
              <a:lnSpc>
                <a:spcPct val="90000"/>
              </a:lnSpc>
            </a:pPr>
            <a:r>
              <a:rPr lang="en-US" sz="1800" dirty="0"/>
              <a:t>Kevin Blake, OU IT (videographer</a:t>
            </a:r>
            <a:r>
              <a:rPr lang="en-US" sz="1800" dirty="0" smtClean="0"/>
              <a:t>)</a:t>
            </a:r>
          </a:p>
          <a:p>
            <a:pPr lvl="1">
              <a:lnSpc>
                <a:spcPct val="90000"/>
              </a:lnSpc>
            </a:pPr>
            <a:r>
              <a:rPr lang="en-US" sz="1800" dirty="0" smtClean="0"/>
              <a:t>Chris </a:t>
            </a:r>
            <a:r>
              <a:rPr lang="en-US" sz="1800" dirty="0" err="1" smtClean="0"/>
              <a:t>Kobza</a:t>
            </a:r>
            <a:r>
              <a:rPr lang="en-US" sz="1800" dirty="0" smtClean="0"/>
              <a:t>, OU IT (learning technologies)</a:t>
            </a:r>
          </a:p>
          <a:p>
            <a:pPr lvl="1">
              <a:lnSpc>
                <a:spcPct val="90000"/>
              </a:lnSpc>
            </a:pPr>
            <a:r>
              <a:rPr lang="en-US" sz="1800" dirty="0" smtClean="0"/>
              <a:t>Mark </a:t>
            </a:r>
            <a:r>
              <a:rPr lang="en-US" sz="1800" dirty="0" err="1" smtClean="0"/>
              <a:t>McAvoy</a:t>
            </a:r>
            <a:endParaRPr lang="en-US" sz="1800" dirty="0"/>
          </a:p>
          <a:p>
            <a:pPr>
              <a:lnSpc>
                <a:spcPct val="90000"/>
              </a:lnSpc>
            </a:pPr>
            <a:r>
              <a:rPr lang="en-US" sz="2000" dirty="0" smtClean="0"/>
              <a:t>Kyle Keys, OU National Weather Center</a:t>
            </a:r>
            <a:endParaRPr lang="en-US" sz="2000" dirty="0"/>
          </a:p>
          <a:p>
            <a:pPr>
              <a:lnSpc>
                <a:spcPct val="90000"/>
              </a:lnSpc>
            </a:pPr>
            <a:r>
              <a:rPr lang="en-US" sz="2000" dirty="0" smtClean="0"/>
              <a:t>James Deaton</a:t>
            </a:r>
            <a:r>
              <a:rPr lang="en-US" sz="2000" dirty="0"/>
              <a:t>, </a:t>
            </a:r>
            <a:r>
              <a:rPr lang="en-US" sz="2000" dirty="0" err="1"/>
              <a:t>Skyler</a:t>
            </a:r>
            <a:r>
              <a:rPr lang="en-US" sz="2000" dirty="0"/>
              <a:t> Donahue and Steven </a:t>
            </a:r>
            <a:r>
              <a:rPr lang="en-US" sz="2000" dirty="0" err="1" smtClean="0"/>
              <a:t>Haldeman</a:t>
            </a:r>
            <a:r>
              <a:rPr lang="en-US" sz="2000" dirty="0" smtClean="0"/>
              <a:t>, </a:t>
            </a:r>
            <a:r>
              <a:rPr lang="en-US" sz="2000" dirty="0" err="1" smtClean="0"/>
              <a:t>OneNet</a:t>
            </a:r>
            <a:endParaRPr lang="en-US" sz="2000" dirty="0" smtClean="0"/>
          </a:p>
          <a:p>
            <a:pPr>
              <a:lnSpc>
                <a:spcPct val="90000"/>
              </a:lnSpc>
            </a:pPr>
            <a:r>
              <a:rPr lang="en-US" sz="2000" dirty="0" smtClean="0"/>
              <a:t>Bob </a:t>
            </a:r>
            <a:r>
              <a:rPr lang="en-US" sz="2000" dirty="0" err="1" smtClean="0"/>
              <a:t>Gerdes</a:t>
            </a:r>
            <a:r>
              <a:rPr lang="en-US" sz="2000" dirty="0" smtClean="0"/>
              <a:t>, Rutgers U</a:t>
            </a:r>
          </a:p>
          <a:p>
            <a:pPr>
              <a:lnSpc>
                <a:spcPct val="90000"/>
              </a:lnSpc>
            </a:pPr>
            <a:r>
              <a:rPr lang="en-US" sz="2000" dirty="0" smtClean="0"/>
              <a:t>Lisa </a:t>
            </a:r>
            <a:r>
              <a:rPr lang="en-US" sz="2000" dirty="0" err="1" smtClean="0"/>
              <a:t>Ison</a:t>
            </a:r>
            <a:r>
              <a:rPr lang="en-US" sz="2000" dirty="0" smtClean="0"/>
              <a:t>, U Kentucky</a:t>
            </a:r>
          </a:p>
          <a:p>
            <a:pPr>
              <a:lnSpc>
                <a:spcPct val="90000"/>
              </a:lnSpc>
            </a:pPr>
            <a:r>
              <a:rPr lang="en-US" sz="2000" dirty="0" smtClean="0"/>
              <a:t>Paul Dave, U Chicago</a:t>
            </a:r>
            <a:endParaRPr lang="en-US" sz="2000" dirty="0"/>
          </a:p>
        </p:txBody>
      </p:sp>
    </p:spTree>
    <p:extLst>
      <p:ext uri="{BB962C8B-B14F-4D97-AF65-F5344CB8AC3E}">
        <p14:creationId xmlns:p14="http://schemas.microsoft.com/office/powerpoint/2010/main" val="28148705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3755114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2013!</a:t>
            </a:r>
            <a:endParaRPr lang="en-US" dirty="0"/>
          </a:p>
        </p:txBody>
      </p:sp>
      <p:sp>
        <p:nvSpPr>
          <p:cNvPr id="3" name="Content Placeholder 2"/>
          <p:cNvSpPr>
            <a:spLocks noGrp="1"/>
          </p:cNvSpPr>
          <p:nvPr>
            <p:ph idx="1"/>
          </p:nvPr>
        </p:nvSpPr>
        <p:spPr>
          <a:xfrm>
            <a:off x="457200" y="1371600"/>
            <a:ext cx="8229600" cy="4648200"/>
          </a:xfrm>
        </p:spPr>
        <p:txBody>
          <a:bodyPr/>
          <a:lstStyle/>
          <a:p>
            <a:pPr marL="457200" indent="-457200">
              <a:spcBef>
                <a:spcPts val="0"/>
              </a:spcBef>
              <a:buClrTx/>
              <a:buSzPct val="100000"/>
              <a:buNone/>
            </a:pPr>
            <a:r>
              <a:rPr lang="en-US" dirty="0" smtClean="0"/>
              <a:t>From Computational Biophysics to Systems Biology, May 19-21, Norman OK</a:t>
            </a:r>
          </a:p>
          <a:p>
            <a:pPr marL="457200" indent="-457200">
              <a:spcBef>
                <a:spcPts val="0"/>
              </a:spcBef>
              <a:buClrTx/>
              <a:buSzPct val="100000"/>
              <a:buNone/>
            </a:pPr>
            <a:r>
              <a:rPr lang="en-US" dirty="0" smtClean="0"/>
              <a:t>Great Plains Network Annual Meeting, May 29-31, Kansas City</a:t>
            </a:r>
          </a:p>
          <a:p>
            <a:pPr marL="457200" indent="-457200">
              <a:spcBef>
                <a:spcPts val="0"/>
              </a:spcBef>
              <a:buClrTx/>
              <a:buSzPct val="100000"/>
              <a:buNone/>
            </a:pPr>
            <a:r>
              <a:rPr lang="en-US" dirty="0" smtClean="0"/>
              <a:t>XSEDE2013, July 22-25, San Diego CA</a:t>
            </a:r>
          </a:p>
          <a:p>
            <a:pPr marL="457200" indent="-457200">
              <a:spcBef>
                <a:spcPts val="0"/>
              </a:spcBef>
              <a:buClrTx/>
              <a:buSzPct val="100000"/>
              <a:buNone/>
            </a:pPr>
            <a:r>
              <a:rPr lang="en-US" dirty="0" smtClean="0"/>
              <a:t>IEEE Cluster 2013, Sep 23-27, Indianapolis IN</a:t>
            </a:r>
          </a:p>
          <a:p>
            <a:pPr marL="457200" indent="-457200">
              <a:spcBef>
                <a:spcPts val="0"/>
              </a:spcBef>
              <a:buClrTx/>
              <a:buSzPct val="100000"/>
              <a:buNone/>
            </a:pPr>
            <a:r>
              <a:rPr lang="en-US" b="1" dirty="0" smtClean="0"/>
              <a:t>OKLAHOMA SUPERCOMPUTING SYMPOSIUM 2013, Oct 1-2, Norman OK</a:t>
            </a:r>
          </a:p>
          <a:p>
            <a:pPr marL="457200" indent="-457200">
              <a:spcBef>
                <a:spcPts val="0"/>
              </a:spcBef>
              <a:buClrTx/>
              <a:buSzPct val="100000"/>
              <a:buNone/>
            </a:pPr>
            <a:r>
              <a:rPr lang="en-US" dirty="0" smtClean="0"/>
              <a:t>SC13, Nov 17-22, Denver CO</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46266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1983088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217BC756-1547-4B72-9B2E-2E16733526AF}" type="slidenum">
              <a:rPr lang="en-US"/>
              <a:pPr/>
              <a:t>18</a:t>
            </a:fld>
            <a:endParaRPr lang="en-US"/>
          </a:p>
        </p:txBody>
      </p:sp>
      <p:sp>
        <p:nvSpPr>
          <p:cNvPr id="934914" name="Rectangle 2"/>
          <p:cNvSpPr>
            <a:spLocks noGrp="1" noChangeArrowheads="1"/>
          </p:cNvSpPr>
          <p:nvPr>
            <p:ph type="title"/>
          </p:nvPr>
        </p:nvSpPr>
        <p:spPr/>
        <p:txBody>
          <a:bodyPr/>
          <a:lstStyle/>
          <a:p>
            <a:r>
              <a:rPr lang="en-US" sz="3600"/>
              <a:t>Outline</a:t>
            </a:r>
          </a:p>
        </p:txBody>
      </p:sp>
      <p:sp>
        <p:nvSpPr>
          <p:cNvPr id="934915" name="Rectangle 3"/>
          <p:cNvSpPr>
            <a:spLocks noGrp="1" noChangeArrowheads="1"/>
          </p:cNvSpPr>
          <p:nvPr>
            <p:ph type="body" idx="1"/>
          </p:nvPr>
        </p:nvSpPr>
        <p:spPr/>
        <p:txBody>
          <a:bodyPr/>
          <a:lstStyle/>
          <a:p>
            <a:r>
              <a:rPr lang="en-US" dirty="0"/>
              <a:t>The March of Progress</a:t>
            </a:r>
          </a:p>
          <a:p>
            <a:r>
              <a:rPr lang="en-US" dirty="0"/>
              <a:t>Multicore/Many-core Basics</a:t>
            </a:r>
          </a:p>
          <a:p>
            <a:r>
              <a:rPr lang="en-US" dirty="0"/>
              <a:t>Software Strategies for Multicore/Many-core</a:t>
            </a:r>
          </a:p>
          <a:p>
            <a:r>
              <a:rPr lang="en-US" dirty="0"/>
              <a:t>A Concrete Example: Weather Forecasting</a:t>
            </a:r>
          </a:p>
        </p:txBody>
      </p:sp>
    </p:spTree>
    <p:extLst>
      <p:ext uri="{BB962C8B-B14F-4D97-AF65-F5344CB8AC3E}">
        <p14:creationId xmlns:p14="http://schemas.microsoft.com/office/powerpoint/2010/main" val="40020268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p:txBody>
          <a:bodyPr/>
          <a:lstStyle/>
          <a:p>
            <a:r>
              <a:rPr lang="en-US" sz="6000"/>
              <a:t>The March of Progress</a:t>
            </a:r>
          </a:p>
        </p:txBody>
      </p:sp>
    </p:spTree>
    <p:extLst>
      <p:ext uri="{BB962C8B-B14F-4D97-AF65-F5344CB8AC3E}">
        <p14:creationId xmlns:p14="http://schemas.microsoft.com/office/powerpoint/2010/main" val="24900365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5566254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0" name="Slide Number Placeholder 4"/>
          <p:cNvSpPr>
            <a:spLocks noGrp="1"/>
          </p:cNvSpPr>
          <p:nvPr>
            <p:ph type="sldNum" sz="quarter" idx="11"/>
          </p:nvPr>
        </p:nvSpPr>
        <p:spPr/>
        <p:txBody>
          <a:bodyPr/>
          <a:lstStyle/>
          <a:p>
            <a:fld id="{AB170910-E76B-475C-A64B-ACD416F86972}" type="slidenum">
              <a:rPr lang="en-US"/>
              <a:pPr/>
              <a:t>20</a:t>
            </a:fld>
            <a:endParaRPr lang="en-US"/>
          </a:p>
        </p:txBody>
      </p:sp>
      <p:grpSp>
        <p:nvGrpSpPr>
          <p:cNvPr id="2" name="Group 2"/>
          <p:cNvGrpSpPr>
            <a:grpSpLocks/>
          </p:cNvGrpSpPr>
          <p:nvPr/>
        </p:nvGrpSpPr>
        <p:grpSpPr bwMode="auto">
          <a:xfrm>
            <a:off x="1905000" y="4800600"/>
            <a:ext cx="2133600" cy="1143000"/>
            <a:chOff x="2112" y="1872"/>
            <a:chExt cx="1488" cy="960"/>
          </a:xfrm>
        </p:grpSpPr>
        <p:pic>
          <p:nvPicPr>
            <p:cNvPr id="936963" name="Picture 3" descr="aspsys_logo2"/>
            <p:cNvPicPr>
              <a:picLocks noChangeAspect="1" noChangeArrowheads="1"/>
            </p:cNvPicPr>
            <p:nvPr/>
          </p:nvPicPr>
          <p:blipFill>
            <a:blip r:embed="rId2" cstate="print"/>
            <a:srcRect/>
            <a:stretch>
              <a:fillRect/>
            </a:stretch>
          </p:blipFill>
          <p:spPr bwMode="auto">
            <a:xfrm>
              <a:off x="2268" y="1872"/>
              <a:ext cx="1224" cy="912"/>
            </a:xfrm>
            <a:prstGeom prst="rect">
              <a:avLst/>
            </a:prstGeom>
            <a:noFill/>
          </p:spPr>
        </p:pic>
        <p:sp>
          <p:nvSpPr>
            <p:cNvPr id="936964" name="Rectangle 4"/>
            <p:cNvSpPr>
              <a:spLocks noChangeArrowheads="1"/>
            </p:cNvSpPr>
            <p:nvPr/>
          </p:nvSpPr>
          <p:spPr bwMode="auto">
            <a:xfrm>
              <a:off x="2112" y="2496"/>
              <a:ext cx="1488" cy="33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36965" name="Rectangle 5"/>
          <p:cNvSpPr>
            <a:spLocks noGrp="1" noChangeArrowheads="1"/>
          </p:cNvSpPr>
          <p:nvPr>
            <p:ph type="body" idx="1"/>
          </p:nvPr>
        </p:nvSpPr>
        <p:spPr>
          <a:xfrm>
            <a:off x="533400" y="1371600"/>
            <a:ext cx="4227513" cy="4648200"/>
          </a:xfrm>
        </p:spPr>
        <p:txBody>
          <a:bodyPr/>
          <a:lstStyle/>
          <a:p>
            <a:pPr>
              <a:buFont typeface="Wingdings" pitchFamily="2" charset="2"/>
              <a:buNone/>
            </a:pPr>
            <a:r>
              <a:rPr lang="en-US" sz="2000"/>
              <a:t>10 racks @ 1000 lbs per rack</a:t>
            </a:r>
          </a:p>
          <a:p>
            <a:pPr>
              <a:buFont typeface="Wingdings" pitchFamily="2" charset="2"/>
              <a:buNone/>
            </a:pPr>
            <a:r>
              <a:rPr lang="en-US" sz="2000"/>
              <a:t>270 Pentium4 Xeon CPUs,                2.0 GHz, 512 KB L2 cache</a:t>
            </a:r>
          </a:p>
          <a:p>
            <a:pPr>
              <a:lnSpc>
                <a:spcPct val="80000"/>
              </a:lnSpc>
              <a:buFont typeface="Wingdings" pitchFamily="2" charset="2"/>
              <a:buNone/>
            </a:pPr>
            <a:r>
              <a:rPr lang="en-US" sz="2000"/>
              <a:t>270 GB RAM, 400 MHz FSB</a:t>
            </a:r>
          </a:p>
          <a:p>
            <a:pPr>
              <a:lnSpc>
                <a:spcPct val="80000"/>
              </a:lnSpc>
              <a:buFont typeface="Wingdings" pitchFamily="2" charset="2"/>
              <a:buNone/>
            </a:pPr>
            <a:r>
              <a:rPr lang="en-US" sz="2000"/>
              <a:t>8 TB disk</a:t>
            </a:r>
          </a:p>
          <a:p>
            <a:pPr>
              <a:lnSpc>
                <a:spcPct val="80000"/>
              </a:lnSpc>
              <a:buFont typeface="Wingdings" pitchFamily="2" charset="2"/>
              <a:buNone/>
            </a:pPr>
            <a:r>
              <a:rPr lang="en-US" sz="2000"/>
              <a:t>Myrinet2000 Interconnect</a:t>
            </a:r>
          </a:p>
          <a:p>
            <a:pPr>
              <a:lnSpc>
                <a:spcPct val="80000"/>
              </a:lnSpc>
              <a:buFont typeface="Wingdings" pitchFamily="2" charset="2"/>
              <a:buNone/>
            </a:pPr>
            <a:r>
              <a:rPr lang="en-US" sz="2000"/>
              <a:t>100 Mbps Ethernet Interconnect</a:t>
            </a:r>
          </a:p>
          <a:p>
            <a:pPr>
              <a:lnSpc>
                <a:spcPct val="80000"/>
              </a:lnSpc>
              <a:buFont typeface="Wingdings" pitchFamily="2" charset="2"/>
              <a:buNone/>
            </a:pPr>
            <a:r>
              <a:rPr lang="en-US" sz="2000"/>
              <a:t>OS: Red Hat Linux</a:t>
            </a:r>
          </a:p>
          <a:p>
            <a:pPr>
              <a:lnSpc>
                <a:spcPct val="70000"/>
              </a:lnSpc>
              <a:buFont typeface="Wingdings" pitchFamily="2" charset="2"/>
              <a:buNone/>
            </a:pPr>
            <a:r>
              <a:rPr lang="en-US" sz="2000"/>
              <a:t>Peak speed: 1.08 TFLOPs</a:t>
            </a:r>
          </a:p>
          <a:p>
            <a:pPr>
              <a:lnSpc>
                <a:spcPct val="70000"/>
              </a:lnSpc>
              <a:buFont typeface="Wingdings" pitchFamily="2" charset="2"/>
              <a:buNone/>
            </a:pPr>
            <a:r>
              <a:rPr lang="en-US" sz="2000"/>
              <a:t>  (1.08 trillion calculations per second)</a:t>
            </a:r>
          </a:p>
          <a:p>
            <a:pPr>
              <a:lnSpc>
                <a:spcPct val="70000"/>
              </a:lnSpc>
              <a:buFont typeface="Wingdings" pitchFamily="2" charset="2"/>
              <a:buNone/>
            </a:pPr>
            <a:r>
              <a:rPr lang="en-US" sz="2000"/>
              <a:t>One of the first Pentium4 clusters!</a:t>
            </a:r>
          </a:p>
        </p:txBody>
      </p:sp>
      <p:sp>
        <p:nvSpPr>
          <p:cNvPr id="936966" name="Rectangle 6"/>
          <p:cNvSpPr>
            <a:spLocks noGrp="1" noChangeArrowheads="1"/>
          </p:cNvSpPr>
          <p:nvPr>
            <p:ph type="title"/>
          </p:nvPr>
        </p:nvSpPr>
        <p:spPr/>
        <p:txBody>
          <a:bodyPr/>
          <a:lstStyle/>
          <a:p>
            <a:r>
              <a:rPr lang="en-US"/>
              <a:t>OU’s TeraFLOP Cluster, 2002</a:t>
            </a:r>
          </a:p>
        </p:txBody>
      </p:sp>
      <p:sp>
        <p:nvSpPr>
          <p:cNvPr id="936967" name="Text Box 7"/>
          <p:cNvSpPr txBox="1">
            <a:spLocks noChangeArrowheads="1"/>
          </p:cNvSpPr>
          <p:nvPr/>
        </p:nvSpPr>
        <p:spPr bwMode="auto">
          <a:xfrm>
            <a:off x="4648200" y="5676900"/>
            <a:ext cx="3652838" cy="457200"/>
          </a:xfrm>
          <a:prstGeom prst="rect">
            <a:avLst/>
          </a:prstGeom>
          <a:noFill/>
          <a:ln w="9525">
            <a:noFill/>
            <a:miter lim="800000"/>
            <a:headEnd/>
            <a:tailEnd/>
          </a:ln>
          <a:effectLst/>
        </p:spPr>
        <p:txBody>
          <a:bodyPr wrap="none">
            <a:spAutoFit/>
          </a:bodyPr>
          <a:lstStyle/>
          <a:p>
            <a:pPr>
              <a:spcBef>
                <a:spcPct val="50000"/>
              </a:spcBef>
            </a:pPr>
            <a:r>
              <a:rPr lang="en-US" sz="2400" b="1" dirty="0">
                <a:effectLst>
                  <a:outerShdw blurRad="38100" dist="38100" dir="2700000" algn="tl">
                    <a:srgbClr val="C0C0C0"/>
                  </a:outerShdw>
                </a:effectLst>
                <a:latin typeface="Courier New" pitchFamily="49" charset="0"/>
              </a:rPr>
              <a:t>boomer.oscer.ou.edu</a:t>
            </a:r>
          </a:p>
        </p:txBody>
      </p:sp>
      <p:pic>
        <p:nvPicPr>
          <p:cNvPr id="936968" name="Picture 8" descr="boomerback2"/>
          <p:cNvPicPr>
            <a:picLocks noChangeAspect="1" noChangeArrowheads="1"/>
          </p:cNvPicPr>
          <p:nvPr/>
        </p:nvPicPr>
        <p:blipFill>
          <a:blip r:embed="rId3" cstate="print"/>
          <a:srcRect/>
          <a:stretch>
            <a:fillRect/>
          </a:stretch>
        </p:blipFill>
        <p:spPr bwMode="auto">
          <a:xfrm>
            <a:off x="4800600" y="1295400"/>
            <a:ext cx="3357563" cy="4476750"/>
          </a:xfrm>
          <a:prstGeom prst="rect">
            <a:avLst/>
          </a:prstGeom>
          <a:noFill/>
        </p:spPr>
      </p:pic>
    </p:spTree>
    <p:extLst>
      <p:ext uri="{BB962C8B-B14F-4D97-AF65-F5344CB8AC3E}">
        <p14:creationId xmlns:p14="http://schemas.microsoft.com/office/powerpoint/2010/main" val="168234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67EA0920-429B-43A6-89DD-50961E8AC712}" type="slidenum">
              <a:rPr lang="en-US"/>
              <a:pPr/>
              <a:t>21</a:t>
            </a:fld>
            <a:endParaRPr lang="en-US"/>
          </a:p>
        </p:txBody>
      </p:sp>
      <p:sp>
        <p:nvSpPr>
          <p:cNvPr id="937986" name="Rectangle 2"/>
          <p:cNvSpPr>
            <a:spLocks noGrp="1" noChangeArrowheads="1"/>
          </p:cNvSpPr>
          <p:nvPr>
            <p:ph type="title"/>
          </p:nvPr>
        </p:nvSpPr>
        <p:spPr/>
        <p:txBody>
          <a:bodyPr/>
          <a:lstStyle/>
          <a:p>
            <a:r>
              <a:rPr lang="en-US" sz="3600" dirty="0" err="1"/>
              <a:t>TeraFLOP</a:t>
            </a:r>
            <a:r>
              <a:rPr lang="en-US" sz="3600" dirty="0"/>
              <a:t>, Prototype </a:t>
            </a:r>
            <a:r>
              <a:rPr lang="en-US" sz="3600" dirty="0" smtClean="0"/>
              <a:t>2006</a:t>
            </a:r>
            <a:endParaRPr lang="en-US" sz="3600" dirty="0"/>
          </a:p>
        </p:txBody>
      </p:sp>
      <p:pic>
        <p:nvPicPr>
          <p:cNvPr id="937987" name="Picture 3" descr="intel_80core_ceo_550x367"/>
          <p:cNvPicPr>
            <a:picLocks noChangeAspect="1" noChangeArrowheads="1"/>
          </p:cNvPicPr>
          <p:nvPr/>
        </p:nvPicPr>
        <p:blipFill>
          <a:blip r:embed="rId3" cstate="print"/>
          <a:srcRect/>
          <a:stretch>
            <a:fillRect/>
          </a:stretch>
        </p:blipFill>
        <p:spPr bwMode="auto">
          <a:xfrm>
            <a:off x="838200" y="1371600"/>
            <a:ext cx="3810000" cy="2541588"/>
          </a:xfrm>
          <a:prstGeom prst="rect">
            <a:avLst/>
          </a:prstGeom>
          <a:noFill/>
        </p:spPr>
      </p:pic>
      <p:pic>
        <p:nvPicPr>
          <p:cNvPr id="937988" name="Picture 4" descr="intel_80core_slide_550x367"/>
          <p:cNvPicPr>
            <a:picLocks noChangeAspect="1" noChangeArrowheads="1"/>
          </p:cNvPicPr>
          <p:nvPr/>
        </p:nvPicPr>
        <p:blipFill>
          <a:blip r:embed="rId4" cstate="print"/>
          <a:srcRect/>
          <a:stretch>
            <a:fillRect/>
          </a:stretch>
        </p:blipFill>
        <p:spPr bwMode="auto">
          <a:xfrm>
            <a:off x="4724400" y="2971800"/>
            <a:ext cx="4038600" cy="2695575"/>
          </a:xfrm>
          <a:prstGeom prst="rect">
            <a:avLst/>
          </a:prstGeom>
          <a:noFill/>
        </p:spPr>
      </p:pic>
      <p:sp>
        <p:nvSpPr>
          <p:cNvPr id="937989" name="Text Box 5"/>
          <p:cNvSpPr txBox="1">
            <a:spLocks noChangeArrowheads="1"/>
          </p:cNvSpPr>
          <p:nvPr/>
        </p:nvSpPr>
        <p:spPr bwMode="auto">
          <a:xfrm>
            <a:off x="4572000" y="5638800"/>
            <a:ext cx="4267200" cy="274638"/>
          </a:xfrm>
          <a:prstGeom prst="rect">
            <a:avLst/>
          </a:prstGeom>
          <a:noFill/>
          <a:ln w="9525">
            <a:noFill/>
            <a:miter lim="800000"/>
            <a:headEnd/>
            <a:tailEnd/>
          </a:ln>
          <a:effectLst/>
        </p:spPr>
        <p:txBody>
          <a:bodyPr>
            <a:spAutoFit/>
          </a:bodyPr>
          <a:lstStyle/>
          <a:p>
            <a:pPr>
              <a:spcBef>
                <a:spcPct val="50000"/>
              </a:spcBef>
            </a:pPr>
            <a:r>
              <a:rPr lang="en-US" sz="1200" dirty="0">
                <a:latin typeface="Courier New" pitchFamily="49" charset="0"/>
                <a:hlinkClick r:id="rId5"/>
              </a:rPr>
              <a:t>http://news.com.com/2300-1006_3-6119652.html</a:t>
            </a:r>
            <a:endParaRPr lang="en-US" sz="1200" dirty="0">
              <a:latin typeface="Courier New" pitchFamily="49" charset="0"/>
            </a:endParaRPr>
          </a:p>
        </p:txBody>
      </p:sp>
      <p:sp>
        <p:nvSpPr>
          <p:cNvPr id="937990" name="Text Box 6"/>
          <p:cNvSpPr txBox="1">
            <a:spLocks noChangeArrowheads="1"/>
          </p:cNvSpPr>
          <p:nvPr/>
        </p:nvSpPr>
        <p:spPr bwMode="auto">
          <a:xfrm>
            <a:off x="304800" y="4267200"/>
            <a:ext cx="4267200" cy="954107"/>
          </a:xfrm>
          <a:prstGeom prst="rect">
            <a:avLst/>
          </a:prstGeom>
          <a:noFill/>
          <a:ln w="9525">
            <a:noFill/>
            <a:miter lim="800000"/>
            <a:headEnd/>
            <a:tailEnd/>
          </a:ln>
          <a:effectLst/>
        </p:spPr>
        <p:txBody>
          <a:bodyPr>
            <a:spAutoFit/>
          </a:bodyPr>
          <a:lstStyle/>
          <a:p>
            <a:pPr>
              <a:spcBef>
                <a:spcPct val="50000"/>
              </a:spcBef>
            </a:pPr>
            <a:r>
              <a:rPr lang="en-US" sz="2800" b="1" dirty="0" smtClean="0"/>
              <a:t>4 </a:t>
            </a:r>
            <a:r>
              <a:rPr lang="en-US" sz="2800" b="1" dirty="0"/>
              <a:t>years from room to </a:t>
            </a:r>
            <a:r>
              <a:rPr lang="en-US" sz="2800" b="1" dirty="0" smtClean="0"/>
              <a:t>research chip</a:t>
            </a:r>
            <a:r>
              <a:rPr lang="en-US" sz="2800" b="1" dirty="0"/>
              <a:t>!</a:t>
            </a:r>
          </a:p>
        </p:txBody>
      </p:sp>
    </p:spTree>
    <p:custDataLst>
      <p:tags r:id="rId1"/>
    </p:custDataLst>
    <p:extLst>
      <p:ext uri="{BB962C8B-B14F-4D97-AF65-F5344CB8AC3E}">
        <p14:creationId xmlns:p14="http://schemas.microsoft.com/office/powerpoint/2010/main" val="39749107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a:t>
            </a:r>
            <a:r>
              <a:rPr lang="en-US" dirty="0" smtClean="0"/>
              <a:t>Multicore</a:t>
            </a:r>
            <a:endParaRPr lang="en-US" dirty="0"/>
          </a:p>
          <a:p>
            <a:r>
              <a:rPr lang="en-US" dirty="0" smtClean="0"/>
              <a:t>Tue March 12</a:t>
            </a:r>
            <a:r>
              <a:rPr lang="en-US" dirty="0" smtClean="0"/>
              <a:t> </a:t>
            </a:r>
            <a:r>
              <a:rPr lang="en-US" dirty="0" smtClean="0"/>
              <a:t>2013</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22</a:t>
            </a:fld>
            <a:endParaRPr lang="en-US"/>
          </a:p>
        </p:txBody>
      </p:sp>
      <p:sp>
        <p:nvSpPr>
          <p:cNvPr id="38916" name="Rectangle 2"/>
          <p:cNvSpPr>
            <a:spLocks noGrp="1" noChangeArrowheads="1"/>
          </p:cNvSpPr>
          <p:nvPr>
            <p:ph type="title"/>
          </p:nvPr>
        </p:nvSpPr>
        <p:spPr/>
        <p:txBody>
          <a:bodyPr/>
          <a:lstStyle/>
          <a:p>
            <a:pPr eaLnBrk="1" hangingPunct="1"/>
            <a:r>
              <a:rPr lang="en-US" dirty="0" smtClean="0"/>
              <a:t>What does 1 TFLOPs Look Like?</a:t>
            </a:r>
            <a:endParaRPr lang="en-US" dirty="0" smtClean="0"/>
          </a:p>
        </p:txBody>
      </p:sp>
      <p:pic>
        <p:nvPicPr>
          <p:cNvPr id="202754" name="Picture 2" descr="http://i.imgur.com/qvTs0t.jpg"/>
          <p:cNvPicPr>
            <a:picLocks noChangeAspect="1" noChangeArrowheads="1"/>
          </p:cNvPicPr>
          <p:nvPr/>
        </p:nvPicPr>
        <p:blipFill>
          <a:blip r:embed="rId3" cstate="print"/>
          <a:srcRect/>
          <a:stretch>
            <a:fillRect/>
          </a:stretch>
        </p:blipFill>
        <p:spPr bwMode="auto">
          <a:xfrm>
            <a:off x="6833112" y="3276600"/>
            <a:ext cx="1244088" cy="964169"/>
          </a:xfrm>
          <a:prstGeom prst="rect">
            <a:avLst/>
          </a:prstGeom>
          <a:noFill/>
        </p:spPr>
      </p:pic>
      <p:sp>
        <p:nvSpPr>
          <p:cNvPr id="17" name="TextBox 16"/>
          <p:cNvSpPr txBox="1"/>
          <p:nvPr/>
        </p:nvSpPr>
        <p:spPr>
          <a:xfrm>
            <a:off x="6248400" y="4191000"/>
            <a:ext cx="2743200" cy="369332"/>
          </a:xfrm>
          <a:prstGeom prst="rect">
            <a:avLst/>
          </a:prstGeom>
          <a:noFill/>
        </p:spPr>
        <p:txBody>
          <a:bodyPr wrap="square" rtlCol="0">
            <a:spAutoFit/>
          </a:bodyPr>
          <a:lstStyle/>
          <a:p>
            <a:r>
              <a:rPr lang="en-US" dirty="0" smtClean="0"/>
              <a:t>NVIDIA </a:t>
            </a:r>
            <a:r>
              <a:rPr lang="en-US" dirty="0" err="1" smtClean="0"/>
              <a:t>Kepler</a:t>
            </a:r>
            <a:r>
              <a:rPr lang="en-US" dirty="0" smtClean="0"/>
              <a:t> K20</a:t>
            </a:r>
            <a:r>
              <a:rPr lang="en-US" baseline="30000" dirty="0" smtClean="0"/>
              <a:t>[15]</a:t>
            </a:r>
            <a:endParaRPr lang="en-US" baseline="30000" dirty="0"/>
          </a:p>
        </p:txBody>
      </p:sp>
      <p:pic>
        <p:nvPicPr>
          <p:cNvPr id="202756" name="Picture 4" descr="https://encrypted-tbn3.gstatic.com/images?q=tbn:ANd9GcQq0SclRUJgPSi6TEvKK_OrZl5Rsir8Yy6_HO38ma7qop3q2Qk8lQ"/>
          <p:cNvPicPr>
            <a:picLocks noChangeAspect="1" noChangeArrowheads="1"/>
          </p:cNvPicPr>
          <p:nvPr/>
        </p:nvPicPr>
        <p:blipFill>
          <a:blip r:embed="rId4" cstate="print"/>
          <a:srcRect/>
          <a:stretch>
            <a:fillRect/>
          </a:stretch>
        </p:blipFill>
        <p:spPr bwMode="auto">
          <a:xfrm>
            <a:off x="6629400" y="4724400"/>
            <a:ext cx="1591355" cy="1000923"/>
          </a:xfrm>
          <a:prstGeom prst="rect">
            <a:avLst/>
          </a:prstGeom>
          <a:noFill/>
        </p:spPr>
      </p:pic>
      <p:sp>
        <p:nvSpPr>
          <p:cNvPr id="19" name="TextBox 18"/>
          <p:cNvSpPr txBox="1"/>
          <p:nvPr/>
        </p:nvSpPr>
        <p:spPr>
          <a:xfrm>
            <a:off x="6248400" y="5638800"/>
            <a:ext cx="2743200" cy="369332"/>
          </a:xfrm>
          <a:prstGeom prst="rect">
            <a:avLst/>
          </a:prstGeom>
          <a:noFill/>
        </p:spPr>
        <p:txBody>
          <a:bodyPr wrap="square" rtlCol="0">
            <a:spAutoFit/>
          </a:bodyPr>
          <a:lstStyle/>
          <a:p>
            <a:r>
              <a:rPr lang="en-US" dirty="0" smtClean="0"/>
              <a:t>Intel MIC Xeon PHI</a:t>
            </a:r>
            <a:r>
              <a:rPr lang="en-US" baseline="30000" dirty="0" smtClean="0"/>
              <a:t>[16]</a:t>
            </a:r>
            <a:endParaRPr lang="en-US" baseline="30000" dirty="0"/>
          </a:p>
        </p:txBody>
      </p:sp>
      <p:sp>
        <p:nvSpPr>
          <p:cNvPr id="21" name="TextBox 20"/>
          <p:cNvSpPr txBox="1"/>
          <p:nvPr/>
        </p:nvSpPr>
        <p:spPr>
          <a:xfrm>
            <a:off x="6553200" y="1219200"/>
            <a:ext cx="2209800" cy="461665"/>
          </a:xfrm>
          <a:prstGeom prst="rect">
            <a:avLst/>
          </a:prstGeom>
          <a:noFill/>
        </p:spPr>
        <p:txBody>
          <a:bodyPr wrap="square" rtlCol="0">
            <a:spAutoFit/>
          </a:bodyPr>
          <a:lstStyle/>
          <a:p>
            <a:r>
              <a:rPr lang="en-US" sz="2400" b="1" dirty="0" smtClean="0"/>
              <a:t>2012: Card</a:t>
            </a:r>
            <a:endParaRPr lang="en-US" sz="2400" b="1" dirty="0"/>
          </a:p>
        </p:txBody>
      </p:sp>
      <p:pic>
        <p:nvPicPr>
          <p:cNvPr id="38918" name="Picture 4" descr="boomerback1"/>
          <p:cNvPicPr>
            <a:picLocks noChangeAspect="1" noChangeArrowheads="1"/>
          </p:cNvPicPr>
          <p:nvPr/>
        </p:nvPicPr>
        <p:blipFill>
          <a:blip r:embed="rId5" cstate="print"/>
          <a:srcRect/>
          <a:stretch>
            <a:fillRect/>
          </a:stretch>
        </p:blipFill>
        <p:spPr bwMode="auto">
          <a:xfrm>
            <a:off x="3352800" y="1633536"/>
            <a:ext cx="2819400" cy="3759200"/>
          </a:xfrm>
          <a:prstGeom prst="rect">
            <a:avLst/>
          </a:prstGeom>
          <a:noFill/>
          <a:ln w="9525">
            <a:noFill/>
            <a:miter lim="800000"/>
            <a:headEnd/>
            <a:tailEnd/>
          </a:ln>
        </p:spPr>
      </p:pic>
      <p:sp>
        <p:nvSpPr>
          <p:cNvPr id="15" name="TextBox 14"/>
          <p:cNvSpPr txBox="1"/>
          <p:nvPr/>
        </p:nvSpPr>
        <p:spPr>
          <a:xfrm>
            <a:off x="2590800" y="5410200"/>
            <a:ext cx="4191000" cy="584775"/>
          </a:xfrm>
          <a:prstGeom prst="rect">
            <a:avLst/>
          </a:prstGeom>
          <a:noFill/>
        </p:spPr>
        <p:txBody>
          <a:bodyPr wrap="square" rtlCol="0">
            <a:spAutoFit/>
          </a:bodyPr>
          <a:lstStyle/>
          <a:p>
            <a:r>
              <a:rPr lang="en-US" sz="1600" dirty="0" smtClean="0">
                <a:latin typeface="Courier New" pitchFamily="49" charset="0"/>
                <a:cs typeface="Courier New" pitchFamily="49" charset="0"/>
              </a:rPr>
              <a:t>boomer.oscer.ou.edu</a:t>
            </a:r>
            <a:endParaRPr lang="en-US" sz="1600" dirty="0" smtClean="0"/>
          </a:p>
          <a:p>
            <a:r>
              <a:rPr lang="en-US" sz="1600" dirty="0" smtClean="0"/>
              <a:t>In service 2002-5: 11 racks</a:t>
            </a:r>
            <a:endParaRPr lang="en-US" sz="1600" dirty="0"/>
          </a:p>
        </p:txBody>
      </p:sp>
      <p:sp>
        <p:nvSpPr>
          <p:cNvPr id="22" name="TextBox 21"/>
          <p:cNvSpPr txBox="1"/>
          <p:nvPr/>
        </p:nvSpPr>
        <p:spPr>
          <a:xfrm>
            <a:off x="3352800" y="1219200"/>
            <a:ext cx="2819400" cy="461665"/>
          </a:xfrm>
          <a:prstGeom prst="rect">
            <a:avLst/>
          </a:prstGeom>
          <a:noFill/>
        </p:spPr>
        <p:txBody>
          <a:bodyPr wrap="square" rtlCol="0">
            <a:spAutoFit/>
          </a:bodyPr>
          <a:lstStyle/>
          <a:p>
            <a:r>
              <a:rPr lang="en-US" sz="2400" b="1" dirty="0" smtClean="0"/>
              <a:t>2002: Row</a:t>
            </a:r>
            <a:endParaRPr lang="en-US" sz="2400" b="1" dirty="0"/>
          </a:p>
        </p:txBody>
      </p:sp>
      <p:grpSp>
        <p:nvGrpSpPr>
          <p:cNvPr id="2" name="Group 27"/>
          <p:cNvGrpSpPr/>
          <p:nvPr/>
        </p:nvGrpSpPr>
        <p:grpSpPr>
          <a:xfrm>
            <a:off x="228600" y="1676400"/>
            <a:ext cx="2743200" cy="3008531"/>
            <a:chOff x="228600" y="1676400"/>
            <a:chExt cx="2743200" cy="3008531"/>
          </a:xfrm>
        </p:grpSpPr>
        <p:sp>
          <p:nvSpPr>
            <p:cNvPr id="24" name="TextBox 23"/>
            <p:cNvSpPr txBox="1"/>
            <p:nvPr/>
          </p:nvSpPr>
          <p:spPr>
            <a:xfrm>
              <a:off x="228600" y="1676400"/>
              <a:ext cx="2743200" cy="461665"/>
            </a:xfrm>
            <a:prstGeom prst="rect">
              <a:avLst/>
            </a:prstGeom>
            <a:noFill/>
          </p:spPr>
          <p:txBody>
            <a:bodyPr wrap="square" rtlCol="0">
              <a:spAutoFit/>
            </a:bodyPr>
            <a:lstStyle/>
            <a:p>
              <a:r>
                <a:rPr lang="en-US" sz="2400" b="1" dirty="0" smtClean="0"/>
                <a:t>1997: Room</a:t>
              </a:r>
              <a:endParaRPr lang="en-US" sz="2400" b="1" dirty="0"/>
            </a:p>
          </p:txBody>
        </p:sp>
        <p:sp>
          <p:nvSpPr>
            <p:cNvPr id="25" name="TextBox 24"/>
            <p:cNvSpPr txBox="1"/>
            <p:nvPr/>
          </p:nvSpPr>
          <p:spPr>
            <a:xfrm>
              <a:off x="304800" y="4038600"/>
              <a:ext cx="2438400" cy="646331"/>
            </a:xfrm>
            <a:prstGeom prst="rect">
              <a:avLst/>
            </a:prstGeom>
            <a:noFill/>
          </p:spPr>
          <p:txBody>
            <a:bodyPr wrap="square" rtlCol="0">
              <a:spAutoFit/>
            </a:bodyPr>
            <a:lstStyle/>
            <a:p>
              <a:r>
                <a:rPr lang="en-US" dirty="0" smtClean="0"/>
                <a:t>ASCI RED</a:t>
              </a:r>
              <a:r>
                <a:rPr lang="en-US" baseline="30000" dirty="0" smtClean="0"/>
                <a:t>[13]</a:t>
              </a:r>
            </a:p>
            <a:p>
              <a:r>
                <a:rPr lang="en-US" dirty="0" smtClean="0"/>
                <a:t>Sandia National Lab</a:t>
              </a:r>
              <a:endParaRPr lang="en-US" dirty="0"/>
            </a:p>
          </p:txBody>
        </p:sp>
        <p:pic>
          <p:nvPicPr>
            <p:cNvPr id="202760" name="Picture 8" descr="http://www.top500.org/files/imagecache/gallery/files/systems/Intel_ASCI_Red.jpg"/>
            <p:cNvPicPr>
              <a:picLocks noChangeAspect="1" noChangeArrowheads="1"/>
            </p:cNvPicPr>
            <p:nvPr/>
          </p:nvPicPr>
          <p:blipFill>
            <a:blip r:embed="rId6" cstate="print"/>
            <a:srcRect/>
            <a:stretch>
              <a:fillRect/>
            </a:stretch>
          </p:blipFill>
          <p:spPr bwMode="auto">
            <a:xfrm>
              <a:off x="228600" y="2133600"/>
              <a:ext cx="2743200" cy="1828800"/>
            </a:xfrm>
            <a:prstGeom prst="rect">
              <a:avLst/>
            </a:prstGeom>
            <a:noFill/>
          </p:spPr>
        </p:pic>
      </p:grpSp>
      <p:pic>
        <p:nvPicPr>
          <p:cNvPr id="202762" name="Picture 10" descr="http://media2.hpcwire.com/hpcwire/FirePro_w9000.png"/>
          <p:cNvPicPr>
            <a:picLocks noChangeAspect="1" noChangeArrowheads="1"/>
          </p:cNvPicPr>
          <p:nvPr/>
        </p:nvPicPr>
        <p:blipFill>
          <a:blip r:embed="rId7" cstate="print"/>
          <a:srcRect/>
          <a:stretch>
            <a:fillRect/>
          </a:stretch>
        </p:blipFill>
        <p:spPr bwMode="auto">
          <a:xfrm>
            <a:off x="6893983" y="1600200"/>
            <a:ext cx="1259417" cy="1047750"/>
          </a:xfrm>
          <a:prstGeom prst="rect">
            <a:avLst/>
          </a:prstGeom>
          <a:noFill/>
        </p:spPr>
      </p:pic>
      <p:sp>
        <p:nvSpPr>
          <p:cNvPr id="30" name="TextBox 29"/>
          <p:cNvSpPr txBox="1"/>
          <p:nvPr/>
        </p:nvSpPr>
        <p:spPr>
          <a:xfrm>
            <a:off x="6357936" y="2590800"/>
            <a:ext cx="2743200" cy="369332"/>
          </a:xfrm>
          <a:prstGeom prst="rect">
            <a:avLst/>
          </a:prstGeom>
          <a:noFill/>
        </p:spPr>
        <p:txBody>
          <a:bodyPr wrap="square" rtlCol="0">
            <a:spAutoFit/>
          </a:bodyPr>
          <a:lstStyle/>
          <a:p>
            <a:r>
              <a:rPr lang="en-US" dirty="0" smtClean="0"/>
              <a:t>AMD </a:t>
            </a:r>
            <a:r>
              <a:rPr lang="en-US" dirty="0" err="1" smtClean="0"/>
              <a:t>FirePro</a:t>
            </a:r>
            <a:r>
              <a:rPr lang="en-US" dirty="0" smtClean="0"/>
              <a:t> W9000</a:t>
            </a:r>
            <a:r>
              <a:rPr lang="en-US" baseline="30000" dirty="0" smtClean="0"/>
              <a:t>[14]</a:t>
            </a:r>
            <a:endParaRPr lang="en-US" baseline="30000" dirty="0"/>
          </a:p>
        </p:txBody>
      </p:sp>
    </p:spTree>
    <p:custDataLst>
      <p:tags r:id="rId1"/>
    </p:custDataLst>
    <p:extLst>
      <p:ext uri="{BB962C8B-B14F-4D97-AF65-F5344CB8AC3E}">
        <p14:creationId xmlns:p14="http://schemas.microsoft.com/office/powerpoint/2010/main" val="22017713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6" name="Slide Number Placeholder 4"/>
          <p:cNvSpPr>
            <a:spLocks noGrp="1"/>
          </p:cNvSpPr>
          <p:nvPr>
            <p:ph type="sldNum" sz="quarter" idx="11"/>
          </p:nvPr>
        </p:nvSpPr>
        <p:spPr/>
        <p:txBody>
          <a:bodyPr/>
          <a:lstStyle/>
          <a:p>
            <a:fld id="{D9E35173-BE28-46A4-BEE8-74B69FCFB8A0}" type="slidenum">
              <a:rPr lang="en-US"/>
              <a:pPr/>
              <a:t>23</a:t>
            </a:fld>
            <a:endParaRPr lang="en-US"/>
          </a:p>
        </p:txBody>
      </p:sp>
      <p:sp>
        <p:nvSpPr>
          <p:cNvPr id="939010" name="Rectangle 2"/>
          <p:cNvSpPr>
            <a:spLocks noGrp="1" noChangeArrowheads="1"/>
          </p:cNvSpPr>
          <p:nvPr>
            <p:ph type="title"/>
          </p:nvPr>
        </p:nvSpPr>
        <p:spPr/>
        <p:txBody>
          <a:bodyPr/>
          <a:lstStyle/>
          <a:p>
            <a:r>
              <a:rPr lang="en-US"/>
              <a:t>Moore’s Law</a:t>
            </a:r>
          </a:p>
        </p:txBody>
      </p:sp>
      <p:sp>
        <p:nvSpPr>
          <p:cNvPr id="939011" name="Rectangle 3"/>
          <p:cNvSpPr>
            <a:spLocks noGrp="1" noChangeArrowheads="1"/>
          </p:cNvSpPr>
          <p:nvPr>
            <p:ph type="body" idx="1"/>
          </p:nvPr>
        </p:nvSpPr>
        <p:spPr/>
        <p:txBody>
          <a:bodyPr/>
          <a:lstStyle/>
          <a:p>
            <a:pPr>
              <a:buFont typeface="Wingdings" pitchFamily="2" charset="2"/>
              <a:buNone/>
            </a:pPr>
            <a:r>
              <a:rPr lang="en-US"/>
              <a:t>In 1965, Gordon Moore was an engineer at Fairchild Semiconductor.</a:t>
            </a:r>
          </a:p>
          <a:p>
            <a:pPr>
              <a:buFont typeface="Wingdings" pitchFamily="2" charset="2"/>
              <a:buNone/>
            </a:pPr>
            <a:r>
              <a:rPr lang="en-US"/>
              <a:t>He noticed that the number of transistors that could be squeezed onto a chip was doubling about every 18 months.</a:t>
            </a:r>
          </a:p>
          <a:p>
            <a:pPr>
              <a:buFont typeface="Wingdings" pitchFamily="2" charset="2"/>
              <a:buNone/>
            </a:pPr>
            <a:r>
              <a:rPr lang="en-US"/>
              <a:t>It turns out that computer speed is roughly proportional to the number of transistors per unit area.</a:t>
            </a:r>
          </a:p>
          <a:p>
            <a:pPr>
              <a:buFont typeface="Wingdings" pitchFamily="2" charset="2"/>
              <a:buNone/>
            </a:pPr>
            <a:r>
              <a:rPr lang="en-US"/>
              <a:t>Moore wrote a paper about this concept, which became known as </a:t>
            </a:r>
            <a:r>
              <a:rPr lang="en-US" b="1" i="1" u="sng"/>
              <a:t>“Moore’s Law.”</a:t>
            </a:r>
            <a:r>
              <a:rPr lang="en-US"/>
              <a:t> </a:t>
            </a:r>
          </a:p>
        </p:txBody>
      </p:sp>
      <p:sp>
        <p:nvSpPr>
          <p:cNvPr id="93901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16758202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0" name="Slide Number Placeholder 4"/>
          <p:cNvSpPr>
            <a:spLocks noGrp="1"/>
          </p:cNvSpPr>
          <p:nvPr>
            <p:ph type="sldNum" sz="quarter" idx="11"/>
          </p:nvPr>
        </p:nvSpPr>
        <p:spPr/>
        <p:txBody>
          <a:bodyPr/>
          <a:lstStyle/>
          <a:p>
            <a:fld id="{EB6CA988-02E9-4E56-B73C-3DC9B5EF2E2D}" type="slidenum">
              <a:rPr lang="en-US"/>
              <a:pPr/>
              <a:t>24</a:t>
            </a:fld>
            <a:endParaRPr lang="en-US"/>
          </a:p>
        </p:txBody>
      </p:sp>
      <p:sp>
        <p:nvSpPr>
          <p:cNvPr id="940034" name="Rectangle 2"/>
          <p:cNvSpPr>
            <a:spLocks noGrp="1" noChangeArrowheads="1"/>
          </p:cNvSpPr>
          <p:nvPr>
            <p:ph type="title"/>
          </p:nvPr>
        </p:nvSpPr>
        <p:spPr/>
        <p:txBody>
          <a:bodyPr/>
          <a:lstStyle/>
          <a:p>
            <a:r>
              <a:rPr lang="en-US" sz="3600"/>
              <a:t>Moore’s Law in Practice</a:t>
            </a:r>
          </a:p>
        </p:txBody>
      </p:sp>
      <p:sp>
        <p:nvSpPr>
          <p:cNvPr id="940035"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0036"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0037"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0038"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003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0040" name="Text Box 8"/>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Tree>
    <p:extLst>
      <p:ext uri="{BB962C8B-B14F-4D97-AF65-F5344CB8AC3E}">
        <p14:creationId xmlns:p14="http://schemas.microsoft.com/office/powerpoint/2010/main" val="7450336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2" name="Slide Number Placeholder 4"/>
          <p:cNvSpPr>
            <a:spLocks noGrp="1"/>
          </p:cNvSpPr>
          <p:nvPr>
            <p:ph type="sldNum" sz="quarter" idx="11"/>
          </p:nvPr>
        </p:nvSpPr>
        <p:spPr/>
        <p:txBody>
          <a:bodyPr/>
          <a:lstStyle/>
          <a:p>
            <a:fld id="{12EE1412-0A0C-4407-B459-FA0E50B31FAE}" type="slidenum">
              <a:rPr lang="en-US"/>
              <a:pPr/>
              <a:t>25</a:t>
            </a:fld>
            <a:endParaRPr lang="en-US"/>
          </a:p>
        </p:txBody>
      </p:sp>
      <p:sp>
        <p:nvSpPr>
          <p:cNvPr id="941058" name="Rectangle 2"/>
          <p:cNvSpPr>
            <a:spLocks noGrp="1" noChangeArrowheads="1"/>
          </p:cNvSpPr>
          <p:nvPr>
            <p:ph type="title"/>
          </p:nvPr>
        </p:nvSpPr>
        <p:spPr/>
        <p:txBody>
          <a:bodyPr/>
          <a:lstStyle/>
          <a:p>
            <a:r>
              <a:rPr lang="en-US" sz="3600"/>
              <a:t>Moore’s Law in Practice</a:t>
            </a:r>
          </a:p>
        </p:txBody>
      </p:sp>
      <p:sp>
        <p:nvSpPr>
          <p:cNvPr id="941059"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1060"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1061"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1062"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106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106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1065" name="Text Box 9"/>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1066" name="Text Box 10"/>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Tree>
    <p:extLst>
      <p:ext uri="{BB962C8B-B14F-4D97-AF65-F5344CB8AC3E}">
        <p14:creationId xmlns:p14="http://schemas.microsoft.com/office/powerpoint/2010/main" val="33034733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4" name="Slide Number Placeholder 4"/>
          <p:cNvSpPr>
            <a:spLocks noGrp="1"/>
          </p:cNvSpPr>
          <p:nvPr>
            <p:ph type="sldNum" sz="quarter" idx="11"/>
          </p:nvPr>
        </p:nvSpPr>
        <p:spPr/>
        <p:txBody>
          <a:bodyPr/>
          <a:lstStyle/>
          <a:p>
            <a:fld id="{72255A67-81C6-4497-B3F6-3C8D8EB2FD20}" type="slidenum">
              <a:rPr lang="en-US"/>
              <a:pPr/>
              <a:t>26</a:t>
            </a:fld>
            <a:endParaRPr lang="en-US"/>
          </a:p>
        </p:txBody>
      </p:sp>
      <p:sp>
        <p:nvSpPr>
          <p:cNvPr id="942082" name="Rectangle 2"/>
          <p:cNvSpPr>
            <a:spLocks noGrp="1" noChangeArrowheads="1"/>
          </p:cNvSpPr>
          <p:nvPr>
            <p:ph type="title"/>
          </p:nvPr>
        </p:nvSpPr>
        <p:spPr/>
        <p:txBody>
          <a:bodyPr/>
          <a:lstStyle/>
          <a:p>
            <a:r>
              <a:rPr lang="en-US" sz="3600"/>
              <a:t>Moore’s Law in Practice</a:t>
            </a:r>
          </a:p>
        </p:txBody>
      </p:sp>
      <p:sp>
        <p:nvSpPr>
          <p:cNvPr id="942083"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2084"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2085"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2086"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208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208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208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2090" name="Text Box 10"/>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2091" name="Text Box 11"/>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2092" name="Text Box 12"/>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Tree>
    <p:extLst>
      <p:ext uri="{BB962C8B-B14F-4D97-AF65-F5344CB8AC3E}">
        <p14:creationId xmlns:p14="http://schemas.microsoft.com/office/powerpoint/2010/main" val="12941079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6" name="Slide Number Placeholder 4"/>
          <p:cNvSpPr>
            <a:spLocks noGrp="1"/>
          </p:cNvSpPr>
          <p:nvPr>
            <p:ph type="sldNum" sz="quarter" idx="11"/>
          </p:nvPr>
        </p:nvSpPr>
        <p:spPr/>
        <p:txBody>
          <a:bodyPr/>
          <a:lstStyle/>
          <a:p>
            <a:fld id="{EAEFF767-6E28-4D99-8FC4-094A3BC73C70}" type="slidenum">
              <a:rPr lang="en-US"/>
              <a:pPr/>
              <a:t>27</a:t>
            </a:fld>
            <a:endParaRPr lang="en-US"/>
          </a:p>
        </p:txBody>
      </p:sp>
      <p:sp>
        <p:nvSpPr>
          <p:cNvPr id="943106" name="Rectangle 2"/>
          <p:cNvSpPr>
            <a:spLocks noGrp="1" noChangeArrowheads="1"/>
          </p:cNvSpPr>
          <p:nvPr>
            <p:ph type="title"/>
          </p:nvPr>
        </p:nvSpPr>
        <p:spPr/>
        <p:txBody>
          <a:bodyPr/>
          <a:lstStyle/>
          <a:p>
            <a:r>
              <a:rPr lang="en-US" sz="3600"/>
              <a:t>Moore’s Law in Practice</a:t>
            </a:r>
          </a:p>
        </p:txBody>
      </p:sp>
      <p:sp>
        <p:nvSpPr>
          <p:cNvPr id="943107"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3108"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3109"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3110" name="Text Box 6"/>
          <p:cNvSpPr txBox="1">
            <a:spLocks noChangeArrowheads="1"/>
          </p:cNvSpPr>
          <p:nvPr/>
        </p:nvSpPr>
        <p:spPr bwMode="auto">
          <a:xfrm rot="16200000">
            <a:off x="277019" y="2924969"/>
            <a:ext cx="1295400" cy="779462"/>
          </a:xfrm>
          <a:prstGeom prst="rect">
            <a:avLst/>
          </a:prstGeom>
          <a:noFill/>
          <a:ln w="9525">
            <a:noFill/>
            <a:miter lim="800000"/>
            <a:headEnd/>
            <a:tailEnd/>
          </a:ln>
          <a:effectLst/>
        </p:spPr>
        <p:txBody>
          <a:bodyPr>
            <a:spAutoFit/>
          </a:bodyPr>
          <a:lstStyle/>
          <a:p>
            <a:pPr>
              <a:spcBef>
                <a:spcPct val="50000"/>
              </a:spcBef>
            </a:pPr>
            <a:r>
              <a:rPr lang="en-US"/>
              <a:t>log(Speed)</a:t>
            </a:r>
          </a:p>
          <a:p>
            <a:pPr>
              <a:spcBef>
                <a:spcPct val="50000"/>
              </a:spcBef>
            </a:pPr>
            <a:endParaRPr lang="en-US"/>
          </a:p>
        </p:txBody>
      </p:sp>
      <p:sp>
        <p:nvSpPr>
          <p:cNvPr id="94311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311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311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311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3115" name="Text Box 11"/>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3116" name="Text Box 12"/>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3117" name="Text Box 13"/>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3118" name="Text Box 14"/>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Tree>
    <p:extLst>
      <p:ext uri="{BB962C8B-B14F-4D97-AF65-F5344CB8AC3E}">
        <p14:creationId xmlns:p14="http://schemas.microsoft.com/office/powerpoint/2010/main" val="5977656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8" name="Slide Number Placeholder 4"/>
          <p:cNvSpPr>
            <a:spLocks noGrp="1"/>
          </p:cNvSpPr>
          <p:nvPr>
            <p:ph type="sldNum" sz="quarter" idx="11"/>
          </p:nvPr>
        </p:nvSpPr>
        <p:spPr/>
        <p:txBody>
          <a:bodyPr/>
          <a:lstStyle/>
          <a:p>
            <a:fld id="{55AEA338-0722-478D-B679-D3F6963DA776}" type="slidenum">
              <a:rPr lang="en-US"/>
              <a:pPr/>
              <a:t>28</a:t>
            </a:fld>
            <a:endParaRPr lang="en-US"/>
          </a:p>
        </p:txBody>
      </p:sp>
      <p:sp>
        <p:nvSpPr>
          <p:cNvPr id="944130" name="Rectangle 2"/>
          <p:cNvSpPr>
            <a:spLocks noGrp="1" noChangeArrowheads="1"/>
          </p:cNvSpPr>
          <p:nvPr>
            <p:ph type="title"/>
          </p:nvPr>
        </p:nvSpPr>
        <p:spPr/>
        <p:txBody>
          <a:bodyPr/>
          <a:lstStyle/>
          <a:p>
            <a:r>
              <a:rPr lang="en-US" sz="3600"/>
              <a:t>Moore’s Law in Practice</a:t>
            </a:r>
          </a:p>
        </p:txBody>
      </p:sp>
      <p:sp>
        <p:nvSpPr>
          <p:cNvPr id="944131"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4132"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4133"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4134" name="Text Box 6"/>
          <p:cNvSpPr txBox="1">
            <a:spLocks noChangeArrowheads="1"/>
          </p:cNvSpPr>
          <p:nvPr/>
        </p:nvSpPr>
        <p:spPr bwMode="auto">
          <a:xfrm rot="16200000">
            <a:off x="70644" y="3131344"/>
            <a:ext cx="1295400" cy="366712"/>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413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413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413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413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413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a:effectLst/>
        </p:spPr>
        <p:txBody>
          <a:bodyPr wrap="none"/>
          <a:lstStyle/>
          <a:p>
            <a:endParaRPr lang="en-US"/>
          </a:p>
        </p:txBody>
      </p:sp>
      <p:sp>
        <p:nvSpPr>
          <p:cNvPr id="944140" name="Text Box 12"/>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4141" name="Text Box 13"/>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4142" name="Text Box 14"/>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4143" name="Text Box 15"/>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
        <p:nvSpPr>
          <p:cNvPr id="944144" name="Text Box 16"/>
          <p:cNvSpPr txBox="1">
            <a:spLocks noChangeArrowheads="1"/>
          </p:cNvSpPr>
          <p:nvPr/>
        </p:nvSpPr>
        <p:spPr bwMode="auto">
          <a:xfrm rot="21300000">
            <a:off x="5562600" y="4800600"/>
            <a:ext cx="1143000" cy="336550"/>
          </a:xfrm>
          <a:prstGeom prst="rect">
            <a:avLst/>
          </a:prstGeom>
          <a:noFill/>
          <a:ln w="9525">
            <a:noFill/>
            <a:miter lim="800000"/>
            <a:headEnd/>
            <a:tailEnd/>
          </a:ln>
          <a:effectLst/>
        </p:spPr>
        <p:txBody>
          <a:bodyPr>
            <a:spAutoFit/>
          </a:bodyPr>
          <a:lstStyle/>
          <a:p>
            <a:pPr>
              <a:spcBef>
                <a:spcPct val="50000"/>
              </a:spcBef>
            </a:pPr>
            <a:r>
              <a:rPr lang="en-US" sz="1600"/>
              <a:t>Software</a:t>
            </a:r>
          </a:p>
        </p:txBody>
      </p:sp>
    </p:spTree>
    <p:extLst>
      <p:ext uri="{BB962C8B-B14F-4D97-AF65-F5344CB8AC3E}">
        <p14:creationId xmlns:p14="http://schemas.microsoft.com/office/powerpoint/2010/main" val="35647529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Multicore</a:t>
            </a:r>
            <a:endParaRPr lang="en-US" dirty="0"/>
          </a:p>
          <a:p>
            <a:r>
              <a:rPr lang="da-DK" dirty="0" smtClean="0"/>
              <a:t>Tue March 12 2013</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29</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1066800" y="1676400"/>
          <a:ext cx="5676900" cy="3937000"/>
        </p:xfrm>
        <a:graphic>
          <a:graphicData uri="http://schemas.openxmlformats.org/presentationml/2006/ole">
            <mc:AlternateContent xmlns:mc="http://schemas.openxmlformats.org/markup-compatibility/2006">
              <mc:Choice xmlns:v="urn:schemas-microsoft-com:vml" Requires="v">
                <p:oleObj spid="_x0000_s7173" name="Worksheet" r:id="rId5" imgW="8639243" imgH="6000750" progId="Excel.Sheet.8">
                  <p:embed/>
                </p:oleObj>
              </mc:Choice>
              <mc:Fallback>
                <p:oleObj name="Worksheet" r:id="rId5" imgW="8639243" imgH="600075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676400"/>
                        <a:ext cx="5676900"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6" name="Rectangle 15"/>
          <p:cNvSpPr/>
          <p:nvPr/>
        </p:nvSpPr>
        <p:spPr>
          <a:xfrm>
            <a:off x="2821633" y="4495800"/>
            <a:ext cx="2281395" cy="369332"/>
          </a:xfrm>
          <a:prstGeom prst="rect">
            <a:avLst/>
          </a:prstGeom>
        </p:spPr>
        <p:txBody>
          <a:bodyPr wrap="none">
            <a:spAutoFit/>
          </a:bodyPr>
          <a:lstStyle/>
          <a:p>
            <a:r>
              <a:rPr lang="en-US" dirty="0" smtClean="0"/>
              <a:t>1993: 1024 CPU cores</a:t>
            </a:r>
            <a:endParaRPr lang="en-US" dirty="0"/>
          </a:p>
        </p:txBody>
      </p:sp>
      <p:graphicFrame>
        <p:nvGraphicFramePr>
          <p:cNvPr id="17" name="Chart 16"/>
          <p:cNvGraphicFramePr/>
          <p:nvPr/>
        </p:nvGraphicFramePr>
        <p:xfrm>
          <a:off x="990600" y="1600200"/>
          <a:ext cx="6629399" cy="4191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3" name="TextBox 12"/>
          <p:cNvSpPr txBox="1"/>
          <p:nvPr/>
        </p:nvSpPr>
        <p:spPr>
          <a:xfrm>
            <a:off x="-381000" y="3886200"/>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2667000" y="2819400"/>
            <a:ext cx="3352800" cy="1730566"/>
          </a:xfrm>
          <a:prstGeom prst="line">
            <a:avLst/>
          </a:prstGeom>
          <a:solidFill>
            <a:schemeClr val="accent1"/>
          </a:solidFill>
          <a:ln w="38100" cap="flat" cmpd="sng" algn="ctr">
            <a:solidFill>
              <a:srgbClr val="FF00FF"/>
            </a:solidFill>
            <a:prstDash val="solid"/>
            <a:miter lim="800000"/>
            <a:headEnd type="none" w="med" len="med"/>
            <a:tailEnd type="none" w="med" len="med"/>
          </a:ln>
          <a:effectLst/>
        </p:spPr>
      </p:cxnSp>
    </p:spTree>
    <p:custDataLst>
      <p:tags r:id="rId2"/>
    </p:custDataLst>
    <p:extLst>
      <p:ext uri="{BB962C8B-B14F-4D97-AF65-F5344CB8AC3E}">
        <p14:creationId xmlns:p14="http://schemas.microsoft.com/office/powerpoint/2010/main" val="7190922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626661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990600" y="1219200"/>
            <a:ext cx="7772400" cy="1752600"/>
          </a:xfrm>
        </p:spPr>
        <p:txBody>
          <a:bodyPr/>
          <a:lstStyle/>
          <a:p>
            <a:r>
              <a:rPr lang="en-US" sz="6000"/>
              <a:t>The Tyranny of</a:t>
            </a:r>
            <a:br>
              <a:rPr lang="en-US" sz="6000"/>
            </a:br>
            <a:r>
              <a:rPr lang="en-US" sz="6000"/>
              <a:t>the Storage Hierarchy</a:t>
            </a:r>
          </a:p>
        </p:txBody>
      </p:sp>
      <p:sp>
        <p:nvSpPr>
          <p:cNvPr id="946179"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5098206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English: Multicore</a:t>
            </a:r>
            <a:endParaRPr lang="en-US" dirty="0"/>
          </a:p>
          <a:p>
            <a:r>
              <a:rPr lang="en-US" dirty="0" smtClean="0"/>
              <a:t>Tue March 12 2013</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31</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292246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xfrm>
            <a:off x="2286000" y="6172200"/>
            <a:ext cx="4267200" cy="457200"/>
          </a:xfrm>
          <a:noFill/>
        </p:spPr>
        <p:txBody>
          <a:bodyPr/>
          <a:lstStyle/>
          <a:p>
            <a:r>
              <a:rPr lang="en-US" dirty="0" smtClean="0"/>
              <a:t>Supercomputing in Plain English: Multicore</a:t>
            </a:r>
            <a:endParaRPr lang="en-US" dirty="0"/>
          </a:p>
          <a:p>
            <a:r>
              <a:rPr lang="en-US" dirty="0" smtClean="0"/>
              <a:t>Tue March 12 2013</a:t>
            </a:r>
            <a:endParaRPr lang="en-US" dirty="0"/>
          </a:p>
        </p:txBody>
      </p:sp>
      <p:sp>
        <p:nvSpPr>
          <p:cNvPr id="52227" name="Slide Number Placeholder 3"/>
          <p:cNvSpPr>
            <a:spLocks noGrp="1"/>
          </p:cNvSpPr>
          <p:nvPr>
            <p:ph type="sldNum" sz="quarter" idx="4294967295"/>
          </p:nvPr>
        </p:nvSpPr>
        <p:spPr>
          <a:xfrm>
            <a:off x="7162800" y="6191250"/>
            <a:ext cx="1295400" cy="457200"/>
          </a:xfrm>
          <a:prstGeom prst="rect">
            <a:avLst/>
          </a:prstGeom>
          <a:noFill/>
        </p:spPr>
        <p:txBody>
          <a:bodyPr/>
          <a:lstStyle/>
          <a:p>
            <a:fld id="{D7AA3632-22E7-4B86-8750-7FE83C560DAD}" type="slidenum">
              <a:rPr lang="en-US"/>
              <a:pPr/>
              <a:t>32</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3438942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xfrm>
            <a:off x="2286000" y="6172200"/>
            <a:ext cx="4267200" cy="457200"/>
          </a:xfrm>
          <a:noFill/>
        </p:spPr>
        <p:txBody>
          <a:bodyPr/>
          <a:lstStyle/>
          <a:p>
            <a:r>
              <a:rPr lang="en-US" dirty="0" smtClean="0"/>
              <a:t>Supercomputing in Plain English: Multicore</a:t>
            </a:r>
            <a:endParaRPr lang="en-US" dirty="0"/>
          </a:p>
          <a:p>
            <a:r>
              <a:rPr lang="en-US" dirty="0" smtClean="0"/>
              <a:t>Tue March 12 2013</a:t>
            </a:r>
            <a:endParaRPr lang="en-US" dirty="0"/>
          </a:p>
        </p:txBody>
      </p:sp>
      <p:sp>
        <p:nvSpPr>
          <p:cNvPr id="53251" name="Slide Number Placeholder 3"/>
          <p:cNvSpPr>
            <a:spLocks noGrp="1"/>
          </p:cNvSpPr>
          <p:nvPr>
            <p:ph type="sldNum" sz="quarter" idx="4294967295"/>
          </p:nvPr>
        </p:nvSpPr>
        <p:spPr>
          <a:xfrm>
            <a:off x="7162800" y="6191250"/>
            <a:ext cx="1295400" cy="457200"/>
          </a:xfrm>
          <a:prstGeom prst="rect">
            <a:avLst/>
          </a:prstGeom>
          <a:noFill/>
        </p:spPr>
        <p:txBody>
          <a:bodyPr/>
          <a:lstStyle/>
          <a:p>
            <a:fld id="{51CEF936-6AB2-47CA-BA47-1505430AD112}" type="slidenum">
              <a:rPr lang="en-US"/>
              <a:pPr/>
              <a:t>33</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491324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Multicore</a:t>
            </a:r>
            <a:endParaRPr lang="en-US" dirty="0"/>
          </a:p>
          <a:p>
            <a:r>
              <a:rPr lang="en-US" dirty="0" smtClean="0"/>
              <a:t>Tue March 12 2013</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34</a:t>
            </a:fld>
            <a:endParaRPr lang="en-US"/>
          </a:p>
        </p:txBody>
      </p:sp>
      <p:sp>
        <p:nvSpPr>
          <p:cNvPr id="44036" name="Rectangle 2"/>
          <p:cNvSpPr>
            <a:spLocks noGrp="1" noChangeArrowheads="1"/>
          </p:cNvSpPr>
          <p:nvPr>
            <p:ph type="title"/>
          </p:nvPr>
        </p:nvSpPr>
        <p:spPr/>
        <p:txBody>
          <a:bodyPr/>
          <a:lstStyle/>
          <a:p>
            <a:pPr eaLnBrk="1" hangingPunct="1"/>
            <a:r>
              <a:rPr lang="en-US" dirty="0" smtClean="0"/>
              <a:t>A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695329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English: Multicore</a:t>
            </a:r>
            <a:endParaRPr lang="en-US" dirty="0"/>
          </a:p>
          <a:p>
            <a:r>
              <a:rPr lang="en-US" dirty="0" smtClean="0"/>
              <a:t>Tue March 12 2013</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35</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a:t>
            </a:r>
            <a:r>
              <a:rPr lang="en-US" sz="1600" dirty="0"/>
              <a:t>registers, 8 80-bit floating point registers</a:t>
            </a:r>
            <a:r>
              <a:rPr lang="en-US" sz="1600" dirty="0" smtClean="0"/>
              <a:t>,</a:t>
            </a:r>
            <a:endParaRPr lang="en-US" sz="1600" dirty="0"/>
          </a:p>
          <a:p>
            <a:pPr marL="457200" indent="-457200" algn="l"/>
            <a:r>
              <a:rPr lang="en-US" sz="1600" dirty="0"/>
              <a:t>     </a:t>
            </a:r>
            <a:r>
              <a:rPr lang="en-US" sz="1600" dirty="0" smtClean="0"/>
              <a:t>16 </a:t>
            </a:r>
            <a:r>
              <a:rPr lang="en-US" sz="1600" dirty="0"/>
              <a:t>128-bit floating point </a:t>
            </a:r>
            <a:r>
              <a:rPr lang="en-US" sz="1600" dirty="0" smtClean="0"/>
              <a:t>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2470860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6" name="Slide Number Placeholder 4"/>
          <p:cNvSpPr>
            <a:spLocks noGrp="1"/>
          </p:cNvSpPr>
          <p:nvPr>
            <p:ph type="sldNum" sz="quarter" idx="11"/>
          </p:nvPr>
        </p:nvSpPr>
        <p:spPr/>
        <p:txBody>
          <a:bodyPr/>
          <a:lstStyle/>
          <a:p>
            <a:fld id="{32C5B8ED-3AFC-4726-B7BE-A12329891C3E}" type="slidenum">
              <a:rPr lang="en-US"/>
              <a:pPr/>
              <a:t>36</a:t>
            </a:fld>
            <a:endParaRPr lang="en-US"/>
          </a:p>
        </p:txBody>
      </p:sp>
      <p:sp>
        <p:nvSpPr>
          <p:cNvPr id="952322" name="Rectangle 2"/>
          <p:cNvSpPr>
            <a:spLocks noGrp="1" noChangeArrowheads="1"/>
          </p:cNvSpPr>
          <p:nvPr>
            <p:ph type="title"/>
          </p:nvPr>
        </p:nvSpPr>
        <p:spPr/>
        <p:txBody>
          <a:bodyPr/>
          <a:lstStyle/>
          <a:p>
            <a:r>
              <a:rPr lang="en-US"/>
              <a:t>Storage Use Strategies</a:t>
            </a:r>
          </a:p>
        </p:txBody>
      </p:sp>
      <p:sp>
        <p:nvSpPr>
          <p:cNvPr id="952323" name="Rectangle 3"/>
          <p:cNvSpPr>
            <a:spLocks noGrp="1" noChangeArrowheads="1"/>
          </p:cNvSpPr>
          <p:nvPr>
            <p:ph type="body" idx="1"/>
          </p:nvPr>
        </p:nvSpPr>
        <p:spPr>
          <a:xfrm>
            <a:off x="762000" y="1295400"/>
            <a:ext cx="7620000" cy="4800600"/>
          </a:xfrm>
        </p:spPr>
        <p:txBody>
          <a:bodyPr/>
          <a:lstStyle/>
          <a:p>
            <a:pPr>
              <a:lnSpc>
                <a:spcPct val="90000"/>
              </a:lnSpc>
            </a:pPr>
            <a:r>
              <a:rPr lang="en-US" b="1" i="1" u="sng"/>
              <a:t>Register reuse</a:t>
            </a:r>
            <a:r>
              <a:rPr lang="en-US"/>
              <a:t>: Do a lot of work on the same data before working on new data.</a:t>
            </a:r>
          </a:p>
          <a:p>
            <a:pPr>
              <a:lnSpc>
                <a:spcPct val="90000"/>
              </a:lnSpc>
            </a:pPr>
            <a:r>
              <a:rPr lang="en-US" b="1" i="1" u="sng"/>
              <a:t>Cache reuse</a:t>
            </a:r>
            <a:r>
              <a:rPr lang="en-US"/>
              <a:t>: The program is much more efficient if all of the data and instructions fit in cache; if not, try to use what’s in cache a lot before using anything that isn’t in cache.</a:t>
            </a:r>
          </a:p>
          <a:p>
            <a:pPr>
              <a:lnSpc>
                <a:spcPct val="90000"/>
              </a:lnSpc>
            </a:pPr>
            <a:r>
              <a:rPr lang="en-US" b="1" i="1" u="sng"/>
              <a:t>Data locality</a:t>
            </a:r>
            <a:r>
              <a:rPr lang="en-US"/>
              <a:t>:</a:t>
            </a:r>
            <a:r>
              <a:rPr lang="en-US" i="1"/>
              <a:t> </a:t>
            </a:r>
            <a:r>
              <a:rPr lang="en-US"/>
              <a:t>Try to access data that are near each other in memory before data that are far.</a:t>
            </a:r>
          </a:p>
          <a:p>
            <a:pPr>
              <a:lnSpc>
                <a:spcPct val="90000"/>
              </a:lnSpc>
            </a:pPr>
            <a:r>
              <a:rPr lang="en-US" b="1" u="sng"/>
              <a:t>I/O efficiency</a:t>
            </a:r>
            <a:r>
              <a:rPr lang="en-US"/>
              <a:t>:</a:t>
            </a:r>
            <a:r>
              <a:rPr lang="en-US" i="1"/>
              <a:t> </a:t>
            </a:r>
            <a:r>
              <a:rPr lang="en-US"/>
              <a:t>Do a bunch of I/O all at once rather than a little bit at a time; don’t mix calculations and I/O.</a:t>
            </a:r>
          </a:p>
        </p:txBody>
      </p:sp>
      <p:sp>
        <p:nvSpPr>
          <p:cNvPr id="95232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354490863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83BB6861-40D5-43FD-A94F-CB937DBC483E}" type="slidenum">
              <a:rPr lang="en-US"/>
              <a:pPr/>
              <a:t>37</a:t>
            </a:fld>
            <a:endParaRPr lang="en-US"/>
          </a:p>
        </p:txBody>
      </p:sp>
      <p:sp>
        <p:nvSpPr>
          <p:cNvPr id="953346" name="Rectangle 2"/>
          <p:cNvSpPr>
            <a:spLocks noGrp="1" noChangeArrowheads="1"/>
          </p:cNvSpPr>
          <p:nvPr>
            <p:ph type="title"/>
          </p:nvPr>
        </p:nvSpPr>
        <p:spPr/>
        <p:txBody>
          <a:bodyPr/>
          <a:lstStyle/>
          <a:p>
            <a:r>
              <a:rPr lang="en-US" sz="3600"/>
              <a:t>A Concrete Example</a:t>
            </a:r>
          </a:p>
        </p:txBody>
      </p:sp>
      <p:sp>
        <p:nvSpPr>
          <p:cNvPr id="953347" name="Rectangle 3"/>
          <p:cNvSpPr>
            <a:spLocks noGrp="1" noChangeArrowheads="1"/>
          </p:cNvSpPr>
          <p:nvPr>
            <p:ph type="body" idx="1"/>
          </p:nvPr>
        </p:nvSpPr>
        <p:spPr>
          <a:xfrm>
            <a:off x="457200" y="1371600"/>
            <a:ext cx="8229600" cy="4648200"/>
          </a:xfrm>
        </p:spPr>
        <p:txBody>
          <a:bodyPr/>
          <a:lstStyle/>
          <a:p>
            <a:pPr>
              <a:lnSpc>
                <a:spcPct val="90000"/>
              </a:lnSpc>
              <a:spcBef>
                <a:spcPts val="300"/>
              </a:spcBef>
            </a:pPr>
            <a:r>
              <a:rPr lang="en-US" dirty="0" smtClean="0"/>
              <a:t>Consider a cluster with </a:t>
            </a:r>
            <a:r>
              <a:rPr lang="en-US" dirty="0" smtClean="0"/>
              <a:t>Sandy Bridge CPUs</a:t>
            </a:r>
            <a:r>
              <a:rPr lang="en-US" dirty="0"/>
              <a:t>: </a:t>
            </a:r>
            <a:r>
              <a:rPr lang="en-US" dirty="0" smtClean="0"/>
              <a:t>                        </a:t>
            </a:r>
            <a:r>
              <a:rPr lang="en-US" dirty="0" err="1" smtClean="0"/>
              <a:t>oct</a:t>
            </a:r>
            <a:r>
              <a:rPr lang="en-US" dirty="0" smtClean="0"/>
              <a:t> </a:t>
            </a:r>
            <a:r>
              <a:rPr lang="en-US" dirty="0"/>
              <a:t>core, 2.0 GHz, 1333 MHz </a:t>
            </a:r>
            <a:r>
              <a:rPr lang="en-US" dirty="0" smtClean="0"/>
              <a:t>quad channel </a:t>
            </a:r>
            <a:r>
              <a:rPr lang="en-US" dirty="0" smtClean="0"/>
              <a:t>QPI</a:t>
            </a:r>
            <a:r>
              <a:rPr lang="en-US" dirty="0" smtClean="0"/>
              <a:t>.</a:t>
            </a:r>
            <a:endParaRPr lang="en-US" dirty="0"/>
          </a:p>
          <a:p>
            <a:pPr>
              <a:spcBef>
                <a:spcPts val="300"/>
              </a:spcBef>
            </a:pPr>
            <a:r>
              <a:rPr lang="en-US" dirty="0"/>
              <a:t>The theoretical peak CPU speed is </a:t>
            </a:r>
            <a:r>
              <a:rPr lang="en-US" dirty="0" smtClean="0"/>
              <a:t>128</a:t>
            </a:r>
            <a:r>
              <a:rPr lang="en-US" dirty="0" smtClean="0"/>
              <a:t> </a:t>
            </a:r>
            <a:r>
              <a:rPr lang="en-US" dirty="0"/>
              <a:t>GFLOPs (double precision) per </a:t>
            </a:r>
            <a:r>
              <a:rPr lang="en-US" dirty="0" smtClean="0"/>
              <a:t>CPU chip, </a:t>
            </a:r>
            <a:r>
              <a:rPr lang="en-US" dirty="0"/>
              <a:t>and in practice </a:t>
            </a:r>
            <a:r>
              <a:rPr lang="en-US" dirty="0" smtClean="0"/>
              <a:t>the benchmark per core </a:t>
            </a:r>
            <a:r>
              <a:rPr lang="en-US" dirty="0"/>
              <a:t>as </a:t>
            </a:r>
            <a:r>
              <a:rPr lang="en-US" dirty="0" smtClean="0"/>
              <a:t>89% </a:t>
            </a:r>
            <a:r>
              <a:rPr lang="en-US" dirty="0"/>
              <a:t>of </a:t>
            </a:r>
            <a:r>
              <a:rPr lang="en-US" dirty="0" smtClean="0"/>
              <a:t>that </a:t>
            </a:r>
            <a:r>
              <a:rPr lang="en-US" dirty="0" smtClean="0"/>
              <a:t>(</a:t>
            </a:r>
            <a:r>
              <a:rPr lang="en-US" dirty="0" smtClean="0"/>
              <a:t>100+</a:t>
            </a:r>
            <a:r>
              <a:rPr lang="en-US" dirty="0" smtClean="0"/>
              <a:t>% </a:t>
            </a:r>
            <a:r>
              <a:rPr lang="en-US" dirty="0" smtClean="0"/>
              <a:t>for a single </a:t>
            </a:r>
            <a:r>
              <a:rPr lang="en-US" dirty="0" smtClean="0"/>
              <a:t>core due to automatic overclocking). </a:t>
            </a:r>
            <a:r>
              <a:rPr lang="en-US" dirty="0"/>
              <a:t>For a dual chip node, the peak is </a:t>
            </a:r>
            <a:r>
              <a:rPr lang="en-US" dirty="0" smtClean="0"/>
              <a:t>256</a:t>
            </a:r>
            <a:r>
              <a:rPr lang="en-US" dirty="0" smtClean="0"/>
              <a:t> </a:t>
            </a:r>
            <a:r>
              <a:rPr lang="en-US" dirty="0"/>
              <a:t>GFLOPs.</a:t>
            </a:r>
          </a:p>
          <a:p>
            <a:pPr>
              <a:lnSpc>
                <a:spcPct val="80000"/>
              </a:lnSpc>
              <a:spcBef>
                <a:spcPts val="300"/>
              </a:spcBef>
            </a:pPr>
            <a:r>
              <a:rPr lang="en-US" dirty="0"/>
              <a:t>Each double precision calculation is 2 8-byte operands and one 8-byte result, so 24 bytes get moved between RAM and CPU.</a:t>
            </a:r>
          </a:p>
          <a:p>
            <a:pPr>
              <a:lnSpc>
                <a:spcPct val="70000"/>
              </a:lnSpc>
              <a:spcBef>
                <a:spcPts val="300"/>
              </a:spcBef>
            </a:pPr>
            <a:r>
              <a:rPr lang="en-US" dirty="0"/>
              <a:t>So, in theory each node could </a:t>
            </a:r>
            <a:r>
              <a:rPr lang="en-US" dirty="0" smtClean="0"/>
              <a:t>consume up </a:t>
            </a:r>
            <a:r>
              <a:rPr lang="en-US" dirty="0"/>
              <a:t>to </a:t>
            </a:r>
            <a:r>
              <a:rPr lang="en-US" dirty="0" smtClean="0"/>
              <a:t>5722</a:t>
            </a:r>
            <a:r>
              <a:rPr lang="en-US" dirty="0" smtClean="0"/>
              <a:t> </a:t>
            </a:r>
            <a:r>
              <a:rPr lang="en-US" dirty="0"/>
              <a:t>GB/sec.</a:t>
            </a:r>
          </a:p>
          <a:p>
            <a:pPr>
              <a:lnSpc>
                <a:spcPct val="80000"/>
              </a:lnSpc>
              <a:spcBef>
                <a:spcPts val="300"/>
              </a:spcBef>
            </a:pPr>
            <a:r>
              <a:rPr lang="en-US" dirty="0"/>
              <a:t>The </a:t>
            </a:r>
            <a:r>
              <a:rPr lang="en-US" dirty="0" smtClean="0"/>
              <a:t>sustained RAM </a:t>
            </a:r>
            <a:r>
              <a:rPr lang="en-US" dirty="0"/>
              <a:t>bandwidth is </a:t>
            </a:r>
            <a:r>
              <a:rPr lang="en-US" dirty="0" smtClean="0"/>
              <a:t>around 60-70 GB/sec.</a:t>
            </a:r>
            <a:endParaRPr lang="en-US" dirty="0"/>
          </a:p>
          <a:p>
            <a:pPr>
              <a:lnSpc>
                <a:spcPct val="90000"/>
              </a:lnSpc>
              <a:spcBef>
                <a:spcPts val="300"/>
              </a:spcBef>
            </a:pPr>
            <a:r>
              <a:rPr lang="en-US" dirty="0"/>
              <a:t>So, even at theoretical peak, any code that does less than </a:t>
            </a:r>
            <a:r>
              <a:rPr lang="en-US" dirty="0" smtClean="0"/>
              <a:t>around 80</a:t>
            </a:r>
            <a:r>
              <a:rPr lang="en-US" dirty="0" smtClean="0"/>
              <a:t> </a:t>
            </a:r>
            <a:r>
              <a:rPr lang="en-US" dirty="0"/>
              <a:t>calculations </a:t>
            </a:r>
            <a:r>
              <a:rPr lang="en-US" b="1" u="sng" dirty="0"/>
              <a:t>per byte</a:t>
            </a:r>
            <a:r>
              <a:rPr lang="en-US" dirty="0"/>
              <a:t> transferred between RAM and cache has speed limited by RAM bandwidth.</a:t>
            </a:r>
          </a:p>
        </p:txBody>
      </p:sp>
    </p:spTree>
    <p:extLst>
      <p:ext uri="{BB962C8B-B14F-4D97-AF65-F5344CB8AC3E}">
        <p14:creationId xmlns:p14="http://schemas.microsoft.com/office/powerpoint/2010/main" val="29705056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p:txBody>
          <a:bodyPr/>
          <a:lstStyle/>
          <a:p>
            <a:r>
              <a:rPr lang="en-US" sz="6000"/>
              <a:t>Good Cache Reuse Example</a:t>
            </a:r>
          </a:p>
        </p:txBody>
      </p:sp>
    </p:spTree>
    <p:extLst>
      <p:ext uri="{BB962C8B-B14F-4D97-AF65-F5344CB8AC3E}">
        <p14:creationId xmlns:p14="http://schemas.microsoft.com/office/powerpoint/2010/main" val="17093538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2" name="Slide Number Placeholder 4"/>
          <p:cNvSpPr>
            <a:spLocks noGrp="1"/>
          </p:cNvSpPr>
          <p:nvPr>
            <p:ph type="sldNum" sz="quarter" idx="11"/>
          </p:nvPr>
        </p:nvSpPr>
        <p:spPr/>
        <p:txBody>
          <a:bodyPr/>
          <a:lstStyle/>
          <a:p>
            <a:fld id="{D9737E46-23D1-45B1-9ABC-78F8AC65AC5E}" type="slidenum">
              <a:rPr lang="en-US"/>
              <a:pPr/>
              <a:t>39</a:t>
            </a:fld>
            <a:endParaRPr lang="en-US"/>
          </a:p>
        </p:txBody>
      </p:sp>
      <p:sp>
        <p:nvSpPr>
          <p:cNvPr id="955394" name="Rectangle 2"/>
          <p:cNvSpPr>
            <a:spLocks noGrp="1" noChangeArrowheads="1"/>
          </p:cNvSpPr>
          <p:nvPr>
            <p:ph type="title"/>
          </p:nvPr>
        </p:nvSpPr>
        <p:spPr/>
        <p:txBody>
          <a:bodyPr/>
          <a:lstStyle/>
          <a:p>
            <a:r>
              <a:rPr lang="en-US"/>
              <a:t>A Sample Application</a:t>
            </a:r>
          </a:p>
        </p:txBody>
      </p:sp>
      <p:sp>
        <p:nvSpPr>
          <p:cNvPr id="955395"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955397" name="Object 5"/>
            <p:cNvGraphicFramePr>
              <a:graphicFrameLocks noChangeAspect="1"/>
            </p:cNvGraphicFramePr>
            <p:nvPr/>
          </p:nvGraphicFramePr>
          <p:xfrm>
            <a:off x="672" y="2016"/>
            <a:ext cx="1384" cy="736"/>
          </p:xfrm>
          <a:graphic>
            <a:graphicData uri="http://schemas.openxmlformats.org/presentationml/2006/ole">
              <mc:AlternateContent xmlns:mc="http://schemas.openxmlformats.org/markup-compatibility/2006">
                <mc:Choice xmlns:v="urn:schemas-microsoft-com:vml" Requires="v">
                  <p:oleObj spid="_x0000_s8206" name="Equation" r:id="rId4" imgW="2197080" imgH="1168200" progId="Equation.3">
                    <p:embed/>
                  </p:oleObj>
                </mc:Choice>
                <mc:Fallback>
                  <p:oleObj name="Equation" r:id="rId4" imgW="219708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16"/>
                          <a:ext cx="138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5398" name="Object 6"/>
            <p:cNvGraphicFramePr>
              <a:graphicFrameLocks noChangeAspect="1"/>
            </p:cNvGraphicFramePr>
            <p:nvPr/>
          </p:nvGraphicFramePr>
          <p:xfrm>
            <a:off x="2160" y="2016"/>
            <a:ext cx="1344" cy="736"/>
          </p:xfrm>
          <a:graphic>
            <a:graphicData uri="http://schemas.openxmlformats.org/presentationml/2006/ole">
              <mc:AlternateContent xmlns:mc="http://schemas.openxmlformats.org/markup-compatibility/2006">
                <mc:Choice xmlns:v="urn:schemas-microsoft-com:vml" Requires="v">
                  <p:oleObj spid="_x0000_s8207" name="Equation" r:id="rId6" imgW="2133360" imgH="1168200" progId="Equation.3">
                    <p:embed/>
                  </p:oleObj>
                </mc:Choice>
                <mc:Fallback>
                  <p:oleObj name="Equation" r:id="rId6" imgW="213336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016"/>
                          <a:ext cx="134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5399" name="Object 7"/>
            <p:cNvGraphicFramePr>
              <a:graphicFrameLocks noChangeAspect="1"/>
            </p:cNvGraphicFramePr>
            <p:nvPr/>
          </p:nvGraphicFramePr>
          <p:xfrm>
            <a:off x="3600" y="2016"/>
            <a:ext cx="1360" cy="736"/>
          </p:xfrm>
          <a:graphic>
            <a:graphicData uri="http://schemas.openxmlformats.org/presentationml/2006/ole">
              <mc:AlternateContent xmlns:mc="http://schemas.openxmlformats.org/markup-compatibility/2006">
                <mc:Choice xmlns:v="urn:schemas-microsoft-com:vml" Requires="v">
                  <p:oleObj spid="_x0000_s8208" name="Equation" r:id="rId8" imgW="2158920" imgH="1168200" progId="Equation.3">
                    <p:embed/>
                  </p:oleObj>
                </mc:Choice>
                <mc:Fallback>
                  <p:oleObj name="Equation" r:id="rId8" imgW="2158920" imgH="1168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 y="2016"/>
                          <a:ext cx="1360"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55400" name="Object 8"/>
          <p:cNvGraphicFramePr>
            <a:graphicFrameLocks noChangeAspect="1"/>
          </p:cNvGraphicFramePr>
          <p:nvPr/>
        </p:nvGraphicFramePr>
        <p:xfrm>
          <a:off x="1143000" y="4724400"/>
          <a:ext cx="6705600" cy="914400"/>
        </p:xfrm>
        <a:graphic>
          <a:graphicData uri="http://schemas.openxmlformats.org/presentationml/2006/ole">
            <mc:AlternateContent xmlns:mc="http://schemas.openxmlformats.org/markup-compatibility/2006">
              <mc:Choice xmlns:v="urn:schemas-microsoft-com:vml" Requires="v">
                <p:oleObj spid="_x0000_s8209" name="Equation" r:id="rId10" imgW="3822480" imgH="431640" progId="Equation.3">
                  <p:embed/>
                </p:oleObj>
              </mc:Choice>
              <mc:Fallback>
                <p:oleObj name="Equation" r:id="rId10" imgW="38224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724400"/>
                        <a:ext cx="670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5401"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955402"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Tree>
    <p:custDataLst>
      <p:tags r:id="rId2"/>
    </p:custDataLst>
    <p:extLst>
      <p:ext uri="{BB962C8B-B14F-4D97-AF65-F5344CB8AC3E}">
        <p14:creationId xmlns:p14="http://schemas.microsoft.com/office/powerpoint/2010/main" val="170916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a:t>
            </a:r>
            <a:r>
              <a:rPr lang="en-US" dirty="0" err="1" smtClean="0"/>
              <a:t>Skyler</a:t>
            </a:r>
            <a:r>
              <a:rPr lang="en-US" dirty="0" smtClean="0"/>
              <a:t> Donahue and Steven </a:t>
            </a:r>
            <a:r>
              <a:rPr lang="en-US" dirty="0" err="1" smtClean="0"/>
              <a:t>Haldeman</a:t>
            </a:r>
            <a:r>
              <a:rPr lang="en-US" dirty="0" smtClean="0"/>
              <a:t> of </a:t>
            </a:r>
            <a:r>
              <a:rPr lang="en-US" dirty="0" err="1" smtClean="0"/>
              <a:t>OneNet</a:t>
            </a:r>
            <a:r>
              <a:rPr lang="en-US" dirty="0" smtClean="0"/>
              <a:t> for providing this.</a:t>
            </a:r>
            <a:endParaRPr lang="en-US" dirty="0"/>
          </a:p>
        </p:txBody>
      </p:sp>
    </p:spTree>
    <p:extLst>
      <p:ext uri="{BB962C8B-B14F-4D97-AF65-F5344CB8AC3E}">
        <p14:creationId xmlns:p14="http://schemas.microsoft.com/office/powerpoint/2010/main" val="530817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F0507EB7-3D69-4C45-954D-6B497723B018}" type="slidenum">
              <a:rPr lang="en-US"/>
              <a:pPr/>
              <a:t>40</a:t>
            </a:fld>
            <a:endParaRPr lang="en-US"/>
          </a:p>
        </p:txBody>
      </p:sp>
      <p:sp>
        <p:nvSpPr>
          <p:cNvPr id="956418" name="Rectangle 2"/>
          <p:cNvSpPr>
            <a:spLocks noGrp="1" noChangeArrowheads="1"/>
          </p:cNvSpPr>
          <p:nvPr>
            <p:ph type="title"/>
          </p:nvPr>
        </p:nvSpPr>
        <p:spPr/>
        <p:txBody>
          <a:bodyPr/>
          <a:lstStyle/>
          <a:p>
            <a:r>
              <a:rPr lang="en-US"/>
              <a:t>Matrix Multiply: Naïve Version</a:t>
            </a:r>
          </a:p>
        </p:txBody>
      </p:sp>
      <p:sp>
        <p:nvSpPr>
          <p:cNvPr id="956419"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extLst>
      <p:ext uri="{BB962C8B-B14F-4D97-AF65-F5344CB8AC3E}">
        <p14:creationId xmlns:p14="http://schemas.microsoft.com/office/powerpoint/2010/main" val="2694102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B1E9ACBD-0F9E-4572-8C9B-38C463ED42A0}" type="slidenum">
              <a:rPr lang="en-US"/>
              <a:pPr/>
              <a:t>41</a:t>
            </a:fld>
            <a:endParaRPr lang="en-US"/>
          </a:p>
        </p:txBody>
      </p:sp>
      <p:sp>
        <p:nvSpPr>
          <p:cNvPr id="957442" name="Rectangle 2"/>
          <p:cNvSpPr>
            <a:spLocks noGrp="1" noChangeArrowheads="1"/>
          </p:cNvSpPr>
          <p:nvPr>
            <p:ph type="title"/>
          </p:nvPr>
        </p:nvSpPr>
        <p:spPr/>
        <p:txBody>
          <a:bodyPr/>
          <a:lstStyle/>
          <a:p>
            <a:r>
              <a:rPr lang="en-US"/>
              <a:t>Performance of Matrix Multiply</a:t>
            </a:r>
          </a:p>
        </p:txBody>
      </p:sp>
      <p:graphicFrame>
        <p:nvGraphicFramePr>
          <p:cNvPr id="957443" name="Object 3"/>
          <p:cNvGraphicFramePr>
            <a:graphicFrameLocks noChangeAspect="1"/>
          </p:cNvGraphicFramePr>
          <p:nvPr/>
        </p:nvGraphicFramePr>
        <p:xfrm>
          <a:off x="963613" y="1143000"/>
          <a:ext cx="7245350" cy="5715000"/>
        </p:xfrm>
        <a:graphic>
          <a:graphicData uri="http://schemas.openxmlformats.org/presentationml/2006/ole">
            <mc:AlternateContent xmlns:mc="http://schemas.openxmlformats.org/markup-compatibility/2006">
              <mc:Choice xmlns:v="urn:schemas-microsoft-com:vml" Requires="v">
                <p:oleObj spid="_x0000_s9221" name="Worksheet" r:id="rId4" imgW="7953451" imgH="6200622" progId="Excel.Sheet.8">
                  <p:embed/>
                </p:oleObj>
              </mc:Choice>
              <mc:Fallback>
                <p:oleObj name="Worksheet" r:id="rId4" imgW="7953451" imgH="620062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1143000"/>
                        <a:ext cx="724535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28600" y="2057400"/>
            <a:ext cx="1066800" cy="2514600"/>
            <a:chOff x="288" y="1296"/>
            <a:chExt cx="672" cy="1584"/>
          </a:xfrm>
        </p:grpSpPr>
        <p:sp>
          <p:nvSpPr>
            <p:cNvPr id="957445"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57446"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extLst>
      <p:ext uri="{BB962C8B-B14F-4D97-AF65-F5344CB8AC3E}">
        <p14:creationId xmlns:p14="http://schemas.microsoft.com/office/powerpoint/2010/main" val="3422076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F7A88C1E-520D-47A8-8D5A-4CA19967F40F}" type="slidenum">
              <a:rPr lang="en-US"/>
              <a:pPr/>
              <a:t>42</a:t>
            </a:fld>
            <a:endParaRPr lang="en-US"/>
          </a:p>
        </p:txBody>
      </p:sp>
      <p:sp>
        <p:nvSpPr>
          <p:cNvPr id="958466" name="Rectangle 2"/>
          <p:cNvSpPr>
            <a:spLocks noGrp="1" noChangeArrowheads="1"/>
          </p:cNvSpPr>
          <p:nvPr>
            <p:ph type="title"/>
          </p:nvPr>
        </p:nvSpPr>
        <p:spPr/>
        <p:txBody>
          <a:bodyPr/>
          <a:lstStyle/>
          <a:p>
            <a:r>
              <a:rPr lang="en-US"/>
              <a:t>Tiling</a:t>
            </a:r>
          </a:p>
        </p:txBody>
      </p:sp>
      <p:sp>
        <p:nvSpPr>
          <p:cNvPr id="958467"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5847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58472"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3"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4"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5"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58476"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58477"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58478"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9"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0"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1"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2"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3"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4"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5"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6"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7"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8"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9"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0"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1"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2"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3"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4"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5"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6"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7"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8"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9"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58500"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58501"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58502"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58503"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58504"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58505"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58506"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58507"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58508"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58509"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58510"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58511"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58512"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58513"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58514"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58515"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58516"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58517"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58518"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58519"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58520"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58521"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58522"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58523"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58524"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58525"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58526"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58527"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58528"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58529"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58530"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1"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2"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3"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4"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5"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6"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7"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8"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9"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0"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1"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2"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3"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4"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58545"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1052910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FC48AB17-F886-4EDA-9C20-E17CFA53FC1A}" type="slidenum">
              <a:rPr lang="en-US"/>
              <a:pPr/>
              <a:t>43</a:t>
            </a:fld>
            <a:endParaRPr lang="en-US"/>
          </a:p>
        </p:txBody>
      </p:sp>
      <p:sp>
        <p:nvSpPr>
          <p:cNvPr id="959490" name="Rectangle 2"/>
          <p:cNvSpPr>
            <a:spLocks noGrp="1" noChangeArrowheads="1"/>
          </p:cNvSpPr>
          <p:nvPr>
            <p:ph type="title"/>
          </p:nvPr>
        </p:nvSpPr>
        <p:spPr/>
        <p:txBody>
          <a:bodyPr/>
          <a:lstStyle/>
          <a:p>
            <a:r>
              <a:rPr lang="en-US"/>
              <a:t>Tiling</a:t>
            </a:r>
          </a:p>
        </p:txBody>
      </p:sp>
      <p:sp>
        <p:nvSpPr>
          <p:cNvPr id="959491"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b="1" u="sng"/>
              <a:t>Tiling strategy</a:t>
            </a:r>
            <a:r>
              <a:rPr lang="en-US"/>
              <a:t>: Operate on each tile to completion, then move to the next tile.</a:t>
            </a:r>
          </a:p>
          <a:p>
            <a:r>
              <a:rPr lang="en-US" b="1" u="sng"/>
              <a:t>Tile size</a:t>
            </a:r>
            <a:r>
              <a:rPr lang="en-US"/>
              <a:t> can be set at runtime, according to what’s best for the machine that you’re running on.</a:t>
            </a:r>
          </a:p>
        </p:txBody>
      </p:sp>
    </p:spTree>
    <p:custDataLst>
      <p:tags r:id="rId1"/>
    </p:custDataLst>
    <p:extLst>
      <p:ext uri="{BB962C8B-B14F-4D97-AF65-F5344CB8AC3E}">
        <p14:creationId xmlns:p14="http://schemas.microsoft.com/office/powerpoint/2010/main" val="87877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877E8E8B-A519-4B98-A23C-5DAEF6CF7CBF}" type="slidenum">
              <a:rPr lang="en-US"/>
              <a:pPr/>
              <a:t>44</a:t>
            </a:fld>
            <a:endParaRPr lang="en-US"/>
          </a:p>
        </p:txBody>
      </p:sp>
      <p:sp>
        <p:nvSpPr>
          <p:cNvPr id="960514" name="Rectangle 2"/>
          <p:cNvSpPr>
            <a:spLocks noGrp="1" noChangeArrowheads="1"/>
          </p:cNvSpPr>
          <p:nvPr>
            <p:ph type="title"/>
          </p:nvPr>
        </p:nvSpPr>
        <p:spPr/>
        <p:txBody>
          <a:bodyPr/>
          <a:lstStyle/>
          <a:p>
            <a:r>
              <a:rPr lang="en-US"/>
              <a:t>Tiling Code</a:t>
            </a:r>
          </a:p>
        </p:txBody>
      </p:sp>
      <p:sp>
        <p:nvSpPr>
          <p:cNvPr id="960515"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a:latin typeface="Courier New" pitchFamily="49" charset="0"/>
              </a:rPr>
              <a:t>SUBROUTINE matrix_matrix_mult_by_tiling (dst, src1, src2, nr, nc, nq, &amp;</a:t>
            </a:r>
          </a:p>
          <a:p>
            <a:pPr>
              <a:lnSpc>
                <a:spcPct val="80000"/>
              </a:lnSpc>
              <a:buFont typeface="Wingdings" pitchFamily="2" charset="2"/>
              <a:buNone/>
            </a:pPr>
            <a:r>
              <a:rPr lang="en-US" sz="1200" b="1">
                <a:latin typeface="Courier New" pitchFamily="49" charset="0"/>
              </a:rPr>
              <a:t> &amp;           rtilesize, ctilesize, qtilesize)</a:t>
            </a:r>
          </a:p>
          <a:p>
            <a:pPr>
              <a:lnSpc>
                <a:spcPct val="80000"/>
              </a:lnSpc>
              <a:buFont typeface="Wingdings" pitchFamily="2" charset="2"/>
              <a:buNone/>
            </a:pPr>
            <a:r>
              <a:rPr lang="en-US" sz="1200" b="1">
                <a:latin typeface="Courier New" pitchFamily="49" charset="0"/>
              </a:rPr>
              <a:t>  IMPLICIT NONE</a:t>
            </a:r>
          </a:p>
          <a:p>
            <a:pPr>
              <a:lnSpc>
                <a:spcPct val="80000"/>
              </a:lnSpc>
              <a:buFont typeface="Wingdings" pitchFamily="2" charset="2"/>
              <a:buNone/>
            </a:pPr>
            <a:r>
              <a:rPr lang="en-US" sz="1200" b="1">
                <a:latin typeface="Courier New" pitchFamily="49" charset="0"/>
              </a:rPr>
              <a:t>  INTEGER,INTENT(IN) :: nr, nc, nq</a:t>
            </a:r>
          </a:p>
          <a:p>
            <a:pPr>
              <a:lnSpc>
                <a:spcPct val="80000"/>
              </a:lnSpc>
              <a:buFont typeface="Wingdings" pitchFamily="2" charset="2"/>
              <a:buNone/>
            </a:pPr>
            <a:r>
              <a:rPr lang="en-US" sz="1200" b="1">
                <a:latin typeface="Courier New" pitchFamily="49" charset="0"/>
              </a:rPr>
              <a:t>  REAL,DIMENSION(nr,nc),INTENT(OUT) :: dst</a:t>
            </a:r>
          </a:p>
          <a:p>
            <a:pPr>
              <a:lnSpc>
                <a:spcPct val="80000"/>
              </a:lnSpc>
              <a:buFont typeface="Wingdings" pitchFamily="2" charset="2"/>
              <a:buNone/>
            </a:pPr>
            <a:r>
              <a:rPr lang="en-US" sz="1200" b="1">
                <a:latin typeface="Courier New" pitchFamily="49" charset="0"/>
              </a:rPr>
              <a:t>  REAL,DIMENSION(nr,nq),INTENT(IN)  :: src1</a:t>
            </a:r>
          </a:p>
          <a:p>
            <a:pPr>
              <a:lnSpc>
                <a:spcPct val="80000"/>
              </a:lnSpc>
              <a:buFont typeface="Wingdings" pitchFamily="2" charset="2"/>
              <a:buNone/>
            </a:pPr>
            <a:r>
              <a:rPr lang="en-US" sz="1200" b="1">
                <a:latin typeface="Courier New" pitchFamily="49" charset="0"/>
              </a:rPr>
              <a:t>  REAL,DIMENSION(nq,nc),INTENT(IN)  :: src2</a:t>
            </a:r>
          </a:p>
          <a:p>
            <a:pPr>
              <a:lnSpc>
                <a:spcPct val="80000"/>
              </a:lnSpc>
              <a:buFont typeface="Wingdings" pitchFamily="2" charset="2"/>
              <a:buNone/>
            </a:pPr>
            <a:r>
              <a:rPr lang="en-US" sz="1200" b="1">
                <a:latin typeface="Courier New" pitchFamily="49" charset="0"/>
              </a:rPr>
              <a:t>  INTEGER,INTENT(IN) :: rtilesize, ctilesize, qtilesize</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INTEGER :: rstart, rend, cstart, cend, qstart, qend</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DO cstart = 1, nc, ctilesize</a:t>
            </a:r>
          </a:p>
          <a:p>
            <a:pPr>
              <a:lnSpc>
                <a:spcPct val="80000"/>
              </a:lnSpc>
              <a:buFont typeface="Wingdings" pitchFamily="2" charset="2"/>
              <a:buNone/>
            </a:pPr>
            <a:r>
              <a:rPr lang="en-US" sz="1200" b="1">
                <a:latin typeface="Courier New" pitchFamily="49" charset="0"/>
              </a:rPr>
              <a:t>    cend = cstart + ctilesize - 1</a:t>
            </a:r>
          </a:p>
          <a:p>
            <a:pPr>
              <a:lnSpc>
                <a:spcPct val="80000"/>
              </a:lnSpc>
              <a:buFont typeface="Wingdings" pitchFamily="2" charset="2"/>
              <a:buNone/>
            </a:pPr>
            <a:r>
              <a:rPr lang="en-US" sz="1200" b="1">
                <a:latin typeface="Courier New" pitchFamily="49" charset="0"/>
              </a:rPr>
              <a:t>    IF (cend &gt; nc) cend = nc</a:t>
            </a:r>
          </a:p>
          <a:p>
            <a:pPr>
              <a:lnSpc>
                <a:spcPct val="80000"/>
              </a:lnSpc>
              <a:buFont typeface="Wingdings" pitchFamily="2" charset="2"/>
              <a:buNone/>
            </a:pPr>
            <a:r>
              <a:rPr lang="en-US" sz="1200" b="1">
                <a:latin typeface="Courier New" pitchFamily="49" charset="0"/>
              </a:rPr>
              <a:t>    DO rstart = 1, nr, rtilesize</a:t>
            </a:r>
          </a:p>
          <a:p>
            <a:pPr>
              <a:lnSpc>
                <a:spcPct val="80000"/>
              </a:lnSpc>
              <a:buFont typeface="Wingdings" pitchFamily="2" charset="2"/>
              <a:buNone/>
            </a:pPr>
            <a:r>
              <a:rPr lang="en-US" sz="1200" b="1">
                <a:latin typeface="Courier New" pitchFamily="49" charset="0"/>
              </a:rPr>
              <a:t>      rend = rstart + rtilesize - 1</a:t>
            </a:r>
          </a:p>
          <a:p>
            <a:pPr>
              <a:lnSpc>
                <a:spcPct val="80000"/>
              </a:lnSpc>
              <a:buFont typeface="Wingdings" pitchFamily="2" charset="2"/>
              <a:buNone/>
            </a:pPr>
            <a:r>
              <a:rPr lang="en-US" sz="1200" b="1">
                <a:latin typeface="Courier New" pitchFamily="49" charset="0"/>
              </a:rPr>
              <a:t>      IF (rend &gt; nr) rend = nr</a:t>
            </a:r>
          </a:p>
          <a:p>
            <a:pPr>
              <a:lnSpc>
                <a:spcPct val="80000"/>
              </a:lnSpc>
              <a:buFont typeface="Wingdings" pitchFamily="2" charset="2"/>
              <a:buNone/>
            </a:pPr>
            <a:r>
              <a:rPr lang="en-US" sz="1200" b="1">
                <a:latin typeface="Courier New" pitchFamily="49" charset="0"/>
              </a:rPr>
              <a:t>      DO qstart = 1, nq, qtilesize</a:t>
            </a:r>
          </a:p>
          <a:p>
            <a:pPr>
              <a:lnSpc>
                <a:spcPct val="80000"/>
              </a:lnSpc>
              <a:buFont typeface="Wingdings" pitchFamily="2" charset="2"/>
              <a:buNone/>
            </a:pPr>
            <a:r>
              <a:rPr lang="en-US" sz="1200" b="1">
                <a:latin typeface="Courier New" pitchFamily="49" charset="0"/>
              </a:rPr>
              <a:t>        qend = qstart + qtilesize - 1</a:t>
            </a:r>
          </a:p>
          <a:p>
            <a:pPr>
              <a:lnSpc>
                <a:spcPct val="80000"/>
              </a:lnSpc>
              <a:buFont typeface="Wingdings" pitchFamily="2" charset="2"/>
              <a:buNone/>
            </a:pPr>
            <a:r>
              <a:rPr lang="en-US" sz="1200" b="1">
                <a:latin typeface="Courier New" pitchFamily="49" charset="0"/>
              </a:rPr>
              <a:t>        IF (qend &gt; nq) qend = nq</a:t>
            </a:r>
          </a:p>
          <a:p>
            <a:pPr>
              <a:lnSpc>
                <a:spcPct val="80000"/>
              </a:lnSpc>
              <a:buFont typeface="Wingdings" pitchFamily="2" charset="2"/>
              <a:buNone/>
            </a:pPr>
            <a:r>
              <a:rPr lang="en-US" sz="1200" b="1">
                <a:latin typeface="Courier New" pitchFamily="49" charset="0"/>
              </a:rPr>
              <a:t>        CALL matrix_matrix_mult_tile(dst, src1, src2, nr, nc, nq, &amp;</a:t>
            </a:r>
          </a:p>
          <a:p>
            <a:pPr>
              <a:lnSpc>
                <a:spcPct val="80000"/>
              </a:lnSpc>
              <a:buFont typeface="Wingdings" pitchFamily="2" charset="2"/>
              <a:buNone/>
            </a:pPr>
            <a:r>
              <a:rPr lang="en-US" sz="1200" b="1">
                <a:latin typeface="Courier New" pitchFamily="49" charset="0"/>
              </a:rPr>
              <a:t> &amp;                                   rstart, rend, cstart, cend, qstart, qend)</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END SUBROUTINE matrix_matrix_mult_by_tiling</a:t>
            </a:r>
          </a:p>
          <a:p>
            <a:pPr>
              <a:buFont typeface="Wingdings" pitchFamily="2" charset="2"/>
              <a:buNone/>
            </a:pPr>
            <a:endParaRPr lang="en-US" sz="1200"/>
          </a:p>
        </p:txBody>
      </p:sp>
    </p:spTree>
    <p:custDataLst>
      <p:tags r:id="rId1"/>
    </p:custDataLst>
    <p:extLst>
      <p:ext uri="{BB962C8B-B14F-4D97-AF65-F5344CB8AC3E}">
        <p14:creationId xmlns:p14="http://schemas.microsoft.com/office/powerpoint/2010/main" val="4212455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73027ED3-9782-4C11-A54A-2E199D51EC26}" type="slidenum">
              <a:rPr lang="en-US"/>
              <a:pPr/>
              <a:t>45</a:t>
            </a:fld>
            <a:endParaRPr lang="en-US"/>
          </a:p>
        </p:txBody>
      </p:sp>
      <p:sp>
        <p:nvSpPr>
          <p:cNvPr id="961538" name="Rectangle 2"/>
          <p:cNvSpPr>
            <a:spLocks noGrp="1" noChangeArrowheads="1"/>
          </p:cNvSpPr>
          <p:nvPr>
            <p:ph type="title"/>
          </p:nvPr>
        </p:nvSpPr>
        <p:spPr/>
        <p:txBody>
          <a:bodyPr/>
          <a:lstStyle/>
          <a:p>
            <a:r>
              <a:rPr lang="en-US"/>
              <a:t>Multiplying Within a Tile</a:t>
            </a:r>
          </a:p>
        </p:txBody>
      </p:sp>
      <p:sp>
        <p:nvSpPr>
          <p:cNvPr id="961539"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a:latin typeface="Courier New" pitchFamily="49" charset="0"/>
              </a:rPr>
              <a:t>SUBROUTINE matrix_matrix_mult_tile (dst, src1, src2, nr, nc, nq, &amp;</a:t>
            </a:r>
          </a:p>
          <a:p>
            <a:pPr>
              <a:lnSpc>
                <a:spcPct val="90000"/>
              </a:lnSpc>
              <a:buFont typeface="Wingdings" pitchFamily="2" charset="2"/>
              <a:buNone/>
            </a:pPr>
            <a:r>
              <a:rPr lang="en-US" sz="1400" b="1">
                <a:latin typeface="Courier New" pitchFamily="49" charset="0"/>
              </a:rPr>
              <a:t> &amp;             </a:t>
            </a:r>
            <a:r>
              <a:rPr lang="en-US" sz="1400" b="1">
                <a:solidFill>
                  <a:schemeClr val="hlink"/>
                </a:solidFill>
                <a:latin typeface="Courier New" pitchFamily="49" charset="0"/>
              </a:rPr>
              <a:t>rstart, rend, cstart, cend, qstart, qend</a:t>
            </a:r>
            <a:r>
              <a:rPr lang="en-US" sz="1400" b="1">
                <a:latin typeface="Courier New" pitchFamily="49" charset="0"/>
              </a:rPr>
              <a:t>)</a:t>
            </a:r>
          </a:p>
          <a:p>
            <a:pPr>
              <a:lnSpc>
                <a:spcPct val="90000"/>
              </a:lnSpc>
              <a:buFont typeface="Wingdings" pitchFamily="2" charset="2"/>
              <a:buNone/>
            </a:pPr>
            <a:r>
              <a:rPr lang="en-US" sz="1400" b="1">
                <a:latin typeface="Courier New" pitchFamily="49" charset="0"/>
              </a:rPr>
              <a:t>  IMPLICIT NONE</a:t>
            </a:r>
          </a:p>
          <a:p>
            <a:pPr>
              <a:lnSpc>
                <a:spcPct val="90000"/>
              </a:lnSpc>
              <a:buFont typeface="Wingdings" pitchFamily="2" charset="2"/>
              <a:buNone/>
            </a:pPr>
            <a:r>
              <a:rPr lang="en-US" sz="1400" b="1">
                <a:latin typeface="Courier New" pitchFamily="49" charset="0"/>
              </a:rPr>
              <a:t>  INTEGER,INTENT(IN) :: nr, nc, nq</a:t>
            </a:r>
          </a:p>
          <a:p>
            <a:pPr>
              <a:lnSpc>
                <a:spcPct val="90000"/>
              </a:lnSpc>
              <a:buFont typeface="Wingdings" pitchFamily="2" charset="2"/>
              <a:buNone/>
            </a:pPr>
            <a:r>
              <a:rPr lang="en-US" sz="1400" b="1">
                <a:latin typeface="Courier New" pitchFamily="49" charset="0"/>
              </a:rPr>
              <a:t>  REAL,DIMENSION(nr,nc),INTENT(OUT) :: dst</a:t>
            </a:r>
          </a:p>
          <a:p>
            <a:pPr>
              <a:lnSpc>
                <a:spcPct val="90000"/>
              </a:lnSpc>
              <a:buFont typeface="Wingdings" pitchFamily="2" charset="2"/>
              <a:buNone/>
            </a:pPr>
            <a:r>
              <a:rPr lang="en-US" sz="1400" b="1">
                <a:latin typeface="Courier New" pitchFamily="49" charset="0"/>
              </a:rPr>
              <a:t>  REAL,DIMENSION(nr,nq),INTENT(IN)  :: src1</a:t>
            </a:r>
          </a:p>
          <a:p>
            <a:pPr>
              <a:lnSpc>
                <a:spcPct val="90000"/>
              </a:lnSpc>
              <a:buFont typeface="Wingdings" pitchFamily="2" charset="2"/>
              <a:buNone/>
            </a:pPr>
            <a:r>
              <a:rPr lang="en-US" sz="1400" b="1">
                <a:latin typeface="Courier New" pitchFamily="49" charset="0"/>
              </a:rPr>
              <a:t>  REAL,DIMENSION(nq,nc),INTENT(IN)  :: src2</a:t>
            </a:r>
          </a:p>
          <a:p>
            <a:pPr>
              <a:lnSpc>
                <a:spcPct val="90000"/>
              </a:lnSpc>
              <a:buFont typeface="Wingdings" pitchFamily="2" charset="2"/>
              <a:buNone/>
            </a:pPr>
            <a:r>
              <a:rPr lang="en-US" sz="1400" b="1">
                <a:latin typeface="Courier New" pitchFamily="49" charset="0"/>
              </a:rPr>
              <a:t>  INTEGER,INTENT(IN) :: rstart, rend, cstart, cend, qstart, qend</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INTEGER :: r, c, q</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cstart, cend</a:t>
            </a:r>
          </a:p>
          <a:p>
            <a:pPr>
              <a:lnSpc>
                <a:spcPct val="9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rstart, rend</a:t>
            </a:r>
          </a:p>
          <a:p>
            <a:pPr>
              <a:lnSpc>
                <a:spcPct val="90000"/>
              </a:lnSpc>
              <a:buFont typeface="Wingdings" pitchFamily="2" charset="2"/>
              <a:buNone/>
            </a:pPr>
            <a:r>
              <a:rPr lang="en-US" sz="1400" b="1">
                <a:latin typeface="Courier New" pitchFamily="49" charset="0"/>
              </a:rPr>
              <a:t>      </a:t>
            </a:r>
            <a:r>
              <a:rPr lang="en-US" sz="1400" b="1">
                <a:solidFill>
                  <a:schemeClr val="hlink"/>
                </a:solidFill>
                <a:latin typeface="Courier New" pitchFamily="49" charset="0"/>
              </a:rPr>
              <a:t>IF (qstart == 1)</a:t>
            </a:r>
            <a:r>
              <a:rPr lang="en-US" sz="1400" b="1">
                <a:latin typeface="Courier New" pitchFamily="49" charset="0"/>
              </a:rPr>
              <a:t> dst(r,c) = 0.0</a:t>
            </a:r>
          </a:p>
          <a:p>
            <a:pPr>
              <a:lnSpc>
                <a:spcPct val="9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qstart, qend</a:t>
            </a:r>
          </a:p>
          <a:p>
            <a:pPr>
              <a:lnSpc>
                <a:spcPct val="90000"/>
              </a:lnSpc>
              <a:buFont typeface="Wingdings" pitchFamily="2" charset="2"/>
              <a:buNone/>
            </a:pPr>
            <a:r>
              <a:rPr lang="en-US" sz="1400" b="1">
                <a:latin typeface="Courier New" pitchFamily="49" charset="0"/>
              </a:rPr>
              <a:t>        dst(r,c) = dst(r,c) + src1(r,q) * src2(q,c)</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END SUBROUTINE matrix_matrix_mult_tile</a:t>
            </a:r>
            <a:endParaRPr lang="en-US" sz="1400" b="1"/>
          </a:p>
        </p:txBody>
      </p:sp>
    </p:spTree>
    <p:custDataLst>
      <p:tags r:id="rId1"/>
    </p:custDataLst>
    <p:extLst>
      <p:ext uri="{BB962C8B-B14F-4D97-AF65-F5344CB8AC3E}">
        <p14:creationId xmlns:p14="http://schemas.microsoft.com/office/powerpoint/2010/main" val="2671880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39F7D4A8-97ED-4A56-8565-FAB5D7AD73DA}" type="slidenum">
              <a:rPr lang="en-US"/>
              <a:pPr/>
              <a:t>46</a:t>
            </a:fld>
            <a:endParaRPr lang="en-US"/>
          </a:p>
        </p:txBody>
      </p:sp>
      <p:sp>
        <p:nvSpPr>
          <p:cNvPr id="962562" name="Rectangle 2"/>
          <p:cNvSpPr>
            <a:spLocks noGrp="1" noChangeArrowheads="1"/>
          </p:cNvSpPr>
          <p:nvPr>
            <p:ph type="title"/>
          </p:nvPr>
        </p:nvSpPr>
        <p:spPr/>
        <p:txBody>
          <a:bodyPr/>
          <a:lstStyle/>
          <a:p>
            <a:r>
              <a:rPr lang="en-US"/>
              <a:t>Reminder: Naïve Version, Again</a:t>
            </a:r>
          </a:p>
        </p:txBody>
      </p:sp>
      <p:sp>
        <p:nvSpPr>
          <p:cNvPr id="96256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1, nc</a:t>
            </a:r>
          </a:p>
          <a:p>
            <a:pPr>
              <a:lnSpc>
                <a:spcPct val="8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extLst>
      <p:ext uri="{BB962C8B-B14F-4D97-AF65-F5344CB8AC3E}">
        <p14:creationId xmlns:p14="http://schemas.microsoft.com/office/powerpoint/2010/main" val="3237102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04ED8C54-58B4-4AA0-9900-789FB680A40C}" type="slidenum">
              <a:rPr lang="en-US"/>
              <a:pPr/>
              <a:t>47</a:t>
            </a:fld>
            <a:endParaRPr lang="en-US"/>
          </a:p>
        </p:txBody>
      </p:sp>
      <p:sp>
        <p:nvSpPr>
          <p:cNvPr id="963586"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963588" name="Object 4"/>
            <p:cNvGraphicFramePr>
              <a:graphicFrameLocks noChangeAspect="1"/>
            </p:cNvGraphicFramePr>
            <p:nvPr/>
          </p:nvGraphicFramePr>
          <p:xfrm>
            <a:off x="2400" y="960"/>
            <a:ext cx="2943" cy="2573"/>
          </p:xfrm>
          <a:graphic>
            <a:graphicData uri="http://schemas.openxmlformats.org/presentationml/2006/ole">
              <mc:AlternateContent xmlns:mc="http://schemas.openxmlformats.org/markup-compatibility/2006">
                <mc:Choice xmlns:v="urn:schemas-microsoft-com:vml" Requires="v">
                  <p:oleObj spid="_x0000_s10248" name="Worksheet" r:id="rId4" imgW="11790000" imgH="10305000" progId="Excel.Sheet.8">
                    <p:embed/>
                  </p:oleObj>
                </mc:Choice>
                <mc:Fallback>
                  <p:oleObj name="Worksheet" r:id="rId4" imgW="11790000" imgH="10305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960"/>
                          <a:ext cx="2943" cy="2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3589" name="Object 5"/>
            <p:cNvGraphicFramePr>
              <a:graphicFrameLocks noChangeAspect="1"/>
            </p:cNvGraphicFramePr>
            <p:nvPr/>
          </p:nvGraphicFramePr>
          <p:xfrm>
            <a:off x="192" y="816"/>
            <a:ext cx="2400" cy="2972"/>
          </p:xfrm>
          <a:graphic>
            <a:graphicData uri="http://schemas.openxmlformats.org/presentationml/2006/ole">
              <mc:AlternateContent xmlns:mc="http://schemas.openxmlformats.org/markup-compatibility/2006">
                <mc:Choice xmlns:v="urn:schemas-microsoft-com:vml" Requires="v">
                  <p:oleObj spid="_x0000_s10249" name="Worksheet" r:id="rId6" imgW="11801160" imgH="8786160" progId="Excel.Sheet.8">
                    <p:embed/>
                  </p:oleObj>
                </mc:Choice>
                <mc:Fallback>
                  <p:oleObj name="Worksheet" r:id="rId6" imgW="11801160" imgH="878616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816"/>
                          <a:ext cx="2400" cy="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5184" y="1680"/>
              <a:ext cx="672" cy="1584"/>
              <a:chOff x="288" y="1296"/>
              <a:chExt cx="672" cy="1584"/>
            </a:xfrm>
          </p:grpSpPr>
          <p:sp>
            <p:nvSpPr>
              <p:cNvPr id="963591"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63592"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extLst>
      <p:ext uri="{BB962C8B-B14F-4D97-AF65-F5344CB8AC3E}">
        <p14:creationId xmlns:p14="http://schemas.microsoft.com/office/powerpoint/2010/main" val="1511893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06759A12-2E75-47CD-B668-40229B48877B}" type="slidenum">
              <a:rPr lang="en-US"/>
              <a:pPr/>
              <a:t>48</a:t>
            </a:fld>
            <a:endParaRPr lang="en-US"/>
          </a:p>
        </p:txBody>
      </p:sp>
      <p:sp>
        <p:nvSpPr>
          <p:cNvPr id="964610" name="Rectangle 2"/>
          <p:cNvSpPr>
            <a:spLocks noGrp="1" noChangeArrowheads="1"/>
          </p:cNvSpPr>
          <p:nvPr>
            <p:ph type="title"/>
          </p:nvPr>
        </p:nvSpPr>
        <p:spPr/>
        <p:txBody>
          <a:bodyPr/>
          <a:lstStyle/>
          <a:p>
            <a:r>
              <a:rPr lang="en-US"/>
              <a:t>The Advantages of Tiling</a:t>
            </a:r>
          </a:p>
        </p:txBody>
      </p:sp>
      <p:sp>
        <p:nvSpPr>
          <p:cNvPr id="964611"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Tree>
    <p:custDataLst>
      <p:tags r:id="rId1"/>
    </p:custDataLst>
    <p:extLst>
      <p:ext uri="{BB962C8B-B14F-4D97-AF65-F5344CB8AC3E}">
        <p14:creationId xmlns:p14="http://schemas.microsoft.com/office/powerpoint/2010/main" val="1668324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322D8F6B-28D3-4AD3-8535-1F58FBA2DC4B}" type="slidenum">
              <a:rPr lang="en-US"/>
              <a:pPr/>
              <a:t>49</a:t>
            </a:fld>
            <a:endParaRPr lang="en-US"/>
          </a:p>
        </p:txBody>
      </p:sp>
      <p:sp>
        <p:nvSpPr>
          <p:cNvPr id="965634" name="Rectangle 2"/>
          <p:cNvSpPr>
            <a:spLocks noGrp="1" noChangeArrowheads="1"/>
          </p:cNvSpPr>
          <p:nvPr>
            <p:ph type="title"/>
          </p:nvPr>
        </p:nvSpPr>
        <p:spPr/>
        <p:txBody>
          <a:bodyPr/>
          <a:lstStyle/>
          <a:p>
            <a:r>
              <a:rPr lang="en-US" sz="3600"/>
              <a:t>Why Does Tiling Work Here?</a:t>
            </a:r>
          </a:p>
        </p:txBody>
      </p:sp>
      <p:sp>
        <p:nvSpPr>
          <p:cNvPr id="965635" name="Rectangle 3"/>
          <p:cNvSpPr>
            <a:spLocks noGrp="1" noChangeArrowheads="1"/>
          </p:cNvSpPr>
          <p:nvPr>
            <p:ph type="body" idx="1"/>
          </p:nvPr>
        </p:nvSpPr>
        <p:spPr/>
        <p:txBody>
          <a:bodyPr/>
          <a:lstStyle/>
          <a:p>
            <a:pPr>
              <a:buFont typeface="Wingdings" pitchFamily="2" charset="2"/>
              <a:buNone/>
            </a:pPr>
            <a:r>
              <a:rPr lang="en-US"/>
              <a:t>Cache optimization works best when the number of calculations per byte is large.</a:t>
            </a:r>
          </a:p>
          <a:p>
            <a:pPr>
              <a:buFont typeface="Wingdings" pitchFamily="2" charset="2"/>
              <a:buNone/>
            </a:pPr>
            <a:r>
              <a:rPr lang="en-US"/>
              <a:t>For example, with matrix-matrix multiply on an </a:t>
            </a:r>
            <a:r>
              <a:rPr lang="en-US" i="1"/>
              <a:t>n</a:t>
            </a:r>
            <a:r>
              <a:rPr lang="en-US"/>
              <a:t> </a:t>
            </a:r>
            <a:r>
              <a:rPr lang="en-US" b="1">
                <a:cs typeface="Times New Roman" pitchFamily="18" charset="0"/>
              </a:rPr>
              <a:t>×</a:t>
            </a:r>
            <a:r>
              <a:rPr lang="en-US"/>
              <a:t> </a:t>
            </a:r>
            <a:r>
              <a:rPr lang="en-US" i="1"/>
              <a:t>n</a:t>
            </a:r>
            <a:r>
              <a:rPr lang="en-US"/>
              <a:t> matrix, there are </a:t>
            </a:r>
            <a:r>
              <a:rPr lang="en-US" b="1"/>
              <a:t>O</a:t>
            </a:r>
            <a:r>
              <a:rPr lang="en-US"/>
              <a:t>(</a:t>
            </a:r>
            <a:r>
              <a:rPr lang="en-US" i="1"/>
              <a:t>n</a:t>
            </a:r>
            <a:r>
              <a:rPr lang="en-US" baseline="30000"/>
              <a:t>3</a:t>
            </a:r>
            <a:r>
              <a:rPr lang="en-US"/>
              <a:t>) calculations (on the order of </a:t>
            </a:r>
            <a:r>
              <a:rPr lang="en-US" i="1"/>
              <a:t>n</a:t>
            </a:r>
            <a:r>
              <a:rPr lang="en-US" baseline="30000"/>
              <a:t>3</a:t>
            </a:r>
            <a:r>
              <a:rPr lang="en-US"/>
              <a:t>), but only </a:t>
            </a:r>
            <a:r>
              <a:rPr lang="en-US" b="1"/>
              <a:t>O</a:t>
            </a:r>
            <a:r>
              <a:rPr lang="en-US"/>
              <a:t>(</a:t>
            </a:r>
            <a:r>
              <a:rPr lang="en-US" i="1"/>
              <a:t>n</a:t>
            </a:r>
            <a:r>
              <a:rPr lang="en-US" baseline="30000"/>
              <a:t>2</a:t>
            </a:r>
            <a:r>
              <a:rPr lang="en-US"/>
              <a:t>) bytes of data.</a:t>
            </a:r>
          </a:p>
          <a:p>
            <a:pPr>
              <a:buFont typeface="Wingdings" pitchFamily="2" charset="2"/>
              <a:buNone/>
            </a:pPr>
            <a:r>
              <a:rPr lang="en-US"/>
              <a:t>So, for large </a:t>
            </a:r>
            <a:r>
              <a:rPr lang="en-US" i="1"/>
              <a:t>n</a:t>
            </a:r>
            <a:r>
              <a:rPr lang="en-US"/>
              <a:t>, there are a huge number of calculations per byte transferred between RAM and cache.</a:t>
            </a:r>
          </a:p>
        </p:txBody>
      </p:sp>
    </p:spTree>
    <p:extLst>
      <p:ext uri="{BB962C8B-B14F-4D97-AF65-F5344CB8AC3E}">
        <p14:creationId xmlns:p14="http://schemas.microsoft.com/office/powerpoint/2010/main" val="37548641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either of the following URLs:</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2"/>
              </a:rPr>
              <a:t>http://www.onenet.net/technical-resources/video/sipe-stream/</a:t>
            </a:r>
            <a:endParaRPr lang="en-US" sz="1800" dirty="0" smtClean="0">
              <a:latin typeface="Courier New" pitchFamily="49" charset="0"/>
              <a:cs typeface="Courier New" pitchFamily="49" charset="0"/>
            </a:endParaRPr>
          </a:p>
          <a:p>
            <a:pPr algn="ctr">
              <a:buFont typeface="Wingdings" pitchFamily="2" charset="2"/>
              <a:buNone/>
            </a:pPr>
            <a:r>
              <a:rPr lang="en-US" dirty="0" smtClean="0">
                <a:latin typeface="Times New Roman" pitchFamily="18" charset="0"/>
                <a:cs typeface="Times New Roman" pitchFamily="18" charset="0"/>
              </a:rPr>
              <a:t>OR</a:t>
            </a:r>
          </a:p>
          <a:p>
            <a:pPr algn="ctr">
              <a:buFont typeface="Wingdings" pitchFamily="2" charset="2"/>
              <a:buNone/>
            </a:pPr>
            <a:r>
              <a:rPr lang="en-US" sz="1800" dirty="0" smtClean="0">
                <a:latin typeface="Courier New" pitchFamily="49" charset="0"/>
                <a:cs typeface="Courier New" pitchFamily="49" charset="0"/>
                <a:hlinkClick r:id="rId3"/>
              </a:rPr>
              <a:t>https://vcenter.njvid.net/videos/livestreams/page1/</a:t>
            </a:r>
            <a:endParaRPr lang="en-US" sz="1800" dirty="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smtClean="0"/>
              <a:t>Many </a:t>
            </a:r>
            <a:r>
              <a:rPr lang="en-US" dirty="0"/>
              <a:t>thanks to </a:t>
            </a:r>
            <a:r>
              <a:rPr lang="en-US" dirty="0" err="1"/>
              <a:t>Skyler</a:t>
            </a:r>
            <a:r>
              <a:rPr lang="en-US" dirty="0"/>
              <a:t> Donahue and Steven </a:t>
            </a:r>
            <a:r>
              <a:rPr lang="en-US" dirty="0" err="1"/>
              <a:t>Haldeman</a:t>
            </a:r>
            <a:r>
              <a:rPr lang="en-US" dirty="0"/>
              <a:t> of </a:t>
            </a:r>
            <a:r>
              <a:rPr lang="en-US" dirty="0" err="1"/>
              <a:t>OneNet</a:t>
            </a:r>
            <a:r>
              <a:rPr lang="en-US" dirty="0"/>
              <a:t> </a:t>
            </a:r>
            <a:r>
              <a:rPr lang="en-US" dirty="0" smtClean="0"/>
              <a:t>and Bob </a:t>
            </a:r>
            <a:r>
              <a:rPr lang="en-US" dirty="0" err="1" smtClean="0"/>
              <a:t>Gerdes</a:t>
            </a:r>
            <a:r>
              <a:rPr lang="en-US" dirty="0" smtClean="0"/>
              <a:t> of Rutgers U for </a:t>
            </a:r>
            <a:r>
              <a:rPr lang="en-US" dirty="0"/>
              <a:t>providing this.</a:t>
            </a:r>
          </a:p>
          <a:p>
            <a:pPr>
              <a:buFont typeface="Wingdings" pitchFamily="2" charset="2"/>
              <a:buNone/>
            </a:pPr>
            <a:endParaRPr lang="en-US" dirty="0"/>
          </a:p>
        </p:txBody>
      </p:sp>
    </p:spTree>
    <p:extLst>
      <p:ext uri="{BB962C8B-B14F-4D97-AF65-F5344CB8AC3E}">
        <p14:creationId xmlns:p14="http://schemas.microsoft.com/office/powerpoint/2010/main" val="41777090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79DB27C4-0D5E-4B83-8E48-2094C4DD3B8D}" type="slidenum">
              <a:rPr lang="en-US"/>
              <a:pPr/>
              <a:t>50</a:t>
            </a:fld>
            <a:endParaRPr lang="en-US"/>
          </a:p>
        </p:txBody>
      </p:sp>
      <p:sp>
        <p:nvSpPr>
          <p:cNvPr id="966658" name="Rectangle 2"/>
          <p:cNvSpPr>
            <a:spLocks noGrp="1" noChangeArrowheads="1"/>
          </p:cNvSpPr>
          <p:nvPr>
            <p:ph type="title"/>
          </p:nvPr>
        </p:nvSpPr>
        <p:spPr/>
        <p:txBody>
          <a:bodyPr/>
          <a:lstStyle/>
          <a:p>
            <a:r>
              <a:rPr lang="en-US" sz="3600"/>
              <a:t>Will Tiling Always Work?</a:t>
            </a:r>
          </a:p>
        </p:txBody>
      </p:sp>
      <p:sp>
        <p:nvSpPr>
          <p:cNvPr id="966659" name="Rectangle 3"/>
          <p:cNvSpPr>
            <a:spLocks noGrp="1" noChangeArrowheads="1"/>
          </p:cNvSpPr>
          <p:nvPr>
            <p:ph type="body" idx="1"/>
          </p:nvPr>
        </p:nvSpPr>
        <p:spPr/>
        <p:txBody>
          <a:bodyPr/>
          <a:lstStyle/>
          <a:p>
            <a:pPr>
              <a:buFont typeface="Wingdings" pitchFamily="2" charset="2"/>
              <a:buNone/>
            </a:pPr>
            <a:r>
              <a:rPr lang="en-US" dirty="0"/>
              <a:t>Tiling </a:t>
            </a:r>
            <a:r>
              <a:rPr lang="en-US" b="1"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Tree>
    <p:extLst>
      <p:ext uri="{BB962C8B-B14F-4D97-AF65-F5344CB8AC3E}">
        <p14:creationId xmlns:p14="http://schemas.microsoft.com/office/powerpoint/2010/main" val="426847683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p:txBody>
          <a:bodyPr/>
          <a:lstStyle/>
          <a:p>
            <a:r>
              <a:rPr lang="en-US" sz="6000"/>
              <a:t>Multicore/Many-core Basics</a:t>
            </a:r>
          </a:p>
        </p:txBody>
      </p:sp>
    </p:spTree>
    <p:extLst>
      <p:ext uri="{BB962C8B-B14F-4D97-AF65-F5344CB8AC3E}">
        <p14:creationId xmlns:p14="http://schemas.microsoft.com/office/powerpoint/2010/main" val="133222308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F7392D82-AFA7-4FBA-BAEE-EC4F6E446E2C}" type="slidenum">
              <a:rPr lang="en-US"/>
              <a:pPr/>
              <a:t>52</a:t>
            </a:fld>
            <a:endParaRPr lang="en-US"/>
          </a:p>
        </p:txBody>
      </p:sp>
      <p:sp>
        <p:nvSpPr>
          <p:cNvPr id="968706" name="Rectangle 2"/>
          <p:cNvSpPr>
            <a:spLocks noGrp="1" noChangeArrowheads="1"/>
          </p:cNvSpPr>
          <p:nvPr>
            <p:ph type="title"/>
          </p:nvPr>
        </p:nvSpPr>
        <p:spPr/>
        <p:txBody>
          <a:bodyPr/>
          <a:lstStyle/>
          <a:p>
            <a:r>
              <a:rPr lang="en-US" sz="3600"/>
              <a:t>What is Multicore?</a:t>
            </a:r>
          </a:p>
        </p:txBody>
      </p:sp>
      <p:sp>
        <p:nvSpPr>
          <p:cNvPr id="968707" name="Rectangle 3"/>
          <p:cNvSpPr>
            <a:spLocks noGrp="1" noChangeArrowheads="1"/>
          </p:cNvSpPr>
          <p:nvPr>
            <p:ph type="body" idx="1"/>
          </p:nvPr>
        </p:nvSpPr>
        <p:spPr/>
        <p:txBody>
          <a:bodyPr/>
          <a:lstStyle/>
          <a:p>
            <a:pPr>
              <a:spcBef>
                <a:spcPts val="0"/>
              </a:spcBef>
            </a:pPr>
            <a:r>
              <a:rPr lang="en-US" dirty="0"/>
              <a:t>In the olden days (that is, the first half of 2005), each CPU chip had one “brain” in it.</a:t>
            </a:r>
          </a:p>
          <a:p>
            <a:pPr>
              <a:spcBef>
                <a:spcPts val="0"/>
              </a:spcBef>
            </a:pPr>
            <a:r>
              <a:rPr lang="en-US" dirty="0"/>
              <a:t>Starting the second half of 2005, each CPU chip </a:t>
            </a:r>
            <a:r>
              <a:rPr lang="en-US" dirty="0" smtClean="0"/>
              <a:t>could </a:t>
            </a:r>
            <a:r>
              <a:rPr lang="en-US" dirty="0" smtClean="0"/>
              <a:t>have up to 2 </a:t>
            </a:r>
            <a:r>
              <a:rPr lang="en-US" b="1" i="1" u="sng" dirty="0"/>
              <a:t>cores</a:t>
            </a:r>
            <a:r>
              <a:rPr lang="en-US" dirty="0"/>
              <a:t> (brains); starting in late 2006, 4 cores; starting in late 2008, 6 cores; </a:t>
            </a:r>
            <a:r>
              <a:rPr lang="en-US" dirty="0" smtClean="0"/>
              <a:t>in early 2010, </a:t>
            </a:r>
            <a:r>
              <a:rPr lang="en-US" dirty="0"/>
              <a:t>8 </a:t>
            </a:r>
            <a:r>
              <a:rPr lang="en-US" dirty="0" smtClean="0"/>
              <a:t>cores; in mid 2010, 12 cores; in 2011, 16 cores (AMD).</a:t>
            </a:r>
            <a:endParaRPr lang="en-US" dirty="0"/>
          </a:p>
          <a:p>
            <a:pPr>
              <a:spcBef>
                <a:spcPts val="0"/>
              </a:spcBef>
            </a:pPr>
            <a:r>
              <a:rPr lang="en-US" b="1" u="sng" dirty="0"/>
              <a:t>Jargon</a:t>
            </a:r>
            <a:r>
              <a:rPr lang="en-US" dirty="0"/>
              <a:t>: Each CPU chip plugs into a </a:t>
            </a:r>
            <a:r>
              <a:rPr lang="en-US" b="1" i="1" u="sng" dirty="0"/>
              <a:t>socket</a:t>
            </a:r>
            <a:r>
              <a:rPr lang="en-US" dirty="0"/>
              <a:t>, so these days, to avoid confusion, people refer to </a:t>
            </a:r>
            <a:r>
              <a:rPr lang="en-US" b="1" u="sng" dirty="0"/>
              <a:t>sockets</a:t>
            </a:r>
            <a:r>
              <a:rPr lang="en-US" dirty="0"/>
              <a:t> and </a:t>
            </a:r>
            <a:r>
              <a:rPr lang="en-US" b="1" u="sng" dirty="0"/>
              <a:t>cores</a:t>
            </a:r>
            <a:r>
              <a:rPr lang="en-US" dirty="0"/>
              <a:t>, rather than CPUs or processors.</a:t>
            </a:r>
          </a:p>
          <a:p>
            <a:pPr>
              <a:spcBef>
                <a:spcPts val="0"/>
              </a:spcBef>
            </a:pPr>
            <a:r>
              <a:rPr lang="en-US" dirty="0"/>
              <a:t>Each core is just like a full blown CPU, except that it shares its </a:t>
            </a:r>
            <a:r>
              <a:rPr lang="en-US" dirty="0" smtClean="0"/>
              <a:t>socket (and maybe some of its cache) </a:t>
            </a:r>
            <a:r>
              <a:rPr lang="en-US" dirty="0"/>
              <a:t>with one or more other cores – and therefore shares its bandwidth to </a:t>
            </a:r>
            <a:r>
              <a:rPr lang="en-US" dirty="0" smtClean="0"/>
              <a:t>RAM with them.</a:t>
            </a:r>
            <a:endParaRPr lang="en-US" dirty="0"/>
          </a:p>
        </p:txBody>
      </p:sp>
    </p:spTree>
    <p:extLst>
      <p:ext uri="{BB962C8B-B14F-4D97-AF65-F5344CB8AC3E}">
        <p14:creationId xmlns:p14="http://schemas.microsoft.com/office/powerpoint/2010/main" val="356608979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42" name="Slide Number Placeholder 3"/>
          <p:cNvSpPr>
            <a:spLocks noGrp="1"/>
          </p:cNvSpPr>
          <p:nvPr>
            <p:ph type="sldNum" sz="quarter" idx="4294967295"/>
          </p:nvPr>
        </p:nvSpPr>
        <p:spPr>
          <a:xfrm>
            <a:off x="7162800" y="6191250"/>
            <a:ext cx="1295400" cy="457200"/>
          </a:xfrm>
          <a:prstGeom prst="rect">
            <a:avLst/>
          </a:prstGeom>
        </p:spPr>
        <p:txBody>
          <a:bodyPr/>
          <a:lstStyle/>
          <a:p>
            <a:fld id="{E6B9B272-C69B-42C5-9B86-5267197102C1}" type="slidenum">
              <a:rPr lang="en-US"/>
              <a:pPr/>
              <a:t>53</a:t>
            </a:fld>
            <a:endParaRPr lang="en-US"/>
          </a:p>
        </p:txBody>
      </p:sp>
      <p:sp>
        <p:nvSpPr>
          <p:cNvPr id="969730" name="Rectangle 2"/>
          <p:cNvSpPr>
            <a:spLocks noGrp="1" noChangeArrowheads="1"/>
          </p:cNvSpPr>
          <p:nvPr>
            <p:ph type="title"/>
          </p:nvPr>
        </p:nvSpPr>
        <p:spPr/>
        <p:txBody>
          <a:bodyPr/>
          <a:lstStyle/>
          <a:p>
            <a:r>
              <a:rPr lang="en-US"/>
              <a:t>Dual Core</a:t>
            </a:r>
          </a:p>
        </p:txBody>
      </p:sp>
      <p:sp>
        <p:nvSpPr>
          <p:cNvPr id="969731"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24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69733"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69734"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69735"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69736"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69737"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69738"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69739"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69740"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69741"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2"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3"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4"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5"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69746"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69747"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8"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9"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0"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1"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2"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3"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4"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5"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6"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7"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8"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9"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69760"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69761"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69762"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69763"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69764"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69765"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69766"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69767"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69768"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25970326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43" name="Slide Number Placeholder 3"/>
          <p:cNvSpPr>
            <a:spLocks noGrp="1"/>
          </p:cNvSpPr>
          <p:nvPr>
            <p:ph type="sldNum" sz="quarter" idx="4294967295"/>
          </p:nvPr>
        </p:nvSpPr>
        <p:spPr>
          <a:xfrm>
            <a:off x="7162800" y="6191250"/>
            <a:ext cx="1295400" cy="457200"/>
          </a:xfrm>
          <a:prstGeom prst="rect">
            <a:avLst/>
          </a:prstGeom>
        </p:spPr>
        <p:txBody>
          <a:bodyPr/>
          <a:lstStyle/>
          <a:p>
            <a:fld id="{3C582BF6-676A-4167-87E5-F53A777D4814}" type="slidenum">
              <a:rPr lang="en-US"/>
              <a:pPr/>
              <a:t>54</a:t>
            </a:fld>
            <a:endParaRPr lang="en-US"/>
          </a:p>
        </p:txBody>
      </p:sp>
      <p:sp>
        <p:nvSpPr>
          <p:cNvPr id="970754" name="Rectangle 2"/>
          <p:cNvSpPr>
            <a:spLocks noGrp="1" noChangeArrowheads="1"/>
          </p:cNvSpPr>
          <p:nvPr>
            <p:ph type="title"/>
          </p:nvPr>
        </p:nvSpPr>
        <p:spPr/>
        <p:txBody>
          <a:bodyPr/>
          <a:lstStyle/>
          <a:p>
            <a:r>
              <a:rPr lang="en-US"/>
              <a:t>Quad Core</a:t>
            </a:r>
          </a:p>
        </p:txBody>
      </p:sp>
      <p:sp>
        <p:nvSpPr>
          <p:cNvPr id="970755"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Rockwell" pitchFamily="18" charset="0"/>
              </a:rPr>
              <a:t>Core   Core</a:t>
            </a:r>
          </a:p>
          <a:p>
            <a:r>
              <a:rPr lang="en-US" sz="16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70757"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0758"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0759"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0760"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0761"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0762"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0763"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0764"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0765"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6"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0767"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0768"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9"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0"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1"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2"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3"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4"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5"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6"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7"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8"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9"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0"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1"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2"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0783"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0784"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5"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6"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7"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0788"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0789"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0790"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0791"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0792"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0793"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58961940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45" name="Slide Number Placeholder 3"/>
          <p:cNvSpPr>
            <a:spLocks noGrp="1"/>
          </p:cNvSpPr>
          <p:nvPr>
            <p:ph type="sldNum" sz="quarter" idx="4294967295"/>
          </p:nvPr>
        </p:nvSpPr>
        <p:spPr>
          <a:xfrm>
            <a:off x="7162800" y="6191250"/>
            <a:ext cx="1295400" cy="457200"/>
          </a:xfrm>
          <a:prstGeom prst="rect">
            <a:avLst/>
          </a:prstGeom>
        </p:spPr>
        <p:txBody>
          <a:bodyPr/>
          <a:lstStyle/>
          <a:p>
            <a:fld id="{4A900900-B2BC-4ED1-A7DD-E4579BFA5169}" type="slidenum">
              <a:rPr lang="en-US"/>
              <a:pPr/>
              <a:t>55</a:t>
            </a:fld>
            <a:endParaRPr lang="en-US"/>
          </a:p>
        </p:txBody>
      </p:sp>
      <p:sp>
        <p:nvSpPr>
          <p:cNvPr id="971778" name="Rectangle 2"/>
          <p:cNvSpPr>
            <a:spLocks noGrp="1" noChangeArrowheads="1"/>
          </p:cNvSpPr>
          <p:nvPr>
            <p:ph type="title"/>
          </p:nvPr>
        </p:nvSpPr>
        <p:spPr/>
        <p:txBody>
          <a:bodyPr/>
          <a:lstStyle/>
          <a:p>
            <a:r>
              <a:rPr lang="en-US"/>
              <a:t>Oct Core</a:t>
            </a:r>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a:latin typeface="Rockwell" pitchFamily="18" charset="0"/>
              </a:rPr>
              <a:t>Core   Core   Core   Core</a:t>
            </a:r>
          </a:p>
          <a:p>
            <a:r>
              <a:rPr lang="en-US" sz="1000">
                <a:latin typeface="Rockwell" pitchFamily="18" charset="0"/>
              </a:rPr>
              <a:t>Core   Core   Core   Core</a:t>
            </a: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4"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06371617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D5CB60B6-770C-4896-A4F0-83662CC223B4}" type="slidenum">
              <a:rPr lang="en-US"/>
              <a:pPr/>
              <a:t>56</a:t>
            </a:fld>
            <a:endParaRPr lang="en-US"/>
          </a:p>
        </p:txBody>
      </p:sp>
      <p:sp>
        <p:nvSpPr>
          <p:cNvPr id="972802" name="Rectangle 2"/>
          <p:cNvSpPr>
            <a:spLocks noGrp="1" noChangeArrowheads="1"/>
          </p:cNvSpPr>
          <p:nvPr>
            <p:ph type="title"/>
          </p:nvPr>
        </p:nvSpPr>
        <p:spPr/>
        <p:txBody>
          <a:bodyPr/>
          <a:lstStyle/>
          <a:p>
            <a:r>
              <a:rPr lang="en-US" sz="3600"/>
              <a:t>The Challenge of Multicore: RAM</a:t>
            </a:r>
          </a:p>
        </p:txBody>
      </p:sp>
      <p:sp>
        <p:nvSpPr>
          <p:cNvPr id="972803" name="Rectangle 3"/>
          <p:cNvSpPr>
            <a:spLocks noGrp="1" noChangeArrowheads="1"/>
          </p:cNvSpPr>
          <p:nvPr>
            <p:ph type="body" idx="1"/>
          </p:nvPr>
        </p:nvSpPr>
        <p:spPr>
          <a:xfrm>
            <a:off x="381000" y="1209358"/>
            <a:ext cx="8534400" cy="4856162"/>
          </a:xfrm>
        </p:spPr>
        <p:txBody>
          <a:bodyPr/>
          <a:lstStyle/>
          <a:p>
            <a:pPr>
              <a:spcBef>
                <a:spcPts val="200"/>
              </a:spcBef>
            </a:pPr>
            <a:r>
              <a:rPr lang="en-US" dirty="0"/>
              <a:t>Each socket has access to a certain amount of RAM, at </a:t>
            </a:r>
            <a:r>
              <a:rPr lang="en-US" dirty="0" smtClean="0"/>
              <a:t>a       </a:t>
            </a:r>
            <a:r>
              <a:rPr lang="en-US" b="1" u="sng" dirty="0"/>
              <a:t>fixed RAM bandwidth per SOCKET</a:t>
            </a:r>
            <a:r>
              <a:rPr lang="en-US" dirty="0"/>
              <a:t> – or even per node.</a:t>
            </a:r>
          </a:p>
          <a:p>
            <a:pPr>
              <a:spcBef>
                <a:spcPts val="200"/>
              </a:spcBef>
            </a:pPr>
            <a:r>
              <a:rPr lang="en-US" dirty="0"/>
              <a:t>As the number of cores per socket increases, </a:t>
            </a:r>
            <a:r>
              <a:rPr lang="en-US" dirty="0" smtClean="0"/>
              <a:t>the          </a:t>
            </a:r>
            <a:r>
              <a:rPr lang="en-US" b="1" u="sng" dirty="0"/>
              <a:t>contention for RAM bandwidth increases</a:t>
            </a:r>
            <a:r>
              <a:rPr lang="en-US" dirty="0"/>
              <a:t> too.</a:t>
            </a:r>
          </a:p>
          <a:p>
            <a:pPr>
              <a:spcBef>
                <a:spcPts val="200"/>
              </a:spcBef>
            </a:pPr>
            <a:r>
              <a:rPr lang="en-US" dirty="0"/>
              <a:t>At 2 or even 4 cores in a socket, this problem isn’t too bad. But at 16 or 32 or 80 cores, </a:t>
            </a:r>
            <a:r>
              <a:rPr lang="en-US" dirty="0" smtClean="0"/>
              <a:t>it</a:t>
            </a:r>
            <a:r>
              <a:rPr lang="en-US" dirty="0"/>
              <a:t> </a:t>
            </a:r>
            <a:r>
              <a:rPr lang="en-US" dirty="0" smtClean="0"/>
              <a:t>can become</a:t>
            </a:r>
            <a:r>
              <a:rPr lang="en-US" dirty="0" smtClean="0"/>
              <a:t> </a:t>
            </a:r>
            <a:r>
              <a:rPr lang="en-US" b="1" u="sng" dirty="0"/>
              <a:t>a huge problem</a:t>
            </a:r>
            <a:r>
              <a:rPr lang="en-US" dirty="0"/>
              <a:t>.</a:t>
            </a:r>
          </a:p>
          <a:p>
            <a:pPr>
              <a:spcBef>
                <a:spcPts val="200"/>
              </a:spcBef>
            </a:pPr>
            <a:r>
              <a:rPr lang="en-US" dirty="0"/>
              <a:t>So, applications that </a:t>
            </a:r>
            <a:r>
              <a:rPr lang="en-US" b="1" u="sng" dirty="0"/>
              <a:t>are cache optimized</a:t>
            </a:r>
            <a:r>
              <a:rPr lang="en-US" dirty="0"/>
              <a:t> will </a:t>
            </a:r>
            <a:r>
              <a:rPr lang="en-US" dirty="0" smtClean="0"/>
              <a:t>get </a:t>
            </a:r>
            <a:r>
              <a:rPr lang="en-US" b="1" u="sng" dirty="0" smtClean="0"/>
              <a:t>big </a:t>
            </a:r>
            <a:r>
              <a:rPr lang="en-US" b="1" u="sng" dirty="0"/>
              <a:t>speedups</a:t>
            </a:r>
            <a:r>
              <a:rPr lang="en-US" dirty="0"/>
              <a:t>.</a:t>
            </a:r>
          </a:p>
          <a:p>
            <a:pPr>
              <a:spcBef>
                <a:spcPts val="200"/>
              </a:spcBef>
            </a:pPr>
            <a:r>
              <a:rPr lang="en-US" dirty="0"/>
              <a:t>But, applications whose performance is </a:t>
            </a:r>
            <a:r>
              <a:rPr lang="en-US" b="1" u="sng" dirty="0"/>
              <a:t>limited by RAM bandwidth</a:t>
            </a:r>
            <a:r>
              <a:rPr lang="en-US" dirty="0"/>
              <a:t> are going to speed up only as fast as RAM bandwidth speeds up.</a:t>
            </a:r>
          </a:p>
          <a:p>
            <a:pPr>
              <a:spcBef>
                <a:spcPts val="200"/>
              </a:spcBef>
            </a:pPr>
            <a:r>
              <a:rPr lang="en-US" dirty="0"/>
              <a:t>RAM bandwidth </a:t>
            </a:r>
            <a:r>
              <a:rPr lang="en-US" b="1" u="sng" dirty="0"/>
              <a:t>speeds up much slower</a:t>
            </a:r>
            <a:r>
              <a:rPr lang="en-US" dirty="0"/>
              <a:t> than CPU speeds up.</a:t>
            </a:r>
          </a:p>
        </p:txBody>
      </p:sp>
    </p:spTree>
    <p:extLst>
      <p:ext uri="{BB962C8B-B14F-4D97-AF65-F5344CB8AC3E}">
        <p14:creationId xmlns:p14="http://schemas.microsoft.com/office/powerpoint/2010/main" val="99581878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0C0028C4-6CE2-4E7D-9B62-190FD156B373}" type="slidenum">
              <a:rPr lang="en-US"/>
              <a:pPr/>
              <a:t>57</a:t>
            </a:fld>
            <a:endParaRPr lang="en-US"/>
          </a:p>
        </p:txBody>
      </p:sp>
      <p:sp>
        <p:nvSpPr>
          <p:cNvPr id="973826" name="Rectangle 2"/>
          <p:cNvSpPr>
            <a:spLocks noGrp="1" noChangeArrowheads="1"/>
          </p:cNvSpPr>
          <p:nvPr>
            <p:ph type="title"/>
          </p:nvPr>
        </p:nvSpPr>
        <p:spPr/>
        <p:txBody>
          <a:bodyPr/>
          <a:lstStyle/>
          <a:p>
            <a:r>
              <a:rPr lang="en-US" sz="3600"/>
              <a:t>The Challenge of Multicore: Network</a:t>
            </a:r>
          </a:p>
        </p:txBody>
      </p:sp>
      <p:sp>
        <p:nvSpPr>
          <p:cNvPr id="973827" name="Rectangle 3"/>
          <p:cNvSpPr>
            <a:spLocks noGrp="1" noChangeArrowheads="1"/>
          </p:cNvSpPr>
          <p:nvPr>
            <p:ph type="body" idx="1"/>
          </p:nvPr>
        </p:nvSpPr>
        <p:spPr>
          <a:xfrm>
            <a:off x="609600" y="1239838"/>
            <a:ext cx="8001000" cy="5257800"/>
          </a:xfrm>
        </p:spPr>
        <p:txBody>
          <a:bodyPr/>
          <a:lstStyle/>
          <a:p>
            <a:pPr>
              <a:spcBef>
                <a:spcPts val="600"/>
              </a:spcBef>
            </a:pPr>
            <a:r>
              <a:rPr lang="en-US" dirty="0"/>
              <a:t>Each node has access to a certain number of network ports, at a </a:t>
            </a:r>
            <a:r>
              <a:rPr lang="en-US" b="1" u="sng" dirty="0"/>
              <a:t>fixed number of network ports per NODE</a:t>
            </a:r>
            <a:r>
              <a:rPr lang="en-US" dirty="0"/>
              <a:t>.</a:t>
            </a:r>
          </a:p>
          <a:p>
            <a:pPr>
              <a:spcBef>
                <a:spcPts val="600"/>
              </a:spcBef>
            </a:pPr>
            <a:r>
              <a:rPr lang="en-US" dirty="0"/>
              <a:t>As the number of cores per node increases, the </a:t>
            </a:r>
            <a:r>
              <a:rPr lang="en-US" b="1" u="sng" dirty="0"/>
              <a:t>contention for network ports increases</a:t>
            </a:r>
            <a:r>
              <a:rPr lang="en-US" dirty="0"/>
              <a:t> too.</a:t>
            </a:r>
          </a:p>
          <a:p>
            <a:pPr>
              <a:spcBef>
                <a:spcPts val="600"/>
              </a:spcBef>
            </a:pPr>
            <a:r>
              <a:rPr lang="en-US" dirty="0"/>
              <a:t>At 2 or 4 cores in a socket, this problem isn’t too bad. But at 16 or 32 or 80 cores, </a:t>
            </a:r>
            <a:r>
              <a:rPr lang="en-US" dirty="0" smtClean="0"/>
              <a:t>it</a:t>
            </a:r>
            <a:r>
              <a:rPr lang="en-US" dirty="0"/>
              <a:t> </a:t>
            </a:r>
            <a:r>
              <a:rPr lang="en-US" dirty="0" smtClean="0"/>
              <a:t>can be</a:t>
            </a:r>
            <a:r>
              <a:rPr lang="en-US" dirty="0" smtClean="0"/>
              <a:t> </a:t>
            </a:r>
            <a:r>
              <a:rPr lang="en-US" b="1" u="sng" dirty="0"/>
              <a:t>a huge problem</a:t>
            </a:r>
            <a:r>
              <a:rPr lang="en-US" dirty="0"/>
              <a:t>.</a:t>
            </a:r>
          </a:p>
          <a:p>
            <a:pPr>
              <a:spcBef>
                <a:spcPts val="600"/>
              </a:spcBef>
            </a:pPr>
            <a:r>
              <a:rPr lang="en-US" dirty="0"/>
              <a:t>So, applications that </a:t>
            </a:r>
            <a:r>
              <a:rPr lang="en-US" b="1" u="sng" dirty="0"/>
              <a:t>do minimal communication</a:t>
            </a:r>
            <a:r>
              <a:rPr lang="en-US" dirty="0"/>
              <a:t> will get </a:t>
            </a:r>
            <a:r>
              <a:rPr lang="en-US" b="1" u="sng" dirty="0"/>
              <a:t>big speedups</a:t>
            </a:r>
            <a:r>
              <a:rPr lang="en-US" dirty="0"/>
              <a:t>.</a:t>
            </a:r>
          </a:p>
          <a:p>
            <a:pPr>
              <a:spcBef>
                <a:spcPts val="600"/>
              </a:spcBef>
            </a:pPr>
            <a:r>
              <a:rPr lang="en-US" dirty="0"/>
              <a:t>But, applications whose performance is </a:t>
            </a:r>
            <a:r>
              <a:rPr lang="en-US" b="1" u="sng" dirty="0"/>
              <a:t>limited by the number of MPI messages</a:t>
            </a:r>
            <a:r>
              <a:rPr lang="en-US" dirty="0"/>
              <a:t> are going to speed up very </a:t>
            </a:r>
            <a:r>
              <a:rPr lang="en-US" dirty="0" err="1"/>
              <a:t>very</a:t>
            </a:r>
            <a:r>
              <a:rPr lang="en-US" dirty="0"/>
              <a:t> little – and may even crash the node.</a:t>
            </a:r>
          </a:p>
        </p:txBody>
      </p:sp>
    </p:spTree>
    <p:extLst>
      <p:ext uri="{BB962C8B-B14F-4D97-AF65-F5344CB8AC3E}">
        <p14:creationId xmlns:p14="http://schemas.microsoft.com/office/powerpoint/2010/main" val="57062136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p:txBody>
          <a:bodyPr/>
          <a:lstStyle/>
          <a:p>
            <a:r>
              <a:rPr lang="en-US" sz="6000"/>
              <a:t>A Concrete Example:</a:t>
            </a:r>
            <a:br>
              <a:rPr lang="en-US" sz="6000"/>
            </a:br>
            <a:r>
              <a:rPr lang="en-US" sz="6000"/>
              <a:t>Weather Forecasting</a:t>
            </a:r>
          </a:p>
        </p:txBody>
      </p:sp>
    </p:spTree>
    <p:extLst>
      <p:ext uri="{BB962C8B-B14F-4D97-AF65-F5344CB8AC3E}">
        <p14:creationId xmlns:p14="http://schemas.microsoft.com/office/powerpoint/2010/main" val="289223091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6" name="Slide Number Placeholder 4"/>
          <p:cNvSpPr>
            <a:spLocks noGrp="1"/>
          </p:cNvSpPr>
          <p:nvPr>
            <p:ph type="sldNum" sz="quarter" idx="11"/>
          </p:nvPr>
        </p:nvSpPr>
        <p:spPr/>
        <p:txBody>
          <a:bodyPr/>
          <a:lstStyle/>
          <a:p>
            <a:fld id="{8E4731AF-8322-4AC7-B928-0D6E1017DE80}" type="slidenum">
              <a:rPr lang="en-US"/>
              <a:pPr/>
              <a:t>59</a:t>
            </a:fld>
            <a:endParaRPr lang="en-US"/>
          </a:p>
        </p:txBody>
      </p:sp>
      <p:pic>
        <p:nvPicPr>
          <p:cNvPr id="975874" name="Picture 2" descr="capsforecast"/>
          <p:cNvPicPr>
            <a:picLocks noChangeAspect="1" noChangeArrowheads="1"/>
          </p:cNvPicPr>
          <p:nvPr/>
        </p:nvPicPr>
        <p:blipFill>
          <a:blip r:embed="rId3" cstate="print"/>
          <a:srcRect/>
          <a:stretch>
            <a:fillRect/>
          </a:stretch>
        </p:blipFill>
        <p:spPr bwMode="auto">
          <a:xfrm>
            <a:off x="838200" y="1143000"/>
            <a:ext cx="7391400" cy="4868863"/>
          </a:xfrm>
          <a:prstGeom prst="rect">
            <a:avLst/>
          </a:prstGeom>
          <a:noFill/>
        </p:spPr>
      </p:pic>
      <p:sp>
        <p:nvSpPr>
          <p:cNvPr id="975875" name="Rectangle 3"/>
          <p:cNvSpPr>
            <a:spLocks noGrp="1" noChangeArrowheads="1"/>
          </p:cNvSpPr>
          <p:nvPr>
            <p:ph type="title"/>
          </p:nvPr>
        </p:nvSpPr>
        <p:spPr/>
        <p:txBody>
          <a:bodyPr/>
          <a:lstStyle/>
          <a:p>
            <a:r>
              <a:rPr lang="en-US" sz="3600"/>
              <a:t>Weather Forecasting</a:t>
            </a:r>
          </a:p>
        </p:txBody>
      </p:sp>
      <p:sp>
        <p:nvSpPr>
          <p:cNvPr id="975876"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4"/>
              </a:rPr>
              <a:t>http://www.caps.ou.edu/wx/p/r/conus/fcst/</a:t>
            </a:r>
            <a:endParaRPr lang="en-US" sz="1200">
              <a:latin typeface="Courier New" pitchFamily="49" charset="0"/>
            </a:endParaRPr>
          </a:p>
        </p:txBody>
      </p:sp>
    </p:spTree>
    <p:custDataLst>
      <p:tags r:id="rId1"/>
    </p:custDataLst>
    <p:extLst>
      <p:ext uri="{BB962C8B-B14F-4D97-AF65-F5344CB8AC3E}">
        <p14:creationId xmlns:p14="http://schemas.microsoft.com/office/powerpoint/2010/main" val="3625512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t>We’ve also successfully tested it on devices with:</a:t>
            </a:r>
          </a:p>
          <a:p>
            <a:r>
              <a:rPr lang="en-US" dirty="0" smtClean="0"/>
              <a:t>Android</a:t>
            </a:r>
          </a:p>
          <a:p>
            <a:r>
              <a:rPr lang="en-US" dirty="0" err="1" smtClean="0"/>
              <a:t>iOS</a:t>
            </a:r>
            <a:endParaRPr lang="en-US" dirty="0" smtClean="0"/>
          </a:p>
          <a:p>
            <a:pPr marL="0" indent="0">
              <a:buNone/>
            </a:pPr>
            <a:r>
              <a:rPr lang="en-US" dirty="0" smtClean="0"/>
              <a:t>However, we make no representations on the likelihood of it working on your device, because we don’t know which versions of Android or </a:t>
            </a:r>
            <a:r>
              <a:rPr lang="en-US" dirty="0" err="1" smtClean="0"/>
              <a:t>iOS</a:t>
            </a:r>
            <a:r>
              <a:rPr lang="en-US" dirty="0" smtClean="0"/>
              <a:t> it might or might not work with.</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9530281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D99E7DF4-BC75-4D96-AF6A-D69B2CED83FA}" type="slidenum">
              <a:rPr lang="en-US"/>
              <a:pPr/>
              <a:t>60</a:t>
            </a:fld>
            <a:endParaRPr lang="en-US"/>
          </a:p>
        </p:txBody>
      </p:sp>
      <p:sp>
        <p:nvSpPr>
          <p:cNvPr id="976898" name="Rectangle 2"/>
          <p:cNvSpPr>
            <a:spLocks noGrp="1" noChangeArrowheads="1"/>
          </p:cNvSpPr>
          <p:nvPr>
            <p:ph type="title"/>
          </p:nvPr>
        </p:nvSpPr>
        <p:spPr/>
        <p:txBody>
          <a:bodyPr/>
          <a:lstStyle/>
          <a:p>
            <a:r>
              <a:rPr lang="en-US" sz="3600"/>
              <a:t>Weather Forecasting</a:t>
            </a:r>
          </a:p>
        </p:txBody>
      </p:sp>
      <p:sp>
        <p:nvSpPr>
          <p:cNvPr id="976899" name="Rectangle 3"/>
          <p:cNvSpPr>
            <a:spLocks noGrp="1" noChangeArrowheads="1"/>
          </p:cNvSpPr>
          <p:nvPr>
            <p:ph type="body" idx="1"/>
          </p:nvPr>
        </p:nvSpPr>
        <p:spPr/>
        <p:txBody>
          <a:bodyPr/>
          <a:lstStyle/>
          <a:p>
            <a:r>
              <a:rPr lang="en-US"/>
              <a:t>Weather forecasting is a </a:t>
            </a:r>
            <a:r>
              <a:rPr lang="en-US" b="1" u="sng"/>
              <a:t>transport</a:t>
            </a:r>
            <a:r>
              <a:rPr lang="en-US"/>
              <a:t> problem.</a:t>
            </a:r>
          </a:p>
          <a:p>
            <a:r>
              <a:rPr lang="en-US"/>
              <a:t>The goal is to predict future weather conditions by simulating the movement of fluids in Earth’s atmosphere.</a:t>
            </a:r>
          </a:p>
          <a:p>
            <a:r>
              <a:rPr lang="en-US"/>
              <a:t>The physics is the Navier-Stokes Equations.</a:t>
            </a:r>
          </a:p>
          <a:p>
            <a:r>
              <a:rPr lang="en-US"/>
              <a:t>The numerical method is Finite Difference.</a:t>
            </a:r>
          </a:p>
        </p:txBody>
      </p:sp>
    </p:spTree>
    <p:extLst>
      <p:ext uri="{BB962C8B-B14F-4D97-AF65-F5344CB8AC3E}">
        <p14:creationId xmlns:p14="http://schemas.microsoft.com/office/powerpoint/2010/main" val="359327414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64" name="Slide Number Placeholder 3"/>
          <p:cNvSpPr>
            <a:spLocks noGrp="1"/>
          </p:cNvSpPr>
          <p:nvPr>
            <p:ph type="sldNum" sz="quarter" idx="4294967295"/>
          </p:nvPr>
        </p:nvSpPr>
        <p:spPr>
          <a:xfrm>
            <a:off x="7162800" y="6191250"/>
            <a:ext cx="1295400" cy="457200"/>
          </a:xfrm>
          <a:prstGeom prst="rect">
            <a:avLst/>
          </a:prstGeom>
        </p:spPr>
        <p:txBody>
          <a:bodyPr/>
          <a:lstStyle/>
          <a:p>
            <a:fld id="{5EEB4A01-CBD9-40D6-B550-F2A582F0ED00}" type="slidenum">
              <a:rPr lang="en-US"/>
              <a:pPr/>
              <a:t>61</a:t>
            </a:fld>
            <a:endParaRPr lang="en-US"/>
          </a:p>
        </p:txBody>
      </p:sp>
      <p:grpSp>
        <p:nvGrpSpPr>
          <p:cNvPr id="2" name="Group 2"/>
          <p:cNvGrpSpPr>
            <a:grpSpLocks/>
          </p:cNvGrpSpPr>
          <p:nvPr/>
        </p:nvGrpSpPr>
        <p:grpSpPr bwMode="auto">
          <a:xfrm>
            <a:off x="2438400" y="1524000"/>
            <a:ext cx="4876800" cy="4267200"/>
            <a:chOff x="576" y="1056"/>
            <a:chExt cx="3072" cy="2688"/>
          </a:xfrm>
        </p:grpSpPr>
        <p:sp>
          <p:nvSpPr>
            <p:cNvPr id="977923" name="Rectangle 3"/>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7924" name="Line 4"/>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5" name="Line 5"/>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6" name="Line 6"/>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27" name="Line 7"/>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28" name="Line 8"/>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29" name="Line 9"/>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0" name="Line 10"/>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1" name="Line 11"/>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2" name="Line 12"/>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3" name="Line 13"/>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4" name="Line 14"/>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5" name="Line 15"/>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6" name="Line 16"/>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7" name="Line 17"/>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8" name="Line 18"/>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9" name="Line 19"/>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0" name="Line 20"/>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1" name="Line 21"/>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2" name="Line 22"/>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3" name="Line 23"/>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4" name="Line 24"/>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5" name="Line 25"/>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6" name="Line 26"/>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7" name="Line 27"/>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8" name="Line 28"/>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9" name="Line 29"/>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0" name="Line 30"/>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51" name="Line 31"/>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52" name="Line 32"/>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53" name="Line 33"/>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4" name="Line 34"/>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55" name="Line 35"/>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77956" name="Line 36"/>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77957" name="Line 37"/>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77958" name="Line 38"/>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77959" name="Line 39"/>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77960" name="Line 40"/>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77961" name="Line 41"/>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77962" name="Line 42"/>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77963" name="Line 43"/>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77964" name="Line 44"/>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77965" name="Line 45"/>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77966" name="Line 46"/>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77967" name="Line 47"/>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77968" name="Line 48"/>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77969" name="Line 49"/>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77970" name="Line 50"/>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77971" name="Line 51"/>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77972" name="Line 52"/>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77973" name="Line 53"/>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77974" name="Line 54"/>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77975" name="Line 55"/>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77976" name="Line 56"/>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77977" name="Line 57"/>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77978" name="Line 58"/>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77979" name="Line 59"/>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77980" name="Line 60"/>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77981" name="Line 61"/>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77982" name="Rectangle 62"/>
          <p:cNvSpPr>
            <a:spLocks noGrp="1" noChangeArrowheads="1"/>
          </p:cNvSpPr>
          <p:nvPr>
            <p:ph type="title"/>
          </p:nvPr>
        </p:nvSpPr>
        <p:spPr/>
        <p:txBody>
          <a:bodyPr/>
          <a:lstStyle/>
          <a:p>
            <a:r>
              <a:rPr lang="en-US"/>
              <a:t>Cartesian Mesh</a:t>
            </a:r>
          </a:p>
        </p:txBody>
      </p:sp>
    </p:spTree>
    <p:custDataLst>
      <p:tags r:id="rId1"/>
    </p:custDataLst>
    <p:extLst>
      <p:ext uri="{BB962C8B-B14F-4D97-AF65-F5344CB8AC3E}">
        <p14:creationId xmlns:p14="http://schemas.microsoft.com/office/powerpoint/2010/main" val="365965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9556EF3A-6E86-41D8-B1B1-685EC18AE536}" type="slidenum">
              <a:rPr lang="en-US"/>
              <a:pPr/>
              <a:t>62</a:t>
            </a:fld>
            <a:endParaRPr lang="en-US"/>
          </a:p>
        </p:txBody>
      </p:sp>
      <p:sp>
        <p:nvSpPr>
          <p:cNvPr id="978946" name="Rectangle 2"/>
          <p:cNvSpPr>
            <a:spLocks noGrp="1" noChangeArrowheads="1"/>
          </p:cNvSpPr>
          <p:nvPr>
            <p:ph type="title"/>
          </p:nvPr>
        </p:nvSpPr>
        <p:spPr/>
        <p:txBody>
          <a:bodyPr/>
          <a:lstStyle/>
          <a:p>
            <a:r>
              <a:rPr lang="en-US" sz="3600"/>
              <a:t>Finite Difference</a:t>
            </a:r>
          </a:p>
        </p:txBody>
      </p:sp>
      <p:sp>
        <p:nvSpPr>
          <p:cNvPr id="978947" name="Rectangle 3"/>
          <p:cNvSpPr>
            <a:spLocks noGrp="1" noChangeArrowheads="1"/>
          </p:cNvSpPr>
          <p:nvPr>
            <p:ph type="body" idx="1"/>
          </p:nvPr>
        </p:nvSpPr>
        <p:spPr/>
        <p:txBody>
          <a:bodyPr/>
          <a:lstStyle/>
          <a:p>
            <a:pPr>
              <a:buFont typeface="Wingdings" pitchFamily="2" charset="2"/>
              <a:buNone/>
            </a:pPr>
            <a:r>
              <a:rPr lang="en-US" i="1"/>
              <a:t>unew</a:t>
            </a:r>
            <a:r>
              <a:rPr lang="en-US"/>
              <a:t>(</a:t>
            </a:r>
            <a:r>
              <a:rPr lang="en-US" i="1"/>
              <a:t>i</a:t>
            </a:r>
            <a:r>
              <a:rPr lang="en-US"/>
              <a:t>,</a:t>
            </a:r>
            <a:r>
              <a:rPr lang="en-US" i="1"/>
              <a:t>j</a:t>
            </a:r>
            <a:r>
              <a:rPr lang="en-US"/>
              <a:t>,</a:t>
            </a:r>
            <a:r>
              <a:rPr lang="en-US" i="1"/>
              <a:t>k</a:t>
            </a:r>
            <a:r>
              <a:rPr lang="en-US"/>
              <a:t>) = F(</a:t>
            </a:r>
            <a:r>
              <a:rPr lang="en-US" i="1"/>
              <a:t>uold</a:t>
            </a:r>
            <a:r>
              <a:rPr lang="en-US"/>
              <a:t>, </a:t>
            </a:r>
            <a:r>
              <a:rPr lang="en-US" i="1"/>
              <a:t>i</a:t>
            </a:r>
            <a:r>
              <a:rPr lang="en-US"/>
              <a:t>, </a:t>
            </a:r>
            <a:r>
              <a:rPr lang="en-US" i="1"/>
              <a:t>j</a:t>
            </a:r>
            <a:r>
              <a:rPr lang="en-US"/>
              <a:t>, </a:t>
            </a:r>
            <a:r>
              <a:rPr lang="en-US" i="1"/>
              <a:t>k</a:t>
            </a:r>
            <a:r>
              <a:rPr lang="en-US"/>
              <a:t>, </a:t>
            </a:r>
            <a:r>
              <a:rPr lang="el-GR">
                <a:cs typeface="Times New Roman" pitchFamily="18" charset="0"/>
              </a:rPr>
              <a:t>Δ</a:t>
            </a:r>
            <a:r>
              <a:rPr lang="en-US" i="1">
                <a:cs typeface="Times New Roman" pitchFamily="18" charset="0"/>
              </a:rPr>
              <a:t>t</a:t>
            </a:r>
            <a:r>
              <a:rPr lang="en-US">
                <a:cs typeface="Times New Roman" pitchFamily="18" charset="0"/>
              </a:rPr>
              <a:t>) =</a:t>
            </a:r>
          </a:p>
          <a:p>
            <a:pPr>
              <a:buFont typeface="Wingdings" pitchFamily="2" charset="2"/>
              <a:buNone/>
            </a:pPr>
            <a:r>
              <a:rPr lang="en-US">
                <a:cs typeface="Times New Roman" pitchFamily="18" charset="0"/>
              </a:rPr>
              <a:t>			 F(</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l-GR">
                <a:cs typeface="Times New Roman" pitchFamily="18" charset="0"/>
              </a:rPr>
              <a:t>Δ</a:t>
            </a:r>
            <a:r>
              <a:rPr lang="en-US" i="1">
                <a:cs typeface="Times New Roman" pitchFamily="18" charset="0"/>
              </a:rPr>
              <a:t>t)</a:t>
            </a:r>
            <a:endParaRPr lang="el-GR" i="1">
              <a:cs typeface="Times New Roman" pitchFamily="18" charset="0"/>
            </a:endParaRPr>
          </a:p>
        </p:txBody>
      </p:sp>
    </p:spTree>
    <p:extLst>
      <p:ext uri="{BB962C8B-B14F-4D97-AF65-F5344CB8AC3E}">
        <p14:creationId xmlns:p14="http://schemas.microsoft.com/office/powerpoint/2010/main" val="194476795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188" name="Slide Number Placeholder 3"/>
          <p:cNvSpPr>
            <a:spLocks noGrp="1"/>
          </p:cNvSpPr>
          <p:nvPr>
            <p:ph type="sldNum" sz="quarter" idx="4294967295"/>
          </p:nvPr>
        </p:nvSpPr>
        <p:spPr>
          <a:xfrm>
            <a:off x="7162800" y="6191250"/>
            <a:ext cx="1295400" cy="457200"/>
          </a:xfrm>
          <a:prstGeom prst="rect">
            <a:avLst/>
          </a:prstGeom>
        </p:spPr>
        <p:txBody>
          <a:bodyPr/>
          <a:lstStyle/>
          <a:p>
            <a:fld id="{966CCDB0-769A-4FED-9D99-ECA1E112327B}" type="slidenum">
              <a:rPr lang="en-US"/>
              <a:pPr/>
              <a:t>63</a:t>
            </a:fld>
            <a:endParaRPr lang="en-US"/>
          </a:p>
        </p:txBody>
      </p:sp>
      <p:sp>
        <p:nvSpPr>
          <p:cNvPr id="979970"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9971"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2"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3"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4"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5"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6"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7"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8"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9"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0"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1"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2"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3"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4"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5"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6"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7"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8"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9"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0"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1"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2"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3"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4"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5"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6"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7"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8"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9"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0"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1"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2"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0003"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0004"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0005"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0006"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0007"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0008"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0009"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0010"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0011"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0012"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0013"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0014"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0015"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0016"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0017"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0018"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0019"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0020"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0021"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0022"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0023"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0024"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0025"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0026"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0027"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0028"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0029" name="Rectangle 61"/>
          <p:cNvSpPr>
            <a:spLocks noGrp="1" noChangeArrowheads="1"/>
          </p:cNvSpPr>
          <p:nvPr>
            <p:ph type="title"/>
          </p:nvPr>
        </p:nvSpPr>
        <p:spPr/>
        <p:txBody>
          <a:bodyPr/>
          <a:lstStyle/>
          <a:p>
            <a:r>
              <a:rPr lang="en-US"/>
              <a:t>Ghost Boundary Zones</a:t>
            </a:r>
          </a:p>
        </p:txBody>
      </p:sp>
      <p:sp>
        <p:nvSpPr>
          <p:cNvPr id="980030" name="Rectangle 62"/>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0031" name="Line 63"/>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2" name="Line 64"/>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3" name="Line 65"/>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4" name="Line 66"/>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5" name="Line 67"/>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6" name="Line 68"/>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7" name="Line 69"/>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8" name="Line 70"/>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9" name="Line 71"/>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0" name="Line 72"/>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1" name="Line 73"/>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2" name="Line 74"/>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3" name="Line 75"/>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4" name="Line 76"/>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5" name="Line 77"/>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6" name="Line 78"/>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7" name="Line 79"/>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8" name="Line 80"/>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9" name="Line 81"/>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0" name="Line 82"/>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1" name="Line 83"/>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2" name="Line 84"/>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3" name="Line 85"/>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4" name="Line 86"/>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5" name="Line 87"/>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6" name="Line 88"/>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7" name="Line 89"/>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8" name="Line 90"/>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9" name="Line 91"/>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0" name="Line 92"/>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1" name="Line 93"/>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2" name="Line 94"/>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3" name="Line 95"/>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4" name="Line 96"/>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5" name="Line 97"/>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6" name="Line 98"/>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7" name="Line 99"/>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8" name="Line 100"/>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9" name="Line 101"/>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0" name="Line 102"/>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1" name="Line 103"/>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2" name="Line 104"/>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3" name="Line 105"/>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4" name="Line 106"/>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5" name="Line 107"/>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6" name="Line 108"/>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7" name="Line 109"/>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8" name="Line 110"/>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9" name="Line 111"/>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0" name="Line 112"/>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1" name="Line 113"/>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2" name="Line 114"/>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3" name="Line 115"/>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4" name="Line 116"/>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5" name="Line 117"/>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6" name="Line 118"/>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7" name="Line 119"/>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8" name="Line 120"/>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9" name="Line 121"/>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0" name="Line 122"/>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1" name="Line 123"/>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2" name="Line 124"/>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3" name="Line 125"/>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4" name="Line 126"/>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5" name="Line 127"/>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6" name="Line 128"/>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7" name="Line 129"/>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8" name="Line 130"/>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9" name="Line 131"/>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0" name="Line 132"/>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1" name="Line 133"/>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2" name="Line 134"/>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3" name="Line 135"/>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4" name="Line 136"/>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5" name="Line 137"/>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6" name="Line 138"/>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7" name="Line 139"/>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8" name="Line 140"/>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9" name="Line 141"/>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0" name="Line 142"/>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1" name="Line 143"/>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2" name="Line 144"/>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3" name="Line 145"/>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4" name="Line 146"/>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5" name="Line 147"/>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6" name="Line 148"/>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7" name="Line 149"/>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8" name="Line 150"/>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9" name="Line 151"/>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0" name="Line 152"/>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1" name="Line 153"/>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2" name="Line 154"/>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3" name="Line 155"/>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4" name="Line 156"/>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5" name="Line 157"/>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6" name="Line 158"/>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7" name="Line 159"/>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8" name="Line 160"/>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9" name="Line 161"/>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0" name="Line 162"/>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1" name="Line 163"/>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2" name="Line 164"/>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3" name="Line 165"/>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4" name="Line 166"/>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5" name="Line 167"/>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6" name="Line 168"/>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7" name="Line 169"/>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8" name="Line 170"/>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9" name="Line 171"/>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0" name="Line 172"/>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1" name="Line 173"/>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2" name="Line 174"/>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3" name="Line 175"/>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4" name="Line 176"/>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5" name="Line 177"/>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6" name="Line 178"/>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7" name="Line 179"/>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8" name="Line 180"/>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9" name="Line 181"/>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0" name="Line 182"/>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1" name="Line 183"/>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2" name="Line 184"/>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3" name="Line 185"/>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4" name="Line 186"/>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29030012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extLst>
      <p:ext uri="{BB962C8B-B14F-4D97-AF65-F5344CB8AC3E}">
        <p14:creationId xmlns:p14="http://schemas.microsoft.com/office/powerpoint/2010/main" val="28548905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65</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16 </a:t>
            </a:r>
            <a:r>
              <a:rPr lang="en-US" dirty="0"/>
              <a:t>GB of main memory (roughly </a:t>
            </a:r>
            <a:r>
              <a:rPr lang="en-US" dirty="0" smtClean="0"/>
              <a:t>16 </a:t>
            </a:r>
            <a:r>
              <a:rPr lang="en-US" dirty="0"/>
              <a:t>billion bytes), but only contains        2 GB (roughly 2 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12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928965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66</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12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363351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67</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size (e.g., 1 KB – 32 KB; typically 4 KB).</a:t>
            </a:r>
          </a:p>
          <a:p>
            <a:r>
              <a:rPr lang="en-US" dirty="0"/>
              <a:t>Only pages that have been recently used actually reside in memory; the rest are stored on hard disk.</a:t>
            </a:r>
          </a:p>
          <a:p>
            <a:r>
              <a:rPr lang="en-US" dirty="0"/>
              <a:t>Hard disk is </a:t>
            </a:r>
            <a:r>
              <a:rPr lang="en-US" dirty="0" smtClean="0"/>
              <a:t>typically 0.1% as fast as </a:t>
            </a:r>
            <a:r>
              <a:rPr lang="en-US" dirty="0"/>
              <a:t>main memory, so you get better performance if you rarely get a </a:t>
            </a:r>
            <a:r>
              <a:rPr lang="en-US" b="1" i="1" u="sng" dirty="0"/>
              <a:t>page fault</a:t>
            </a:r>
            <a:r>
              <a:rPr lang="en-US" dirty="0"/>
              <a:t>, which forces a read from (and maybe a write to) hard disk: </a:t>
            </a:r>
            <a:r>
              <a:rPr lang="en-US" dirty="0" smtClean="0"/>
              <a:t>     </a:t>
            </a:r>
            <a:r>
              <a:rPr lang="en-US" b="1" u="sng" dirty="0" smtClean="0"/>
              <a:t>exploit </a:t>
            </a:r>
            <a:r>
              <a:rPr lang="en-US" b="1" u="sng" dirty="0"/>
              <a:t>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12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8092439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68</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a:t>Lines (cache) vs. pages (VM)</a:t>
            </a:r>
          </a:p>
          <a:p>
            <a:r>
              <a:rPr lang="en-US"/>
              <a:t>Cache faster than RAM (cache) vs. RAM 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12 2013</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243194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22B640D6-66B0-4E46-A5DA-E16001B5783F}" type="slidenum">
              <a:rPr lang="en-US"/>
              <a:pPr/>
              <a:t>69</a:t>
            </a:fld>
            <a:endParaRPr lang="en-US"/>
          </a:p>
        </p:txBody>
      </p:sp>
      <p:sp>
        <p:nvSpPr>
          <p:cNvPr id="450562" name="Rectangle 2"/>
          <p:cNvSpPr>
            <a:spLocks noGrp="1" noChangeArrowheads="1"/>
          </p:cNvSpPr>
          <p:nvPr>
            <p:ph type="title"/>
          </p:nvPr>
        </p:nvSpPr>
        <p:spPr/>
        <p:txBody>
          <a:bodyPr/>
          <a:lstStyle/>
          <a:p>
            <a:r>
              <a:rPr lang="en-US" sz="3600"/>
              <a:t>Virtual Memory</a:t>
            </a:r>
          </a:p>
        </p:txBody>
      </p:sp>
      <p:sp>
        <p:nvSpPr>
          <p:cNvPr id="450563" name="Rectangle 3"/>
          <p:cNvSpPr>
            <a:spLocks noGrp="1" noChangeArrowheads="1"/>
          </p:cNvSpPr>
          <p:nvPr>
            <p:ph type="body" idx="1"/>
          </p:nvPr>
        </p:nvSpPr>
        <p:spPr>
          <a:xfrm>
            <a:off x="609600" y="1371600"/>
            <a:ext cx="8077200" cy="4648200"/>
          </a:xfrm>
        </p:spPr>
        <p:txBody>
          <a:bodyPr/>
          <a:lstStyle/>
          <a:p>
            <a:pPr>
              <a:lnSpc>
                <a:spcPct val="90000"/>
              </a:lnSpc>
            </a:pPr>
            <a:r>
              <a:rPr lang="en-US" dirty="0"/>
              <a:t>Every CPU family today uses </a:t>
            </a:r>
            <a:r>
              <a:rPr lang="en-US" b="1" i="1" u="sng" dirty="0"/>
              <a:t>virtual memory</a:t>
            </a:r>
            <a:r>
              <a:rPr lang="en-US" dirty="0"/>
              <a:t>, in which disk pretends to be a bigger RAM.</a:t>
            </a:r>
          </a:p>
          <a:p>
            <a:pPr>
              <a:lnSpc>
                <a:spcPct val="70000"/>
              </a:lnSpc>
            </a:pPr>
            <a:r>
              <a:rPr lang="en-US" dirty="0"/>
              <a:t>Virtual memory capability </a:t>
            </a:r>
            <a:r>
              <a:rPr lang="en-US" b="1" u="sng" dirty="0"/>
              <a:t>can’t be turned </a:t>
            </a:r>
            <a:r>
              <a:rPr lang="en-US" b="1" u="sng" dirty="0" smtClean="0"/>
              <a:t>off</a:t>
            </a:r>
            <a:r>
              <a:rPr lang="en-US" dirty="0" smtClean="0"/>
              <a:t> (though you can turn off the ability to swap to disk).</a:t>
            </a:r>
            <a:endParaRPr lang="en-US" dirty="0"/>
          </a:p>
          <a:p>
            <a:pPr>
              <a:lnSpc>
                <a:spcPct val="70000"/>
              </a:lnSpc>
            </a:pPr>
            <a:r>
              <a:rPr lang="en-US" dirty="0"/>
              <a:t>RAM is split up into </a:t>
            </a:r>
            <a:r>
              <a:rPr lang="en-US" b="1" i="1" u="sng" dirty="0"/>
              <a:t>pages</a:t>
            </a:r>
            <a:r>
              <a:rPr lang="en-US" dirty="0"/>
              <a:t>, typically </a:t>
            </a:r>
            <a:r>
              <a:rPr lang="en-US" b="1" u="sng" dirty="0"/>
              <a:t>4 KB</a:t>
            </a:r>
            <a:r>
              <a:rPr lang="en-US" dirty="0"/>
              <a:t> each.</a:t>
            </a:r>
          </a:p>
          <a:p>
            <a:pPr>
              <a:lnSpc>
                <a:spcPct val="80000"/>
              </a:lnSpc>
            </a:pPr>
            <a:r>
              <a:rPr lang="en-US" dirty="0"/>
              <a:t>Each page is either </a:t>
            </a:r>
            <a:r>
              <a:rPr lang="en-US" b="1" u="sng" dirty="0"/>
              <a:t>in RAM</a:t>
            </a:r>
            <a:r>
              <a:rPr lang="en-US" dirty="0"/>
              <a:t> or </a:t>
            </a:r>
            <a:r>
              <a:rPr lang="en-US" b="1" u="sng" dirty="0"/>
              <a:t>out on disk</a:t>
            </a:r>
            <a:r>
              <a:rPr lang="en-US" dirty="0"/>
              <a:t>.</a:t>
            </a:r>
          </a:p>
          <a:p>
            <a:pPr>
              <a:lnSpc>
                <a:spcPct val="90000"/>
              </a:lnSpc>
            </a:pPr>
            <a:r>
              <a:rPr lang="en-US" dirty="0"/>
              <a:t>To keep track of the pages, a </a:t>
            </a:r>
            <a:r>
              <a:rPr lang="en-US" b="1" i="1" u="sng" dirty="0"/>
              <a:t>page table</a:t>
            </a:r>
            <a:r>
              <a:rPr lang="en-US" dirty="0"/>
              <a:t> notes whether each table is in RAM, where it is in RAM (that is, physical address and virtual address are different), and some other information.</a:t>
            </a:r>
          </a:p>
          <a:p>
            <a:pPr>
              <a:lnSpc>
                <a:spcPct val="90000"/>
              </a:lnSpc>
            </a:pPr>
            <a:r>
              <a:rPr lang="en-US" dirty="0"/>
              <a:t>So, a 4 GB physical RAM would need over a million </a:t>
            </a:r>
            <a:r>
              <a:rPr lang="en-US" b="1" i="1" u="sng" dirty="0"/>
              <a:t>page table </a:t>
            </a:r>
            <a:r>
              <a:rPr lang="en-US" b="1" i="1" u="sng" dirty="0" smtClean="0"/>
              <a:t>entries</a:t>
            </a:r>
            <a:r>
              <a:rPr lang="en-US" dirty="0" smtClean="0"/>
              <a:t> – and a 32 GB physical RAM as on Boomer would need over 32M page table entries.</a:t>
            </a:r>
            <a:endParaRPr lang="en-US" dirty="0"/>
          </a:p>
        </p:txBody>
      </p:sp>
    </p:spTree>
    <p:extLst>
      <p:ext uri="{BB962C8B-B14F-4D97-AF65-F5344CB8AC3E}">
        <p14:creationId xmlns:p14="http://schemas.microsoft.com/office/powerpoint/2010/main" val="24141804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dirty="0" smtClean="0"/>
              <a:t>If one of the </a:t>
            </a:r>
            <a:r>
              <a:rPr lang="en-US" dirty="0" err="1" smtClean="0"/>
              <a:t>Wowza</a:t>
            </a:r>
            <a:r>
              <a:rPr lang="en-US" dirty="0" smtClean="0"/>
              <a:t> URLs fails, try switching over to the other one.</a:t>
            </a:r>
          </a:p>
          <a:p>
            <a:pPr marL="0" indent="0">
              <a:buNone/>
            </a:pPr>
            <a:endParaRPr lang="en-US" dirty="0"/>
          </a:p>
          <a:p>
            <a:pPr marL="0" indent="0">
              <a:buNone/>
            </a:pPr>
            <a:r>
              <a:rPr lang="en-US" dirty="0" smtClean="0"/>
              <a:t>If we lose our network connection between OU and </a:t>
            </a:r>
            <a:r>
              <a:rPr lang="en-US" dirty="0" err="1" smtClean="0"/>
              <a:t>OneNet</a:t>
            </a:r>
            <a:r>
              <a:rPr lang="en-US" dirty="0" smtClean="0"/>
              <a:t>, then there may be a slight delay while we set up a direct connection to Rutgers.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Multicore</a:t>
            </a:r>
            <a:endParaRPr lang="en-US" dirty="0" smtClean="0"/>
          </a:p>
          <a:p>
            <a:pPr>
              <a:defRPr/>
            </a:pPr>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56679744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91028398-6676-4800-B6D2-72393A341425}" type="slidenum">
              <a:rPr lang="en-US"/>
              <a:pPr/>
              <a:t>70</a:t>
            </a:fld>
            <a:endParaRPr lang="en-US"/>
          </a:p>
        </p:txBody>
      </p:sp>
      <p:sp>
        <p:nvSpPr>
          <p:cNvPr id="451586" name="Rectangle 2"/>
          <p:cNvSpPr>
            <a:spLocks noGrp="1" noChangeArrowheads="1"/>
          </p:cNvSpPr>
          <p:nvPr>
            <p:ph type="title"/>
          </p:nvPr>
        </p:nvSpPr>
        <p:spPr/>
        <p:txBody>
          <a:bodyPr/>
          <a:lstStyle/>
          <a:p>
            <a:r>
              <a:rPr lang="en-US" sz="3600"/>
              <a:t>Why Virtual Memory is Slow</a:t>
            </a:r>
          </a:p>
        </p:txBody>
      </p:sp>
      <p:sp>
        <p:nvSpPr>
          <p:cNvPr id="451587" name="Rectangle 3"/>
          <p:cNvSpPr>
            <a:spLocks noGrp="1" noChangeArrowheads="1"/>
          </p:cNvSpPr>
          <p:nvPr>
            <p:ph type="body" idx="1"/>
          </p:nvPr>
        </p:nvSpPr>
        <p:spPr>
          <a:xfrm>
            <a:off x="609600" y="1371600"/>
            <a:ext cx="7924800" cy="5029200"/>
          </a:xfrm>
        </p:spPr>
        <p:txBody>
          <a:bodyPr/>
          <a:lstStyle/>
          <a:p>
            <a:pPr>
              <a:lnSpc>
                <a:spcPct val="90000"/>
              </a:lnSpc>
            </a:pPr>
            <a:r>
              <a:rPr lang="en-US" dirty="0"/>
              <a:t>When you want to access a byte of memory, you have to find out whether it’s in physical memory (RAM) or virtual disk (disk) – and the page table is in RAM!</a:t>
            </a:r>
          </a:p>
          <a:p>
            <a:pPr>
              <a:lnSpc>
                <a:spcPct val="80000"/>
              </a:lnSpc>
            </a:pPr>
            <a:r>
              <a:rPr lang="en-US" dirty="0"/>
              <a:t>A page table of a </a:t>
            </a:r>
            <a:r>
              <a:rPr lang="en-US" dirty="0" smtClean="0"/>
              <a:t>32 million entries </a:t>
            </a:r>
            <a:r>
              <a:rPr lang="en-US" dirty="0"/>
              <a:t>can’t fit </a:t>
            </a:r>
            <a:r>
              <a:rPr lang="en-US" dirty="0" smtClean="0"/>
              <a:t>in, for example, </a:t>
            </a:r>
            <a:r>
              <a:rPr lang="en-US" dirty="0" smtClean="0"/>
              <a:t>the</a:t>
            </a:r>
            <a:r>
              <a:rPr lang="en-US" dirty="0" smtClean="0"/>
              <a:t> 20 </a:t>
            </a:r>
            <a:r>
              <a:rPr lang="en-US" dirty="0"/>
              <a:t>MB </a:t>
            </a:r>
            <a:r>
              <a:rPr lang="en-US" dirty="0" smtClean="0"/>
              <a:t>cache L3 cache on Boomer CPU chips – and even if it could, that wouldn’t leave much cache for actual data.</a:t>
            </a:r>
            <a:endParaRPr lang="en-US" dirty="0"/>
          </a:p>
          <a:p>
            <a:pPr>
              <a:lnSpc>
                <a:spcPct val="80000"/>
              </a:lnSpc>
            </a:pPr>
            <a:r>
              <a:rPr lang="en-US" dirty="0"/>
              <a:t>So, each memory access (load or store) is </a:t>
            </a:r>
            <a:r>
              <a:rPr lang="en-US" dirty="0" smtClean="0"/>
              <a:t>actually </a:t>
            </a:r>
            <a:r>
              <a:rPr lang="en-US" dirty="0"/>
              <a:t>2 memory accesses: the first for the page table entry, and the second for the data itself.</a:t>
            </a:r>
          </a:p>
          <a:p>
            <a:pPr>
              <a:lnSpc>
                <a:spcPct val="80000"/>
              </a:lnSpc>
            </a:pPr>
            <a:r>
              <a:rPr lang="en-US" dirty="0"/>
              <a:t>This is slow!</a:t>
            </a:r>
          </a:p>
          <a:p>
            <a:pPr>
              <a:lnSpc>
                <a:spcPct val="90000"/>
              </a:lnSpc>
            </a:pPr>
            <a:r>
              <a:rPr lang="en-US" dirty="0"/>
              <a:t>And notice, this is assuming that you don’t need more memory than your physical RAM.</a:t>
            </a:r>
          </a:p>
        </p:txBody>
      </p:sp>
    </p:spTree>
    <p:extLst>
      <p:ext uri="{BB962C8B-B14F-4D97-AF65-F5344CB8AC3E}">
        <p14:creationId xmlns:p14="http://schemas.microsoft.com/office/powerpoint/2010/main" val="186693927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6293CC85-8099-4DBF-B471-7E1B4022824E}" type="slidenum">
              <a:rPr lang="en-US"/>
              <a:pPr/>
              <a:t>71</a:t>
            </a:fld>
            <a:endParaRPr lang="en-US"/>
          </a:p>
        </p:txBody>
      </p:sp>
      <p:sp>
        <p:nvSpPr>
          <p:cNvPr id="452610" name="Rectangle 2"/>
          <p:cNvSpPr>
            <a:spLocks noGrp="1" noChangeArrowheads="1"/>
          </p:cNvSpPr>
          <p:nvPr>
            <p:ph type="title"/>
          </p:nvPr>
        </p:nvSpPr>
        <p:spPr/>
        <p:txBody>
          <a:bodyPr/>
          <a:lstStyle/>
          <a:p>
            <a:r>
              <a:rPr lang="en-US" sz="3600"/>
              <a:t>The Notorious T.L.B.</a:t>
            </a:r>
          </a:p>
        </p:txBody>
      </p:sp>
      <p:sp>
        <p:nvSpPr>
          <p:cNvPr id="452611" name="Rectangle 3"/>
          <p:cNvSpPr>
            <a:spLocks noGrp="1" noChangeArrowheads="1"/>
          </p:cNvSpPr>
          <p:nvPr>
            <p:ph type="body" idx="1"/>
          </p:nvPr>
        </p:nvSpPr>
        <p:spPr/>
        <p:txBody>
          <a:bodyPr/>
          <a:lstStyle/>
          <a:p>
            <a:r>
              <a:rPr lang="en-US" dirty="0"/>
              <a:t>To speed up memory accesses, CPUs today have a special cache just for page table entries, known as the </a:t>
            </a:r>
            <a:r>
              <a:rPr lang="en-US" b="1" i="1" u="sng" dirty="0"/>
              <a:t>Translation </a:t>
            </a:r>
            <a:r>
              <a:rPr lang="en-US" b="1" i="1" u="sng" dirty="0" err="1"/>
              <a:t>Lookaside</a:t>
            </a:r>
            <a:r>
              <a:rPr lang="en-US" b="1" i="1" u="sng" dirty="0"/>
              <a:t> Buffer</a:t>
            </a:r>
            <a:r>
              <a:rPr lang="en-US" dirty="0"/>
              <a:t> (TLB).</a:t>
            </a:r>
          </a:p>
          <a:p>
            <a:r>
              <a:rPr lang="en-US" dirty="0"/>
              <a:t>The size of TLBs varies from 64 entries to 1024 entries, depending on chip families</a:t>
            </a:r>
            <a:r>
              <a:rPr lang="en-US" dirty="0" smtClean="0"/>
              <a:t>. At </a:t>
            </a:r>
            <a:r>
              <a:rPr lang="en-US" dirty="0"/>
              <a:t>4 KB pages, this means that the size of cache covered by the TLB varies from 256 KB to 4 MB</a:t>
            </a:r>
            <a:r>
              <a:rPr lang="en-US" dirty="0" smtClean="0"/>
              <a:t>.</a:t>
            </a:r>
          </a:p>
          <a:p>
            <a:r>
              <a:rPr lang="en-US" dirty="0" smtClean="0"/>
              <a:t>Some TLBs allow large pages (1 MB to a few GB) – but the operating systems often provide poor or no support.</a:t>
            </a:r>
            <a:endParaRPr lang="en-US" dirty="0"/>
          </a:p>
        </p:txBody>
      </p:sp>
    </p:spTree>
    <p:extLst>
      <p:ext uri="{BB962C8B-B14F-4D97-AF65-F5344CB8AC3E}">
        <p14:creationId xmlns:p14="http://schemas.microsoft.com/office/powerpoint/2010/main" val="347450585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847A4D6A-C3DA-4DCA-92F0-CC9BCEA51DC8}" type="slidenum">
              <a:rPr lang="en-US"/>
              <a:pPr/>
              <a:t>72</a:t>
            </a:fld>
            <a:endParaRPr lang="en-US"/>
          </a:p>
        </p:txBody>
      </p:sp>
      <p:sp>
        <p:nvSpPr>
          <p:cNvPr id="429058" name="Rectangle 2"/>
          <p:cNvSpPr>
            <a:spLocks noGrp="1" noChangeArrowheads="1"/>
          </p:cNvSpPr>
          <p:nvPr>
            <p:ph type="title"/>
          </p:nvPr>
        </p:nvSpPr>
        <p:spPr/>
        <p:txBody>
          <a:bodyPr/>
          <a:lstStyle/>
          <a:p>
            <a:r>
              <a:rPr lang="en-US" sz="3600" dirty="0"/>
              <a:t>The T.L.B. on a </a:t>
            </a:r>
            <a:r>
              <a:rPr lang="en-US" sz="3600" dirty="0" smtClean="0"/>
              <a:t>Current Chip</a:t>
            </a:r>
            <a:endParaRPr lang="en-US" sz="3600" dirty="0"/>
          </a:p>
        </p:txBody>
      </p:sp>
      <p:sp>
        <p:nvSpPr>
          <p:cNvPr id="429059" name="Rectangle 3"/>
          <p:cNvSpPr>
            <a:spLocks noGrp="1" noChangeArrowheads="1"/>
          </p:cNvSpPr>
          <p:nvPr>
            <p:ph type="body" idx="1"/>
          </p:nvPr>
        </p:nvSpPr>
        <p:spPr>
          <a:xfrm>
            <a:off x="457200" y="1371600"/>
            <a:ext cx="8229600" cy="4876800"/>
          </a:xfrm>
        </p:spPr>
        <p:txBody>
          <a:bodyPr/>
          <a:lstStyle/>
          <a:p>
            <a:pPr>
              <a:buFont typeface="Wingdings" pitchFamily="2" charset="2"/>
              <a:buNone/>
            </a:pPr>
            <a:r>
              <a:rPr lang="en-US" dirty="0"/>
              <a:t>On Intel </a:t>
            </a:r>
            <a:r>
              <a:rPr lang="en-US" dirty="0" smtClean="0"/>
              <a:t>Sandy Bridge, specifically E5-2650 (e.g., on Boomer)</a:t>
            </a:r>
            <a:r>
              <a:rPr lang="en-US" dirty="0" smtClean="0"/>
              <a:t>:</a:t>
            </a:r>
            <a:endParaRPr lang="en-US" dirty="0"/>
          </a:p>
          <a:p>
            <a:pPr>
              <a:lnSpc>
                <a:spcPct val="70000"/>
              </a:lnSpc>
            </a:pPr>
            <a:r>
              <a:rPr lang="en-US" dirty="0" smtClean="0"/>
              <a:t>L3 cache size is 20 MB, shared among 8 cores.</a:t>
            </a:r>
          </a:p>
          <a:p>
            <a:pPr>
              <a:lnSpc>
                <a:spcPct val="70000"/>
              </a:lnSpc>
            </a:pPr>
            <a:r>
              <a:rPr lang="en-US" dirty="0" smtClean="0"/>
              <a:t>L2 cache size is 256 KB per core (dedicated to that core).</a:t>
            </a:r>
          </a:p>
          <a:p>
            <a:pPr>
              <a:lnSpc>
                <a:spcPct val="70000"/>
              </a:lnSpc>
            </a:pPr>
            <a:r>
              <a:rPr lang="en-US" dirty="0" smtClean="0"/>
              <a:t>Page size can be 4 KB or 2 MB/4 MB or 1 GB.</a:t>
            </a:r>
          </a:p>
          <a:p>
            <a:pPr>
              <a:lnSpc>
                <a:spcPct val="70000"/>
              </a:lnSpc>
            </a:pPr>
            <a:r>
              <a:rPr lang="en-US" dirty="0" smtClean="0"/>
              <a:t>Data TLB (DTLB) per core is:</a:t>
            </a:r>
          </a:p>
          <a:p>
            <a:pPr lvl="1">
              <a:lnSpc>
                <a:spcPct val="70000"/>
              </a:lnSpc>
            </a:pPr>
            <a:r>
              <a:rPr lang="en-US" dirty="0" smtClean="0"/>
              <a:t>64 entries for 4 KB pages, covering 256 KB per core, </a:t>
            </a:r>
            <a:r>
              <a:rPr lang="en-US" b="1" dirty="0" smtClean="0"/>
              <a:t>OR</a:t>
            </a:r>
          </a:p>
          <a:p>
            <a:pPr lvl="1">
              <a:lnSpc>
                <a:spcPct val="70000"/>
              </a:lnSpc>
            </a:pPr>
            <a:r>
              <a:rPr lang="en-US" dirty="0" smtClean="0"/>
              <a:t>32 entries for 2 MB/4 MB pages, covering 128 MB per core, </a:t>
            </a:r>
            <a:r>
              <a:rPr lang="en-US" b="1" dirty="0" smtClean="0"/>
              <a:t>OR</a:t>
            </a:r>
          </a:p>
          <a:p>
            <a:pPr lvl="1">
              <a:lnSpc>
                <a:spcPct val="70000"/>
              </a:lnSpc>
            </a:pPr>
            <a:r>
              <a:rPr lang="en-US" dirty="0" smtClean="0"/>
              <a:t>4 entries for 1 GB pages, covering 4 GB per core.</a:t>
            </a:r>
          </a:p>
          <a:p>
            <a:pPr>
              <a:lnSpc>
                <a:spcPct val="70000"/>
              </a:lnSpc>
            </a:pPr>
            <a:r>
              <a:rPr lang="en-US" dirty="0" smtClean="0"/>
              <a:t>DTLB is 4-way set associative.</a:t>
            </a:r>
          </a:p>
          <a:p>
            <a:pPr>
              <a:lnSpc>
                <a:spcPct val="70000"/>
              </a:lnSpc>
            </a:pPr>
            <a:r>
              <a:rPr lang="en-US" dirty="0" smtClean="0"/>
              <a:t>Shared TLB (STLB), containing a second level of both instruction and data TLB, for the whole chip is:</a:t>
            </a:r>
          </a:p>
          <a:p>
            <a:pPr lvl="1">
              <a:lnSpc>
                <a:spcPct val="70000"/>
              </a:lnSpc>
            </a:pPr>
            <a:r>
              <a:rPr lang="en-US" dirty="0" smtClean="0"/>
              <a:t>512 entries for 4 KB pages, covering 2 MB.</a:t>
            </a:r>
          </a:p>
          <a:p>
            <a:pPr>
              <a:lnSpc>
                <a:spcPct val="70000"/>
              </a:lnSpc>
            </a:pPr>
            <a:r>
              <a:rPr lang="en-US" dirty="0" smtClean="0"/>
              <a:t>A page table failure can cause a delay of hundreds of cycles.</a:t>
            </a:r>
          </a:p>
          <a:p>
            <a:pPr marL="0" indent="0">
              <a:lnSpc>
                <a:spcPct val="70000"/>
              </a:lnSpc>
              <a:buNone/>
            </a:pPr>
            <a:r>
              <a:rPr lang="en-US" dirty="0" smtClean="0"/>
              <a:t>(This information is from [13].)</a:t>
            </a:r>
            <a:endParaRPr lang="en-US" dirty="0" smtClean="0"/>
          </a:p>
        </p:txBody>
      </p:sp>
    </p:spTree>
    <p:extLst>
      <p:ext uri="{BB962C8B-B14F-4D97-AF65-F5344CB8AC3E}">
        <p14:creationId xmlns:p14="http://schemas.microsoft.com/office/powerpoint/2010/main" val="368912076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FCB57204-CC87-4B68-B545-6250E62B6532}" type="slidenum">
              <a:rPr lang="en-US"/>
              <a:pPr/>
              <a:t>73</a:t>
            </a:fld>
            <a:endParaRPr lang="en-US"/>
          </a:p>
        </p:txBody>
      </p:sp>
      <p:sp>
        <p:nvSpPr>
          <p:cNvPr id="453634"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53635" name="Rectangle 3"/>
          <p:cNvSpPr>
            <a:spLocks noGrp="1" noChangeArrowheads="1"/>
          </p:cNvSpPr>
          <p:nvPr>
            <p:ph type="body" idx="1"/>
          </p:nvPr>
        </p:nvSpPr>
        <p:spPr>
          <a:xfrm>
            <a:off x="609600" y="1371600"/>
            <a:ext cx="8001000" cy="4876800"/>
          </a:xfrm>
        </p:spPr>
        <p:txBody>
          <a:bodyPr/>
          <a:lstStyle/>
          <a:p>
            <a:pPr>
              <a:buNone/>
            </a:pPr>
            <a:r>
              <a:rPr lang="en-US" dirty="0"/>
              <a:t>On Intel Sandy Bridge, specifically E5-2650 (e.g., on Boomer):</a:t>
            </a:r>
          </a:p>
          <a:p>
            <a:pPr>
              <a:lnSpc>
                <a:spcPct val="70000"/>
              </a:lnSpc>
            </a:pPr>
            <a:r>
              <a:rPr lang="en-US" dirty="0" smtClean="0"/>
              <a:t>L3 c</a:t>
            </a:r>
            <a:r>
              <a:rPr lang="en-US" dirty="0" smtClean="0"/>
              <a:t>ache </a:t>
            </a:r>
            <a:r>
              <a:rPr lang="en-US" dirty="0"/>
              <a:t>size is </a:t>
            </a:r>
            <a:r>
              <a:rPr lang="en-US" dirty="0" smtClean="0"/>
              <a:t>20 MB.</a:t>
            </a:r>
            <a:endParaRPr lang="en-US" dirty="0"/>
          </a:p>
          <a:p>
            <a:pPr>
              <a:lnSpc>
                <a:spcPct val="70000"/>
              </a:lnSpc>
            </a:pPr>
            <a:r>
              <a:rPr lang="en-US" dirty="0"/>
              <a:t>Page size is 4 </a:t>
            </a:r>
            <a:r>
              <a:rPr lang="en-US" dirty="0" smtClean="0"/>
              <a:t>KB or 2 MB/4 MB or 1 GB.</a:t>
            </a:r>
            <a:endParaRPr lang="en-US" dirty="0"/>
          </a:p>
          <a:p>
            <a:pPr>
              <a:lnSpc>
                <a:spcPct val="80000"/>
              </a:lnSpc>
            </a:pPr>
            <a:r>
              <a:rPr lang="en-US" dirty="0" smtClean="0"/>
              <a:t>DTLB in 4 KB mode </a:t>
            </a:r>
            <a:r>
              <a:rPr lang="en-US" dirty="0"/>
              <a:t>only covers </a:t>
            </a:r>
            <a:r>
              <a:rPr lang="en-US" dirty="0" smtClean="0"/>
              <a:t>up to 256 KB</a:t>
            </a:r>
            <a:r>
              <a:rPr lang="en-US" dirty="0" smtClean="0"/>
              <a:t> cache per core (2 MB total over 8 cores).</a:t>
            </a:r>
            <a:endParaRPr lang="en-US" dirty="0"/>
          </a:p>
          <a:p>
            <a:pPr>
              <a:lnSpc>
                <a:spcPct val="90000"/>
              </a:lnSpc>
            </a:pPr>
            <a:r>
              <a:rPr lang="en-US" dirty="0"/>
              <a:t>Mesh: At 100 vertical levels of 150 single precision variables, </a:t>
            </a:r>
            <a:r>
              <a:rPr lang="en-US" dirty="0" smtClean="0"/>
              <a:t>2 MB </a:t>
            </a:r>
            <a:r>
              <a:rPr lang="en-US" dirty="0"/>
              <a:t>is a </a:t>
            </a:r>
            <a:r>
              <a:rPr lang="en-US" dirty="0" smtClean="0"/>
              <a:t>5 </a:t>
            </a:r>
            <a:r>
              <a:rPr lang="en-US" dirty="0"/>
              <a:t>x </a:t>
            </a:r>
            <a:r>
              <a:rPr lang="en-US" dirty="0" smtClean="0"/>
              <a:t>5 horizontal </a:t>
            </a:r>
            <a:r>
              <a:rPr lang="en-US" dirty="0"/>
              <a:t>domain – </a:t>
            </a:r>
            <a:r>
              <a:rPr lang="en-US" b="1" u="sng" dirty="0" smtClean="0"/>
              <a:t>almost nothing </a:t>
            </a:r>
            <a:r>
              <a:rPr lang="en-US" b="1" u="sng" dirty="0"/>
              <a:t>but ghost zones</a:t>
            </a:r>
            <a:r>
              <a:rPr lang="en-US" dirty="0"/>
              <a:t>!</a:t>
            </a:r>
          </a:p>
          <a:p>
            <a:pPr>
              <a:lnSpc>
                <a:spcPct val="90000"/>
              </a:lnSpc>
            </a:pPr>
            <a:r>
              <a:rPr lang="en-US" dirty="0"/>
              <a:t>The cost of a TLB miss </a:t>
            </a:r>
            <a:r>
              <a:rPr lang="en-US" dirty="0" smtClean="0"/>
              <a:t>can be hundreds of</a:t>
            </a:r>
            <a:r>
              <a:rPr lang="en-US" dirty="0" smtClean="0"/>
              <a:t> </a:t>
            </a:r>
            <a:r>
              <a:rPr lang="en-US" dirty="0"/>
              <a:t>cycles, </a:t>
            </a:r>
            <a:r>
              <a:rPr lang="en-US" dirty="0" smtClean="0"/>
              <a:t>equivalent to hundreds or thousands of calculations!</a:t>
            </a:r>
            <a:endParaRPr lang="en-US" dirty="0"/>
          </a:p>
        </p:txBody>
      </p:sp>
    </p:spTree>
    <p:extLst>
      <p:ext uri="{BB962C8B-B14F-4D97-AF65-F5344CB8AC3E}">
        <p14:creationId xmlns:p14="http://schemas.microsoft.com/office/powerpoint/2010/main" val="152269245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990600" y="533400"/>
            <a:ext cx="7772400" cy="2667000"/>
          </a:xfrm>
        </p:spPr>
        <p:txBody>
          <a:bodyPr/>
          <a:lstStyle/>
          <a:p>
            <a:r>
              <a:rPr lang="en-US" sz="5400"/>
              <a:t>Software Strategies</a:t>
            </a:r>
            <a:br>
              <a:rPr lang="en-US" sz="5400"/>
            </a:br>
            <a:r>
              <a:rPr lang="en-US" sz="5400"/>
              <a:t>for Weather Forecasting</a:t>
            </a:r>
            <a:br>
              <a:rPr lang="en-US" sz="5400"/>
            </a:br>
            <a:r>
              <a:rPr lang="en-US" sz="5400"/>
              <a:t>on Multicore/Many-core</a:t>
            </a:r>
          </a:p>
        </p:txBody>
      </p:sp>
    </p:spTree>
    <p:extLst>
      <p:ext uri="{BB962C8B-B14F-4D97-AF65-F5344CB8AC3E}">
        <p14:creationId xmlns:p14="http://schemas.microsoft.com/office/powerpoint/2010/main" val="177133448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51BF46C4-F49E-4584-ACFE-C71A10A1BB9F}" type="slidenum">
              <a:rPr lang="en-US"/>
              <a:pPr/>
              <a:t>75</a:t>
            </a:fld>
            <a:endParaRPr lang="en-US"/>
          </a:p>
        </p:txBody>
      </p:sp>
      <p:sp>
        <p:nvSpPr>
          <p:cNvPr id="982018" name="Rectangle 2"/>
          <p:cNvSpPr>
            <a:spLocks noGrp="1" noChangeArrowheads="1"/>
          </p:cNvSpPr>
          <p:nvPr>
            <p:ph type="title"/>
          </p:nvPr>
        </p:nvSpPr>
        <p:spPr/>
        <p:txBody>
          <a:bodyPr/>
          <a:lstStyle/>
          <a:p>
            <a:r>
              <a:rPr lang="en-US" sz="3600"/>
              <a:t>Tiling NOT Good for Weather Codes</a:t>
            </a:r>
          </a:p>
        </p:txBody>
      </p:sp>
      <p:sp>
        <p:nvSpPr>
          <p:cNvPr id="982019" name="Rectangle 3"/>
          <p:cNvSpPr>
            <a:spLocks noGrp="1" noChangeArrowheads="1"/>
          </p:cNvSpPr>
          <p:nvPr>
            <p:ph type="body" idx="1"/>
          </p:nvPr>
        </p:nvSpPr>
        <p:spPr>
          <a:xfrm>
            <a:off x="609600" y="1371600"/>
            <a:ext cx="8001000" cy="5105400"/>
          </a:xfrm>
        </p:spPr>
        <p:txBody>
          <a:bodyPr/>
          <a:lstStyle/>
          <a:p>
            <a:pPr>
              <a:lnSpc>
                <a:spcPct val="90000"/>
              </a:lnSpc>
            </a:pPr>
            <a:r>
              <a:rPr lang="en-US" dirty="0"/>
              <a:t>Weather codes typically have on the order of 150 3D arrays used in each </a:t>
            </a:r>
            <a:r>
              <a:rPr lang="en-US" dirty="0" err="1"/>
              <a:t>timestep</a:t>
            </a:r>
            <a:r>
              <a:rPr lang="en-US" dirty="0"/>
              <a:t> (some transferred multiple times in the same </a:t>
            </a:r>
            <a:r>
              <a:rPr lang="en-US" dirty="0" err="1"/>
              <a:t>timestep</a:t>
            </a:r>
            <a:r>
              <a:rPr lang="en-US" dirty="0"/>
              <a:t>, but let’s ignore that for simplicity).</a:t>
            </a:r>
          </a:p>
          <a:p>
            <a:pPr>
              <a:lnSpc>
                <a:spcPct val="90000"/>
              </a:lnSpc>
            </a:pPr>
            <a:r>
              <a:rPr lang="en-US" dirty="0"/>
              <a:t>These arrays typically are single precision (4 bytes per floating point value).</a:t>
            </a:r>
          </a:p>
          <a:p>
            <a:pPr>
              <a:lnSpc>
                <a:spcPct val="90000"/>
              </a:lnSpc>
            </a:pPr>
            <a:r>
              <a:rPr lang="en-US" dirty="0"/>
              <a:t>So, a typical weather code uses about 600 bytes per mesh zone per </a:t>
            </a:r>
            <a:r>
              <a:rPr lang="en-US" dirty="0" err="1"/>
              <a:t>timestep</a:t>
            </a:r>
            <a:r>
              <a:rPr lang="en-US" dirty="0"/>
              <a:t>.</a:t>
            </a:r>
          </a:p>
          <a:p>
            <a:pPr>
              <a:lnSpc>
                <a:spcPct val="90000"/>
              </a:lnSpc>
            </a:pPr>
            <a:r>
              <a:rPr lang="en-US" dirty="0"/>
              <a:t>Weather codes typically do 5,000 to 10,000 calculations per mesh zone per </a:t>
            </a:r>
            <a:r>
              <a:rPr lang="en-US" dirty="0" err="1"/>
              <a:t>timestep</a:t>
            </a:r>
            <a:r>
              <a:rPr lang="en-US" dirty="0"/>
              <a:t>.</a:t>
            </a:r>
          </a:p>
          <a:p>
            <a:pPr>
              <a:lnSpc>
                <a:spcPct val="80000"/>
              </a:lnSpc>
            </a:pPr>
            <a:r>
              <a:rPr lang="en-US" dirty="0"/>
              <a:t>So, the ratio of calculations to data is less than 20 to 1 – much less than the </a:t>
            </a:r>
            <a:r>
              <a:rPr lang="en-US" dirty="0" smtClean="0"/>
              <a:t>~80</a:t>
            </a:r>
            <a:r>
              <a:rPr lang="en-US" dirty="0" smtClean="0"/>
              <a:t> </a:t>
            </a:r>
            <a:r>
              <a:rPr lang="en-US" dirty="0"/>
              <a:t>to 1 needed (</a:t>
            </a:r>
            <a:r>
              <a:rPr lang="en-US" dirty="0" smtClean="0"/>
              <a:t>on </a:t>
            </a:r>
            <a:r>
              <a:rPr lang="en-US" dirty="0" smtClean="0"/>
              <a:t>2012</a:t>
            </a:r>
            <a:r>
              <a:rPr lang="en-US" dirty="0" smtClean="0"/>
              <a:t> </a:t>
            </a:r>
            <a:r>
              <a:rPr lang="en-US" dirty="0"/>
              <a:t>hardware).</a:t>
            </a:r>
          </a:p>
        </p:txBody>
      </p:sp>
    </p:spTree>
    <p:extLst>
      <p:ext uri="{BB962C8B-B14F-4D97-AF65-F5344CB8AC3E}">
        <p14:creationId xmlns:p14="http://schemas.microsoft.com/office/powerpoint/2010/main" val="364192751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549E2F87-3335-4EA8-8E25-4D667E452A24}" type="slidenum">
              <a:rPr lang="en-US"/>
              <a:pPr/>
              <a:t>76</a:t>
            </a:fld>
            <a:endParaRPr lang="en-US"/>
          </a:p>
        </p:txBody>
      </p:sp>
      <p:sp>
        <p:nvSpPr>
          <p:cNvPr id="983042" name="Rectangle 2"/>
          <p:cNvSpPr>
            <a:spLocks noGrp="1" noChangeArrowheads="1"/>
          </p:cNvSpPr>
          <p:nvPr>
            <p:ph type="title"/>
          </p:nvPr>
        </p:nvSpPr>
        <p:spPr/>
        <p:txBody>
          <a:bodyPr/>
          <a:lstStyle/>
          <a:p>
            <a:r>
              <a:rPr lang="en-US" sz="3600"/>
              <a:t>Weather Forecasting and Cache</a:t>
            </a:r>
          </a:p>
        </p:txBody>
      </p:sp>
      <p:sp>
        <p:nvSpPr>
          <p:cNvPr id="983043" name="Rectangle 3"/>
          <p:cNvSpPr>
            <a:spLocks noGrp="1" noChangeArrowheads="1"/>
          </p:cNvSpPr>
          <p:nvPr>
            <p:ph type="body" idx="1"/>
          </p:nvPr>
        </p:nvSpPr>
        <p:spPr/>
        <p:txBody>
          <a:bodyPr/>
          <a:lstStyle/>
          <a:p>
            <a:pPr>
              <a:lnSpc>
                <a:spcPct val="90000"/>
              </a:lnSpc>
            </a:pPr>
            <a:r>
              <a:rPr lang="en-US"/>
              <a:t>On current weather codes, data decomposition is per process. That is, each process gets one subdomain.</a:t>
            </a:r>
          </a:p>
          <a:p>
            <a:pPr>
              <a:lnSpc>
                <a:spcPct val="90000"/>
              </a:lnSpc>
            </a:pPr>
            <a:r>
              <a:rPr lang="en-US"/>
              <a:t>As CPUs speed up and RAM sizes grow, the size of each processor’s subdomain grows too.</a:t>
            </a:r>
          </a:p>
          <a:p>
            <a:pPr>
              <a:lnSpc>
                <a:spcPct val="90000"/>
              </a:lnSpc>
            </a:pPr>
            <a:r>
              <a:rPr lang="en-US"/>
              <a:t>However, given RAM bandwidth limitations, this means that performance can only grow with RAM speed – which increases slower than CPU speed.</a:t>
            </a:r>
          </a:p>
          <a:p>
            <a:pPr>
              <a:lnSpc>
                <a:spcPct val="90000"/>
              </a:lnSpc>
            </a:pPr>
            <a:r>
              <a:rPr lang="en-US"/>
              <a:t>If the codes were optimized for cache, would they speed up more?</a:t>
            </a:r>
          </a:p>
          <a:p>
            <a:pPr>
              <a:lnSpc>
                <a:spcPct val="90000"/>
              </a:lnSpc>
            </a:pPr>
            <a:r>
              <a:rPr lang="en-US"/>
              <a:t>First: How to optimize for cache?</a:t>
            </a:r>
          </a:p>
        </p:txBody>
      </p:sp>
    </p:spTree>
    <p:extLst>
      <p:ext uri="{BB962C8B-B14F-4D97-AF65-F5344CB8AC3E}">
        <p14:creationId xmlns:p14="http://schemas.microsoft.com/office/powerpoint/2010/main" val="251879386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CFD5E4AC-0456-4B17-8BDF-B57673F6B39B}" type="slidenum">
              <a:rPr lang="en-US"/>
              <a:pPr/>
              <a:t>77</a:t>
            </a:fld>
            <a:endParaRPr lang="en-US"/>
          </a:p>
        </p:txBody>
      </p:sp>
      <p:sp>
        <p:nvSpPr>
          <p:cNvPr id="984066" name="Rectangle 2"/>
          <p:cNvSpPr>
            <a:spLocks noGrp="1" noChangeArrowheads="1"/>
          </p:cNvSpPr>
          <p:nvPr>
            <p:ph type="title"/>
          </p:nvPr>
        </p:nvSpPr>
        <p:spPr/>
        <p:txBody>
          <a:bodyPr/>
          <a:lstStyle/>
          <a:p>
            <a:r>
              <a:rPr lang="en-US" sz="3600"/>
              <a:t>How to Get Good Cache Reuse?</a:t>
            </a:r>
          </a:p>
        </p:txBody>
      </p:sp>
      <p:sp>
        <p:nvSpPr>
          <p:cNvPr id="984067" name="Rectangle 3"/>
          <p:cNvSpPr>
            <a:spLocks noGrp="1" noChangeArrowheads="1"/>
          </p:cNvSpPr>
          <p:nvPr>
            <p:ph type="body" idx="1"/>
          </p:nvPr>
        </p:nvSpPr>
        <p:spPr>
          <a:xfrm>
            <a:off x="609600" y="1371600"/>
            <a:ext cx="7924800" cy="4876800"/>
          </a:xfrm>
        </p:spPr>
        <p:txBody>
          <a:bodyPr/>
          <a:lstStyle/>
          <a:p>
            <a:pPr marL="533400" indent="-533400"/>
            <a:r>
              <a:rPr lang="en-US" dirty="0"/>
              <a:t>Multiple independent </a:t>
            </a:r>
            <a:r>
              <a:rPr lang="en-US" dirty="0" err="1"/>
              <a:t>subdomains</a:t>
            </a:r>
            <a:r>
              <a:rPr lang="en-US" dirty="0"/>
              <a:t> per processor.</a:t>
            </a:r>
          </a:p>
          <a:p>
            <a:pPr marL="533400" indent="-533400"/>
            <a:r>
              <a:rPr lang="en-US" dirty="0"/>
              <a:t>Each subdomain fits entirely in </a:t>
            </a:r>
            <a:r>
              <a:rPr lang="en-US" dirty="0" smtClean="0"/>
              <a:t>L3 </a:t>
            </a:r>
            <a:r>
              <a:rPr lang="en-US" dirty="0"/>
              <a:t>cache.</a:t>
            </a:r>
          </a:p>
          <a:p>
            <a:pPr marL="533400" indent="-533400"/>
            <a:r>
              <a:rPr lang="en-US" dirty="0"/>
              <a:t>Each </a:t>
            </a:r>
            <a:r>
              <a:rPr lang="en-US" dirty="0" err="1"/>
              <a:t>subdomain’s</a:t>
            </a:r>
            <a:r>
              <a:rPr lang="en-US" dirty="0"/>
              <a:t> page table entries fit entirely in the TLB.</a:t>
            </a:r>
          </a:p>
          <a:p>
            <a:pPr marL="533400" indent="-533400"/>
            <a:r>
              <a:rPr lang="en-US" dirty="0"/>
              <a:t>Expanded ghost zone stencil allows multiple </a:t>
            </a:r>
            <a:r>
              <a:rPr lang="en-US" dirty="0" err="1"/>
              <a:t>timesteps</a:t>
            </a:r>
            <a:r>
              <a:rPr lang="en-US" dirty="0"/>
              <a:t> before communicating with neighboring </a:t>
            </a:r>
            <a:r>
              <a:rPr lang="en-US" dirty="0" err="1"/>
              <a:t>subdomains</a:t>
            </a:r>
            <a:r>
              <a:rPr lang="en-US" dirty="0"/>
              <a:t>.</a:t>
            </a:r>
          </a:p>
          <a:p>
            <a:pPr marL="533400" indent="-533400"/>
            <a:r>
              <a:rPr lang="en-US" dirty="0"/>
              <a:t>Parallelize along the Z-axis as well as X and Y.</a:t>
            </a:r>
          </a:p>
          <a:p>
            <a:pPr marL="533400" indent="-533400"/>
            <a:r>
              <a:rPr lang="en-US" dirty="0"/>
              <a:t>Use higher order numerical schemes.</a:t>
            </a:r>
          </a:p>
          <a:p>
            <a:pPr marL="533400" indent="-533400"/>
            <a:r>
              <a:rPr lang="en-US" dirty="0"/>
              <a:t>Reduce the memory footprint as much as possible.</a:t>
            </a:r>
          </a:p>
          <a:p>
            <a:pPr marL="533400" indent="-533400">
              <a:buFont typeface="Wingdings" pitchFamily="2" charset="2"/>
              <a:buNone/>
            </a:pPr>
            <a:r>
              <a:rPr lang="en-US" dirty="0"/>
              <a:t>Coincidentally, this also reduces communication cost.</a:t>
            </a:r>
          </a:p>
        </p:txBody>
      </p:sp>
    </p:spTree>
    <p:extLst>
      <p:ext uri="{BB962C8B-B14F-4D97-AF65-F5344CB8AC3E}">
        <p14:creationId xmlns:p14="http://schemas.microsoft.com/office/powerpoint/2010/main" val="295992471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7E85CD11-8BA8-4BBD-84D8-31CEBE739A8E}" type="slidenum">
              <a:rPr lang="en-US"/>
              <a:pPr/>
              <a:t>78</a:t>
            </a:fld>
            <a:endParaRPr lang="en-US"/>
          </a:p>
        </p:txBody>
      </p:sp>
      <p:sp>
        <p:nvSpPr>
          <p:cNvPr id="985090" name="Rectangle 2"/>
          <p:cNvSpPr>
            <a:spLocks noGrp="1" noChangeArrowheads="1"/>
          </p:cNvSpPr>
          <p:nvPr>
            <p:ph type="title"/>
          </p:nvPr>
        </p:nvSpPr>
        <p:spPr/>
        <p:txBody>
          <a:bodyPr/>
          <a:lstStyle/>
          <a:p>
            <a:r>
              <a:rPr lang="en-US" sz="3600"/>
              <a:t>Cache Optimization Strategy: Tiling?</a:t>
            </a:r>
          </a:p>
        </p:txBody>
      </p:sp>
      <p:sp>
        <p:nvSpPr>
          <p:cNvPr id="985091" name="Rectangle 3"/>
          <p:cNvSpPr>
            <a:spLocks noGrp="1" noChangeArrowheads="1"/>
          </p:cNvSpPr>
          <p:nvPr>
            <p:ph type="body" idx="1"/>
          </p:nvPr>
        </p:nvSpPr>
        <p:spPr/>
        <p:txBody>
          <a:bodyPr/>
          <a:lstStyle/>
          <a:p>
            <a:pPr>
              <a:buFont typeface="Wingdings" pitchFamily="2" charset="2"/>
              <a:buNone/>
            </a:pPr>
            <a:r>
              <a:rPr lang="en-US"/>
              <a:t>Would tiling work as a cache optimization strategy for weather forecasting codes?</a:t>
            </a:r>
          </a:p>
        </p:txBody>
      </p:sp>
    </p:spTree>
    <p:extLst>
      <p:ext uri="{BB962C8B-B14F-4D97-AF65-F5344CB8AC3E}">
        <p14:creationId xmlns:p14="http://schemas.microsoft.com/office/powerpoint/2010/main" val="413868985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214" name="Slide Number Placeholder 3"/>
          <p:cNvSpPr>
            <a:spLocks noGrp="1"/>
          </p:cNvSpPr>
          <p:nvPr>
            <p:ph type="sldNum" sz="quarter" idx="4294967295"/>
          </p:nvPr>
        </p:nvSpPr>
        <p:spPr>
          <a:xfrm>
            <a:off x="7162800" y="6191250"/>
            <a:ext cx="1295400" cy="457200"/>
          </a:xfrm>
          <a:prstGeom prst="rect">
            <a:avLst/>
          </a:prstGeom>
        </p:spPr>
        <p:txBody>
          <a:bodyPr/>
          <a:lstStyle/>
          <a:p>
            <a:fld id="{4C495F04-D3BB-4A5C-9364-68B78F7B5F27}" type="slidenum">
              <a:rPr lang="en-US"/>
              <a:pPr/>
              <a:t>79</a:t>
            </a:fld>
            <a:endParaRPr lang="en-US"/>
          </a:p>
        </p:txBody>
      </p:sp>
      <p:sp>
        <p:nvSpPr>
          <p:cNvPr id="9861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61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61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61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61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61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61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61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61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61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61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61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61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61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61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61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61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61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61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61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61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61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61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61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61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61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61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61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61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9" name="Rectangle 77"/>
          <p:cNvSpPr>
            <a:spLocks noGrp="1" noChangeArrowheads="1"/>
          </p:cNvSpPr>
          <p:nvPr>
            <p:ph type="title"/>
          </p:nvPr>
        </p:nvSpPr>
        <p:spPr/>
        <p:txBody>
          <a:bodyPr/>
          <a:lstStyle/>
          <a:p>
            <a:r>
              <a:rPr lang="en-US"/>
              <a:t>Multiple Subdomains Per Core</a:t>
            </a:r>
          </a:p>
        </p:txBody>
      </p:sp>
      <p:sp>
        <p:nvSpPr>
          <p:cNvPr id="9861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91"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6192"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3"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4"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5"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6"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7"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8"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9"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0"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1"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2"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3"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4"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5"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6"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7"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8"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9"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0"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1"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2"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3"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4"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5"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6"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7"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8"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9"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0"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1"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2"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3"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4"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5"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6"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7"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8"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9"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0"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1"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2"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3"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4"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5"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6"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7"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8"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9"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0"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1"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2"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3"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4"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5"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6"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7"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8"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9"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0"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1"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2"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3"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4"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5"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6"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7"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8"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9"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60"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1"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2"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3"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4"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5"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6"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7"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8"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9"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0"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1"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2"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3"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4"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5"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6"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7"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8"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9"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0"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1"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2"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3"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4"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5"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6"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7"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8"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9"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0"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1"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2"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3"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4"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5"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6"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7"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8"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9"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0"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1"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2"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3"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4"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5"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6"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7"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8"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9"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0"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1"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2"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3"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4"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5"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6" name="Rectangle 204"/>
          <p:cNvSpPr>
            <a:spLocks noChangeArrowheads="1"/>
          </p:cNvSpPr>
          <p:nvPr/>
        </p:nvSpPr>
        <p:spPr bwMode="auto">
          <a:xfrm>
            <a:off x="24384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7" name="Rectangle 205"/>
          <p:cNvSpPr>
            <a:spLocks noChangeArrowheads="1"/>
          </p:cNvSpPr>
          <p:nvPr/>
        </p:nvSpPr>
        <p:spPr bwMode="auto">
          <a:xfrm>
            <a:off x="24384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8" name="Rectangle 206"/>
          <p:cNvSpPr>
            <a:spLocks noChangeArrowheads="1"/>
          </p:cNvSpPr>
          <p:nvPr/>
        </p:nvSpPr>
        <p:spPr bwMode="auto">
          <a:xfrm>
            <a:off x="48768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9" name="Rectangle 207"/>
          <p:cNvSpPr>
            <a:spLocks noChangeArrowheads="1"/>
          </p:cNvSpPr>
          <p:nvPr/>
        </p:nvSpPr>
        <p:spPr bwMode="auto">
          <a:xfrm>
            <a:off x="48768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0" name="Text Box 208"/>
          <p:cNvSpPr txBox="1">
            <a:spLocks noChangeArrowheads="1"/>
          </p:cNvSpPr>
          <p:nvPr/>
        </p:nvSpPr>
        <p:spPr bwMode="auto">
          <a:xfrm>
            <a:off x="1143000" y="2057400"/>
            <a:ext cx="838200" cy="366713"/>
          </a:xfrm>
          <a:prstGeom prst="rect">
            <a:avLst/>
          </a:prstGeom>
          <a:noFill/>
          <a:ln w="9525">
            <a:noFill/>
            <a:miter lim="800000"/>
            <a:headEnd/>
            <a:tailEnd/>
          </a:ln>
          <a:effectLst/>
        </p:spPr>
        <p:txBody>
          <a:bodyPr>
            <a:spAutoFit/>
          </a:bodyPr>
          <a:lstStyle/>
          <a:p>
            <a:pPr>
              <a:spcBef>
                <a:spcPct val="50000"/>
              </a:spcBef>
            </a:pPr>
            <a:r>
              <a:rPr lang="en-US"/>
              <a:t>Core 0</a:t>
            </a:r>
          </a:p>
        </p:txBody>
      </p:sp>
      <p:sp>
        <p:nvSpPr>
          <p:cNvPr id="986321" name="Rectangle 209"/>
          <p:cNvSpPr>
            <a:spLocks noChangeArrowheads="1"/>
          </p:cNvSpPr>
          <p:nvPr/>
        </p:nvSpPr>
        <p:spPr bwMode="auto">
          <a:xfrm>
            <a:off x="2590800" y="16764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2" name="Text Box 210"/>
          <p:cNvSpPr txBox="1">
            <a:spLocks noChangeArrowheads="1"/>
          </p:cNvSpPr>
          <p:nvPr/>
        </p:nvSpPr>
        <p:spPr bwMode="auto">
          <a:xfrm>
            <a:off x="1143000" y="4572000"/>
            <a:ext cx="838200" cy="366713"/>
          </a:xfrm>
          <a:prstGeom prst="rect">
            <a:avLst/>
          </a:prstGeom>
          <a:noFill/>
          <a:ln w="9525">
            <a:noFill/>
            <a:miter lim="800000"/>
            <a:headEnd/>
            <a:tailEnd/>
          </a:ln>
          <a:effectLst/>
        </p:spPr>
        <p:txBody>
          <a:bodyPr>
            <a:spAutoFit/>
          </a:bodyPr>
          <a:lstStyle/>
          <a:p>
            <a:pPr>
              <a:spcBef>
                <a:spcPct val="50000"/>
              </a:spcBef>
            </a:pPr>
            <a:r>
              <a:rPr lang="en-US"/>
              <a:t>Core 1</a:t>
            </a:r>
          </a:p>
        </p:txBody>
      </p:sp>
      <p:sp>
        <p:nvSpPr>
          <p:cNvPr id="986323" name="Text Box 211"/>
          <p:cNvSpPr txBox="1">
            <a:spLocks noChangeArrowheads="1"/>
          </p:cNvSpPr>
          <p:nvPr/>
        </p:nvSpPr>
        <p:spPr bwMode="auto">
          <a:xfrm>
            <a:off x="7696200" y="1981200"/>
            <a:ext cx="838200" cy="366713"/>
          </a:xfrm>
          <a:prstGeom prst="rect">
            <a:avLst/>
          </a:prstGeom>
          <a:noFill/>
          <a:ln w="9525">
            <a:noFill/>
            <a:miter lim="800000"/>
            <a:headEnd/>
            <a:tailEnd/>
          </a:ln>
          <a:effectLst/>
        </p:spPr>
        <p:txBody>
          <a:bodyPr>
            <a:spAutoFit/>
          </a:bodyPr>
          <a:lstStyle/>
          <a:p>
            <a:pPr>
              <a:spcBef>
                <a:spcPct val="50000"/>
              </a:spcBef>
            </a:pPr>
            <a:r>
              <a:rPr lang="en-US"/>
              <a:t>Core 2</a:t>
            </a:r>
          </a:p>
        </p:txBody>
      </p:sp>
      <p:sp>
        <p:nvSpPr>
          <p:cNvPr id="986324" name="Text Box 212"/>
          <p:cNvSpPr txBox="1">
            <a:spLocks noChangeArrowheads="1"/>
          </p:cNvSpPr>
          <p:nvPr/>
        </p:nvSpPr>
        <p:spPr bwMode="auto">
          <a:xfrm>
            <a:off x="7620000" y="4343400"/>
            <a:ext cx="838200" cy="366713"/>
          </a:xfrm>
          <a:prstGeom prst="rect">
            <a:avLst/>
          </a:prstGeom>
          <a:noFill/>
          <a:ln w="9525">
            <a:noFill/>
            <a:miter lim="800000"/>
            <a:headEnd/>
            <a:tailEnd/>
          </a:ln>
          <a:effectLst/>
        </p:spPr>
        <p:txBody>
          <a:bodyPr>
            <a:spAutoFit/>
          </a:bodyPr>
          <a:lstStyle/>
          <a:p>
            <a:pPr>
              <a:spcBef>
                <a:spcPct val="50000"/>
              </a:spcBef>
            </a:pPr>
            <a:r>
              <a:rPr lang="en-US"/>
              <a:t>Core 3</a:t>
            </a:r>
          </a:p>
        </p:txBody>
      </p:sp>
    </p:spTree>
    <p:custDataLst>
      <p:tags r:id="rId1"/>
    </p:custDataLst>
    <p:extLst>
      <p:ext uri="{BB962C8B-B14F-4D97-AF65-F5344CB8AC3E}">
        <p14:creationId xmlns:p14="http://schemas.microsoft.com/office/powerpoint/2010/main" val="352104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8</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2847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350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p>
        </p:txBody>
      </p:sp>
    </p:spTree>
    <p:extLst>
      <p:ext uri="{BB962C8B-B14F-4D97-AF65-F5344CB8AC3E}">
        <p14:creationId xmlns:p14="http://schemas.microsoft.com/office/powerpoint/2010/main" val="188432215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8B80FDF0-37F7-405F-BE5B-D5E8D159E1DB}" type="slidenum">
              <a:rPr lang="en-US"/>
              <a:pPr/>
              <a:t>80</a:t>
            </a:fld>
            <a:endParaRPr lang="en-US"/>
          </a:p>
        </p:txBody>
      </p:sp>
      <p:sp>
        <p:nvSpPr>
          <p:cNvPr id="987138" name="Rectangle 2"/>
          <p:cNvSpPr>
            <a:spLocks noGrp="1" noChangeArrowheads="1"/>
          </p:cNvSpPr>
          <p:nvPr>
            <p:ph type="title"/>
          </p:nvPr>
        </p:nvSpPr>
        <p:spPr/>
        <p:txBody>
          <a:bodyPr/>
          <a:lstStyle/>
          <a:p>
            <a:r>
              <a:rPr lang="en-US" sz="3600"/>
              <a:t>Why Multiple Subdomains?</a:t>
            </a:r>
          </a:p>
        </p:txBody>
      </p:sp>
      <p:sp>
        <p:nvSpPr>
          <p:cNvPr id="987139" name="Rectangle 3"/>
          <p:cNvSpPr>
            <a:spLocks noGrp="1" noChangeArrowheads="1"/>
          </p:cNvSpPr>
          <p:nvPr>
            <p:ph type="body" idx="1"/>
          </p:nvPr>
        </p:nvSpPr>
        <p:spPr/>
        <p:txBody>
          <a:bodyPr/>
          <a:lstStyle/>
          <a:p>
            <a:r>
              <a:rPr lang="en-US"/>
              <a:t>If each subdomain fits in cache, then the CPU can bring all the data of a subdomain into cache, chew on it for a while, then move on to the next subdomain: lots of cache reuse!</a:t>
            </a:r>
          </a:p>
          <a:p>
            <a:r>
              <a:rPr lang="en-US"/>
              <a:t>Oh, wait, what about the TLB? Better make the subdomains smaller! (So more of them.)</a:t>
            </a:r>
          </a:p>
          <a:p>
            <a:r>
              <a:rPr lang="en-US"/>
              <a:t>But, doesn’t tiling have the same effect?</a:t>
            </a:r>
          </a:p>
        </p:txBody>
      </p:sp>
    </p:spTree>
    <p:extLst>
      <p:ext uri="{BB962C8B-B14F-4D97-AF65-F5344CB8AC3E}">
        <p14:creationId xmlns:p14="http://schemas.microsoft.com/office/powerpoint/2010/main" val="10345608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B3835947-6724-4072-8BC6-E8243606C3B6}" type="slidenum">
              <a:rPr lang="en-US"/>
              <a:pPr/>
              <a:t>81</a:t>
            </a:fld>
            <a:endParaRPr lang="en-US"/>
          </a:p>
        </p:txBody>
      </p:sp>
      <p:sp>
        <p:nvSpPr>
          <p:cNvPr id="988162" name="Rectangle 2"/>
          <p:cNvSpPr>
            <a:spLocks noGrp="1" noChangeArrowheads="1"/>
          </p:cNvSpPr>
          <p:nvPr>
            <p:ph type="title"/>
          </p:nvPr>
        </p:nvSpPr>
        <p:spPr/>
        <p:txBody>
          <a:bodyPr/>
          <a:lstStyle/>
          <a:p>
            <a:r>
              <a:rPr lang="en-US" sz="3600"/>
              <a:t>Why Independent Subdomains?</a:t>
            </a:r>
          </a:p>
        </p:txBody>
      </p:sp>
      <p:sp>
        <p:nvSpPr>
          <p:cNvPr id="988163" name="Rectangle 3"/>
          <p:cNvSpPr>
            <a:spLocks noGrp="1" noChangeArrowheads="1"/>
          </p:cNvSpPr>
          <p:nvPr>
            <p:ph type="body" idx="1"/>
          </p:nvPr>
        </p:nvSpPr>
        <p:spPr>
          <a:xfrm>
            <a:off x="609600" y="1371600"/>
            <a:ext cx="7924800" cy="5105400"/>
          </a:xfrm>
        </p:spPr>
        <p:txBody>
          <a:bodyPr/>
          <a:lstStyle/>
          <a:p>
            <a:pPr>
              <a:lnSpc>
                <a:spcPct val="90000"/>
              </a:lnSpc>
            </a:pPr>
            <a:r>
              <a:rPr lang="en-US"/>
              <a:t>Originally, the point of this strategy was to hide the cost of communication.</a:t>
            </a:r>
          </a:p>
          <a:p>
            <a:pPr>
              <a:lnSpc>
                <a:spcPct val="90000"/>
              </a:lnSpc>
            </a:pPr>
            <a:r>
              <a:rPr lang="en-US"/>
              <a:t>When you finish chewing up a subdomain, send its data to its neighbors non-blocking (</a:t>
            </a:r>
            <a:r>
              <a:rPr lang="en-US" b="1">
                <a:latin typeface="Courier New" pitchFamily="49" charset="0"/>
              </a:rPr>
              <a:t>MPI_Isend</a:t>
            </a:r>
            <a:r>
              <a:rPr lang="en-US"/>
              <a:t>).</a:t>
            </a:r>
          </a:p>
          <a:p>
            <a:pPr>
              <a:lnSpc>
                <a:spcPct val="90000"/>
              </a:lnSpc>
            </a:pPr>
            <a:r>
              <a:rPr lang="en-US"/>
              <a:t>While the subdomain’s data is flying through the interconnect, work on other subdomains, which hides the communication cost.</a:t>
            </a:r>
          </a:p>
          <a:p>
            <a:pPr>
              <a:lnSpc>
                <a:spcPct val="90000"/>
              </a:lnSpc>
            </a:pPr>
            <a:r>
              <a:rPr lang="en-US"/>
              <a:t>When it’s time to work on this subdomain again, collect its data (</a:t>
            </a:r>
            <a:r>
              <a:rPr lang="en-US" b="1">
                <a:latin typeface="Courier New" pitchFamily="49" charset="0"/>
              </a:rPr>
              <a:t>MPI_Waitall</a:t>
            </a:r>
            <a:r>
              <a:rPr lang="en-US"/>
              <a:t>).</a:t>
            </a:r>
          </a:p>
          <a:p>
            <a:pPr>
              <a:lnSpc>
                <a:spcPct val="90000"/>
              </a:lnSpc>
            </a:pPr>
            <a:r>
              <a:rPr lang="en-US"/>
              <a:t>If you’ve done enough work, then the communication cost is zero.</a:t>
            </a:r>
          </a:p>
        </p:txBody>
      </p:sp>
    </p:spTree>
    <p:extLst>
      <p:ext uri="{BB962C8B-B14F-4D97-AF65-F5344CB8AC3E}">
        <p14:creationId xmlns:p14="http://schemas.microsoft.com/office/powerpoint/2010/main" val="221636067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81668F74-5E3D-4D99-81D5-666ED3E7D36B}" type="slidenum">
              <a:rPr lang="en-US"/>
              <a:pPr/>
              <a:t>82</a:t>
            </a:fld>
            <a:endParaRPr lang="en-US"/>
          </a:p>
        </p:txBody>
      </p:sp>
      <p:sp>
        <p:nvSpPr>
          <p:cNvPr id="989186" name="Rectangle 2"/>
          <p:cNvSpPr>
            <a:spLocks noGrp="1" noChangeArrowheads="1"/>
          </p:cNvSpPr>
          <p:nvPr>
            <p:ph type="title"/>
          </p:nvPr>
        </p:nvSpPr>
        <p:spPr/>
        <p:txBody>
          <a:bodyPr/>
          <a:lstStyle/>
          <a:p>
            <a:r>
              <a:rPr lang="en-US" sz="3600"/>
              <a:t>Expand the Array Stencil</a:t>
            </a:r>
          </a:p>
        </p:txBody>
      </p:sp>
      <p:sp>
        <p:nvSpPr>
          <p:cNvPr id="989187" name="Rectangle 3"/>
          <p:cNvSpPr>
            <a:spLocks noGrp="1" noChangeArrowheads="1"/>
          </p:cNvSpPr>
          <p:nvPr>
            <p:ph type="body" idx="1"/>
          </p:nvPr>
        </p:nvSpPr>
        <p:spPr>
          <a:xfrm>
            <a:off x="609600" y="1371600"/>
            <a:ext cx="7924800" cy="5029200"/>
          </a:xfrm>
        </p:spPr>
        <p:txBody>
          <a:bodyPr/>
          <a:lstStyle/>
          <a:p>
            <a:pPr>
              <a:lnSpc>
                <a:spcPct val="90000"/>
              </a:lnSpc>
            </a:pPr>
            <a:r>
              <a:rPr lang="en-US"/>
              <a:t>If you expand the array stencil of each subdomain beyond the numerical stencil, then you don’t have to communicate as often.</a:t>
            </a:r>
          </a:p>
          <a:p>
            <a:pPr>
              <a:lnSpc>
                <a:spcPct val="90000"/>
              </a:lnSpc>
            </a:pPr>
            <a:r>
              <a:rPr lang="en-US"/>
              <a:t>When you communicate, instead of sending a slice along each face, send a slab, with extra stencil levels.</a:t>
            </a:r>
          </a:p>
          <a:p>
            <a:pPr>
              <a:lnSpc>
                <a:spcPct val="90000"/>
              </a:lnSpc>
            </a:pPr>
            <a:r>
              <a:rPr lang="en-US"/>
              <a:t>In the first timestep after communicating, do extra calculations out to just inside the numerical stencil.</a:t>
            </a:r>
          </a:p>
          <a:p>
            <a:pPr>
              <a:lnSpc>
                <a:spcPct val="90000"/>
              </a:lnSpc>
            </a:pPr>
            <a:r>
              <a:rPr lang="en-US"/>
              <a:t>In subsequent timesteps, calculate fewer and fewer stencil levels, until it’s time to communicate again – less total communication, and more calculations to hide the communication cost underneath!</a:t>
            </a:r>
          </a:p>
        </p:txBody>
      </p:sp>
    </p:spTree>
    <p:extLst>
      <p:ext uri="{BB962C8B-B14F-4D97-AF65-F5344CB8AC3E}">
        <p14:creationId xmlns:p14="http://schemas.microsoft.com/office/powerpoint/2010/main" val="372208740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8B40F9B3-EC79-463B-BA86-CE50B0F3E38A}" type="slidenum">
              <a:rPr lang="en-US"/>
              <a:pPr/>
              <a:t>83</a:t>
            </a:fld>
            <a:endParaRPr lang="en-US"/>
          </a:p>
        </p:txBody>
      </p:sp>
      <p:sp>
        <p:nvSpPr>
          <p:cNvPr id="990210" name="Rectangle 2"/>
          <p:cNvSpPr>
            <a:spLocks noGrp="1" noChangeArrowheads="1"/>
          </p:cNvSpPr>
          <p:nvPr>
            <p:ph type="title"/>
          </p:nvPr>
        </p:nvSpPr>
        <p:spPr/>
        <p:txBody>
          <a:bodyPr/>
          <a:lstStyle/>
          <a:p>
            <a:r>
              <a:rPr lang="en-US" sz="3600"/>
              <a:t>An Extra Win!</a:t>
            </a:r>
          </a:p>
        </p:txBody>
      </p:sp>
      <p:sp>
        <p:nvSpPr>
          <p:cNvPr id="990211" name="Rectangle 3"/>
          <p:cNvSpPr>
            <a:spLocks noGrp="1" noChangeArrowheads="1"/>
          </p:cNvSpPr>
          <p:nvPr>
            <p:ph type="body" idx="1"/>
          </p:nvPr>
        </p:nvSpPr>
        <p:spPr/>
        <p:txBody>
          <a:bodyPr/>
          <a:lstStyle/>
          <a:p>
            <a:r>
              <a:rPr lang="en-US" dirty="0"/>
              <a:t>If you do all this, there’s an amazing side effect: you get better cache reuse, because you stick with the same subdomain for a longer period of time.</a:t>
            </a:r>
          </a:p>
          <a:p>
            <a:r>
              <a:rPr lang="en-US" dirty="0"/>
              <a:t>So, instead of doing, say, 5000 calculations per zone per </a:t>
            </a:r>
            <a:r>
              <a:rPr lang="en-US" dirty="0" err="1"/>
              <a:t>timestep</a:t>
            </a:r>
            <a:r>
              <a:rPr lang="en-US" dirty="0"/>
              <a:t>, you can do 15000 or 20000.</a:t>
            </a:r>
          </a:p>
          <a:p>
            <a:r>
              <a:rPr lang="en-US" dirty="0"/>
              <a:t>So, you can better amortize the cost of transferring the data between RAM and cache</a:t>
            </a:r>
            <a:r>
              <a:rPr lang="en-US" dirty="0" smtClean="0"/>
              <a:t>.</a:t>
            </a:r>
          </a:p>
          <a:p>
            <a:r>
              <a:rPr lang="en-US" dirty="0" smtClean="0"/>
              <a:t>Downside: ratio of ghost zone RAM use to computed zone RAM use gets worse.</a:t>
            </a:r>
          </a:p>
          <a:p>
            <a:pPr lvl="1"/>
            <a:r>
              <a:rPr lang="en-US" dirty="0" smtClean="0"/>
              <a:t>But RAM is cheap.</a:t>
            </a:r>
            <a:endParaRPr lang="en-US" dirty="0"/>
          </a:p>
        </p:txBody>
      </p:sp>
    </p:spTree>
    <p:extLst>
      <p:ext uri="{BB962C8B-B14F-4D97-AF65-F5344CB8AC3E}">
        <p14:creationId xmlns:p14="http://schemas.microsoft.com/office/powerpoint/2010/main" val="187235967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84</a:t>
            </a:fld>
            <a:endParaRPr lang="en-US"/>
          </a:p>
        </p:txBody>
      </p:sp>
      <p:sp>
        <p:nvSpPr>
          <p:cNvPr id="991234" name="Rectangle 2"/>
          <p:cNvSpPr>
            <a:spLocks noGrp="1" noChangeArrowheads="1"/>
          </p:cNvSpPr>
          <p:nvPr>
            <p:ph type="title"/>
          </p:nvPr>
        </p:nvSpPr>
        <p:spPr/>
        <p:txBody>
          <a:bodyPr/>
          <a:lstStyle/>
          <a:p>
            <a:r>
              <a:rPr lang="en-US" sz="3600" dirty="0"/>
              <a:t>New </a:t>
            </a:r>
            <a:r>
              <a:rPr lang="en-US" sz="3600" dirty="0" smtClean="0"/>
              <a:t>Algorithm (F90)</a:t>
            </a:r>
            <a:endParaRPr lang="en-US" sz="3600" dirty="0"/>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dirty="0">
                <a:latin typeface="Courier New" pitchFamily="49" charset="0"/>
              </a:rPr>
              <a:t>DO </a:t>
            </a:r>
            <a:r>
              <a:rPr lang="en-US" sz="1800" b="1" dirty="0" err="1">
                <a:latin typeface="Courier New" pitchFamily="49" charset="0"/>
              </a:rPr>
              <a:t>timestep</a:t>
            </a:r>
            <a:r>
              <a:rPr lang="en-US" sz="1800" b="1" dirty="0">
                <a:latin typeface="Courier New" pitchFamily="49" charset="0"/>
              </a:rPr>
              <a:t> = 1, </a:t>
            </a:r>
            <a:r>
              <a:rPr lang="en-US" sz="1800" b="1" dirty="0" err="1">
                <a:latin typeface="Courier New" pitchFamily="49" charset="0"/>
              </a:rPr>
              <a:t>number_of_timesteps</a:t>
            </a:r>
            <a:r>
              <a:rPr lang="en-US" sz="1800" b="1" dirty="0">
                <a:latin typeface="Courier New" pitchFamily="49" charset="0"/>
              </a:rPr>
              <a:t>, </a:t>
            </a:r>
            <a:r>
              <a:rPr lang="en-US" sz="1800" b="1" dirty="0" err="1">
                <a:latin typeface="Courier New" pitchFamily="49" charset="0"/>
              </a:rPr>
              <a:t>extra_stencil_levels</a:t>
            </a:r>
            <a:endParaRPr lang="en-US" sz="1800" b="1" dirty="0">
              <a:latin typeface="Courier New" pitchFamily="49" charset="0"/>
            </a:endParaRPr>
          </a:p>
          <a:p>
            <a:pPr>
              <a:buFont typeface="Wingdings" pitchFamily="2" charset="2"/>
              <a:buNone/>
            </a:pPr>
            <a:r>
              <a:rPr lang="en-US" sz="1800" b="1" dirty="0">
                <a:latin typeface="Courier New" pitchFamily="49" charset="0"/>
              </a:rPr>
              <a:t>  </a:t>
            </a:r>
            <a:r>
              <a:rPr lang="en-US" sz="1800" b="1" dirty="0" smtClean="0">
                <a:latin typeface="Courier New" pitchFamily="49" charset="0"/>
              </a:rPr>
              <a:t>DO </a:t>
            </a:r>
            <a:r>
              <a:rPr lang="en-US" sz="1800" b="1" dirty="0">
                <a:latin typeface="Courier New" pitchFamily="49" charset="0"/>
              </a:rPr>
              <a:t>subdomain = 1, </a:t>
            </a:r>
            <a:r>
              <a:rPr lang="en-US" sz="1800" b="1" dirty="0" err="1">
                <a:latin typeface="Courier New" pitchFamily="49" charset="0"/>
              </a:rPr>
              <a:t>number_of_local_subdomains</a:t>
            </a:r>
            <a:endParaRPr lang="en-US" sz="1800" b="1" dirty="0">
              <a:latin typeface="Courier New" pitchFamily="49" charset="0"/>
            </a:endParaRPr>
          </a:p>
          <a:p>
            <a:pPr>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CALL </a:t>
            </a:r>
            <a:r>
              <a:rPr lang="en-US" sz="1800" b="1" dirty="0" err="1">
                <a:latin typeface="Courier New" pitchFamily="49" charset="0"/>
              </a:rPr>
              <a:t>receive_messages_nonblocking</a:t>
            </a:r>
            <a:r>
              <a:rPr lang="en-US" sz="1800" b="1" dirty="0">
                <a:latin typeface="Courier New" pitchFamily="49" charset="0"/>
              </a:rPr>
              <a:t>(subdomain</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buFont typeface="Wingdings" pitchFamily="2" charset="2"/>
              <a:buNone/>
            </a:pPr>
            <a:r>
              <a:rPr lang="en-US" sz="1800" b="1" dirty="0" smtClean="0">
                <a:latin typeface="Courier New" pitchFamily="49" charset="0"/>
              </a:rPr>
              <a:t>    </a:t>
            </a:r>
            <a:r>
              <a:rPr lang="en-US" sz="1800" b="1" dirty="0">
                <a:latin typeface="Courier New" pitchFamily="49" charset="0"/>
              </a:rPr>
              <a:t>DO </a:t>
            </a:r>
            <a:r>
              <a:rPr lang="en-US" sz="1800" b="1" dirty="0" err="1" smtClean="0">
                <a:latin typeface="Courier New" pitchFamily="49" charset="0"/>
              </a:rPr>
              <a:t>extra_stencil_level</a:t>
            </a:r>
            <a:r>
              <a:rPr lang="en-US" sz="1800" b="1" dirty="0" smtClean="0">
                <a:latin typeface="Courier New" pitchFamily="49" charset="0"/>
              </a:rPr>
              <a:t> = 0</a:t>
            </a:r>
            <a:r>
              <a:rPr lang="en-US" sz="1800" b="1" dirty="0">
                <a:latin typeface="Courier New" pitchFamily="49" charset="0"/>
              </a:rPr>
              <a:t>, </a:t>
            </a:r>
            <a:r>
              <a:rPr lang="en-US" sz="1800" b="1" dirty="0" err="1">
                <a:latin typeface="Courier New" pitchFamily="49" charset="0"/>
              </a:rPr>
              <a:t>extra_stencil_levels</a:t>
            </a:r>
            <a:r>
              <a:rPr lang="en-US" sz="1800" b="1" dirty="0">
                <a:latin typeface="Courier New" pitchFamily="49" charset="0"/>
              </a:rPr>
              <a:t> - 1</a:t>
            </a:r>
          </a:p>
          <a:p>
            <a:pPr>
              <a:buFont typeface="Wingdings" pitchFamily="2" charset="2"/>
              <a:buNone/>
            </a:pPr>
            <a:r>
              <a:rPr lang="en-US" sz="1800" b="1" dirty="0" smtClean="0">
                <a:latin typeface="Courier New" pitchFamily="49" charset="0"/>
              </a:rPr>
              <a:t>      </a:t>
            </a:r>
            <a:r>
              <a:rPr lang="en-US" sz="1800" b="1" dirty="0">
                <a:latin typeface="Courier New" pitchFamily="49" charset="0"/>
              </a:rPr>
              <a:t>CALL </a:t>
            </a:r>
            <a:r>
              <a:rPr lang="en-US" sz="1800" b="1" dirty="0" err="1">
                <a:latin typeface="Courier New" pitchFamily="49" charset="0"/>
              </a:rPr>
              <a:t>calculate_entire_timestep</a:t>
            </a:r>
            <a:r>
              <a:rPr lang="en-US" sz="1800" b="1" dirty="0">
                <a:latin typeface="Courier New" pitchFamily="49" charset="0"/>
              </a:rPr>
              <a:t>(subdomain,</a:t>
            </a:r>
          </a:p>
          <a:p>
            <a:pPr>
              <a:buFont typeface="Wingdings" pitchFamily="2" charset="2"/>
              <a:buNone/>
            </a:pP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buFont typeface="Wingdings" pitchFamily="2" charset="2"/>
              <a:buNone/>
            </a:pPr>
            <a:r>
              <a:rPr lang="en-US" sz="1800" b="1" dirty="0" smtClean="0">
                <a:latin typeface="Courier New" pitchFamily="49" charset="0"/>
              </a:rPr>
              <a:t>    </a:t>
            </a:r>
            <a:r>
              <a:rPr lang="en-US" sz="1800" b="1" dirty="0">
                <a:latin typeface="Courier New" pitchFamily="49" charset="0"/>
              </a:rPr>
              <a:t>END DO</a:t>
            </a:r>
          </a:p>
          <a:p>
            <a:pPr>
              <a:buFont typeface="Wingdings" pitchFamily="2" charset="2"/>
              <a:buNone/>
            </a:pPr>
            <a:r>
              <a:rPr lang="en-US" sz="1800" b="1" dirty="0" smtClean="0">
                <a:latin typeface="Courier New" pitchFamily="49" charset="0"/>
              </a:rPr>
              <a:t>    </a:t>
            </a:r>
            <a:r>
              <a:rPr lang="en-US" sz="1800" b="1" dirty="0">
                <a:latin typeface="Courier New" pitchFamily="49" charset="0"/>
              </a:rPr>
              <a:t>CALL </a:t>
            </a:r>
            <a:r>
              <a:rPr lang="en-US" sz="1800" b="1" dirty="0" err="1">
                <a:latin typeface="Courier New" pitchFamily="49" charset="0"/>
              </a:rPr>
              <a:t>send_messages_nonblocking</a:t>
            </a:r>
            <a:r>
              <a:rPr lang="en-US" sz="1800" b="1" dirty="0">
                <a:latin typeface="Courier New" pitchFamily="49" charset="0"/>
              </a:rPr>
              <a:t>(subdomain,</a:t>
            </a:r>
          </a:p>
          <a:p>
            <a:pPr>
              <a:buFont typeface="Wingdings" pitchFamily="2" charset="2"/>
              <a:buNone/>
            </a:pP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buFont typeface="Wingdings" pitchFamily="2" charset="2"/>
              <a:buNone/>
            </a:pPr>
            <a:r>
              <a:rPr lang="en-US" sz="1800" b="1" dirty="0" smtClean="0">
                <a:latin typeface="Courier New" pitchFamily="49" charset="0"/>
              </a:rPr>
              <a:t>`  </a:t>
            </a:r>
            <a:r>
              <a:rPr lang="en-US" sz="1800" b="1" dirty="0">
                <a:latin typeface="Courier New" pitchFamily="49" charset="0"/>
              </a:rPr>
              <a:t>END DO</a:t>
            </a:r>
          </a:p>
          <a:p>
            <a:pPr>
              <a:buFont typeface="Wingdings" pitchFamily="2" charset="2"/>
              <a:buNone/>
            </a:pPr>
            <a:r>
              <a:rPr lang="en-US" sz="1800" b="1" dirty="0">
                <a:latin typeface="Courier New" pitchFamily="49" charset="0"/>
              </a:rPr>
              <a:t>END DO</a:t>
            </a:r>
          </a:p>
        </p:txBody>
      </p:sp>
    </p:spTree>
    <p:extLst>
      <p:ext uri="{BB962C8B-B14F-4D97-AF65-F5344CB8AC3E}">
        <p14:creationId xmlns:p14="http://schemas.microsoft.com/office/powerpoint/2010/main" val="202603865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85</a:t>
            </a:fld>
            <a:endParaRPr lang="en-US"/>
          </a:p>
        </p:txBody>
      </p:sp>
      <p:sp>
        <p:nvSpPr>
          <p:cNvPr id="1002498" name="Rectangle 2"/>
          <p:cNvSpPr>
            <a:spLocks noGrp="1" noChangeArrowheads="1"/>
          </p:cNvSpPr>
          <p:nvPr>
            <p:ph type="title"/>
          </p:nvPr>
        </p:nvSpPr>
        <p:spPr/>
        <p:txBody>
          <a:bodyPr/>
          <a:lstStyle/>
          <a:p>
            <a:r>
              <a:rPr lang="en-US" sz="3600" dirty="0"/>
              <a:t>New </a:t>
            </a:r>
            <a:r>
              <a:rPr lang="en-US" sz="3600" dirty="0" smtClean="0"/>
              <a:t>Algorithm (C)</a:t>
            </a:r>
            <a:endParaRPr lang="en-US" sz="3600" dirty="0"/>
          </a:p>
        </p:txBody>
      </p:sp>
      <p:sp>
        <p:nvSpPr>
          <p:cNvPr id="1002499" name="Rectangle 3"/>
          <p:cNvSpPr>
            <a:spLocks noGrp="1" noChangeArrowheads="1"/>
          </p:cNvSpPr>
          <p:nvPr>
            <p:ph type="body" idx="1"/>
          </p:nvPr>
        </p:nvSpPr>
        <p:spPr>
          <a:xfrm>
            <a:off x="228600" y="1371600"/>
            <a:ext cx="8534400" cy="4648200"/>
          </a:xfrm>
        </p:spPr>
        <p:txBody>
          <a:bodyPr/>
          <a:lstStyle/>
          <a:p>
            <a:pPr>
              <a:lnSpc>
                <a:spcPct val="80000"/>
              </a:lnSpc>
              <a:buFont typeface="Wingdings" pitchFamily="2" charset="2"/>
              <a:buNone/>
            </a:pPr>
            <a:r>
              <a:rPr lang="en-US" sz="1800" b="1" dirty="0">
                <a:latin typeface="Courier New" pitchFamily="49" charset="0"/>
              </a:rPr>
              <a:t>for (</a:t>
            </a:r>
            <a:r>
              <a:rPr lang="en-US" sz="1800" b="1" dirty="0" err="1">
                <a:latin typeface="Courier New" pitchFamily="49" charset="0"/>
              </a:rPr>
              <a:t>timestep</a:t>
            </a:r>
            <a:r>
              <a:rPr lang="en-US" sz="1800" b="1" dirty="0">
                <a:latin typeface="Courier New" pitchFamily="49" charset="0"/>
              </a:rPr>
              <a:t> = </a:t>
            </a:r>
            <a:r>
              <a:rPr lang="en-US" sz="1800" b="1" dirty="0" smtClean="0">
                <a:latin typeface="Courier New" pitchFamily="49" charset="0"/>
              </a:rPr>
              <a:t>0;</a:t>
            </a: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&lt; </a:t>
            </a:r>
            <a:r>
              <a:rPr lang="en-US" sz="1800" b="1" dirty="0" err="1">
                <a:latin typeface="Courier New" pitchFamily="49" charset="0"/>
              </a:rPr>
              <a:t>number_of_timesteps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for </a:t>
            </a:r>
            <a:r>
              <a:rPr lang="en-US" sz="1800" b="1" dirty="0">
                <a:latin typeface="Courier New" pitchFamily="49" charset="0"/>
              </a:rPr>
              <a:t>(subdomain = 0;</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subdomain &lt; </a:t>
            </a:r>
            <a:r>
              <a:rPr lang="en-US" sz="1800" b="1" dirty="0" err="1" smtClean="0">
                <a:latin typeface="Courier New" pitchFamily="49" charset="0"/>
              </a:rPr>
              <a:t>number_of_local_subdomains</a:t>
            </a:r>
            <a:r>
              <a:rPr lang="en-US" sz="1800" b="1" dirty="0" smtClean="0">
                <a:latin typeface="Courier New" pitchFamily="49" charset="0"/>
              </a:rPr>
              <a:t>; 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receive_messages_nonblocking</a:t>
            </a:r>
            <a:r>
              <a:rPr lang="en-US" sz="1800" b="1" dirty="0">
                <a:latin typeface="Courier New" pitchFamily="49" charset="0"/>
              </a:rPr>
              <a:t>(subdomain, </a:t>
            </a:r>
            <a:r>
              <a:rPr lang="en-US" sz="1800" b="1" dirty="0" err="1">
                <a:latin typeface="Courier New" pitchFamily="49" charset="0"/>
              </a:rPr>
              <a:t>timestep</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for (</a:t>
            </a:r>
            <a:r>
              <a:rPr lang="en-US" sz="1800" b="1" dirty="0" err="1">
                <a:latin typeface="Courier New" pitchFamily="49" charset="0"/>
              </a:rPr>
              <a:t>extra_stencil_level</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extra_stencil_level</a:t>
            </a:r>
            <a:r>
              <a:rPr lang="en-US" sz="1800" b="1" dirty="0">
                <a:latin typeface="Courier New" pitchFamily="49" charset="0"/>
              </a:rPr>
              <a:t> &lt;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calculate_entire_timestep</a:t>
            </a:r>
            <a:r>
              <a:rPr lang="en-US" sz="1800" b="1" dirty="0">
                <a:latin typeface="Courier New" pitchFamily="49" charset="0"/>
              </a:rPr>
              <a:t>(subdomain,</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 /* for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send_messages_nonblocking</a:t>
            </a:r>
            <a:r>
              <a:rPr lang="en-US" sz="1800" b="1" dirty="0">
                <a:latin typeface="Courier New" pitchFamily="49" charset="0"/>
              </a:rPr>
              <a:t>(subdomain,</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smtClean="0">
                <a:latin typeface="Courier New" pitchFamily="49" charset="0"/>
              </a:rPr>
              <a:t>  </a:t>
            </a:r>
            <a:r>
              <a:rPr lang="en-US" sz="1800" b="1" dirty="0">
                <a:latin typeface="Courier New" pitchFamily="49" charset="0"/>
              </a:rPr>
              <a:t>} /* for subdomain */</a:t>
            </a:r>
          </a:p>
          <a:p>
            <a:pPr>
              <a:lnSpc>
                <a:spcPct val="80000"/>
              </a:lnSpc>
              <a:buFont typeface="Wingdings" pitchFamily="2" charset="2"/>
              <a:buNone/>
            </a:pPr>
            <a:r>
              <a:rPr lang="en-US" sz="1800" b="1" dirty="0">
                <a:latin typeface="Courier New" pitchFamily="49" charset="0"/>
              </a:rPr>
              <a:t>} /* for </a:t>
            </a:r>
            <a:r>
              <a:rPr lang="en-US" sz="1800" b="1" dirty="0" err="1">
                <a:latin typeface="Courier New" pitchFamily="49" charset="0"/>
              </a:rPr>
              <a:t>timestep</a:t>
            </a:r>
            <a:r>
              <a:rPr lang="en-US" sz="1800" b="1" dirty="0">
                <a:latin typeface="Courier New" pitchFamily="49" charset="0"/>
              </a:rPr>
              <a:t> */</a:t>
            </a:r>
          </a:p>
        </p:txBody>
      </p:sp>
    </p:spTree>
    <p:extLst>
      <p:ext uri="{BB962C8B-B14F-4D97-AF65-F5344CB8AC3E}">
        <p14:creationId xmlns:p14="http://schemas.microsoft.com/office/powerpoint/2010/main" val="153075473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6F3C6EA8-F4BE-4C9B-A2D6-166F65563466}" type="slidenum">
              <a:rPr lang="en-US"/>
              <a:pPr/>
              <a:t>86</a:t>
            </a:fld>
            <a:endParaRPr lang="en-US"/>
          </a:p>
        </p:txBody>
      </p:sp>
      <p:sp>
        <p:nvSpPr>
          <p:cNvPr id="992258" name="Rectangle 2"/>
          <p:cNvSpPr>
            <a:spLocks noGrp="1" noChangeArrowheads="1"/>
          </p:cNvSpPr>
          <p:nvPr>
            <p:ph type="title"/>
          </p:nvPr>
        </p:nvSpPr>
        <p:spPr/>
        <p:txBody>
          <a:bodyPr/>
          <a:lstStyle/>
          <a:p>
            <a:r>
              <a:rPr lang="en-US" sz="3600"/>
              <a:t>Higher Order Numerical Schemes</a:t>
            </a:r>
          </a:p>
        </p:txBody>
      </p:sp>
      <p:sp>
        <p:nvSpPr>
          <p:cNvPr id="992259" name="Rectangle 3"/>
          <p:cNvSpPr>
            <a:spLocks noGrp="1" noChangeArrowheads="1"/>
          </p:cNvSpPr>
          <p:nvPr>
            <p:ph type="body" idx="1"/>
          </p:nvPr>
        </p:nvSpPr>
        <p:spPr/>
        <p:txBody>
          <a:bodyPr/>
          <a:lstStyle/>
          <a:p>
            <a:r>
              <a:rPr lang="en-US"/>
              <a:t>Higher order numerical schemes are great, because they require more calculations per mesh zone per timestep, which you need to amortize the cost of transferring data between RAM and cache. Might as well!</a:t>
            </a:r>
          </a:p>
          <a:p>
            <a:r>
              <a:rPr lang="en-US"/>
              <a:t>Plus, they allow you to use a larger time interval per timestep (</a:t>
            </a:r>
            <a:r>
              <a:rPr lang="en-US" b="1">
                <a:latin typeface="Courier New" pitchFamily="49" charset="0"/>
              </a:rPr>
              <a:t>dt</a:t>
            </a:r>
            <a:r>
              <a:rPr lang="en-US"/>
              <a:t>), so you can do fewer total timesteps for the same accuracy – or you can get higher accuracy for the same number of timesteps.</a:t>
            </a:r>
          </a:p>
        </p:txBody>
      </p:sp>
    </p:spTree>
    <p:extLst>
      <p:ext uri="{BB962C8B-B14F-4D97-AF65-F5344CB8AC3E}">
        <p14:creationId xmlns:p14="http://schemas.microsoft.com/office/powerpoint/2010/main" val="248288119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E23BD16A-84EF-4039-A740-989CC08F414B}" type="slidenum">
              <a:rPr lang="en-US"/>
              <a:pPr/>
              <a:t>87</a:t>
            </a:fld>
            <a:endParaRPr lang="en-US"/>
          </a:p>
        </p:txBody>
      </p:sp>
      <p:sp>
        <p:nvSpPr>
          <p:cNvPr id="993282" name="Rectangle 2"/>
          <p:cNvSpPr>
            <a:spLocks noGrp="1" noChangeArrowheads="1"/>
          </p:cNvSpPr>
          <p:nvPr>
            <p:ph type="title"/>
          </p:nvPr>
        </p:nvSpPr>
        <p:spPr/>
        <p:txBody>
          <a:bodyPr/>
          <a:lstStyle/>
          <a:p>
            <a:r>
              <a:rPr lang="en-US" sz="3600"/>
              <a:t>Parallelize in Z</a:t>
            </a:r>
          </a:p>
        </p:txBody>
      </p:sp>
      <p:sp>
        <p:nvSpPr>
          <p:cNvPr id="993283" name="Rectangle 3"/>
          <p:cNvSpPr>
            <a:spLocks noGrp="1" noChangeArrowheads="1"/>
          </p:cNvSpPr>
          <p:nvPr>
            <p:ph type="body" idx="1"/>
          </p:nvPr>
        </p:nvSpPr>
        <p:spPr/>
        <p:txBody>
          <a:bodyPr/>
          <a:lstStyle/>
          <a:p>
            <a:r>
              <a:rPr lang="en-US"/>
              <a:t>Most weather forecast codes parallelize in X and Y, but not in Z, because gravity makes the calculations along Z more complicated than X and Y.</a:t>
            </a:r>
          </a:p>
          <a:p>
            <a:r>
              <a:rPr lang="en-US"/>
              <a:t>But, that means that each subdomain has a high number of zones in Z, compared to X and Y.</a:t>
            </a:r>
          </a:p>
          <a:p>
            <a:r>
              <a:rPr lang="en-US"/>
              <a:t>For example, a 1 km CONUS run will probably have 100 zones in Z (25 km at 0.25 km resolution).</a:t>
            </a:r>
          </a:p>
        </p:txBody>
      </p:sp>
    </p:spTree>
    <p:extLst>
      <p:ext uri="{BB962C8B-B14F-4D97-AF65-F5344CB8AC3E}">
        <p14:creationId xmlns:p14="http://schemas.microsoft.com/office/powerpoint/2010/main" val="79406007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64D872D0-E915-459B-A3C6-2FDDDC47FA94}" type="slidenum">
              <a:rPr lang="en-US"/>
              <a:pPr/>
              <a:t>88</a:t>
            </a:fld>
            <a:endParaRPr lang="en-US"/>
          </a:p>
        </p:txBody>
      </p:sp>
      <p:sp>
        <p:nvSpPr>
          <p:cNvPr id="994306" name="Rectangle 2"/>
          <p:cNvSpPr>
            <a:spLocks noGrp="1" noChangeArrowheads="1"/>
          </p:cNvSpPr>
          <p:nvPr>
            <p:ph type="title"/>
          </p:nvPr>
        </p:nvSpPr>
        <p:spPr/>
        <p:txBody>
          <a:bodyPr/>
          <a:lstStyle/>
          <a:p>
            <a:r>
              <a:rPr lang="en-US" sz="3600"/>
              <a:t>Multicore/Many-core Problem</a:t>
            </a:r>
          </a:p>
        </p:txBody>
      </p:sp>
      <p:sp>
        <p:nvSpPr>
          <p:cNvPr id="994307" name="Rectangle 3"/>
          <p:cNvSpPr>
            <a:spLocks noGrp="1" noChangeArrowheads="1"/>
          </p:cNvSpPr>
          <p:nvPr>
            <p:ph type="body" idx="1"/>
          </p:nvPr>
        </p:nvSpPr>
        <p:spPr/>
        <p:txBody>
          <a:bodyPr/>
          <a:lstStyle/>
          <a:p>
            <a:r>
              <a:rPr lang="en-US" dirty="0"/>
              <a:t>Most multicore chip families have relatively small cache per core (for example, </a:t>
            </a:r>
            <a:r>
              <a:rPr lang="en-US" dirty="0" smtClean="0"/>
              <a:t>1 - 4 MB per core at the highest/slowest cache level) </a:t>
            </a:r>
            <a:r>
              <a:rPr lang="en-US" dirty="0"/>
              <a:t>– and this problem seems likely to remain.</a:t>
            </a:r>
          </a:p>
          <a:p>
            <a:r>
              <a:rPr lang="en-US" dirty="0"/>
              <a:t>Small TLBs make the problem worse: </a:t>
            </a:r>
            <a:r>
              <a:rPr lang="en-US" dirty="0" smtClean="0"/>
              <a:t>a few</a:t>
            </a:r>
            <a:r>
              <a:rPr lang="en-US" dirty="0" smtClean="0"/>
              <a:t> </a:t>
            </a:r>
            <a:r>
              <a:rPr lang="en-US" dirty="0"/>
              <a:t>M</a:t>
            </a:r>
            <a:r>
              <a:rPr lang="en-US" dirty="0" smtClean="0"/>
              <a:t>B </a:t>
            </a:r>
            <a:r>
              <a:rPr lang="en-US" dirty="0"/>
              <a:t>per core rather than </a:t>
            </a:r>
            <a:r>
              <a:rPr lang="en-US" dirty="0" smtClean="0"/>
              <a:t>10-30 </a:t>
            </a:r>
            <a:r>
              <a:rPr lang="en-US" dirty="0"/>
              <a:t>MB.</a:t>
            </a:r>
          </a:p>
          <a:p>
            <a:r>
              <a:rPr lang="en-US" dirty="0"/>
              <a:t>So, to get good cache reuse, you need subdomains of no more than </a:t>
            </a:r>
            <a:r>
              <a:rPr lang="en-US" dirty="0" smtClean="0"/>
              <a:t>a few </a:t>
            </a:r>
            <a:r>
              <a:rPr lang="en-US" dirty="0"/>
              <a:t>M</a:t>
            </a:r>
            <a:r>
              <a:rPr lang="en-US" dirty="0" smtClean="0"/>
              <a:t>B</a:t>
            </a:r>
            <a:r>
              <a:rPr lang="en-US" dirty="0"/>
              <a:t>.</a:t>
            </a:r>
          </a:p>
          <a:p>
            <a:r>
              <a:rPr lang="en-US" dirty="0"/>
              <a:t>If you have 150 3D variables at single precision, and 100 zones in Z, then your horizontal size will be </a:t>
            </a:r>
            <a:r>
              <a:rPr lang="en-US" dirty="0" smtClean="0"/>
              <a:t>5 </a:t>
            </a:r>
            <a:r>
              <a:rPr lang="en-US" dirty="0"/>
              <a:t>x </a:t>
            </a:r>
            <a:r>
              <a:rPr lang="en-US" dirty="0" smtClean="0"/>
              <a:t>5 </a:t>
            </a:r>
            <a:r>
              <a:rPr lang="en-US" dirty="0"/>
              <a:t>zones – just enough for your stencil!</a:t>
            </a:r>
          </a:p>
        </p:txBody>
      </p:sp>
    </p:spTree>
    <p:extLst>
      <p:ext uri="{BB962C8B-B14F-4D97-AF65-F5344CB8AC3E}">
        <p14:creationId xmlns:p14="http://schemas.microsoft.com/office/powerpoint/2010/main" val="207052857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5" name="Slide Number Placeholder 4"/>
          <p:cNvSpPr>
            <a:spLocks noGrp="1"/>
          </p:cNvSpPr>
          <p:nvPr>
            <p:ph type="sldNum" sz="quarter" idx="11"/>
          </p:nvPr>
        </p:nvSpPr>
        <p:spPr/>
        <p:txBody>
          <a:bodyPr/>
          <a:lstStyle/>
          <a:p>
            <a:fld id="{EB4762F3-5AF9-4E89-A60C-CB8EF0D22D0B}" type="slidenum">
              <a:rPr lang="en-US"/>
              <a:pPr/>
              <a:t>89</a:t>
            </a:fld>
            <a:endParaRPr lang="en-US"/>
          </a:p>
        </p:txBody>
      </p:sp>
      <p:sp>
        <p:nvSpPr>
          <p:cNvPr id="995330" name="Rectangle 2"/>
          <p:cNvSpPr>
            <a:spLocks noGrp="1" noChangeArrowheads="1"/>
          </p:cNvSpPr>
          <p:nvPr>
            <p:ph type="title"/>
          </p:nvPr>
        </p:nvSpPr>
        <p:spPr/>
        <p:txBody>
          <a:bodyPr/>
          <a:lstStyle/>
          <a:p>
            <a:r>
              <a:rPr lang="en-US" sz="3600"/>
              <a:t>What Do We Need?</a:t>
            </a:r>
          </a:p>
        </p:txBody>
      </p:sp>
      <p:sp>
        <p:nvSpPr>
          <p:cNvPr id="995331" name="Rectangle 3"/>
          <p:cNvSpPr>
            <a:spLocks noGrp="1" noChangeArrowheads="1"/>
          </p:cNvSpPr>
          <p:nvPr>
            <p:ph type="body" idx="1"/>
          </p:nvPr>
        </p:nvSpPr>
        <p:spPr/>
        <p:txBody>
          <a:bodyPr/>
          <a:lstStyle/>
          <a:p>
            <a:r>
              <a:rPr lang="en-US"/>
              <a:t>We need much bigger caches!</a:t>
            </a:r>
          </a:p>
          <a:p>
            <a:pPr lvl="1"/>
            <a:r>
              <a:rPr lang="en-US"/>
              <a:t>16 MB cache </a:t>
            </a:r>
            <a:r>
              <a:rPr lang="en-US">
                <a:sym typeface="Wingdings" pitchFamily="2" charset="2"/>
              </a:rPr>
              <a:t> 16 x 16 horizontal including stencil</a:t>
            </a:r>
          </a:p>
          <a:p>
            <a:pPr lvl="1"/>
            <a:r>
              <a:rPr lang="en-US">
                <a:sym typeface="Wingdings" pitchFamily="2" charset="2"/>
              </a:rPr>
              <a:t>32 MB cache  23 x 23 horizontal including stencil</a:t>
            </a:r>
          </a:p>
          <a:p>
            <a:r>
              <a:rPr lang="en-US">
                <a:sym typeface="Wingdings" pitchFamily="2" charset="2"/>
              </a:rPr>
              <a:t>TLB must be big enough to cover the entire cache.</a:t>
            </a:r>
          </a:p>
          <a:p>
            <a:r>
              <a:rPr lang="en-US">
                <a:sym typeface="Wingdings" pitchFamily="2" charset="2"/>
              </a:rPr>
              <a:t>It’d be nice to have RAM speed increase as fast as core counts increase, but let’s not kid ourselves.</a:t>
            </a:r>
          </a:p>
          <a:p>
            <a:endParaRPr lang="en-US">
              <a:sym typeface="Wingdings" pitchFamily="2" charset="2"/>
            </a:endParaRPr>
          </a:p>
          <a:p>
            <a:pPr>
              <a:buFont typeface="Wingdings" pitchFamily="2" charset="2"/>
              <a:buNone/>
            </a:pPr>
            <a:r>
              <a:rPr lang="en-US">
                <a:sym typeface="Wingdings" pitchFamily="2" charset="2"/>
              </a:rPr>
              <a:t>Keep this in mind when we get to GPGPU!</a:t>
            </a:r>
          </a:p>
        </p:txBody>
      </p:sp>
    </p:spTree>
    <p:extLst>
      <p:ext uri="{BB962C8B-B14F-4D97-AF65-F5344CB8AC3E}">
        <p14:creationId xmlns:p14="http://schemas.microsoft.com/office/powerpoint/2010/main" val="30962361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9</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endParaRPr lang="en-US" dirty="0"/>
          </a:p>
        </p:txBody>
      </p:sp>
    </p:spTree>
    <p:extLst>
      <p:ext uri="{BB962C8B-B14F-4D97-AF65-F5344CB8AC3E}">
        <p14:creationId xmlns:p14="http://schemas.microsoft.com/office/powerpoint/2010/main" val="136234241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90</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12 </a:t>
            </a:r>
            <a:r>
              <a:rPr lang="en-US" dirty="0" smtClean="0"/>
              <a:t>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284809543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90506580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12 2013</a:t>
            </a:r>
            <a:endParaRPr lang="en-US" dirty="0"/>
          </a:p>
        </p:txBody>
      </p:sp>
      <p:sp>
        <p:nvSpPr>
          <p:cNvPr id="6" name="Slide Number Placeholder 3"/>
          <p:cNvSpPr>
            <a:spLocks noGrp="1"/>
          </p:cNvSpPr>
          <p:nvPr>
            <p:ph type="sldNum" sz="quarter" idx="4294967295"/>
          </p:nvPr>
        </p:nvSpPr>
        <p:spPr>
          <a:xfrm>
            <a:off x="7162800" y="6191250"/>
            <a:ext cx="1295400" cy="457200"/>
          </a:xfrm>
          <a:prstGeom prst="rect">
            <a:avLst/>
          </a:prstGeom>
        </p:spPr>
        <p:txBody>
          <a:bodyPr/>
          <a:lstStyle/>
          <a:p>
            <a:fld id="{6844EFDA-23B1-4C03-AA0B-00B7995A4636}" type="slidenum">
              <a:rPr lang="en-US"/>
              <a:pPr/>
              <a:t>92</a:t>
            </a:fld>
            <a:endParaRPr lang="en-US"/>
          </a:p>
        </p:txBody>
      </p:sp>
      <p:sp>
        <p:nvSpPr>
          <p:cNvPr id="1000450" name="Rectangle 2"/>
          <p:cNvSpPr>
            <a:spLocks noGrp="1" noChangeArrowheads="1"/>
          </p:cNvSpPr>
          <p:nvPr>
            <p:ph type="title"/>
          </p:nvPr>
        </p:nvSpPr>
        <p:spPr/>
        <p:txBody>
          <a:bodyPr/>
          <a:lstStyle/>
          <a:p>
            <a:r>
              <a:rPr lang="en-US"/>
              <a:t>References</a:t>
            </a:r>
          </a:p>
        </p:txBody>
      </p:sp>
      <p:sp>
        <p:nvSpPr>
          <p:cNvPr id="1000451" name="Text Box 3"/>
          <p:cNvSpPr txBox="1">
            <a:spLocks noChangeArrowheads="1"/>
          </p:cNvSpPr>
          <p:nvPr/>
        </p:nvSpPr>
        <p:spPr bwMode="auto">
          <a:xfrm>
            <a:off x="533400" y="1219200"/>
            <a:ext cx="8001000" cy="3847207"/>
          </a:xfrm>
          <a:prstGeom prst="rect">
            <a:avLst/>
          </a:prstGeom>
          <a:noFill/>
          <a:ln w="9525">
            <a:noFill/>
            <a:miter lim="800000"/>
            <a:headEnd/>
            <a:tailEnd/>
          </a:ln>
          <a:effectLst/>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  </a:t>
            </a:r>
            <a:r>
              <a:rPr lang="en-US" sz="1200" dirty="0">
                <a:latin typeface="Courier New" pitchFamily="49" charset="0"/>
                <a:hlinkClick r:id="rId10"/>
              </a:rPr>
              <a:t>http://www.seagate.com/cda/products/discsales/personal/family/0,1085,621,00.html</a:t>
            </a:r>
            <a:endParaRPr lang="en-US" sz="1200" dirty="0">
              <a:latin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r>
              <a:rPr lang="en-US" sz="1400" dirty="0" smtClean="0">
                <a:solidFill>
                  <a:srgbClr val="003366"/>
                </a:solidFill>
                <a:latin typeface="Courier New" pitchFamily="49" charset="0"/>
                <a:hlinkClick r:id="rId13"/>
              </a:rPr>
              <a:t>/</a:t>
            </a:r>
            <a:endParaRPr lang="en-US" sz="1400" dirty="0" smtClean="0">
              <a:solidFill>
                <a:srgbClr val="003366"/>
              </a:solidFill>
              <a:latin typeface="Courier New" pitchFamily="49" charset="0"/>
            </a:endParaRPr>
          </a:p>
          <a:p>
            <a:pPr algn="l"/>
            <a:r>
              <a:rPr lang="en-US" sz="1400" dirty="0" smtClean="0">
                <a:cs typeface="Times New Roman" pitchFamily="18" charset="0"/>
              </a:rPr>
              <a:t>[13] </a:t>
            </a:r>
            <a:r>
              <a:rPr lang="en-US" sz="1400" dirty="0" smtClean="0">
                <a:solidFill>
                  <a:srgbClr val="003366"/>
                </a:solidFill>
                <a:latin typeface="Courier New" pitchFamily="49" charset="0"/>
                <a:hlinkClick r:id="rId14"/>
              </a:rPr>
              <a:t>http://www.intel.com/Assets/en_US/PDF/manual/248966.pdf</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100045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362888036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12.xml><?xml version="1.0" encoding="utf-8"?>
<p:tagLst xmlns:a="http://schemas.openxmlformats.org/drawingml/2006/main" xmlns:r="http://schemas.openxmlformats.org/officeDocument/2006/relationships" xmlns:p="http://schemas.openxmlformats.org/presentationml/2006/main">
  <p:tag name="DUMMACSH" val="TRUE"/>
</p:tagLst>
</file>

<file path=ppt/tags/tag13.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14.xml><?xml version="1.0" encoding="utf-8"?>
<p:tagLst xmlns:a="http://schemas.openxmlformats.org/drawingml/2006/main" xmlns:r="http://schemas.openxmlformats.org/officeDocument/2006/relationships" xmlns:p="http://schemas.openxmlformats.org/presentationml/2006/main">
  <p:tag name="DUMMACSH" val="TRUE"/>
</p:tagLst>
</file>

<file path=ppt/tags/tag1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6.xml><?xml version="1.0" encoding="utf-8"?>
<p:tagLst xmlns:a="http://schemas.openxmlformats.org/drawingml/2006/main" xmlns:r="http://schemas.openxmlformats.org/officeDocument/2006/relationships" xmlns:p="http://schemas.openxmlformats.org/presentationml/2006/main">
  <p:tag name="DUMMACSH" val="TRUE"/>
</p:tagLst>
</file>

<file path=ppt/tags/tag1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8.xml><?xml version="1.0" encoding="utf-8"?>
<p:tagLst xmlns:a="http://schemas.openxmlformats.org/drawingml/2006/main" xmlns:r="http://schemas.openxmlformats.org/officeDocument/2006/relationships" xmlns:p="http://schemas.openxmlformats.org/presentationml/2006/main">
  <p:tag name="DUMMACSH" val="TRUE"/>
</p:tagLst>
</file>

<file path=ppt/tags/tag19.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22.xml><?xml version="1.0" encoding="utf-8"?>
<p:tagLst xmlns:a="http://schemas.openxmlformats.org/drawingml/2006/main" xmlns:r="http://schemas.openxmlformats.org/officeDocument/2006/relationships" xmlns:p="http://schemas.openxmlformats.org/presentationml/2006/main">
  <p:tag name="DUMMACSH" val="TRUE"/>
</p:tagLst>
</file>

<file path=ppt/tags/tag23.xml><?xml version="1.0" encoding="utf-8"?>
<p:tagLst xmlns:a="http://schemas.openxmlformats.org/drawingml/2006/main" xmlns:r="http://schemas.openxmlformats.org/officeDocument/2006/relationships" xmlns:p="http://schemas.openxmlformats.org/presentationml/2006/main">
  <p:tag name="SWI" val="41"/>
  <p:tag name="NBP" val="1"/>
  <p:tag name="BSN" val="41"/>
  <p:tag name="SVT" val="TRUE"/>
  <p:tag name="CVB" val="41"/>
  <p:tag name="SPT" val="FALSE"/>
  <p:tag name="CII" val="41"/>
</p:tagLst>
</file>

<file path=ppt/tags/tag24.xml><?xml version="1.0" encoding="utf-8"?>
<p:tagLst xmlns:a="http://schemas.openxmlformats.org/drawingml/2006/main" xmlns:r="http://schemas.openxmlformats.org/officeDocument/2006/relationships" xmlns:p="http://schemas.openxmlformats.org/presentationml/2006/main">
  <p:tag name="DUMMACSH" val="TRUE"/>
</p:tagLst>
</file>

<file path=ppt/tags/tag25.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26.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27.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28.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29.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31.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2.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33.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34.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3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42.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4.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45.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46.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7.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48.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49.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5.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50.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51.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2.xml><?xml version="1.0" encoding="utf-8"?>
<p:tagLst xmlns:a="http://schemas.openxmlformats.org/drawingml/2006/main" xmlns:r="http://schemas.openxmlformats.org/officeDocument/2006/relationships" xmlns:p="http://schemas.openxmlformats.org/presentationml/2006/main">
  <p:tag name="DUMMACSH" val="TRUE"/>
</p:tagLst>
</file>

<file path=ppt/tags/tag53.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54.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7.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20196</TotalTime>
  <Words>6881</Words>
  <Application>Microsoft Office PowerPoint</Application>
  <PresentationFormat>On-screen Show (4:3)</PresentationFormat>
  <Paragraphs>956</Paragraphs>
  <Slides>92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Blends</vt:lpstr>
      <vt:lpstr>Worksheet</vt:lpstr>
      <vt:lpstr>Equation</vt:lpstr>
      <vt:lpstr>Supercomputing in Plain English Multicore Madness</vt:lpstr>
      <vt:lpstr>This is an experiment!</vt:lpstr>
      <vt:lpstr>H.323 (Polycom etc) #1</vt:lpstr>
      <vt:lpstr>H.323 (Polycom etc) #2</vt:lpstr>
      <vt:lpstr>Wowza #1</vt:lpstr>
      <vt:lpstr>Wowza #2</vt:lpstr>
      <vt:lpstr>Wowza #3</vt:lpstr>
      <vt:lpstr>Toll Free Phone Bridge</vt:lpstr>
      <vt:lpstr>Please Mute Yourself</vt:lpstr>
      <vt:lpstr>Questions via E-mail Only</vt:lpstr>
      <vt:lpstr>TENTATIVE Schedule</vt:lpstr>
      <vt:lpstr>Supercomputing Exercises #1</vt:lpstr>
      <vt:lpstr>Supercomputing Exercises #2</vt:lpstr>
      <vt:lpstr>Thanks for helping!</vt:lpstr>
      <vt:lpstr>This is an experiment!</vt:lpstr>
      <vt:lpstr>Coming in 2013!</vt:lpstr>
      <vt:lpstr>OK Supercomputing Symposium 2013</vt:lpstr>
      <vt:lpstr>Outline</vt:lpstr>
      <vt:lpstr>The March of Progress</vt:lpstr>
      <vt:lpstr>OU’s TeraFLOP Cluster, 2002</vt:lpstr>
      <vt:lpstr>TeraFLOP, Prototype 2006</vt:lpstr>
      <vt:lpstr>What does 1 TFLOPs Look Like?</vt:lpstr>
      <vt:lpstr>Moore’s Law</vt:lpstr>
      <vt:lpstr>Moore’s Law in Practice</vt:lpstr>
      <vt:lpstr>Moore’s Law in Practice</vt:lpstr>
      <vt:lpstr>Moore’s Law in Practice</vt:lpstr>
      <vt:lpstr>Moore’s Law in Practice</vt:lpstr>
      <vt:lpstr>Moore’s Law in Practice</vt:lpstr>
      <vt:lpstr>Fastest Supercomputer vs. Moore</vt:lpstr>
      <vt:lpstr>The Tyranny of the Storage Hierarchy</vt:lpstr>
      <vt:lpstr>The Storage Hierarchy</vt:lpstr>
      <vt:lpstr>RAM is Slow</vt:lpstr>
      <vt:lpstr>Why Have Cache?</vt:lpstr>
      <vt:lpstr>A Laptop</vt:lpstr>
      <vt:lpstr>Storage Speed, Size, Cost</vt:lpstr>
      <vt:lpstr>Storage Use Strategies</vt:lpstr>
      <vt:lpstr>A Concrete Example</vt:lpstr>
      <vt:lpstr>Good Cache Reuse Example</vt:lpstr>
      <vt:lpstr>A Sample Application</vt:lpstr>
      <vt:lpstr>Matrix Multiply: Naïve Version</vt:lpstr>
      <vt:lpstr>Performance of Matrix Multiply</vt:lpstr>
      <vt:lpstr>Tiling</vt:lpstr>
      <vt:lpstr>Tiling</vt:lpstr>
      <vt:lpstr>Tiling Code</vt:lpstr>
      <vt:lpstr>Multiplying Within a Tile</vt:lpstr>
      <vt:lpstr>Reminder: Naïve Version, Again</vt:lpstr>
      <vt:lpstr>Performance with Tiling</vt:lpstr>
      <vt:lpstr>The Advantages of Tiling</vt:lpstr>
      <vt:lpstr>Why Does Tiling Work Here?</vt:lpstr>
      <vt:lpstr>Will Tiling Always Work?</vt:lpstr>
      <vt:lpstr>Multicore/Many-core Basics</vt:lpstr>
      <vt:lpstr>What is Multicore?</vt:lpstr>
      <vt:lpstr>Dual Core</vt:lpstr>
      <vt:lpstr>Quad Core</vt:lpstr>
      <vt:lpstr>Oct Core</vt:lpstr>
      <vt:lpstr>The Challenge of Multicore: RAM</vt:lpstr>
      <vt:lpstr>The Challenge of Multicore: Network</vt:lpstr>
      <vt:lpstr>A Concrete Example: Weather Forecasting</vt:lpstr>
      <vt:lpstr>Weather Forecasting</vt:lpstr>
      <vt:lpstr>Weather Forecasting</vt:lpstr>
      <vt:lpstr>Cartesian Mesh</vt:lpstr>
      <vt:lpstr>Finite Difference</vt:lpstr>
      <vt:lpstr>Ghost Boundary Zones</vt:lpstr>
      <vt:lpstr>Virtual Memory</vt:lpstr>
      <vt:lpstr>Virtual Memory</vt:lpstr>
      <vt:lpstr>Virtual Memory (cont’d)</vt:lpstr>
      <vt:lpstr>Virtual Memory (cont’d)</vt:lpstr>
      <vt:lpstr>Cache vs. Virtual Memory</vt:lpstr>
      <vt:lpstr>Virtual Memory</vt:lpstr>
      <vt:lpstr>Why Virtual Memory is Slow</vt:lpstr>
      <vt:lpstr>The Notorious T.L.B.</vt:lpstr>
      <vt:lpstr>The T.L.B. on a Current Chip</vt:lpstr>
      <vt:lpstr>The T.L.B. on a Recent Chip</vt:lpstr>
      <vt:lpstr>Software Strategies for Weather Forecasting on Multicore/Many-core</vt:lpstr>
      <vt:lpstr>Tiling NOT Good for Weather Codes</vt:lpstr>
      <vt:lpstr>Weather Forecasting and Cache</vt:lpstr>
      <vt:lpstr>How to Get Good Cache Reuse?</vt:lpstr>
      <vt:lpstr>Cache Optimization Strategy: Tiling?</vt:lpstr>
      <vt:lpstr>Multiple Subdomains Per Core</vt:lpstr>
      <vt:lpstr>Why Multiple Subdomains?</vt:lpstr>
      <vt:lpstr>Why Independent Subdomains?</vt:lpstr>
      <vt:lpstr>Expand the Array Stencil</vt:lpstr>
      <vt:lpstr>An Extra Win!</vt:lpstr>
      <vt:lpstr>New Algorithm (F90)</vt:lpstr>
      <vt:lpstr>New Algorithm (C)</vt:lpstr>
      <vt:lpstr>Higher Order Numerical Schemes</vt:lpstr>
      <vt:lpstr>Parallelize in Z</vt:lpstr>
      <vt:lpstr>Multicore/Many-core Problem</vt:lpstr>
      <vt:lpstr>What Do We Need?</vt:lpstr>
      <vt:lpstr>OK Supercomputing Symposium 2013</vt:lpstr>
      <vt:lpstr>Thanks for your attention!   Questions? www.oscer.ou.edu</vt:lpstr>
      <vt:lpstr>References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551</cp:revision>
  <cp:lastPrinted>1601-01-01T00:00:00Z</cp:lastPrinted>
  <dcterms:created xsi:type="dcterms:W3CDTF">2001-08-18T12:37:15Z</dcterms:created>
  <dcterms:modified xsi:type="dcterms:W3CDTF">2013-03-12T06:02:08Z</dcterms:modified>
</cp:coreProperties>
</file>