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tiff" ContentType="image/tiff"/>
  <Default Extension="ti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4.xml" ContentType="application/vnd.openxmlformats-officedocument.presentationml.tags+xml"/>
  <Override PartName="/ppt/notesSlides/notesSlide18.xml" ContentType="application/vnd.openxmlformats-officedocument.presentationml.notesSlid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tags/tag6.xml" ContentType="application/vnd.openxmlformats-officedocument.presentationml.tags+xml"/>
  <Override PartName="/ppt/notesSlides/notesSlide20.xml" ContentType="application/vnd.openxmlformats-officedocument.presentationml.notesSlide+xml"/>
  <Override PartName="/ppt/tags/tag7.xml" ContentType="application/vnd.openxmlformats-officedocument.presentationml.tags+xml"/>
  <Override PartName="/ppt/notesSlides/notesSlide21.xml" ContentType="application/vnd.openxmlformats-officedocument.presentationml.notesSlide+xml"/>
  <Override PartName="/ppt/tags/tag8.xml" ContentType="application/vnd.openxmlformats-officedocument.presentationml.tags+xml"/>
  <Override PartName="/ppt/notesSlides/notesSlide22.xml" ContentType="application/vnd.openxmlformats-officedocument.presentationml.notesSlide+xml"/>
  <Override PartName="/ppt/tags/tag9.xml" ContentType="application/vnd.openxmlformats-officedocument.presentationml.tags+xml"/>
  <Override PartName="/ppt/notesSlides/notesSlide23.xml" ContentType="application/vnd.openxmlformats-officedocument.presentationml.notesSlide+xml"/>
  <Override PartName="/ppt/tags/tag10.xml" ContentType="application/vnd.openxmlformats-officedocument.presentationml.tags+xml"/>
  <Override PartName="/ppt/notesSlides/notesSlide24.xml" ContentType="application/vnd.openxmlformats-officedocument.presentationml.notesSlide+xml"/>
  <Override PartName="/ppt/tags/tag11.xml" ContentType="application/vnd.openxmlformats-officedocument.presentationml.tags+xml"/>
  <Override PartName="/ppt/notesSlides/notesSlide25.xml" ContentType="application/vnd.openxmlformats-officedocument.presentationml.notesSlide+xml"/>
  <Override PartName="/ppt/tags/tag12.xml" ContentType="application/vnd.openxmlformats-officedocument.presentationml.tags+xml"/>
  <Override PartName="/ppt/notesSlides/notesSlide26.xml" ContentType="application/vnd.openxmlformats-officedocument.presentationml.notesSlide+xml"/>
  <Override PartName="/ppt/tags/tag13.xml" ContentType="application/vnd.openxmlformats-officedocument.presentationml.tags+xml"/>
  <Override PartName="/ppt/notesSlides/notesSlide27.xml" ContentType="application/vnd.openxmlformats-officedocument.presentationml.notesSlide+xml"/>
  <Override PartName="/ppt/tags/tag14.xml" ContentType="application/vnd.openxmlformats-officedocument.presentationml.tags+xml"/>
  <Override PartName="/ppt/notesSlides/notesSlide28.xml" ContentType="application/vnd.openxmlformats-officedocument.presentationml.notesSlide+xml"/>
  <Override PartName="/ppt/tags/tag15.xml" ContentType="application/vnd.openxmlformats-officedocument.presentationml.tags+xml"/>
  <Override PartName="/ppt/notesSlides/notesSlide29.xml" ContentType="application/vnd.openxmlformats-officedocument.presentationml.notesSlide+xml"/>
  <Override PartName="/ppt/tags/tag16.xml" ContentType="application/vnd.openxmlformats-officedocument.presentationml.tags+xml"/>
  <Override PartName="/ppt/notesSlides/notesSlide30.xml" ContentType="application/vnd.openxmlformats-officedocument.presentationml.notesSlide+xml"/>
  <Override PartName="/ppt/tags/tag17.xml" ContentType="application/vnd.openxmlformats-officedocument.presentationml.tags+xml"/>
  <Override PartName="/ppt/notesSlides/notesSlide31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19.xml" ContentType="application/vnd.openxmlformats-officedocument.presentationml.tags+xml"/>
  <Override PartName="/ppt/notesSlides/notesSlide33.xml" ContentType="application/vnd.openxmlformats-officedocument.presentationml.notesSlide+xml"/>
  <Override PartName="/ppt/tags/tag20.xml" ContentType="application/vnd.openxmlformats-officedocument.presentationml.tags+xml"/>
  <Override PartName="/ppt/notesSlides/notesSlide34.xml" ContentType="application/vnd.openxmlformats-officedocument.presentationml.notesSlide+xml"/>
  <Override PartName="/ppt/tags/tag21.xml" ContentType="application/vnd.openxmlformats-officedocument.presentationml.tags+xml"/>
  <Override PartName="/ppt/notesSlides/notesSlide35.xml" ContentType="application/vnd.openxmlformats-officedocument.presentationml.notesSlide+xml"/>
  <Override PartName="/ppt/tags/tag22.xml" ContentType="application/vnd.openxmlformats-officedocument.presentationml.tags+xml"/>
  <Override PartName="/ppt/notesSlides/notesSlide36.xml" ContentType="application/vnd.openxmlformats-officedocument.presentationml.notesSlide+xml"/>
  <Override PartName="/ppt/tags/tag23.xml" ContentType="application/vnd.openxmlformats-officedocument.presentationml.tags+xml"/>
  <Override PartName="/ppt/notesSlides/notesSlide37.xml" ContentType="application/vnd.openxmlformats-officedocument.presentationml.notesSlide+xml"/>
  <Override PartName="/ppt/tags/tag24.xml" ContentType="application/vnd.openxmlformats-officedocument.presentationml.tags+xml"/>
  <Override PartName="/ppt/notesSlides/notesSlide38.xml" ContentType="application/vnd.openxmlformats-officedocument.presentationml.notesSlide+xml"/>
  <Override PartName="/ppt/tags/tag25.xml" ContentType="application/vnd.openxmlformats-officedocument.presentationml.tags+xml"/>
  <Override PartName="/ppt/notesSlides/notesSlide39.xml" ContentType="application/vnd.openxmlformats-officedocument.presentationml.notesSlide+xml"/>
  <Override PartName="/ppt/tags/tag26.xml" ContentType="application/vnd.openxmlformats-officedocument.presentationml.tags+xml"/>
  <Override PartName="/ppt/notesSlides/notesSlide40.xml" ContentType="application/vnd.openxmlformats-officedocument.presentationml.notesSlide+xml"/>
  <Override PartName="/ppt/tags/tag27.xml" ContentType="application/vnd.openxmlformats-officedocument.presentationml.tags+xml"/>
  <Override PartName="/ppt/notesSlides/notesSlide41.xml" ContentType="application/vnd.openxmlformats-officedocument.presentationml.notesSlide+xml"/>
  <Override PartName="/ppt/tags/tag28.xml" ContentType="application/vnd.openxmlformats-officedocument.presentationml.tags+xml"/>
  <Override PartName="/ppt/notesSlides/notesSlide42.xml" ContentType="application/vnd.openxmlformats-officedocument.presentationml.notesSlide+xml"/>
  <Override PartName="/ppt/tags/tag29.xml" ContentType="application/vnd.openxmlformats-officedocument.presentationml.tags+xml"/>
  <Override PartName="/ppt/notesSlides/notesSlide43.xml" ContentType="application/vnd.openxmlformats-officedocument.presentationml.notesSlide+xml"/>
  <Override PartName="/ppt/tags/tag30.xml" ContentType="application/vnd.openxmlformats-officedocument.presentationml.tags+xml"/>
  <Override PartName="/ppt/notesSlides/notesSlide44.xml" ContentType="application/vnd.openxmlformats-officedocument.presentationml.notesSlide+xml"/>
  <Override PartName="/ppt/tags/tag31.xml" ContentType="application/vnd.openxmlformats-officedocument.presentationml.tags+xml"/>
  <Override PartName="/ppt/notesSlides/notesSlide45.xml" ContentType="application/vnd.openxmlformats-officedocument.presentationml.notesSlide+xml"/>
  <Override PartName="/ppt/tags/tag32.xml" ContentType="application/vnd.openxmlformats-officedocument.presentationml.tags+xml"/>
  <Override PartName="/ppt/notesSlides/notesSlide46.xml" ContentType="application/vnd.openxmlformats-officedocument.presentationml.notesSlide+xml"/>
  <Override PartName="/ppt/tags/tag33.xml" ContentType="application/vnd.openxmlformats-officedocument.presentationml.tags+xml"/>
  <Override PartName="/ppt/notesSlides/notesSlide47.xml" ContentType="application/vnd.openxmlformats-officedocument.presentationml.notesSlide+xml"/>
  <Override PartName="/ppt/tags/tag34.xml" ContentType="application/vnd.openxmlformats-officedocument.presentationml.tags+xml"/>
  <Override PartName="/ppt/notesSlides/notesSlide48.xml" ContentType="application/vnd.openxmlformats-officedocument.presentationml.notesSlide+xml"/>
  <Override PartName="/ppt/tags/tag35.xml" ContentType="application/vnd.openxmlformats-officedocument.presentationml.tags+xml"/>
  <Override PartName="/ppt/notesSlides/notesSlide49.xml" ContentType="application/vnd.openxmlformats-officedocument.presentationml.notesSlide+xml"/>
  <Override PartName="/ppt/tags/tag36.xml" ContentType="application/vnd.openxmlformats-officedocument.presentationml.tags+xml"/>
  <Override PartName="/ppt/notesSlides/notesSlide50.xml" ContentType="application/vnd.openxmlformats-officedocument.presentationml.notesSlide+xml"/>
  <Override PartName="/ppt/tags/tag37.xml" ContentType="application/vnd.openxmlformats-officedocument.presentationml.tags+xml"/>
  <Override PartName="/ppt/notesSlides/notesSlide51.xml" ContentType="application/vnd.openxmlformats-officedocument.presentationml.notesSlide+xml"/>
  <Override PartName="/ppt/tags/tag38.xml" ContentType="application/vnd.openxmlformats-officedocument.presentationml.tags+xml"/>
  <Override PartName="/ppt/notesSlides/notesSlide52.xml" ContentType="application/vnd.openxmlformats-officedocument.presentationml.notesSlide+xml"/>
  <Override PartName="/ppt/tags/tag39.xml" ContentType="application/vnd.openxmlformats-officedocument.presentationml.tags+xml"/>
  <Override PartName="/ppt/notesSlides/notesSlide53.xml" ContentType="application/vnd.openxmlformats-officedocument.presentationml.notesSlide+xml"/>
  <Override PartName="/ppt/tags/tag40.xml" ContentType="application/vnd.openxmlformats-officedocument.presentationml.tags+xml"/>
  <Override PartName="/ppt/notesSlides/notesSlide54.xml" ContentType="application/vnd.openxmlformats-officedocument.presentationml.notesSlide+xml"/>
  <Override PartName="/ppt/tags/tag41.xml" ContentType="application/vnd.openxmlformats-officedocument.presentationml.tags+xml"/>
  <Override PartName="/ppt/notesSlides/notesSlide55.xml" ContentType="application/vnd.openxmlformats-officedocument.presentationml.notesSlide+xml"/>
  <Override PartName="/ppt/tags/tag42.xml" ContentType="application/vnd.openxmlformats-officedocument.presentationml.tags+xml"/>
  <Override PartName="/ppt/notesSlides/notesSlide56.xml" ContentType="application/vnd.openxmlformats-officedocument.presentationml.notesSlide+xml"/>
  <Override PartName="/ppt/tags/tag43.xml" ContentType="application/vnd.openxmlformats-officedocument.presentationml.tags+xml"/>
  <Override PartName="/ppt/notesSlides/notesSlide57.xml" ContentType="application/vnd.openxmlformats-officedocument.presentationml.notesSlide+xml"/>
  <Override PartName="/ppt/tags/tag44.xml" ContentType="application/vnd.openxmlformats-officedocument.presentationml.tags+xml"/>
  <Override PartName="/ppt/notesSlides/notesSlide58.xml" ContentType="application/vnd.openxmlformats-officedocument.presentationml.notesSlide+xml"/>
  <Override PartName="/ppt/tags/tag45.xml" ContentType="application/vnd.openxmlformats-officedocument.presentationml.tags+xml"/>
  <Override PartName="/ppt/notesSlides/notesSlide59.xml" ContentType="application/vnd.openxmlformats-officedocument.presentationml.notesSlide+xml"/>
  <Override PartName="/ppt/tags/tag46.xml" ContentType="application/vnd.openxmlformats-officedocument.presentationml.tags+xml"/>
  <Override PartName="/ppt/notesSlides/notesSlide60.xml" ContentType="application/vnd.openxmlformats-officedocument.presentationml.notesSlide+xml"/>
  <Override PartName="/ppt/tags/tag47.xml" ContentType="application/vnd.openxmlformats-officedocument.presentationml.tags+xml"/>
  <Override PartName="/ppt/notesSlides/notesSlide61.xml" ContentType="application/vnd.openxmlformats-officedocument.presentationml.notesSlide+xml"/>
  <Override PartName="/ppt/tags/tag48.xml" ContentType="application/vnd.openxmlformats-officedocument.presentationml.tags+xml"/>
  <Override PartName="/ppt/notesSlides/notesSlide62.xml" ContentType="application/vnd.openxmlformats-officedocument.presentationml.notesSlide+xml"/>
  <Override PartName="/ppt/tags/tag49.xml" ContentType="application/vnd.openxmlformats-officedocument.presentationml.tags+xml"/>
  <Override PartName="/ppt/notesSlides/notesSlide63.xml" ContentType="application/vnd.openxmlformats-officedocument.presentationml.notesSlide+xml"/>
  <Override PartName="/ppt/tags/tag50.xml" ContentType="application/vnd.openxmlformats-officedocument.presentationml.tags+xml"/>
  <Override PartName="/ppt/notesSlides/notesSlide64.xml" ContentType="application/vnd.openxmlformats-officedocument.presentationml.notesSlide+xml"/>
  <Override PartName="/ppt/tags/tag51.xml" ContentType="application/vnd.openxmlformats-officedocument.presentationml.tags+xml"/>
  <Override PartName="/ppt/notesSlides/notesSlide65.xml" ContentType="application/vnd.openxmlformats-officedocument.presentationml.notesSlide+xml"/>
  <Override PartName="/ppt/tags/tag52.xml" ContentType="application/vnd.openxmlformats-officedocument.presentationml.tags+xml"/>
  <Override PartName="/ppt/notesSlides/notesSlide66.xml" ContentType="application/vnd.openxmlformats-officedocument.presentationml.notesSlide+xml"/>
  <Override PartName="/ppt/tags/tag53.xml" ContentType="application/vnd.openxmlformats-officedocument.presentationml.tags+xml"/>
  <Override PartName="/ppt/notesSlides/notesSlide67.xml" ContentType="application/vnd.openxmlformats-officedocument.presentationml.notesSlide+xml"/>
  <Override PartName="/ppt/tags/tag54.xml" ContentType="application/vnd.openxmlformats-officedocument.presentationml.tags+xml"/>
  <Override PartName="/ppt/notesSlides/notesSlide68.xml" ContentType="application/vnd.openxmlformats-officedocument.presentationml.notesSlide+xml"/>
  <Override PartName="/ppt/tags/tag55.xml" ContentType="application/vnd.openxmlformats-officedocument.presentationml.tags+xml"/>
  <Override PartName="/ppt/notesSlides/notesSlide69.xml" ContentType="application/vnd.openxmlformats-officedocument.presentationml.notesSlide+xml"/>
  <Override PartName="/ppt/tags/tag56.xml" ContentType="application/vnd.openxmlformats-officedocument.presentationml.tags+xml"/>
  <Override PartName="/ppt/notesSlides/notesSlide70.xml" ContentType="application/vnd.openxmlformats-officedocument.presentationml.notesSlide+xml"/>
  <Override PartName="/ppt/tags/tag57.xml" ContentType="application/vnd.openxmlformats-officedocument.presentationml.tags+xml"/>
  <Override PartName="/ppt/notesSlides/notesSlide71.xml" ContentType="application/vnd.openxmlformats-officedocument.presentationml.notesSlide+xml"/>
  <Override PartName="/ppt/tags/tag58.xml" ContentType="application/vnd.openxmlformats-officedocument.presentationml.tags+xml"/>
  <Override PartName="/ppt/notesSlides/notesSlide72.xml" ContentType="application/vnd.openxmlformats-officedocument.presentationml.notesSlide+xml"/>
  <Override PartName="/ppt/tags/tag59.xml" ContentType="application/vnd.openxmlformats-officedocument.presentationml.tags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77.xml" ContentType="application/vnd.openxmlformats-officedocument.presentationml.notesSlide+xml"/>
  <Override PartName="/ppt/tags/tag62.xml" ContentType="application/vnd.openxmlformats-officedocument.presentationml.tags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80"/>
  </p:notesMasterIdLst>
  <p:handoutMasterIdLst>
    <p:handoutMasterId r:id="rId81"/>
  </p:handoutMasterIdLst>
  <p:sldIdLst>
    <p:sldId id="916" r:id="rId2"/>
    <p:sldId id="918" r:id="rId3"/>
    <p:sldId id="919" r:id="rId4"/>
    <p:sldId id="920" r:id="rId5"/>
    <p:sldId id="933" r:id="rId6"/>
    <p:sldId id="921" r:id="rId7"/>
    <p:sldId id="922" r:id="rId8"/>
    <p:sldId id="923" r:id="rId9"/>
    <p:sldId id="924" r:id="rId10"/>
    <p:sldId id="925" r:id="rId11"/>
    <p:sldId id="926" r:id="rId12"/>
    <p:sldId id="927" r:id="rId13"/>
    <p:sldId id="928" r:id="rId14"/>
    <p:sldId id="929" r:id="rId15"/>
    <p:sldId id="930" r:id="rId16"/>
    <p:sldId id="931" r:id="rId17"/>
    <p:sldId id="932" r:id="rId18"/>
    <p:sldId id="934" r:id="rId19"/>
    <p:sldId id="935" r:id="rId20"/>
    <p:sldId id="936" r:id="rId21"/>
    <p:sldId id="937" r:id="rId22"/>
    <p:sldId id="938" r:id="rId23"/>
    <p:sldId id="939" r:id="rId24"/>
    <p:sldId id="940" r:id="rId25"/>
    <p:sldId id="941" r:id="rId26"/>
    <p:sldId id="942" r:id="rId27"/>
    <p:sldId id="943" r:id="rId28"/>
    <p:sldId id="944" r:id="rId29"/>
    <p:sldId id="945" r:id="rId30"/>
    <p:sldId id="946" r:id="rId31"/>
    <p:sldId id="947" r:id="rId32"/>
    <p:sldId id="948" r:id="rId33"/>
    <p:sldId id="949" r:id="rId34"/>
    <p:sldId id="950" r:id="rId35"/>
    <p:sldId id="951" r:id="rId36"/>
    <p:sldId id="952" r:id="rId37"/>
    <p:sldId id="953" r:id="rId38"/>
    <p:sldId id="954" r:id="rId39"/>
    <p:sldId id="955" r:id="rId40"/>
    <p:sldId id="956" r:id="rId41"/>
    <p:sldId id="957" r:id="rId42"/>
    <p:sldId id="958" r:id="rId43"/>
    <p:sldId id="959" r:id="rId44"/>
    <p:sldId id="960" r:id="rId45"/>
    <p:sldId id="961" r:id="rId46"/>
    <p:sldId id="962" r:id="rId47"/>
    <p:sldId id="963" r:id="rId48"/>
    <p:sldId id="964" r:id="rId49"/>
    <p:sldId id="965" r:id="rId50"/>
    <p:sldId id="966" r:id="rId51"/>
    <p:sldId id="967" r:id="rId52"/>
    <p:sldId id="968" r:id="rId53"/>
    <p:sldId id="969" r:id="rId54"/>
    <p:sldId id="970" r:id="rId55"/>
    <p:sldId id="971" r:id="rId56"/>
    <p:sldId id="972" r:id="rId57"/>
    <p:sldId id="973" r:id="rId58"/>
    <p:sldId id="974" r:id="rId59"/>
    <p:sldId id="975" r:id="rId60"/>
    <p:sldId id="976" r:id="rId61"/>
    <p:sldId id="977" r:id="rId62"/>
    <p:sldId id="978" r:id="rId63"/>
    <p:sldId id="979" r:id="rId64"/>
    <p:sldId id="980" r:id="rId65"/>
    <p:sldId id="981" r:id="rId66"/>
    <p:sldId id="982" r:id="rId67"/>
    <p:sldId id="983" r:id="rId68"/>
    <p:sldId id="984" r:id="rId69"/>
    <p:sldId id="985" r:id="rId70"/>
    <p:sldId id="986" r:id="rId71"/>
    <p:sldId id="987" r:id="rId72"/>
    <p:sldId id="988" r:id="rId73"/>
    <p:sldId id="989" r:id="rId74"/>
    <p:sldId id="996" r:id="rId75"/>
    <p:sldId id="997" r:id="rId76"/>
    <p:sldId id="999" r:id="rId77"/>
    <p:sldId id="994" r:id="rId78"/>
    <p:sldId id="995" r:id="rId79"/>
  </p:sldIdLst>
  <p:sldSz cx="9144000" cy="6858000" type="screen4x3"/>
  <p:notesSz cx="6858000" cy="9144000"/>
  <p:custDataLst>
    <p:tags r:id="rId8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CFF"/>
    <a:srgbClr val="CC99FF"/>
    <a:srgbClr val="800080"/>
    <a:srgbClr val="CC6600"/>
    <a:srgbClr val="008000"/>
    <a:srgbClr val="A50021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42" autoAdjust="0"/>
    <p:restoredTop sz="93445" autoAdjust="0"/>
  </p:normalViewPr>
  <p:slideViewPr>
    <p:cSldViewPr>
      <p:cViewPr varScale="1">
        <p:scale>
          <a:sx n="69" d="100"/>
          <a:sy n="69" d="100"/>
        </p:scale>
        <p:origin x="106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38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2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2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06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98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5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3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99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75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9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0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766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29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19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962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314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590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390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058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325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105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727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64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53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464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062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192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129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432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112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032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3562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039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656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73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74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4365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819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219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092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729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884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481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9554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3136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52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00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024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609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5816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86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491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6540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2224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0860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6099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7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376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0788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3020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2755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6730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328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6350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365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5151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261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88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911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68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0126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1245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6419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3253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887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793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4167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09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6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9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5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667000"/>
            <a:ext cx="3937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0216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0" y="6172200"/>
            <a:ext cx="4648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162800" y="619125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419D801A-45E6-48EB-96F2-D98BF4A1B8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0520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</a:t>
            </a:r>
            <a:endParaRPr lang="en-US" dirty="0"/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tif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English: Instruct Lev Par Hierarchy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375" name="Rectangle 7"/>
          <p:cNvSpPr>
            <a:spLocks noChangeArrowheads="1"/>
          </p:cNvSpPr>
          <p:nvPr userDrawn="1"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 userDrawn="1"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4210" name="Picture 2" descr="SiPE logo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579008"/>
            <a:ext cx="517525" cy="39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228600" y="6127899"/>
            <a:ext cx="7729891" cy="585788"/>
            <a:chOff x="228600" y="6127899"/>
            <a:chExt cx="7729891" cy="585788"/>
          </a:xfrm>
        </p:grpSpPr>
        <p:pic>
          <p:nvPicPr>
            <p:cNvPr id="14" name="Picture 15" descr="ou201_logo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1066800" y="6175524"/>
              <a:ext cx="393700" cy="538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228600" y="6127899"/>
              <a:ext cx="776288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500" y="6364488"/>
              <a:ext cx="1663700" cy="283823"/>
            </a:xfrm>
            <a:prstGeom prst="rect">
              <a:avLst/>
            </a:prstGeom>
          </p:spPr>
        </p:pic>
        <p:pic>
          <p:nvPicPr>
            <p:cNvPr id="19" name="Picture 4" descr="http://www.oneocii.okepscor.org/wp-content/uploads/2014/02/Logo2-260x100.png"/>
            <p:cNvPicPr>
              <a:picLocks noChangeAspect="1"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7189" y="6178341"/>
              <a:ext cx="1251302" cy="481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  <p:sldLayoutId id="2147483692" r:id="rId15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tif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cer.ou.edu/educ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11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oom.us/j/97915847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5.emf"/><Relationship Id="rId2" Type="http://schemas.openxmlformats.org/officeDocument/2006/relationships/tags" Target="../tags/tag3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6.emf"/><Relationship Id="rId2" Type="http://schemas.openxmlformats.org/officeDocument/2006/relationships/tags" Target="../tags/tag4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Excel_97-2003_Worksheet2.xls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Relationship Id="rId4" Type="http://schemas.openxmlformats.org/officeDocument/2006/relationships/image" Target="../media/image12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8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9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7.emf"/><Relationship Id="rId2" Type="http://schemas.openxmlformats.org/officeDocument/2006/relationships/tags" Target="../tags/tag5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Microsoft_Excel_97-2003_Worksheet3.xls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3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Relationship Id="rId4" Type="http://schemas.openxmlformats.org/officeDocument/2006/relationships/image" Target="../media/image18.jpe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tch.tv/sipe201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9.emf"/><Relationship Id="rId2" Type="http://schemas.openxmlformats.org/officeDocument/2006/relationships/tags" Target="../tags/tag5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Excel_97-2003_Worksheet4.xls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8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5" Type="http://schemas.openxmlformats.org/officeDocument/2006/relationships/hyperlink" Target="http://www.oscer.ou.edu/" TargetMode="External"/><Relationship Id="rId4" Type="http://schemas.openxmlformats.org/officeDocument/2006/relationships/notesSlide" Target="../notesSlides/notesSlide77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2.xml"/><Relationship Id="rId5" Type="http://schemas.openxmlformats.org/officeDocument/2006/relationships/hyperlink" Target="http://www.intel.com/content/dam/doc/manual/64-ia-32-architectures-optimization-manual.pdf" TargetMode="External"/><Relationship Id="rId4" Type="http://schemas.openxmlformats.org/officeDocument/2006/relationships/hyperlink" Target="http://www.intel.com/design/processor/manuals/248966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wplayer.onenet.net/streams/sip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wplayer.onenet.net/streams/sipebackup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4128" y="4863264"/>
            <a:ext cx="7809272" cy="1683785"/>
            <a:chOff x="344128" y="4863264"/>
            <a:chExt cx="7809272" cy="1683785"/>
          </a:xfrm>
        </p:grpSpPr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57112" y="5361693"/>
              <a:ext cx="588818" cy="781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4812" y="5181600"/>
              <a:ext cx="148308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345" y="5196849"/>
              <a:ext cx="3652055" cy="623032"/>
            </a:xfrm>
            <a:prstGeom prst="rect">
              <a:avLst/>
            </a:prstGeom>
          </p:spPr>
        </p:pic>
        <p:pic>
          <p:nvPicPr>
            <p:cNvPr id="95234" name="Picture 2" descr="SiPE log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28" y="4863264"/>
              <a:ext cx="2012984" cy="15509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236" name="Picture 4" descr="http://www.oneocii.okepscor.org/wp-content/uploads/2014/02/Logo2-260x100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2053" y="5819881"/>
              <a:ext cx="1890637" cy="727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33448"/>
            <a:ext cx="7924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3600" dirty="0">
                <a:solidFill>
                  <a:schemeClr val="tx1"/>
                </a:solidFill>
              </a:rPr>
              <a:t>Instruction Level Parallelism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4128" y="3238500"/>
            <a:ext cx="8495072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b="1" dirty="0" smtClean="0"/>
              <a:t>Henry Neeman, University of Oklahoma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Director, OU Supercomputing Center for Education &amp; Research (OSCER)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Assistant Vice President, Information Technology – Research Strategy Advisor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Associate Professor, </a:t>
            </a:r>
            <a:r>
              <a:rPr lang="en-US" sz="1700" b="1" dirty="0" err="1" smtClean="0"/>
              <a:t>Gallogly</a:t>
            </a:r>
            <a:r>
              <a:rPr lang="en-US" sz="1700" b="1" dirty="0" smtClean="0"/>
              <a:t> College of Engineering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Adjunct Associate Professor, School of Computer Science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Tuesday February 13 </a:t>
            </a:r>
            <a:r>
              <a:rPr lang="en-US" sz="1700" b="1" dirty="0" smtClean="0"/>
              <a:t>2018</a:t>
            </a:r>
          </a:p>
        </p:txBody>
      </p: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352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Toll Free Phone </a:t>
            </a:r>
            <a:r>
              <a:rPr lang="en-US" sz="3600" dirty="0"/>
              <a:t>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50238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/>
              <a:t>IF ALL ELSE FAILS</a:t>
            </a:r>
            <a:r>
              <a:rPr lang="en-US" dirty="0" smtClean="0"/>
              <a:t>, </a:t>
            </a:r>
            <a:r>
              <a:rPr lang="en-US" dirty="0"/>
              <a:t>you can </a:t>
            </a:r>
            <a:r>
              <a:rPr lang="en-US" dirty="0" smtClean="0"/>
              <a:t>use our US TOLL phone </a:t>
            </a:r>
            <a:r>
              <a:rPr lang="en-US" dirty="0"/>
              <a:t>bridge: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405-325-6688</a:t>
            </a:r>
            <a:endParaRPr lang="en-US" dirty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684 684 #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NOTE: This is for </a:t>
            </a:r>
            <a:r>
              <a:rPr lang="en-US" b="1" u="sng" dirty="0" smtClean="0"/>
              <a:t>US</a:t>
            </a:r>
            <a:r>
              <a:rPr lang="en-US" dirty="0" smtClean="0"/>
              <a:t> call-ins </a:t>
            </a:r>
            <a:r>
              <a:rPr lang="en-US" b="1" u="sng" dirty="0" smtClean="0"/>
              <a:t>ONLY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 </a:t>
            </a:r>
            <a:r>
              <a:rPr lang="en-US" dirty="0"/>
              <a:t>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Please use the phone bridge </a:t>
            </a:r>
            <a:r>
              <a:rPr lang="en-US" b="1" u="sng" dirty="0" smtClean="0"/>
              <a:t>ONLY IF</a:t>
            </a:r>
            <a:r>
              <a:rPr lang="en-US" dirty="0" smtClean="0"/>
              <a:t> you </a:t>
            </a:r>
            <a:r>
              <a:rPr lang="en-US" dirty="0"/>
              <a:t>cannot connect any other way: the phone bridge </a:t>
            </a:r>
            <a:r>
              <a:rPr lang="en-US" dirty="0" smtClean="0"/>
              <a:t>can handle only 100 simultaneous connections, and we have over 1000 participants.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Many thanks to </a:t>
            </a: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r>
              <a:rPr lang="en-US" dirty="0" smtClean="0"/>
              <a:t> for </a:t>
            </a:r>
            <a:r>
              <a:rPr lang="en-US" dirty="0"/>
              <a:t>providing </a:t>
            </a:r>
            <a:r>
              <a:rPr lang="en-US" dirty="0" smtClean="0"/>
              <a:t>the    </a:t>
            </a:r>
            <a:r>
              <a:rPr lang="en-US" dirty="0"/>
              <a:t>phone bridge</a:t>
            </a:r>
            <a:r>
              <a:rPr lang="en-US" dirty="0" smtClean="0"/>
              <a:t>.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2230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(For YouTube, Twitch and </a:t>
            </a:r>
            <a:r>
              <a:rPr lang="en-US" dirty="0" err="1" smtClean="0"/>
              <a:t>Wowza</a:t>
            </a:r>
            <a:r>
              <a:rPr lang="en-US" dirty="0" smtClean="0"/>
              <a:t>, you don’t need to do that, because the information only goes from us to you, not from you to us.)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8079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Questions </a:t>
            </a:r>
            <a:r>
              <a:rPr lang="en-US" sz="3600" dirty="0" smtClean="0"/>
              <a:t>via E-mail Only</a:t>
            </a:r>
            <a:endParaRPr lang="en-US" sz="3600" dirty="0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740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</a:t>
            </a:r>
            <a:r>
              <a:rPr lang="en-US" dirty="0" smtClean="0"/>
              <a:t>by sending e-mail to: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  <a:hlinkClick r:id="rId3"/>
              </a:rPr>
              <a:t>supercomputinginplainenglish@gmail.com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DON’T USE CHAT OR VOICE FOR QUESTIONS!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No one will be monitoring any of the chats, and if we can hear your question, you’re creating an </a:t>
            </a:r>
            <a:r>
              <a:rPr lang="en-US" b="1" dirty="0" smtClean="0"/>
              <a:t>echo cancellation </a:t>
            </a:r>
            <a:r>
              <a:rPr lang="en-US" dirty="0" smtClean="0"/>
              <a:t>problem.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6329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Onsite: Talent Release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you’re attending onsite, you </a:t>
            </a:r>
            <a:r>
              <a:rPr lang="en-US" b="1" u="sng" dirty="0" smtClean="0"/>
              <a:t>MUST</a:t>
            </a:r>
            <a:r>
              <a:rPr lang="en-US" dirty="0" smtClean="0"/>
              <a:t> do one of the following:</a:t>
            </a:r>
          </a:p>
          <a:p>
            <a:r>
              <a:rPr lang="en-US" dirty="0" smtClean="0"/>
              <a:t>complete and sign the Talent Release Form,</a:t>
            </a:r>
          </a:p>
          <a:p>
            <a:pPr marL="0" indent="0">
              <a:buNone/>
            </a:pPr>
            <a:r>
              <a:rPr lang="en-US" b="1" dirty="0" smtClean="0"/>
              <a:t>OR</a:t>
            </a:r>
          </a:p>
          <a:p>
            <a:r>
              <a:rPr lang="en-US" dirty="0" smtClean="0"/>
              <a:t>sit behind the cameras (where you can’t be seen) and don’t talk at all.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aren’t onsite, then </a:t>
            </a: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38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</a:t>
            </a:r>
            <a:r>
              <a:rPr lang="en-US" sz="2000" dirty="0"/>
              <a:t>Shared Memory 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13: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March </a:t>
            </a:r>
            <a:r>
              <a:rPr lang="en-US" sz="2000" dirty="0" smtClean="0"/>
              <a:t>27: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High Throughput 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10: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</a:t>
            </a:r>
            <a:r>
              <a:rPr lang="en-US" sz="2000" dirty="0" smtClean="0"/>
              <a:t>17: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24: Topic to be announced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May  1: </a:t>
            </a:r>
            <a:r>
              <a:rPr lang="en-US" sz="2000" dirty="0"/>
              <a:t>Topic to be </a:t>
            </a:r>
            <a:r>
              <a:rPr lang="en-US" sz="2000" dirty="0" smtClean="0"/>
              <a:t>announced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5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15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3118131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2539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B61166-5CDE-4E46-92A3-0BE563982B7A}" type="slidenum">
              <a:rPr lang="en-US"/>
              <a:pPr/>
              <a:t>18</a:t>
            </a:fld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r>
              <a:rPr lang="en-US" dirty="0"/>
              <a:t>What is Instruction-Level Parallelism?</a:t>
            </a:r>
          </a:p>
          <a:p>
            <a:r>
              <a:rPr lang="en-US" dirty="0"/>
              <a:t>Scalar Operation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Pipelining</a:t>
            </a:r>
          </a:p>
          <a:p>
            <a:pPr>
              <a:lnSpc>
                <a:spcPct val="80000"/>
              </a:lnSpc>
            </a:pPr>
            <a:r>
              <a:rPr lang="en-US" dirty="0"/>
              <a:t>Loop Performance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Superpipelining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Vectors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A Real Example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021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DEEF5-8931-4F1E-B546-FE6F99995A9E}" type="slidenum">
              <a:rPr lang="en-US"/>
              <a:pPr/>
              <a:t>19</a:t>
            </a:fld>
            <a:endParaRPr lang="en-US"/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838200"/>
          </a:xfrm>
        </p:spPr>
        <p:txBody>
          <a:bodyPr/>
          <a:lstStyle/>
          <a:p>
            <a:r>
              <a:rPr lang="en-US"/>
              <a:t>Parallelism</a:t>
            </a:r>
          </a:p>
        </p:txBody>
      </p:sp>
      <p:pic>
        <p:nvPicPr>
          <p:cNvPr id="559107" name="Picture 3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886200"/>
            <a:ext cx="3167063" cy="2136775"/>
          </a:xfrm>
          <a:prstGeom prst="rect">
            <a:avLst/>
          </a:prstGeom>
          <a:noFill/>
        </p:spPr>
      </p:pic>
      <p:pic>
        <p:nvPicPr>
          <p:cNvPr id="559108" name="Picture 4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09" name="Picture 5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10" name="Picture 6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1" name="Picture 7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2" name="Picture 8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3" name="Picture 9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4" name="Picture 10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5" name="Picture 11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6" name="Picture 12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17" name="Picture 13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18" name="Picture 14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19" name="Picture 15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20" name="Picture 16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4876800"/>
            <a:ext cx="1143000" cy="771525"/>
          </a:xfrm>
          <a:prstGeom prst="rect">
            <a:avLst/>
          </a:prstGeom>
          <a:noFill/>
        </p:spPr>
      </p:pic>
      <p:pic>
        <p:nvPicPr>
          <p:cNvPr id="559121" name="Picture 17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4876800"/>
            <a:ext cx="1143000" cy="771525"/>
          </a:xfrm>
          <a:prstGeom prst="rect">
            <a:avLst/>
          </a:prstGeom>
          <a:noFill/>
        </p:spPr>
      </p:pic>
      <p:pic>
        <p:nvPicPr>
          <p:cNvPr id="559122" name="Picture 18" descr="bd04955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4876800"/>
            <a:ext cx="1143000" cy="771525"/>
          </a:xfrm>
          <a:prstGeom prst="rect">
            <a:avLst/>
          </a:prstGeom>
          <a:noFill/>
        </p:spPr>
      </p:pic>
      <p:sp>
        <p:nvSpPr>
          <p:cNvPr id="559123" name="Text Box 19"/>
          <p:cNvSpPr txBox="1">
            <a:spLocks noChangeArrowheads="1"/>
          </p:cNvSpPr>
          <p:nvPr/>
        </p:nvSpPr>
        <p:spPr bwMode="auto">
          <a:xfrm>
            <a:off x="1371600" y="34290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Less fish …</a:t>
            </a:r>
          </a:p>
        </p:txBody>
      </p:sp>
      <p:sp>
        <p:nvSpPr>
          <p:cNvPr id="559124" name="Text Box 20"/>
          <p:cNvSpPr txBox="1">
            <a:spLocks noChangeArrowheads="1"/>
          </p:cNvSpPr>
          <p:nvPr/>
        </p:nvSpPr>
        <p:spPr bwMode="auto">
          <a:xfrm>
            <a:off x="5562600" y="5562600"/>
            <a:ext cx="169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More fish!</a:t>
            </a:r>
          </a:p>
        </p:txBody>
      </p:sp>
      <p:sp>
        <p:nvSpPr>
          <p:cNvPr id="559125" name="Text Box 21"/>
          <p:cNvSpPr txBox="1">
            <a:spLocks noChangeArrowheads="1"/>
          </p:cNvSpPr>
          <p:nvPr/>
        </p:nvSpPr>
        <p:spPr bwMode="auto">
          <a:xfrm>
            <a:off x="762000" y="1219200"/>
            <a:ext cx="3657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 i="1" u="sng"/>
              <a:t>Parallelism</a:t>
            </a:r>
            <a:r>
              <a:rPr lang="en-US" sz="2800"/>
              <a:t> means doing multiple things at the same time: You can get more work done in the same time.</a:t>
            </a:r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600200" y="6172200"/>
            <a:ext cx="5334000" cy="457200"/>
          </a:xfrm>
        </p:spPr>
        <p:txBody>
          <a:bodyPr/>
          <a:lstStyle/>
          <a:p>
            <a:r>
              <a:rPr lang="en-US" dirty="0" smtClean="0"/>
              <a:t>Supercomputing in Plain English: Instruct Lev Par</a:t>
            </a:r>
          </a:p>
          <a:p>
            <a:r>
              <a:rPr lang="en-US" dirty="0" smtClean="0"/>
              <a:t>Tue Feb 13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904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1980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A3B4BA-844A-4982-8C95-C5BA2DD669E3}" type="slidenum">
              <a:rPr lang="en-US"/>
              <a:pPr/>
              <a:t>20</a:t>
            </a:fld>
            <a:endParaRPr lang="en-US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ILP?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 dirty="0"/>
              <a:t>Instruction-Level Parallelism</a:t>
            </a:r>
            <a:r>
              <a:rPr lang="en-US" dirty="0"/>
              <a:t> (ILP) is a set </a:t>
            </a:r>
            <a:r>
              <a:rPr lang="en-US"/>
              <a:t>of </a:t>
            </a:r>
            <a:r>
              <a:rPr lang="en-US" smtClean="0"/>
              <a:t>techniques </a:t>
            </a:r>
            <a:r>
              <a:rPr lang="en-US" dirty="0"/>
              <a:t>for </a:t>
            </a:r>
            <a:r>
              <a:rPr lang="en-US" b="1" u="sng" dirty="0">
                <a:solidFill>
                  <a:schemeClr val="folHlink"/>
                </a:solidFill>
              </a:rPr>
              <a:t>executing</a:t>
            </a:r>
            <a:r>
              <a:rPr lang="en-US" u="sng" dirty="0">
                <a:solidFill>
                  <a:schemeClr val="folHlink"/>
                </a:solidFill>
              </a:rPr>
              <a:t> </a:t>
            </a:r>
            <a:r>
              <a:rPr lang="en-US" b="1" u="sng" dirty="0">
                <a:solidFill>
                  <a:schemeClr val="folHlink"/>
                </a:solidFill>
              </a:rPr>
              <a:t>multiple instructions at the same time within the same CPU core</a:t>
            </a:r>
            <a:r>
              <a:rPr lang="en-US" b="1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(Note that ILP has </a:t>
            </a:r>
            <a:r>
              <a:rPr lang="en-US" b="1" u="sng" dirty="0"/>
              <a:t>nothing to do with multicore</a:t>
            </a:r>
            <a:r>
              <a:rPr lang="en-US" dirty="0"/>
              <a:t>.)</a:t>
            </a:r>
          </a:p>
          <a:p>
            <a:pPr>
              <a:buFont typeface="Wingdings" pitchFamily="2" charset="2"/>
              <a:buNone/>
            </a:pPr>
            <a:r>
              <a:rPr lang="en-US" b="1" u="sng" dirty="0"/>
              <a:t>The problem</a:t>
            </a:r>
            <a:r>
              <a:rPr lang="en-US" dirty="0" smtClean="0"/>
              <a:t>: A CPU core has </a:t>
            </a:r>
            <a:r>
              <a:rPr lang="en-US" dirty="0"/>
              <a:t>lots of circuitry, and at any given time, most of it is idle, which is wasteful.</a:t>
            </a:r>
          </a:p>
          <a:p>
            <a:pPr>
              <a:buFont typeface="Wingdings" pitchFamily="2" charset="2"/>
              <a:buNone/>
            </a:pPr>
            <a:r>
              <a:rPr lang="en-US" b="1" u="sng" dirty="0"/>
              <a:t>The solution</a:t>
            </a:r>
            <a:r>
              <a:rPr lang="en-US" dirty="0"/>
              <a:t>: </a:t>
            </a:r>
            <a:r>
              <a:rPr lang="en-US" dirty="0" smtClean="0"/>
              <a:t>Have </a:t>
            </a:r>
            <a:r>
              <a:rPr lang="en-US" dirty="0"/>
              <a:t>different parts of the CPU </a:t>
            </a:r>
            <a:r>
              <a:rPr lang="en-US" dirty="0" smtClean="0"/>
              <a:t>core work </a:t>
            </a:r>
            <a:r>
              <a:rPr lang="en-US" dirty="0"/>
              <a:t>on different operations at the same </a:t>
            </a:r>
            <a:r>
              <a:rPr lang="en-US" dirty="0" smtClean="0"/>
              <a:t>time: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If </a:t>
            </a:r>
            <a:r>
              <a:rPr lang="en-US" dirty="0"/>
              <a:t>the CPU </a:t>
            </a:r>
            <a:r>
              <a:rPr lang="en-US" dirty="0" smtClean="0"/>
              <a:t>core has </a:t>
            </a:r>
            <a:r>
              <a:rPr lang="en-US" dirty="0"/>
              <a:t>the ability to work on 10 operations at a time, then the program can, in principle, run as much as 10 times as fast (although in practice, </a:t>
            </a:r>
            <a:r>
              <a:rPr lang="en-US"/>
              <a:t>not </a:t>
            </a:r>
            <a:r>
              <a:rPr lang="en-US" smtClean="0"/>
              <a:t>quite </a:t>
            </a:r>
            <a:r>
              <a:rPr lang="en-US" dirty="0"/>
              <a:t>so much).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299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634F9F-DDE2-4B2B-AB63-EAAA757C4B1B}" type="slidenum">
              <a:rPr lang="en-US"/>
              <a:pPr/>
              <a:t>21</a:t>
            </a:fld>
            <a:endParaRPr lang="en-US"/>
          </a:p>
        </p:txBody>
      </p:sp>
      <p:sp>
        <p:nvSpPr>
          <p:cNvPr id="56115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31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92C70-E7BA-4B71-A630-6990A5603EF7}" type="slidenum">
              <a:rPr lang="en-US"/>
              <a:pPr/>
              <a:t>22</a:t>
            </a:fld>
            <a:endParaRPr 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You Shouldn’t Panic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general, the compiler and the CPU will do most of the heavy lifting for instruction-level parallelism.</a:t>
            </a:r>
          </a:p>
        </p:txBody>
      </p:sp>
      <p:sp>
        <p:nvSpPr>
          <p:cNvPr id="562180" name="Text Box 4"/>
          <p:cNvSpPr txBox="1">
            <a:spLocks noChangeArrowheads="1"/>
          </p:cNvSpPr>
          <p:nvPr/>
        </p:nvSpPr>
        <p:spPr bwMode="auto">
          <a:xfrm>
            <a:off x="3606800" y="2743200"/>
            <a:ext cx="2368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solidFill>
                  <a:schemeClr val="folHlink"/>
                </a:solidFill>
              </a:rPr>
              <a:t>BUT:</a:t>
            </a:r>
          </a:p>
        </p:txBody>
      </p:sp>
      <p:sp>
        <p:nvSpPr>
          <p:cNvPr id="562181" name="Text Box 5"/>
          <p:cNvSpPr txBox="1">
            <a:spLocks noChangeArrowheads="1"/>
          </p:cNvSpPr>
          <p:nvPr/>
        </p:nvSpPr>
        <p:spPr bwMode="auto">
          <a:xfrm>
            <a:off x="1066800" y="3886200"/>
            <a:ext cx="67103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chemeClr val="hlink"/>
                </a:solidFill>
              </a:rPr>
              <a:t>You need to be aware of ILP, because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your code is structured affects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much ILP the compiler and the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CPU can give you.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427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E51EB3-D513-4DF5-8130-DC86B77D05DD}" type="slidenum">
              <a:rPr lang="en-US"/>
              <a:pPr/>
              <a:t>23</a:t>
            </a:fld>
            <a:endParaRPr lang="en-US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Kinds of ILP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648200"/>
          </a:xfrm>
        </p:spPr>
        <p:txBody>
          <a:bodyPr/>
          <a:lstStyle/>
          <a:p>
            <a:r>
              <a:rPr lang="en-US" b="1" i="1" u="sng"/>
              <a:t>Superscalar</a:t>
            </a:r>
            <a:r>
              <a:rPr lang="en-US"/>
              <a:t>: Perform multiple operations at the same time (for example, simultaneously perform an add, a multiply and a load).</a:t>
            </a:r>
          </a:p>
          <a:p>
            <a:r>
              <a:rPr lang="en-US" b="1" i="1" u="sng"/>
              <a:t>Pipeline</a:t>
            </a:r>
            <a:r>
              <a:rPr lang="en-US"/>
              <a:t>: Start performing an operation on one piece of data while finishing the same operation on another piece of data – perform different </a:t>
            </a:r>
            <a:r>
              <a:rPr lang="en-US" b="1" i="1" u="sng"/>
              <a:t>stages</a:t>
            </a:r>
            <a:r>
              <a:rPr lang="en-US"/>
              <a:t> of the same operation on different sets of operands at the same time (like an assembly line).</a:t>
            </a:r>
          </a:p>
          <a:p>
            <a:r>
              <a:rPr lang="en-US" b="1" i="1" u="sng"/>
              <a:t>Superpipeline</a:t>
            </a:r>
            <a:r>
              <a:rPr lang="en-US"/>
              <a:t>: A combination of superscalar and pipelining – perform multiple pipelined operations at the same time.</a:t>
            </a:r>
          </a:p>
          <a:p>
            <a:r>
              <a:rPr lang="en-US" b="1" i="1" u="sng"/>
              <a:t>Vector</a:t>
            </a:r>
            <a:r>
              <a:rPr lang="en-US"/>
              <a:t>: Load multiple pieces of data into special registers and perform the same operation on all of them at the same time.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345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FE15F1-6345-4F76-A9FC-421A66A29E3B}" type="slidenum">
              <a:rPr lang="en-US"/>
              <a:pPr/>
              <a:t>24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an Instruction?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b="1" i="1" u="sng" dirty="0"/>
              <a:t>Memory</a:t>
            </a:r>
            <a:r>
              <a:rPr lang="en-US" dirty="0"/>
              <a:t>: For example, load a value from a specific address in main memory into a specific register, or store a value from a specific register into a specific address in main memory.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Arithmetic</a:t>
            </a:r>
            <a:r>
              <a:rPr lang="en-US" dirty="0"/>
              <a:t>: For example, add two specific registers together and put their sum in a specific register – or subtract, multiply, divide</a:t>
            </a:r>
            <a:r>
              <a:rPr lang="en-US"/>
              <a:t>, </a:t>
            </a:r>
            <a:r>
              <a:rPr lang="en-US" smtClean="0"/>
              <a:t>square </a:t>
            </a:r>
            <a:r>
              <a:rPr lang="en-US" dirty="0"/>
              <a:t>root, etc.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Logical</a:t>
            </a:r>
            <a:r>
              <a:rPr lang="en-US" dirty="0"/>
              <a:t>: For example, determine whether two registers both contain nonzero values (“</a:t>
            </a:r>
            <a:r>
              <a:rPr lang="en-US" b="1" dirty="0"/>
              <a:t>AND</a:t>
            </a:r>
            <a:r>
              <a:rPr lang="en-US" dirty="0"/>
              <a:t>”).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Branch</a:t>
            </a:r>
            <a:r>
              <a:rPr lang="en-US" dirty="0"/>
              <a:t>: Jump from </a:t>
            </a:r>
            <a:r>
              <a:rPr lang="en-US"/>
              <a:t>one </a:t>
            </a:r>
            <a:r>
              <a:rPr lang="en-US" smtClean="0"/>
              <a:t>sequence </a:t>
            </a:r>
            <a:r>
              <a:rPr lang="en-US" dirty="0"/>
              <a:t>of instructions to another (for example, function call).</a:t>
            </a:r>
          </a:p>
          <a:p>
            <a:pPr>
              <a:spcBef>
                <a:spcPts val="0"/>
              </a:spcBef>
            </a:pPr>
            <a:r>
              <a:rPr lang="en-US" dirty="0"/>
              <a:t>… and so on 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955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35573C-AF88-4223-812F-EE3F9F666C5F}" type="slidenum">
              <a:rPr lang="en-US"/>
              <a:pPr/>
              <a:t>25</a:t>
            </a:fld>
            <a:endParaRPr lang="en-US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a Cycle?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95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You’ve heard people talk about having a 2 GHz processor or a </a:t>
            </a:r>
            <a:r>
              <a:rPr lang="en-US" dirty="0" smtClean="0"/>
              <a:t> 3 </a:t>
            </a:r>
            <a:r>
              <a:rPr lang="en-US" dirty="0"/>
              <a:t>GHz processor or whatever.  (For example, </a:t>
            </a:r>
            <a:r>
              <a:rPr lang="en-US" dirty="0" smtClean="0"/>
              <a:t>consider a </a:t>
            </a:r>
            <a:r>
              <a:rPr lang="en-US" dirty="0"/>
              <a:t>laptop </a:t>
            </a: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dirty="0" smtClean="0"/>
              <a:t>2.0 </a:t>
            </a:r>
            <a:r>
              <a:rPr lang="en-US" dirty="0"/>
              <a:t>GHz </a:t>
            </a:r>
            <a:r>
              <a:rPr lang="en-US" dirty="0" smtClean="0"/>
              <a:t>i3.)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Inside every CPU is a little clock that ticks with a fixed </a:t>
            </a:r>
            <a:r>
              <a:rPr lang="en-US" dirty="0" smtClean="0"/>
              <a:t>frequency.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We </a:t>
            </a:r>
            <a:r>
              <a:rPr lang="en-US" dirty="0"/>
              <a:t>call each tick of the CPU clock a </a:t>
            </a:r>
            <a:r>
              <a:rPr lang="en-US" b="1" i="1" u="sng" dirty="0">
                <a:solidFill>
                  <a:schemeClr val="folHlink"/>
                </a:solidFill>
              </a:rPr>
              <a:t>clock cycle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or a </a:t>
            </a:r>
            <a:r>
              <a:rPr lang="en-US" b="1" i="1" u="sng" dirty="0" smtClean="0">
                <a:solidFill>
                  <a:schemeClr val="folHlink"/>
                </a:solidFill>
              </a:rPr>
              <a:t>cycle</a:t>
            </a:r>
            <a:r>
              <a:rPr lang="en-US" dirty="0" smtClean="0"/>
              <a:t>     (or even a </a:t>
            </a:r>
            <a:r>
              <a:rPr lang="en-US" b="1" i="1" u="sng" dirty="0">
                <a:solidFill>
                  <a:schemeClr val="folHlink"/>
                </a:solidFill>
              </a:rPr>
              <a:t>clock</a:t>
            </a:r>
            <a:r>
              <a:rPr lang="en-US" dirty="0" smtClean="0"/>
              <a:t>).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 a 2 GHz processor has 2 billion clock cycles per second.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Typically, a primitive operation (for example, add, multiply, divide) takes a fixed number of cycles to execute (assuming no pipelining).</a:t>
            </a:r>
          </a:p>
        </p:txBody>
      </p:sp>
      <p:pic>
        <p:nvPicPr>
          <p:cNvPr id="8" name="Picture 2" descr="http://content.hwigroup.net/images/products/xl/204419/dell_latitude_e5540_5540511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211" y="5039935"/>
            <a:ext cx="1113518" cy="67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56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DB9C48-7DC0-414E-B74D-0FC21F5A3867}" type="slidenum">
              <a:rPr lang="en-US"/>
              <a:pPr/>
              <a:t>26</a:t>
            </a:fld>
            <a:endParaRPr lang="en-US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the Relevance of Cycles?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Typically, a primitive operation (for example, add, multiply, divide) takes a fixed number of cycles to execute (assuming no pipelining).</a:t>
            </a:r>
          </a:p>
          <a:p>
            <a:pPr>
              <a:lnSpc>
                <a:spcPct val="90000"/>
              </a:lnSpc>
            </a:pPr>
            <a:r>
              <a:rPr lang="en-US" dirty="0"/>
              <a:t>IBM POWER4 </a:t>
            </a:r>
            <a:r>
              <a:rPr lang="en-US" baseline="30000" dirty="0"/>
              <a:t>[1]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Multiply or add:  6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Load:                   4 cycles from L1 cache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                               14 cycles from L2 cache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Intel Sandy Bridge (4 x 64 bit floating point vector) </a:t>
            </a:r>
            <a:r>
              <a:rPr lang="en-US" baseline="30000" dirty="0" smtClean="0"/>
              <a:t>[5]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Add:                     </a:t>
            </a:r>
            <a:r>
              <a:rPr lang="en-US" sz="1100" strike="sngStrike" dirty="0" smtClean="0"/>
              <a:t> </a:t>
            </a:r>
            <a:r>
              <a:rPr lang="en-US" dirty="0" smtClean="0"/>
              <a:t>3 cycles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Subtract:               3 cycles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Multiply:              5 cycles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Divide:          21-45 cycles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Square root:  21-45 cycles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Tangent:147 – 300 cycles</a:t>
            </a:r>
          </a:p>
        </p:txBody>
      </p:sp>
      <p:pic>
        <p:nvPicPr>
          <p:cNvPr id="566276" name="Picture 4" descr="soonerfront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2362200"/>
            <a:ext cx="657225" cy="1371600"/>
          </a:xfrm>
          <a:prstGeom prst="rect">
            <a:avLst/>
          </a:prstGeom>
          <a:noFill/>
        </p:spPr>
      </p:pic>
      <p:pic>
        <p:nvPicPr>
          <p:cNvPr id="11266" name="Picture 2" descr="Xeon Sandy Bridge Linux Clust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531" y="4206414"/>
            <a:ext cx="2868386" cy="18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762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Scalar Operation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59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E36C1-8C92-4EAB-B421-78E4F53AA2FE}" type="slidenum">
              <a:rPr lang="en-US"/>
              <a:pPr/>
              <a:t>28</a:t>
            </a:fld>
            <a:endParaRPr lang="en-US"/>
          </a:p>
        </p:txBody>
      </p:sp>
      <p:sp>
        <p:nvSpPr>
          <p:cNvPr id="568322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795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1CB573-8337-485A-A721-C8F92EBC2BDA}" type="slidenum">
              <a:rPr lang="en-US"/>
              <a:pPr/>
              <a:t>29</a:t>
            </a:fld>
            <a:endParaRPr lang="en-US"/>
          </a:p>
        </p:txBody>
      </p:sp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Scalar Operation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30475" y="2133600"/>
            <a:ext cx="4483100" cy="38862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 register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</a:p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endParaRPr lang="en-US">
              <a:latin typeface="Courier New" pitchFamily="49" charset="0"/>
            </a:endParaRPr>
          </a:p>
        </p:txBody>
      </p:sp>
      <p:sp>
        <p:nvSpPr>
          <p:cNvPr id="569348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69349" name="Text Box 5"/>
          <p:cNvSpPr txBox="1">
            <a:spLocks noChangeArrowheads="1"/>
          </p:cNvSpPr>
          <p:nvPr/>
        </p:nvSpPr>
        <p:spPr bwMode="auto">
          <a:xfrm>
            <a:off x="1752600" y="1676400"/>
            <a:ext cx="6162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folHlink"/>
                </a:solidFill>
              </a:rPr>
              <a:t>How would this statement be executed?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65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3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PLEASE MUTE YOURSELF</a:t>
            </a:r>
            <a:endParaRPr lang="en-US" sz="3600" dirty="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At </a:t>
            </a:r>
            <a:r>
              <a:rPr lang="en-US" dirty="0"/>
              <a:t>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supercomputinginplainenglish@gmail.com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846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00071A-7E20-405B-A4DD-8F4BBB8CC220}" type="slidenum">
              <a:rPr lang="en-US"/>
              <a:pPr/>
              <a:t>30</a:t>
            </a:fld>
            <a:endParaRPr lang="en-US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Does Order Matter?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3733800" cy="3352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>
              <a:lnSpc>
                <a:spcPct val="7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                           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              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70372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70373" name="Line 5"/>
          <p:cNvSpPr>
            <a:spLocks noChangeShapeType="1"/>
          </p:cNvSpPr>
          <p:nvPr/>
        </p:nvSpPr>
        <p:spPr bwMode="auto">
          <a:xfrm>
            <a:off x="4724400" y="1905000"/>
            <a:ext cx="0" cy="3276600"/>
          </a:xfrm>
          <a:prstGeom prst="line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70374" name="Text Box 6"/>
          <p:cNvSpPr txBox="1">
            <a:spLocks noChangeArrowheads="1"/>
          </p:cNvSpPr>
          <p:nvPr/>
        </p:nvSpPr>
        <p:spPr bwMode="auto">
          <a:xfrm>
            <a:off x="838200" y="5200650"/>
            <a:ext cx="7542213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folHlink"/>
                </a:solidFill>
              </a:rPr>
              <a:t>In the cases where order doesn’t matter, we say that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the operations are </a:t>
            </a:r>
            <a:r>
              <a:rPr lang="en-US" sz="2800" b="1" i="1" u="sng">
                <a:solidFill>
                  <a:schemeClr val="folHlink"/>
                </a:solidFill>
              </a:rPr>
              <a:t>independent</a:t>
            </a:r>
            <a:r>
              <a:rPr lang="en-US" sz="2800">
                <a:solidFill>
                  <a:schemeClr val="folHlink"/>
                </a:solidFill>
              </a:rPr>
              <a:t> of one another.</a:t>
            </a:r>
          </a:p>
        </p:txBody>
      </p:sp>
      <p:sp>
        <p:nvSpPr>
          <p:cNvPr id="570375" name="Rectangle 7"/>
          <p:cNvSpPr>
            <a:spLocks noChangeArrowheads="1"/>
          </p:cNvSpPr>
          <p:nvPr/>
        </p:nvSpPr>
        <p:spPr bwMode="auto">
          <a:xfrm>
            <a:off x="4876800" y="1752600"/>
            <a:ext cx="3733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 algn="l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Multiply                           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Multiply</a:t>
            </a:r>
            <a:r>
              <a:rPr lang="en-US" sz="2400">
                <a:latin typeface="Courier New" pitchFamily="49" charset="0"/>
              </a:rPr>
              <a:t>               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Add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+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Store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 sz="2400">
              <a:solidFill>
                <a:schemeClr val="tx2"/>
              </a:solidFill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19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88CA46-974D-4F8C-946B-5349B1306307}" type="slidenum">
              <a:rPr lang="en-US"/>
              <a:pPr/>
              <a:t>31</a:t>
            </a:fld>
            <a:endParaRPr lang="en-US"/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Superscalar Operation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545388" cy="31242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endParaRPr lang="en-US" b="1">
              <a:latin typeface="Courier New" pitchFamily="49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2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endParaRPr lang="en-US" b="1">
              <a:latin typeface="Courier New" pitchFamily="49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r>
              <a:rPr lang="en-US" b="1"/>
              <a:t> 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71396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71397" name="Text Box 5"/>
          <p:cNvSpPr txBox="1">
            <a:spLocks noChangeArrowheads="1"/>
          </p:cNvSpPr>
          <p:nvPr/>
        </p:nvSpPr>
        <p:spPr bwMode="auto">
          <a:xfrm>
            <a:off x="2700338" y="4495800"/>
            <a:ext cx="589915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folHlink"/>
                </a:solidFill>
              </a:rPr>
              <a:t>If order doesn’t matter,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chemeClr val="folHlink"/>
                </a:solidFill>
              </a:rPr>
              <a:t>then things can happen </a:t>
            </a:r>
            <a:r>
              <a:rPr lang="en-US" sz="2800" b="1" u="sng" dirty="0">
                <a:solidFill>
                  <a:schemeClr val="hlink"/>
                </a:solidFill>
              </a:rPr>
              <a:t>simultaneously</a:t>
            </a:r>
            <a:r>
              <a:rPr lang="en-US" sz="2800" dirty="0">
                <a:solidFill>
                  <a:schemeClr val="folHlink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So, we go from 8 operations down to 5.</a:t>
            </a:r>
          </a:p>
          <a:p>
            <a:r>
              <a:rPr lang="en-US" sz="2000" dirty="0">
                <a:solidFill>
                  <a:schemeClr val="folHlink"/>
                </a:solidFill>
              </a:rPr>
              <a:t>(Note: T</a:t>
            </a:r>
            <a:r>
              <a:rPr lang="en-US" sz="2000" dirty="0" smtClean="0">
                <a:solidFill>
                  <a:schemeClr val="folHlink"/>
                </a:solidFill>
              </a:rPr>
              <a:t>here </a:t>
            </a:r>
            <a:r>
              <a:rPr lang="en-US" sz="2000" dirty="0">
                <a:solidFill>
                  <a:schemeClr val="folHlink"/>
                </a:solidFill>
              </a:rPr>
              <a:t>are lots of simplifying assumptions here.)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2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Loops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453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3B587E-7B2C-41ED-A480-298C8F40A306}" type="slidenum">
              <a:rPr lang="en-US"/>
              <a:pPr/>
              <a:t>33</a:t>
            </a:fld>
            <a:endParaRPr 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Loops Are Good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75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Most compilers are very good at optimizing </a:t>
            </a:r>
            <a:r>
              <a:rPr lang="en-US" b="1" u="sng">
                <a:solidFill>
                  <a:schemeClr val="folHlink"/>
                </a:solidFill>
              </a:rPr>
              <a:t>loops</a:t>
            </a:r>
            <a:r>
              <a:rPr lang="en-US"/>
              <a:t>, and not very good at optimizing other constructs.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folHlink"/>
                </a:solidFill>
              </a:rPr>
              <a:t>Why?</a:t>
            </a:r>
            <a:endParaRPr lang="en-US">
              <a:solidFill>
                <a:schemeClr val="folHlink"/>
              </a:solidFill>
            </a:endParaRPr>
          </a:p>
        </p:txBody>
      </p:sp>
      <p:sp>
        <p:nvSpPr>
          <p:cNvPr id="573444" name="Text Box 4"/>
          <p:cNvSpPr txBox="1">
            <a:spLocks noChangeArrowheads="1"/>
          </p:cNvSpPr>
          <p:nvPr/>
        </p:nvSpPr>
        <p:spPr bwMode="auto">
          <a:xfrm>
            <a:off x="609600" y="2743200"/>
            <a:ext cx="80343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    dst(index) = src1(index) + src2(index)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END DO</a:t>
            </a:r>
          </a:p>
          <a:p>
            <a:pPr algn="l"/>
            <a:endParaRPr lang="en-US" sz="2400" b="1">
              <a:solidFill>
                <a:schemeClr val="folHlink"/>
              </a:solidFill>
              <a:latin typeface="Courier New" pitchFamily="49" charset="0"/>
            </a:endParaRP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    dst[index] = src1[index] + src2[index];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10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F152CD-19FE-4CEC-A7CA-4F50535B4DAB}" type="slidenum">
              <a:rPr lang="en-US"/>
              <a:pPr/>
              <a:t>34</a:t>
            </a:fld>
            <a:endParaRPr lang="en-US"/>
          </a:p>
        </p:txBody>
      </p:sp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Loops Are Good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5029200"/>
          </a:xfrm>
        </p:spPr>
        <p:txBody>
          <a:bodyPr/>
          <a:lstStyle/>
          <a:p>
            <a:r>
              <a:rPr lang="en-US" dirty="0"/>
              <a:t>Loops are </a:t>
            </a:r>
            <a:r>
              <a:rPr lang="en-US" b="1" u="sng" dirty="0"/>
              <a:t>very common</a:t>
            </a:r>
            <a:r>
              <a:rPr lang="en-US" dirty="0"/>
              <a:t> in many programs.</a:t>
            </a:r>
          </a:p>
          <a:p>
            <a:r>
              <a:rPr lang="en-US" dirty="0"/>
              <a:t>Also, it’s easier to </a:t>
            </a:r>
            <a:r>
              <a:rPr lang="en-US" b="1" i="1" u="sng" dirty="0"/>
              <a:t>optimize</a:t>
            </a:r>
            <a:r>
              <a:rPr lang="en-US" dirty="0"/>
              <a:t> loops than </a:t>
            </a:r>
            <a:r>
              <a:rPr lang="en-US" dirty="0" smtClean="0"/>
              <a:t>to optimize        more </a:t>
            </a:r>
            <a:r>
              <a:rPr lang="en-US" dirty="0"/>
              <a:t>arbitrary </a:t>
            </a:r>
            <a:r>
              <a:rPr lang="en-US" dirty="0" smtClean="0"/>
              <a:t>sequences </a:t>
            </a:r>
            <a:r>
              <a:rPr lang="en-US" dirty="0"/>
              <a:t>of instructions</a:t>
            </a:r>
            <a:r>
              <a:rPr lang="en-US" dirty="0" smtClean="0"/>
              <a:t>: </a:t>
            </a:r>
            <a:r>
              <a:rPr lang="en-US" dirty="0"/>
              <a:t>when a program does </a:t>
            </a:r>
            <a:r>
              <a:rPr lang="en-US" b="1" u="sng" dirty="0"/>
              <a:t>the same thing over and over</a:t>
            </a:r>
            <a:r>
              <a:rPr lang="en-US" dirty="0"/>
              <a:t>, it’s </a:t>
            </a:r>
            <a:r>
              <a:rPr lang="en-US" b="1" u="sng" dirty="0"/>
              <a:t>easier to predict</a:t>
            </a:r>
            <a:r>
              <a:rPr lang="en-US" dirty="0"/>
              <a:t> what’s likely to happen next.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hardware vendors have designed their products to be able to execute loops </a:t>
            </a:r>
            <a:r>
              <a:rPr lang="en-US" dirty="0" smtClean="0"/>
              <a:t>quickly</a:t>
            </a:r>
            <a:r>
              <a:rPr lang="en-US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20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EFE95-FBB2-4553-A8EF-E0AE3E93A0E9}" type="slidenum">
              <a:rPr lang="en-US"/>
              <a:pPr/>
              <a:t>35</a:t>
            </a:fld>
            <a:endParaRPr lang="en-US"/>
          </a:p>
        </p:txBody>
      </p:sp>
      <p:sp>
        <p:nvSpPr>
          <p:cNvPr id="575490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456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9D74D1-1713-4939-B22F-2557EB8F9B34}" type="slidenum">
              <a:rPr lang="en-US"/>
              <a:pPr/>
              <a:t>36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</a:t>
            </a:r>
            <a:r>
              <a:rPr lang="en-US" dirty="0" smtClean="0"/>
              <a:t>Loops (C)</a:t>
            </a:r>
            <a:endParaRPr lang="en-US" dirty="0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6613" y="1371600"/>
            <a:ext cx="7697787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for (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0; 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&lt; length; 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++) {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z[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b[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d[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];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}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        </a:t>
            </a:r>
          </a:p>
        </p:txBody>
      </p:sp>
      <p:sp>
        <p:nvSpPr>
          <p:cNvPr id="576516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077200" cy="337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folHlink"/>
                </a:solidFill>
              </a:rPr>
              <a:t>Each of the iterations is </a:t>
            </a:r>
            <a:r>
              <a:rPr lang="en-US" sz="2800" b="1" u="sng" dirty="0">
                <a:solidFill>
                  <a:schemeClr val="folHlink"/>
                </a:solidFill>
              </a:rPr>
              <a:t>completely independent</a:t>
            </a:r>
            <a:r>
              <a:rPr lang="en-US" sz="2800" dirty="0">
                <a:solidFill>
                  <a:schemeClr val="folHlink"/>
                </a:solidFill>
              </a:rPr>
              <a:t> of all of the other iterations; for example,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z[0]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a[0]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b[0]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c[0]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d[0]</a:t>
            </a:r>
            <a:endParaRPr lang="en-US" sz="3000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has </a:t>
            </a:r>
            <a:r>
              <a:rPr lang="en-US" sz="2800" b="1" u="sng" dirty="0">
                <a:solidFill>
                  <a:schemeClr val="folHlink"/>
                </a:solidFill>
              </a:rPr>
              <a:t>nothing</a:t>
            </a:r>
            <a:r>
              <a:rPr lang="en-US" sz="2800" dirty="0">
                <a:solidFill>
                  <a:schemeClr val="folHlink"/>
                </a:solidFill>
              </a:rPr>
              <a:t> to do with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z[1]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a[1]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b[1]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c[1]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d[1]</a:t>
            </a:r>
            <a:endParaRPr lang="en-US" sz="3000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Operations that are independent of each other can be performed in </a:t>
            </a:r>
            <a:r>
              <a:rPr lang="en-US" sz="2800" b="1" u="sng" dirty="0">
                <a:solidFill>
                  <a:schemeClr val="folHlink"/>
                </a:solidFill>
              </a:rPr>
              <a:t>parallel</a:t>
            </a:r>
            <a:r>
              <a:rPr lang="en-US" sz="2800" dirty="0">
                <a:solidFill>
                  <a:schemeClr val="folHlink"/>
                </a:solidFill>
              </a:rPr>
              <a:t>.</a:t>
            </a:r>
            <a:endParaRPr lang="en-US" sz="2800" dirty="0">
              <a:latin typeface="Tahom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253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9D74D1-1713-4939-B22F-2557EB8F9B34}" type="slidenum">
              <a:rPr lang="en-US"/>
              <a:pPr/>
              <a:t>37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</a:t>
            </a:r>
            <a:r>
              <a:rPr lang="en-US" dirty="0" smtClean="0"/>
              <a:t>Loops (F90)</a:t>
            </a:r>
            <a:endParaRPr lang="en-US" dirty="0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6613" y="1371600"/>
            <a:ext cx="7697787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DO i = 1, length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  z(i) = a(i) * b(i) + c(i) * d(i)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</a:t>
            </a:r>
          </a:p>
        </p:txBody>
      </p:sp>
      <p:sp>
        <p:nvSpPr>
          <p:cNvPr id="576516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077200" cy="337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folHlink"/>
                </a:solidFill>
              </a:rPr>
              <a:t>Each of the iterations is </a:t>
            </a:r>
            <a:r>
              <a:rPr lang="en-US" sz="2800" b="1" u="sng" dirty="0">
                <a:solidFill>
                  <a:schemeClr val="folHlink"/>
                </a:solidFill>
              </a:rPr>
              <a:t>completely independent</a:t>
            </a:r>
            <a:r>
              <a:rPr lang="en-US" sz="2800" dirty="0">
                <a:solidFill>
                  <a:schemeClr val="folHlink"/>
                </a:solidFill>
              </a:rPr>
              <a:t> of all of the other iterations; for example,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z(1) = a(1) * b(1) + c(1) * d(1)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has </a:t>
            </a:r>
            <a:r>
              <a:rPr lang="en-US" sz="2800" b="1" u="sng" dirty="0">
                <a:solidFill>
                  <a:schemeClr val="folHlink"/>
                </a:solidFill>
              </a:rPr>
              <a:t>nothing</a:t>
            </a:r>
            <a:r>
              <a:rPr lang="en-US" sz="2800" dirty="0">
                <a:solidFill>
                  <a:schemeClr val="folHlink"/>
                </a:solidFill>
              </a:rPr>
              <a:t> to do with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z(2) = a(2) * b(2) + c(2) * d(2)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Operations that are independent of each other can be performed in </a:t>
            </a:r>
            <a:r>
              <a:rPr lang="en-US" sz="2800" b="1" u="sng" dirty="0">
                <a:solidFill>
                  <a:schemeClr val="folHlink"/>
                </a:solidFill>
              </a:rPr>
              <a:t>parallel</a:t>
            </a:r>
            <a:r>
              <a:rPr lang="en-US" sz="2800" dirty="0">
                <a:solidFill>
                  <a:schemeClr val="folHlink"/>
                </a:solidFill>
              </a:rPr>
              <a:t>.</a:t>
            </a:r>
            <a:endParaRPr lang="en-US" sz="2800" dirty="0">
              <a:latin typeface="Tahom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8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68A4CB-1303-4826-9CE7-2B1AA3DBDD18}" type="slidenum">
              <a:rPr lang="en-US"/>
              <a:pPr/>
              <a:t>38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Superscalar Loops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for (i = 0; i &lt; length; i++)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  z[i] = a[i] * b[i] + c[i] * d[i];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        </a:t>
            </a:r>
          </a:p>
        </p:txBody>
      </p:sp>
      <p:sp>
        <p:nvSpPr>
          <p:cNvPr id="577540" name="Text Box 4"/>
          <p:cNvSpPr txBox="1">
            <a:spLocks noChangeArrowheads="1"/>
          </p:cNvSpPr>
          <p:nvPr/>
        </p:nvSpPr>
        <p:spPr bwMode="auto">
          <a:xfrm>
            <a:off x="609600" y="2457450"/>
            <a:ext cx="7696200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 u="sng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90000"/>
              </a:lnSpc>
              <a:buFontTx/>
              <a:buAutoNum type="arabicPeriod"/>
            </a:pPr>
            <a:r>
              <a:rPr lang="en-US" sz="2400"/>
              <a:t>Multiply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457200" indent="-457200" algn="l">
              <a:lnSpc>
                <a:spcPct val="90000"/>
              </a:lnSpc>
              <a:buFontTx/>
              <a:buAutoNum type="arabicPeriod"/>
            </a:pPr>
            <a:r>
              <a:rPr lang="en-US" sz="2400"/>
              <a:t>Multiply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           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Add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+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Store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z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multiply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etc etc etc</a:t>
            </a:r>
          </a:p>
          <a:p>
            <a:pPr marL="457200" indent="-457200" algn="l"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Once this loop is “in flight,” each iteration adds only 2 operations to the total, not 8.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15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1E18E-22E2-4A26-9D07-B136ACFC26CF}" type="slidenum">
              <a:rPr lang="en-US"/>
              <a:pPr/>
              <a:t>39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IBM POWER4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343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8-way</a:t>
            </a:r>
            <a:r>
              <a:rPr lang="en-US"/>
              <a:t> Superscalar: can execute up to 8 operations at the same time</a:t>
            </a:r>
            <a:r>
              <a:rPr lang="en-US" baseline="30000"/>
              <a:t>[1]</a:t>
            </a:r>
          </a:p>
          <a:p>
            <a:r>
              <a:rPr lang="en-US"/>
              <a:t>2 integer arithmetic or logical operations, and</a:t>
            </a:r>
          </a:p>
          <a:p>
            <a:r>
              <a:rPr lang="en-US"/>
              <a:t>2 floating point arithmetic operations, and</a:t>
            </a:r>
          </a:p>
          <a:p>
            <a:r>
              <a:rPr lang="en-US"/>
              <a:t>2 memory access (load or store) operations, and</a:t>
            </a:r>
          </a:p>
          <a:p>
            <a:r>
              <a:rPr lang="en-US"/>
              <a:t>1 branch operation, and</a:t>
            </a:r>
          </a:p>
          <a:p>
            <a:r>
              <a:rPr lang="en-US"/>
              <a:t>1 conditional operation</a:t>
            </a:r>
          </a:p>
        </p:txBody>
      </p:sp>
      <p:pic>
        <p:nvPicPr>
          <p:cNvPr id="578564" name="Picture 4" descr="soonerfront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4114800"/>
            <a:ext cx="949325" cy="19812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9292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the Slides Beforehand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the start of the session, please download the slides from the Supercomputing in Plain English website:</a:t>
            </a:r>
          </a:p>
          <a:p>
            <a:pPr marL="0" indent="0" algn="ctr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http://www.oscer.ou.edu/education/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That way, if anything goes wrong, you can still follow along with just audio.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3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Pipelining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571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9CC793-E6F5-4AD0-9894-5487F6CDE710}" type="slidenum">
              <a:rPr lang="en-US"/>
              <a:pPr/>
              <a:t>41</a:t>
            </a:fld>
            <a:endParaRPr lang="en-US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Pipelining</a:t>
            </a: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95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Pipelining</a:t>
            </a:r>
            <a:r>
              <a:rPr lang="en-US"/>
              <a:t> is like an assembly line or a bucket brigade.</a:t>
            </a:r>
          </a:p>
          <a:p>
            <a:pPr>
              <a:lnSpc>
                <a:spcPct val="60000"/>
              </a:lnSpc>
            </a:pPr>
            <a:r>
              <a:rPr lang="en-US"/>
              <a:t>An operation consists of multiple stages.</a:t>
            </a:r>
          </a:p>
          <a:p>
            <a:pPr>
              <a:lnSpc>
                <a:spcPct val="70000"/>
              </a:lnSpc>
            </a:pPr>
            <a:r>
              <a:rPr lang="en-US"/>
              <a:t>After a particular set of operands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	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z(i) = a(i) * b(i) + c(i) * d(i)</a:t>
            </a:r>
            <a:endParaRPr lang="en-US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completes a particular stage, they move into the next stage.</a:t>
            </a:r>
          </a:p>
          <a:p>
            <a:pPr>
              <a:lnSpc>
                <a:spcPct val="80000"/>
              </a:lnSpc>
            </a:pPr>
            <a:r>
              <a:rPr lang="en-US"/>
              <a:t>Then, another set of operands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	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z(i+1) = a(i+1) * b(i+1) + c(i+1) * d(i+1)</a:t>
            </a:r>
            <a:endParaRPr lang="en-US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can move into the stage that was just abandoned by the previous set.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818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A802-E5C2-4E27-B00B-E33B8C9A1FF9}" type="slidenum">
              <a:rPr lang="en-US"/>
              <a:pPr/>
              <a:t>42</a:t>
            </a:fld>
            <a:endParaRPr lang="en-US"/>
          </a:p>
        </p:txBody>
      </p:sp>
      <p:sp>
        <p:nvSpPr>
          <p:cNvPr id="58163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288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131B78-C7E9-4F61-BDBD-A95FFCBB7B87}" type="slidenum">
              <a:rPr lang="en-US"/>
              <a:pPr/>
              <a:t>43</a:t>
            </a:fld>
            <a:endParaRPr lang="en-US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Pipelining Example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1752600"/>
            <a:ext cx="5334000" cy="609600"/>
            <a:chOff x="288" y="1104"/>
            <a:chExt cx="3360" cy="384"/>
          </a:xfrm>
        </p:grpSpPr>
        <p:sp>
          <p:nvSpPr>
            <p:cNvPr id="582660" name="Rectangle 4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1" name="Rectangle 5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62" name="Rectangle 6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Operand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3" name="Rectangle 7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64" name="Rectangle 8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Result</a:t>
              </a:r>
            </a:p>
            <a:p>
              <a:r>
                <a:rPr lang="en-US" sz="1600" dirty="0" err="1">
                  <a:latin typeface="Tahoma" pitchFamily="34" charset="0"/>
                </a:rPr>
                <a:t>Writeback</a:t>
              </a:r>
              <a:endParaRPr lang="en-US" sz="1600" dirty="0">
                <a:latin typeface="Tahoma" pitchFamily="34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371600" y="2362200"/>
            <a:ext cx="5334000" cy="609600"/>
            <a:chOff x="288" y="1104"/>
            <a:chExt cx="3360" cy="384"/>
          </a:xfrm>
        </p:grpSpPr>
        <p:sp>
          <p:nvSpPr>
            <p:cNvPr id="582666" name="Rectangle 10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7" name="Rectangle 11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68" name="Rectangle 12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Operand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9" name="Rectangle 13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70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Result</a:t>
              </a:r>
            </a:p>
            <a:p>
              <a:r>
                <a:rPr lang="en-US" sz="1600" dirty="0" err="1">
                  <a:latin typeface="Tahoma" pitchFamily="34" charset="0"/>
                </a:rPr>
                <a:t>Writeback</a:t>
              </a:r>
              <a:endParaRPr lang="en-US" sz="1600" dirty="0">
                <a:latin typeface="Tahoma" pitchFamily="34" charset="0"/>
              </a:endParaRP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438400" y="2971800"/>
            <a:ext cx="5334000" cy="609600"/>
            <a:chOff x="288" y="1104"/>
            <a:chExt cx="3360" cy="384"/>
          </a:xfrm>
        </p:grpSpPr>
        <p:sp>
          <p:nvSpPr>
            <p:cNvPr id="582672" name="Rectangle 16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3" name="Rectangle 17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74" name="Rectangle 18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Operand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5" name="Rectangle 19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76" name="Rectangle 20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Result</a:t>
              </a:r>
            </a:p>
            <a:p>
              <a:r>
                <a:rPr lang="en-US" sz="1600" dirty="0" err="1">
                  <a:latin typeface="Tahoma" pitchFamily="34" charset="0"/>
                </a:rPr>
                <a:t>Writeback</a:t>
              </a:r>
              <a:endParaRPr lang="en-US" sz="1600" dirty="0">
                <a:latin typeface="Tahoma" pitchFamily="34" charset="0"/>
              </a:endParaRP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505200" y="3581400"/>
            <a:ext cx="5334000" cy="609600"/>
            <a:chOff x="288" y="1104"/>
            <a:chExt cx="3360" cy="384"/>
          </a:xfrm>
        </p:grpSpPr>
        <p:sp>
          <p:nvSpPr>
            <p:cNvPr id="582678" name="Rectangle 22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9" name="Rectangle 23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80" name="Rectangle 24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Operand</a:t>
              </a:r>
            </a:p>
            <a:p>
              <a:r>
                <a:rPr lang="en-US" sz="1600" dirty="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81" name="Rectangle 25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Instruction</a:t>
              </a:r>
            </a:p>
            <a:p>
              <a:r>
                <a:rPr lang="en-US" sz="1600" dirty="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82" name="Rectangle 26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Tahoma" pitchFamily="34" charset="0"/>
                </a:rPr>
                <a:t>Result</a:t>
              </a:r>
            </a:p>
            <a:p>
              <a:r>
                <a:rPr lang="en-US" sz="1600" dirty="0" err="1">
                  <a:latin typeface="Tahoma" pitchFamily="34" charset="0"/>
                </a:rPr>
                <a:t>Writeback</a:t>
              </a:r>
              <a:endParaRPr lang="en-US" sz="1600" dirty="0">
                <a:latin typeface="Tahoma" pitchFamily="34" charset="0"/>
              </a:endParaRPr>
            </a:p>
          </p:txBody>
        </p:sp>
      </p:grpSp>
      <p:sp>
        <p:nvSpPr>
          <p:cNvPr id="582683" name="Text Box 27"/>
          <p:cNvSpPr txBox="1">
            <a:spLocks noChangeArrowheads="1"/>
          </p:cNvSpPr>
          <p:nvPr/>
        </p:nvSpPr>
        <p:spPr bwMode="auto">
          <a:xfrm>
            <a:off x="5775325" y="1819275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1</a:t>
            </a:r>
          </a:p>
        </p:txBody>
      </p:sp>
      <p:sp>
        <p:nvSpPr>
          <p:cNvPr id="582684" name="Text Box 28"/>
          <p:cNvSpPr txBox="1">
            <a:spLocks noChangeArrowheads="1"/>
          </p:cNvSpPr>
          <p:nvPr/>
        </p:nvSpPr>
        <p:spPr bwMode="auto">
          <a:xfrm>
            <a:off x="6765925" y="2428875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2</a:t>
            </a:r>
          </a:p>
        </p:txBody>
      </p:sp>
      <p:sp>
        <p:nvSpPr>
          <p:cNvPr id="582685" name="Text Box 29"/>
          <p:cNvSpPr txBox="1">
            <a:spLocks noChangeArrowheads="1"/>
          </p:cNvSpPr>
          <p:nvPr/>
        </p:nvSpPr>
        <p:spPr bwMode="auto">
          <a:xfrm>
            <a:off x="1295400" y="30480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3</a:t>
            </a:r>
          </a:p>
        </p:txBody>
      </p:sp>
      <p:sp>
        <p:nvSpPr>
          <p:cNvPr id="582686" name="Text Box 30"/>
          <p:cNvSpPr txBox="1">
            <a:spLocks noChangeArrowheads="1"/>
          </p:cNvSpPr>
          <p:nvPr/>
        </p:nvSpPr>
        <p:spPr bwMode="auto">
          <a:xfrm>
            <a:off x="2362200" y="36576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4</a:t>
            </a:r>
          </a:p>
        </p:txBody>
      </p:sp>
      <p:sp>
        <p:nvSpPr>
          <p:cNvPr id="582687" name="Line 31"/>
          <p:cNvSpPr>
            <a:spLocks noChangeShapeType="1"/>
          </p:cNvSpPr>
          <p:nvPr/>
        </p:nvSpPr>
        <p:spPr bwMode="auto">
          <a:xfrm>
            <a:off x="304800" y="4343400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2688" name="Text Box 32"/>
          <p:cNvSpPr txBox="1">
            <a:spLocks noChangeArrowheads="1"/>
          </p:cNvSpPr>
          <p:nvPr/>
        </p:nvSpPr>
        <p:spPr bwMode="auto">
          <a:xfrm>
            <a:off x="3370263" y="4308475"/>
            <a:ext cx="2389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Computation time</a:t>
            </a:r>
          </a:p>
        </p:txBody>
      </p:sp>
      <p:sp>
        <p:nvSpPr>
          <p:cNvPr id="582689" name="Text Box 33"/>
          <p:cNvSpPr txBox="1">
            <a:spLocks noChangeArrowheads="1"/>
          </p:cNvSpPr>
          <p:nvPr/>
        </p:nvSpPr>
        <p:spPr bwMode="auto">
          <a:xfrm>
            <a:off x="533400" y="4667250"/>
            <a:ext cx="80772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/>
              <a:t>If each stage takes, say, one CPU cycle, then once the loop gets going, each iteration of the loop increases the total time by only one cycle.  So a loop of length 1000 takes only 1004 cycles. </a:t>
            </a:r>
            <a:r>
              <a:rPr lang="en-US" sz="2800" baseline="30000"/>
              <a:t>[3]</a:t>
            </a:r>
          </a:p>
        </p:txBody>
      </p:sp>
      <p:sp>
        <p:nvSpPr>
          <p:cNvPr id="582690" name="Text Box 34"/>
          <p:cNvSpPr txBox="1">
            <a:spLocks noChangeArrowheads="1"/>
          </p:cNvSpPr>
          <p:nvPr/>
        </p:nvSpPr>
        <p:spPr bwMode="auto">
          <a:xfrm>
            <a:off x="5730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0</a:t>
            </a:r>
          </a:p>
        </p:txBody>
      </p:sp>
      <p:sp>
        <p:nvSpPr>
          <p:cNvPr id="582691" name="Text Box 35"/>
          <p:cNvSpPr txBox="1">
            <a:spLocks noChangeArrowheads="1"/>
          </p:cNvSpPr>
          <p:nvPr/>
        </p:nvSpPr>
        <p:spPr bwMode="auto">
          <a:xfrm>
            <a:off x="16398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1</a:t>
            </a:r>
          </a:p>
        </p:txBody>
      </p:sp>
      <p:sp>
        <p:nvSpPr>
          <p:cNvPr id="582692" name="Text Box 36"/>
          <p:cNvSpPr txBox="1">
            <a:spLocks noChangeArrowheads="1"/>
          </p:cNvSpPr>
          <p:nvPr/>
        </p:nvSpPr>
        <p:spPr bwMode="auto">
          <a:xfrm>
            <a:off x="2693988" y="14335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2</a:t>
            </a:r>
          </a:p>
        </p:txBody>
      </p:sp>
      <p:sp>
        <p:nvSpPr>
          <p:cNvPr id="582693" name="Text Box 37"/>
          <p:cNvSpPr txBox="1">
            <a:spLocks noChangeArrowheads="1"/>
          </p:cNvSpPr>
          <p:nvPr/>
        </p:nvSpPr>
        <p:spPr bwMode="auto">
          <a:xfrm>
            <a:off x="37734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3</a:t>
            </a:r>
          </a:p>
        </p:txBody>
      </p:sp>
      <p:sp>
        <p:nvSpPr>
          <p:cNvPr id="582694" name="Text Box 38"/>
          <p:cNvSpPr txBox="1">
            <a:spLocks noChangeArrowheads="1"/>
          </p:cNvSpPr>
          <p:nvPr/>
        </p:nvSpPr>
        <p:spPr bwMode="auto">
          <a:xfrm>
            <a:off x="4838700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4</a:t>
            </a:r>
          </a:p>
        </p:txBody>
      </p:sp>
      <p:sp>
        <p:nvSpPr>
          <p:cNvPr id="582695" name="Text Box 39"/>
          <p:cNvSpPr txBox="1">
            <a:spLocks noChangeArrowheads="1"/>
          </p:cNvSpPr>
          <p:nvPr/>
        </p:nvSpPr>
        <p:spPr bwMode="auto">
          <a:xfrm>
            <a:off x="5894388" y="14335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5</a:t>
            </a:r>
          </a:p>
        </p:txBody>
      </p:sp>
      <p:sp>
        <p:nvSpPr>
          <p:cNvPr id="582696" name="Text Box 40"/>
          <p:cNvSpPr txBox="1">
            <a:spLocks noChangeArrowheads="1"/>
          </p:cNvSpPr>
          <p:nvPr/>
        </p:nvSpPr>
        <p:spPr bwMode="auto">
          <a:xfrm>
            <a:off x="68976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6</a:t>
            </a:r>
          </a:p>
        </p:txBody>
      </p:sp>
      <p:sp>
        <p:nvSpPr>
          <p:cNvPr id="582697" name="Text Box 41"/>
          <p:cNvSpPr txBox="1">
            <a:spLocks noChangeArrowheads="1"/>
          </p:cNvSpPr>
          <p:nvPr/>
        </p:nvSpPr>
        <p:spPr bwMode="auto">
          <a:xfrm>
            <a:off x="79644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7</a:t>
            </a:r>
          </a:p>
        </p:txBody>
      </p:sp>
      <p:sp>
        <p:nvSpPr>
          <p:cNvPr id="582698" name="Text Box 42"/>
          <p:cNvSpPr txBox="1">
            <a:spLocks noChangeArrowheads="1"/>
          </p:cNvSpPr>
          <p:nvPr/>
        </p:nvSpPr>
        <p:spPr bwMode="auto">
          <a:xfrm>
            <a:off x="457200" y="3657600"/>
            <a:ext cx="177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b="1">
                <a:solidFill>
                  <a:schemeClr val="folHlink"/>
                </a:solidFill>
              </a:rPr>
              <a:t>DON’T PANIC!</a:t>
            </a:r>
          </a:p>
        </p:txBody>
      </p:sp>
      <p:sp>
        <p:nvSpPr>
          <p:cNvPr id="582699" name="Text Box 43"/>
          <p:cNvSpPr txBox="1">
            <a:spLocks noChangeArrowheads="1"/>
          </p:cNvSpPr>
          <p:nvPr/>
        </p:nvSpPr>
        <p:spPr bwMode="auto">
          <a:xfrm>
            <a:off x="6858000" y="1905000"/>
            <a:ext cx="177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folHlink"/>
                </a:solidFill>
              </a:rPr>
              <a:t>DON’T 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47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C0BACA-A74F-4A46-96E5-CFAF082C6704}" type="slidenum">
              <a:rPr lang="en-US"/>
              <a:pPr/>
              <a:t>44</a:t>
            </a:fld>
            <a:endParaRPr lang="en-US"/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Pipelines: Example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Intel </a:t>
            </a:r>
            <a:r>
              <a:rPr lang="en-US" dirty="0" err="1" smtClean="0"/>
              <a:t>Haswell</a:t>
            </a:r>
            <a:r>
              <a:rPr lang="en-US" dirty="0" smtClean="0"/>
              <a:t>: </a:t>
            </a:r>
            <a:r>
              <a:rPr lang="en-US" dirty="0"/>
              <a:t>pipeline length </a:t>
            </a:r>
            <a:r>
              <a:rPr lang="en-US" dirty="0">
                <a:sym typeface="Symbol" pitchFamily="18" charset="2"/>
              </a:rPr>
              <a:t>=</a:t>
            </a:r>
            <a:r>
              <a:rPr lang="en-US" dirty="0" smtClean="0">
                <a:sym typeface="Symbol" pitchFamily="18" charset="2"/>
              </a:rPr>
              <a:t> 14-19 stages</a:t>
            </a:r>
            <a:endParaRPr lang="en-US" dirty="0">
              <a:sym typeface="Symbol" pitchFamily="18" charset="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2" descr="http://content.hwigroup.net/images/products/xl/204419/dell_latitude_e5540_5540511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013" y="2057400"/>
            <a:ext cx="1113518" cy="67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434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F5F6DC42-7E9F-47E5-AF34-0AF314416C80}" type="slidenum">
              <a:rPr lang="en-US"/>
              <a:pPr/>
              <a:t>45</a:t>
            </a:fld>
            <a:endParaRPr lang="en-US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Simple Loops (F90)</a:t>
            </a:r>
          </a:p>
        </p:txBody>
      </p:sp>
      <p:sp>
        <p:nvSpPr>
          <p:cNvPr id="584707" name="Text Box 3"/>
          <p:cNvSpPr txBox="1">
            <a:spLocks noChangeArrowheads="1"/>
          </p:cNvSpPr>
          <p:nvPr/>
        </p:nvSpPr>
        <p:spPr bwMode="auto">
          <a:xfrm>
            <a:off x="990600" y="1295400"/>
            <a:ext cx="739140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+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-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*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/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/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sum = sum + src(index)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</p:txBody>
      </p:sp>
      <p:sp>
        <p:nvSpPr>
          <p:cNvPr id="584708" name="Text Box 4"/>
          <p:cNvSpPr txBox="1">
            <a:spLocks noChangeArrowheads="1"/>
          </p:cNvSpPr>
          <p:nvPr/>
        </p:nvSpPr>
        <p:spPr bwMode="auto">
          <a:xfrm>
            <a:off x="5029200" y="4876800"/>
            <a:ext cx="29368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i="1" u="sng">
                <a:solidFill>
                  <a:schemeClr val="folHlink"/>
                </a:solidFill>
              </a:rPr>
              <a:t>Reduction</a:t>
            </a:r>
            <a:r>
              <a:rPr lang="en-US" sz="2800">
                <a:solidFill>
                  <a:schemeClr val="folHlink"/>
                </a:solidFill>
              </a:rPr>
              <a:t>: convert</a:t>
            </a:r>
          </a:p>
          <a:p>
            <a:pPr algn="l"/>
            <a:r>
              <a:rPr lang="en-US" sz="2800">
                <a:solidFill>
                  <a:schemeClr val="folHlink"/>
                </a:solidFill>
              </a:rPr>
              <a:t>array to scalar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59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9A7391F7-B0AE-4972-9A85-624C9B606099}" type="slidenum">
              <a:rPr lang="en-US"/>
              <a:pPr/>
              <a:t>46</a:t>
            </a:fld>
            <a:endParaRPr 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Simple Loops (C)</a:t>
            </a:r>
          </a:p>
        </p:txBody>
      </p:sp>
      <p:sp>
        <p:nvSpPr>
          <p:cNvPr id="585731" name="Text Box 3"/>
          <p:cNvSpPr txBox="1">
            <a:spLocks noChangeArrowheads="1"/>
          </p:cNvSpPr>
          <p:nvPr/>
        </p:nvSpPr>
        <p:spPr bwMode="auto">
          <a:xfrm>
            <a:off x="990600" y="1295400"/>
            <a:ext cx="7391400" cy="450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+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-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*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/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/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sum = sum + src[index];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8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16A112E4-071B-485F-9148-582D25DF0D76}" type="slidenum">
              <a:rPr lang="en-US"/>
              <a:pPr/>
              <a:t>47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Slightly Less Simple Loops (F90)</a:t>
            </a:r>
          </a:p>
        </p:txBody>
      </p:sp>
      <p:sp>
        <p:nvSpPr>
          <p:cNvPr id="586755" name="Text Box 3"/>
          <p:cNvSpPr txBox="1">
            <a:spLocks noChangeArrowheads="1"/>
          </p:cNvSpPr>
          <p:nvPr/>
        </p:nvSpPr>
        <p:spPr bwMode="auto">
          <a:xfrm>
            <a:off x="762000" y="1227138"/>
            <a:ext cx="7829550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src1(index) ** src2(index) !! src1 ^ src2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MOD(src1(index), src2(index))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b="1" smtClean="0">
                <a:solidFill>
                  <a:schemeClr val="hlink"/>
                </a:solidFill>
                <a:latin typeface="Courier New" pitchFamily="49" charset="0"/>
              </a:rPr>
              <a:t>SQRT(src(index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))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COS(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(index))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EXP(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(index))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5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LOG(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(index))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408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EE12DE35-2FB1-4770-AC53-08834516623B}" type="slidenum">
              <a:rPr lang="en-US"/>
              <a:pPr/>
              <a:t>48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Slightly Less Simple Loops (C)</a:t>
            </a:r>
          </a:p>
        </p:txBody>
      </p:sp>
      <p:sp>
        <p:nvSpPr>
          <p:cNvPr id="587779" name="Text Box 3"/>
          <p:cNvSpPr txBox="1">
            <a:spLocks noChangeArrowheads="1"/>
          </p:cNvSpPr>
          <p:nvPr/>
        </p:nvSpPr>
        <p:spPr bwMode="auto">
          <a:xfrm>
            <a:off x="762000" y="1227138"/>
            <a:ext cx="6327775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= pow(src1[index], src2[index]);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= src1[index] % src2[index];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b="1" smtClean="0">
                <a:solidFill>
                  <a:schemeClr val="hlink"/>
                </a:solidFill>
                <a:latin typeface="Courier New" pitchFamily="49" charset="0"/>
              </a:rPr>
              <a:t>sqrt(src[index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]);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= cos(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[index]);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=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exp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[index]);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5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 = log(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src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[index]);</a:t>
            </a: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457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Loop Performance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374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5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Zoom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http://zoom.us/j/979158478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</a:t>
            </a:r>
            <a:r>
              <a:rPr lang="en-US" dirty="0" smtClean="0"/>
              <a:t>Eddie </a:t>
            </a:r>
            <a:r>
              <a:rPr lang="en-US" dirty="0" err="1" smtClean="0"/>
              <a:t>Huebsch</a:t>
            </a:r>
            <a:r>
              <a:rPr lang="en-US" dirty="0" smtClean="0"/>
              <a:t>, OU CIO, </a:t>
            </a:r>
            <a:r>
              <a:rPr lang="en-US" dirty="0"/>
              <a:t>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49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BFA09-02C5-4FED-A278-E6B6CCDF8A3A}" type="slidenum">
              <a:rPr lang="en-US"/>
              <a:pPr/>
              <a:t>50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Characteristics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848600" cy="5029200"/>
          </a:xfrm>
        </p:spPr>
        <p:txBody>
          <a:bodyPr/>
          <a:lstStyle/>
          <a:p>
            <a:r>
              <a:rPr lang="en-US"/>
              <a:t>Different operations take different amounts of time.</a:t>
            </a:r>
          </a:p>
          <a:p>
            <a:r>
              <a:rPr lang="en-US"/>
              <a:t>Different processor types have different performance characteristics, but there are some characteristics that many platforms have in common.</a:t>
            </a:r>
          </a:p>
          <a:p>
            <a:r>
              <a:rPr lang="en-US"/>
              <a:t>Different compilers, even on the same hardware, perform differently.</a:t>
            </a:r>
          </a:p>
          <a:p>
            <a:r>
              <a:rPr lang="en-US"/>
              <a:t>On some processors, floating point and integer speeds are similar, while on others they differ.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43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680E0A-72AA-4226-BEC8-DA93B5AA9FE1}" type="slidenum">
              <a:rPr lang="en-US"/>
              <a:pPr/>
              <a:t>51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Operation Speeds</a:t>
            </a:r>
          </a:p>
        </p:txBody>
      </p:sp>
      <p:graphicFrame>
        <p:nvGraphicFramePr>
          <p:cNvPr id="59085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219200" y="1066800"/>
          <a:ext cx="6629400" cy="505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Worksheet" r:id="rId6" imgW="9753448" imgH="7438821" progId="Excel.Sheet.8">
                  <p:embed/>
                </p:oleObj>
              </mc:Choice>
              <mc:Fallback>
                <p:oleObj name="Worksheet" r:id="rId6" imgW="9753448" imgH="743882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66800"/>
                        <a:ext cx="6629400" cy="505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0852" name="AutoShape 4"/>
          <p:cNvSpPr>
            <a:spLocks noChangeArrowheads="1"/>
          </p:cNvSpPr>
          <p:nvPr/>
        </p:nvSpPr>
        <p:spPr bwMode="auto">
          <a:xfrm>
            <a:off x="457200" y="2438400"/>
            <a:ext cx="685800" cy="2362200"/>
          </a:xfrm>
          <a:prstGeom prst="up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0853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Better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621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BC75DC-7D2B-4345-AB66-353EBB9280A9}" type="slidenum">
              <a:rPr lang="en-US"/>
              <a:pPr/>
              <a:t>52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 and Slow Operations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Fast</a:t>
            </a:r>
            <a:r>
              <a:rPr lang="en-US" dirty="0"/>
              <a:t>: sum, add, subtract, multiply</a:t>
            </a:r>
          </a:p>
          <a:p>
            <a:r>
              <a:rPr lang="en-US" b="1" u="sng" dirty="0"/>
              <a:t>Medium</a:t>
            </a:r>
            <a:r>
              <a:rPr lang="en-US" dirty="0"/>
              <a:t>: divide, </a:t>
            </a:r>
            <a:r>
              <a:rPr lang="en-US" dirty="0" smtClean="0"/>
              <a:t>modulus (remainder), </a:t>
            </a:r>
            <a:r>
              <a:rPr lang="en-US" dirty="0" err="1" smtClean="0"/>
              <a:t>sqrt</a:t>
            </a:r>
            <a:endParaRPr lang="en-US" dirty="0"/>
          </a:p>
          <a:p>
            <a:r>
              <a:rPr lang="en-US" b="1" u="sng" dirty="0"/>
              <a:t>Slow</a:t>
            </a:r>
            <a:r>
              <a:rPr lang="en-US" dirty="0"/>
              <a:t>: transcendental functions </a:t>
            </a:r>
            <a:r>
              <a:rPr lang="en-US" dirty="0" smtClean="0"/>
              <a:t>(sin</a:t>
            </a:r>
            <a:r>
              <a:rPr lang="en-US" dirty="0"/>
              <a:t>, </a:t>
            </a:r>
            <a:r>
              <a:rPr lang="en-US" dirty="0" err="1"/>
              <a:t>exp</a:t>
            </a:r>
            <a:r>
              <a:rPr lang="en-US" dirty="0"/>
              <a:t>)</a:t>
            </a:r>
          </a:p>
          <a:p>
            <a:r>
              <a:rPr lang="en-US" b="1" u="sng" dirty="0"/>
              <a:t>Incredibly slow</a:t>
            </a:r>
            <a:r>
              <a:rPr lang="en-US" dirty="0"/>
              <a:t>: power </a:t>
            </a:r>
            <a:r>
              <a:rPr lang="en-US" i="1" dirty="0" err="1"/>
              <a:t>x</a:t>
            </a:r>
            <a:r>
              <a:rPr lang="en-US" i="1" baseline="30000" dirty="0" err="1"/>
              <a:t>y</a:t>
            </a:r>
            <a:r>
              <a:rPr lang="en-US" i="1" dirty="0"/>
              <a:t> </a:t>
            </a:r>
            <a:r>
              <a:rPr lang="en-US" dirty="0"/>
              <a:t>for real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On most platforms, divide, mod and transcendental functions are not pipelined, so a code will run faster if most of it is just adds, subtracts and multiplies.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example, solving an N x N system of linear </a:t>
            </a:r>
            <a:r>
              <a:rPr lang="en-US" dirty="0" smtClean="0"/>
              <a:t>equations </a:t>
            </a:r>
            <a:r>
              <a:rPr lang="en-US" dirty="0"/>
              <a:t>by LU decomposition uses on the order of N</a:t>
            </a:r>
            <a:r>
              <a:rPr lang="en-US" baseline="30000" dirty="0"/>
              <a:t>3</a:t>
            </a:r>
            <a:r>
              <a:rPr lang="en-US" dirty="0"/>
              <a:t> additions and multiplications, but only on the order of N divisions.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426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080050-140A-41B3-BE76-7388BBA20590}" type="slidenum">
              <a:rPr lang="en-US"/>
              <a:pPr/>
              <a:t>53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Can Prevent Pipelining?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Certain events make it very hard (maybe even impossible) for compilers to pipeline a loop, such as:</a:t>
            </a:r>
          </a:p>
          <a:p>
            <a:pPr lvl="1"/>
            <a:r>
              <a:rPr lang="en-US" sz="2600"/>
              <a:t>array elements accessed in </a:t>
            </a:r>
            <a:r>
              <a:rPr lang="en-US" sz="2600" b="1" u="sng"/>
              <a:t>random order</a:t>
            </a:r>
          </a:p>
          <a:p>
            <a:pPr lvl="1"/>
            <a:r>
              <a:rPr lang="en-US" sz="2600"/>
              <a:t>loop body </a:t>
            </a:r>
            <a:r>
              <a:rPr lang="en-US" sz="2600" b="1" u="sng"/>
              <a:t>too complicated</a:t>
            </a:r>
          </a:p>
          <a:p>
            <a:pPr lvl="1"/>
            <a:r>
              <a:rPr lang="en-US" sz="2600" b="1" u="sng">
                <a:latin typeface="Courier New" pitchFamily="49" charset="0"/>
              </a:rPr>
              <a:t>if</a:t>
            </a:r>
            <a:r>
              <a:rPr lang="en-US" sz="2600" b="1" u="sng"/>
              <a:t> statements</a:t>
            </a:r>
            <a:r>
              <a:rPr lang="en-US" sz="2600"/>
              <a:t> inside the loop (on some platforms)</a:t>
            </a:r>
          </a:p>
          <a:p>
            <a:pPr lvl="1"/>
            <a:r>
              <a:rPr lang="en-US" sz="2600"/>
              <a:t>premature </a:t>
            </a:r>
            <a:r>
              <a:rPr lang="en-US" sz="2600" b="1" u="sng"/>
              <a:t>loop exits</a:t>
            </a:r>
          </a:p>
          <a:p>
            <a:pPr lvl="1"/>
            <a:r>
              <a:rPr lang="en-US" sz="2600"/>
              <a:t>function/subroutine </a:t>
            </a:r>
            <a:r>
              <a:rPr lang="en-US" sz="2600" b="1" u="sng"/>
              <a:t>calls</a:t>
            </a:r>
          </a:p>
          <a:p>
            <a:pPr lvl="1"/>
            <a:r>
              <a:rPr lang="en-US" sz="2600" b="1" u="sng"/>
              <a:t>I/O</a:t>
            </a:r>
          </a:p>
          <a:p>
            <a:pPr lvl="1"/>
            <a:endParaRPr lang="en-US" sz="2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584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056892-3BAB-4F76-8AA7-4B83208326C5}" type="slidenum">
              <a:rPr lang="en-US"/>
              <a:pPr/>
              <a:t>54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r>
              <a:rPr lang="en-US" b="1" u="sng">
                <a:solidFill>
                  <a:srgbClr val="993366"/>
                </a:solidFill>
              </a:rPr>
              <a:t>Random access order</a:t>
            </a:r>
            <a:r>
              <a:rPr lang="en-US"/>
              <a:t>: Ordered array access is common, so pipelining hardware and compilers tend to be designed under the assumption that most loops will be ordered.  Also, the pipeline will constantly </a:t>
            </a:r>
            <a:r>
              <a:rPr lang="en-US" b="1" i="1" u="sng"/>
              <a:t>stall</a:t>
            </a:r>
            <a:r>
              <a:rPr lang="en-US"/>
              <a:t> because data will come from main memory, not cache.</a:t>
            </a:r>
          </a:p>
          <a:p>
            <a:r>
              <a:rPr lang="en-US" b="1" u="sng">
                <a:solidFill>
                  <a:srgbClr val="993366"/>
                </a:solidFill>
              </a:rPr>
              <a:t>Complicated loop body</a:t>
            </a:r>
            <a:r>
              <a:rPr lang="en-US"/>
              <a:t>:  The compiler gets too overwhelmed and can’t figure out how to schedule the instructions.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65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8606BB-6343-4AC3-BFEC-50B0E24E61B5}" type="slidenum">
              <a:rPr lang="en-US"/>
              <a:pPr/>
              <a:t>55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5029200"/>
          </a:xfrm>
        </p:spPr>
        <p:txBody>
          <a:bodyPr/>
          <a:lstStyle/>
          <a:p>
            <a:r>
              <a:rPr lang="en-US" b="1" u="sng">
                <a:solidFill>
                  <a:srgbClr val="993366"/>
                </a:solidFill>
                <a:latin typeface="Courier New" pitchFamily="49" charset="0"/>
              </a:rPr>
              <a:t>if</a:t>
            </a:r>
            <a:r>
              <a:rPr lang="en-US" b="1" u="sng">
                <a:solidFill>
                  <a:srgbClr val="993366"/>
                </a:solidFill>
              </a:rPr>
              <a:t> statements</a:t>
            </a:r>
            <a:r>
              <a:rPr lang="en-US"/>
              <a:t> in the loop:  On some platforms (but not all), the pipelines need to perform exactly the same operations over and over;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statements make that impossible.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u="sng">
                <a:solidFill>
                  <a:schemeClr val="hlink"/>
                </a:solidFill>
              </a:rPr>
              <a:t>However</a:t>
            </a:r>
            <a:r>
              <a:rPr lang="en-US"/>
              <a:t>, many CPUs can now perform </a:t>
            </a:r>
            <a:r>
              <a:rPr lang="en-US" b="1" i="1" u="sng">
                <a:solidFill>
                  <a:schemeClr val="folHlink"/>
                </a:solidFill>
              </a:rPr>
              <a:t>speculative execution</a:t>
            </a:r>
            <a:r>
              <a:rPr lang="en-US"/>
              <a:t>:  both branches of the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 are executed while the condition is being evaluated, but only one of the results is retained (the one associated with the condition’s value).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Also, many CPUs can now perform </a:t>
            </a:r>
            <a:r>
              <a:rPr lang="en-US" b="1" i="1" u="sng">
                <a:solidFill>
                  <a:schemeClr val="folHlink"/>
                </a:solidFill>
              </a:rPr>
              <a:t>branch prediction</a:t>
            </a:r>
            <a:r>
              <a:rPr lang="en-US"/>
              <a:t> to head down the most likely compute path.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679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2D7A96-B54C-4F33-8BAC-A71B99300811}" type="slidenum">
              <a:rPr lang="en-US"/>
              <a:pPr/>
              <a:t>56</a:t>
            </a:fld>
            <a:endParaRPr lang="en-US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38250"/>
            <a:ext cx="7848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Function/subroutine calls</a:t>
            </a:r>
            <a:r>
              <a:rPr lang="en-US"/>
              <a:t> interrupt the flow of the program even more than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statements.  They can take execution to a completely different part of the program, and pipelines aren’t set up to handle that.</a:t>
            </a:r>
          </a:p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Loop exits</a:t>
            </a:r>
            <a:r>
              <a:rPr lang="en-US"/>
              <a:t> are similar. Most compilers can’t pipeline loops with premature or unpredictable exits.</a:t>
            </a:r>
          </a:p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I/O</a:t>
            </a:r>
            <a:r>
              <a:rPr lang="en-US"/>
              <a:t>:  Typically, I/O is handled in subroutines (above).  Also, I/O instructions can take control of the program away from the CPU (they can give control to I/O devices).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781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EA18B6-5EB6-4169-BDC0-265789A8F046}" type="slidenum">
              <a:rPr lang="en-US"/>
              <a:pPr/>
              <a:t>57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If No Pipelining?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600" b="1">
                <a:solidFill>
                  <a:srgbClr val="993366"/>
                </a:solidFill>
              </a:rPr>
              <a:t>SLOW!</a:t>
            </a:r>
          </a:p>
          <a:p>
            <a:pPr algn="ctr">
              <a:buFont typeface="Wingdings" pitchFamily="2" charset="2"/>
              <a:buNone/>
            </a:pPr>
            <a:endParaRPr lang="en-US" sz="3600" b="1">
              <a:solidFill>
                <a:srgbClr val="993366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US">
                <a:solidFill>
                  <a:srgbClr val="993366"/>
                </a:solidFill>
              </a:rPr>
              <a:t>(on most platforms)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784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F4122-1FA9-4C09-8095-0412ED6EDDEB}" type="slidenum">
              <a:rPr lang="en-US"/>
              <a:pPr/>
              <a:t>58</a:t>
            </a:fld>
            <a:endParaRPr lang="en-US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Randomly Permuted Loops</a:t>
            </a:r>
          </a:p>
        </p:txBody>
      </p:sp>
      <p:graphicFrame>
        <p:nvGraphicFramePr>
          <p:cNvPr id="59801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219200" y="1066800"/>
          <a:ext cx="6629400" cy="505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Worksheet" r:id="rId6" imgW="9753448" imgH="7438821" progId="Excel.Sheet.8">
                  <p:embed/>
                </p:oleObj>
              </mc:Choice>
              <mc:Fallback>
                <p:oleObj name="Worksheet" r:id="rId6" imgW="9753448" imgH="743882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66800"/>
                        <a:ext cx="6629400" cy="505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981200"/>
            <a:ext cx="990600" cy="2819400"/>
            <a:chOff x="192" y="1248"/>
            <a:chExt cx="624" cy="1776"/>
          </a:xfrm>
        </p:grpSpPr>
        <p:sp>
          <p:nvSpPr>
            <p:cNvPr id="598021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8022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0780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Superpipelining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30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6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YouTub</a:t>
            </a:r>
            <a:r>
              <a:rPr lang="en-US" sz="3600" dirty="0"/>
              <a:t>e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YouTube.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 YouTube via your preferred web browser or app, and then search for: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Supercomputing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is all one word.)</a:t>
            </a:r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5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DB76A0-A1A5-49D2-98E8-1AF6AC2D512F}" type="slidenum">
              <a:rPr lang="en-US"/>
              <a:pPr/>
              <a:t>60</a:t>
            </a:fld>
            <a:endParaRPr lang="en-US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Superpipelining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i="1" u="sng"/>
              <a:t>Superpipelining</a:t>
            </a:r>
            <a:r>
              <a:rPr lang="en-US"/>
              <a:t> is a combination of superscalar and pipelining.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So, a superpipeline is a collection of multiple pipelines that can operate simultaneously.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In other words, several different operations can execute simultaneously, and each of these operations can be broken into stages, each of which is filled all the time.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 you can get multiple operations per CPU cycle.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For example, a IBM Power4 can have over 200 different operations “in flight” at the same time.</a:t>
            </a:r>
            <a:r>
              <a:rPr lang="en-US" baseline="30000"/>
              <a:t>[1]</a:t>
            </a:r>
          </a:p>
        </p:txBody>
      </p:sp>
      <p:pic>
        <p:nvPicPr>
          <p:cNvPr id="600068" name="Picture 4" descr="soonerfront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7200" y="4114800"/>
            <a:ext cx="657225" cy="13716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10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4F063-D1CD-41BF-9DAF-D7B2015BCC72}" type="slidenum">
              <a:rPr lang="en-US"/>
              <a:pPr/>
              <a:t>61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Operations At a Time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5029200"/>
          </a:xfrm>
        </p:spPr>
        <p:txBody>
          <a:bodyPr/>
          <a:lstStyle/>
          <a:p>
            <a:r>
              <a:rPr lang="en-US" dirty="0"/>
              <a:t>If you put more operations into the code for a loop, you can get better performance:</a:t>
            </a:r>
          </a:p>
          <a:p>
            <a:pPr lvl="1"/>
            <a:r>
              <a:rPr lang="en-US" sz="2400" dirty="0"/>
              <a:t>more operations can execute at a time (use more pipelines), and</a:t>
            </a:r>
          </a:p>
          <a:p>
            <a:pPr lvl="1"/>
            <a:r>
              <a:rPr lang="en-US" sz="2400" dirty="0"/>
              <a:t>you get better register/cache reuse.</a:t>
            </a:r>
          </a:p>
          <a:p>
            <a:r>
              <a:rPr lang="en-US" dirty="0"/>
              <a:t>On most platforms, there’s a limit to how many operations you can put in a loop to increase performance, but that limit varies among platforms, and can </a:t>
            </a:r>
            <a:r>
              <a:rPr lang="en-US"/>
              <a:t>be </a:t>
            </a:r>
            <a:r>
              <a:rPr lang="en-US" smtClean="0"/>
              <a:t>quite </a:t>
            </a:r>
            <a:r>
              <a:rPr lang="en-US" dirty="0"/>
              <a:t>large.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30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DCE03198-9CAF-4DD7-A584-6AFDFA468944}" type="slidenum">
              <a:rPr lang="en-US"/>
              <a:pPr/>
              <a:t>62</a:t>
            </a:fld>
            <a:endParaRPr lang="en-US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Complicated Loops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441325" y="15303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 sz="1400">
              <a:latin typeface="Tahoma" pitchFamily="34" charset="0"/>
            </a:endParaRPr>
          </a:p>
        </p:txBody>
      </p:sp>
      <p:sp>
        <p:nvSpPr>
          <p:cNvPr id="602116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0010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src1(index) + 5.0 * src2(index)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dot = 0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dot = dot + src1(index) * src2(index)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= src1(index) * src2(index) + &amp;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&amp;             src3(index) * src4(index)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diff12 = src1(index) - src2(index)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diff34 = src3(index) - src4(index)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chemeClr val="hlink"/>
                </a:solidFill>
                <a:latin typeface="Courier New" pitchFamily="49" charset="0"/>
              </a:rPr>
              <a:t>dst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(index)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b="1" smtClean="0">
                <a:solidFill>
                  <a:schemeClr val="hlink"/>
                </a:solidFill>
                <a:latin typeface="Courier New" pitchFamily="49" charset="0"/>
              </a:rPr>
              <a:t>SQRT(diff12 </a:t>
            </a:r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* diff12 + diff34 * diff34)</a:t>
            </a:r>
          </a:p>
          <a:p>
            <a:pPr algn="l"/>
            <a:r>
              <a:rPr lang="en-US" b="1" dirty="0">
                <a:solidFill>
                  <a:schemeClr val="hlink"/>
                </a:solidFill>
                <a:latin typeface="Courier New" pitchFamily="49" charset="0"/>
              </a:rPr>
              <a:t>END DO</a:t>
            </a:r>
            <a:r>
              <a:rPr lang="en-US" b="1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</a:p>
          <a:p>
            <a:pPr algn="l"/>
            <a:endParaRPr lang="en-US" b="1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02117" name="Text Box 5"/>
          <p:cNvSpPr txBox="1">
            <a:spLocks noChangeArrowheads="1"/>
          </p:cNvSpPr>
          <p:nvPr/>
        </p:nvSpPr>
        <p:spPr bwMode="auto">
          <a:xfrm>
            <a:off x="6705600" y="1371600"/>
            <a:ext cx="18748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madd (or FMA):</a:t>
            </a:r>
          </a:p>
          <a:p>
            <a:r>
              <a:rPr lang="en-US" sz="2000">
                <a:solidFill>
                  <a:schemeClr val="folHlink"/>
                </a:solidFill>
              </a:rPr>
              <a:t>mult then add</a:t>
            </a:r>
          </a:p>
          <a:p>
            <a:r>
              <a:rPr lang="en-US" sz="2000">
                <a:solidFill>
                  <a:schemeClr val="folHlink"/>
                </a:solidFill>
              </a:rPr>
              <a:t>(2 ops)</a:t>
            </a:r>
          </a:p>
        </p:txBody>
      </p:sp>
      <p:sp>
        <p:nvSpPr>
          <p:cNvPr id="602118" name="Text Box 6"/>
          <p:cNvSpPr txBox="1">
            <a:spLocks noChangeArrowheads="1"/>
          </p:cNvSpPr>
          <p:nvPr/>
        </p:nvSpPr>
        <p:spPr bwMode="auto">
          <a:xfrm>
            <a:off x="5715000" y="4800600"/>
            <a:ext cx="2092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Euclidean distance</a:t>
            </a:r>
          </a:p>
          <a:p>
            <a:r>
              <a:rPr lang="en-US" sz="2000">
                <a:solidFill>
                  <a:schemeClr val="folHlink"/>
                </a:solidFill>
              </a:rPr>
              <a:t>(6 ops)</a:t>
            </a:r>
          </a:p>
        </p:txBody>
      </p:sp>
      <p:sp>
        <p:nvSpPr>
          <p:cNvPr id="602119" name="Text Box 7"/>
          <p:cNvSpPr txBox="1">
            <a:spLocks noChangeArrowheads="1"/>
          </p:cNvSpPr>
          <p:nvPr/>
        </p:nvSpPr>
        <p:spPr bwMode="auto">
          <a:xfrm>
            <a:off x="6172200" y="2667000"/>
            <a:ext cx="134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dot product</a:t>
            </a:r>
          </a:p>
          <a:p>
            <a:r>
              <a:rPr lang="en-US" sz="2000">
                <a:solidFill>
                  <a:schemeClr val="folHlink"/>
                </a:solidFill>
              </a:rPr>
              <a:t>(2 ops)</a:t>
            </a:r>
          </a:p>
        </p:txBody>
      </p:sp>
      <p:sp>
        <p:nvSpPr>
          <p:cNvPr id="602120" name="Text Box 8"/>
          <p:cNvSpPr txBox="1">
            <a:spLocks noChangeArrowheads="1"/>
          </p:cNvSpPr>
          <p:nvPr/>
        </p:nvSpPr>
        <p:spPr bwMode="auto">
          <a:xfrm>
            <a:off x="6858000" y="3581400"/>
            <a:ext cx="10779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from our</a:t>
            </a:r>
          </a:p>
          <a:p>
            <a:r>
              <a:rPr lang="en-US" sz="2000">
                <a:solidFill>
                  <a:schemeClr val="folHlink"/>
                </a:solidFill>
              </a:rPr>
              <a:t>example</a:t>
            </a:r>
          </a:p>
          <a:p>
            <a:r>
              <a:rPr lang="en-US" sz="2000">
                <a:solidFill>
                  <a:schemeClr val="folHlink"/>
                </a:solidFill>
              </a:rPr>
              <a:t>(3 ops)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250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78B4664F-B13E-42BB-9CC4-320CF5B2AD1B}" type="slidenum">
              <a:rPr lang="en-US"/>
              <a:pPr/>
              <a:t>63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Very Complicated Loop</a:t>
            </a:r>
          </a:p>
        </p:txBody>
      </p:sp>
      <p:sp>
        <p:nvSpPr>
          <p:cNvPr id="603139" name="Text Box 3"/>
          <p:cNvSpPr txBox="1">
            <a:spLocks noChangeArrowheads="1"/>
          </p:cNvSpPr>
          <p:nvPr/>
        </p:nvSpPr>
        <p:spPr bwMode="auto">
          <a:xfrm>
            <a:off x="2133600" y="1219200"/>
            <a:ext cx="550862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lot = 0.0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  lot = lot +                  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src1(index) * src2(index) +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src3(index) * src4(index) +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+ src2(index))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(src3(index) +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- src2(index))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(src3(index) -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- src3(index) +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 src2(index) -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+ src3(index) -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 src2(index) + src4(index)) +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* src3(index)) +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(src2(index) * src4(index))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  <a:r>
              <a:rPr lang="en-US" b="1">
                <a:solidFill>
                  <a:schemeClr val="folHlink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603140" name="Text Box 4"/>
          <p:cNvSpPr txBox="1">
            <a:spLocks noChangeArrowheads="1"/>
          </p:cNvSpPr>
          <p:nvPr/>
        </p:nvSpPr>
        <p:spPr bwMode="auto">
          <a:xfrm>
            <a:off x="2947988" y="5581650"/>
            <a:ext cx="375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folHlink"/>
                </a:solidFill>
              </a:rPr>
              <a:t>24 arithmetic ops per iteration</a:t>
            </a:r>
          </a:p>
          <a:p>
            <a:r>
              <a:rPr lang="en-US" sz="2000">
                <a:solidFill>
                  <a:schemeClr val="folHlink"/>
                </a:solidFill>
              </a:rPr>
              <a:t>4 memory/cache loads per iteration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261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C0C7D9-43A2-4A14-83C8-2F6E7365542F}" type="slidenum">
              <a:rPr lang="en-US"/>
              <a:pPr/>
              <a:t>64</a:t>
            </a:fld>
            <a:endParaRPr lang="en-US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Ops Per Iteration</a:t>
            </a:r>
          </a:p>
        </p:txBody>
      </p:sp>
      <p:graphicFrame>
        <p:nvGraphicFramePr>
          <p:cNvPr id="60416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447800" y="1143000"/>
          <a:ext cx="6705600" cy="511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Worksheet" r:id="rId6" imgW="9753448" imgH="7438821" progId="Excel.Sheet.8">
                  <p:embed/>
                </p:oleObj>
              </mc:Choice>
              <mc:Fallback>
                <p:oleObj name="Worksheet" r:id="rId6" imgW="9753448" imgH="743882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143000"/>
                        <a:ext cx="6705600" cy="511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2514600"/>
            <a:ext cx="990600" cy="2819400"/>
            <a:chOff x="192" y="1248"/>
            <a:chExt cx="624" cy="1776"/>
          </a:xfrm>
        </p:grpSpPr>
        <p:sp>
          <p:nvSpPr>
            <p:cNvPr id="604165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166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6391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Vectors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37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BFFF6F-E776-46FF-81F3-F290BD7F5A16}" type="slidenum">
              <a:rPr lang="en-US"/>
              <a:pPr/>
              <a:t>66</a:t>
            </a:fld>
            <a:endParaRPr lang="en-US"/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Vector?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>
                <a:solidFill>
                  <a:schemeClr val="folHlink"/>
                </a:solidFill>
              </a:rPr>
              <a:t>vector</a:t>
            </a:r>
            <a:r>
              <a:rPr lang="en-US" dirty="0"/>
              <a:t> is a giant register that behaves like a collection of regular registers, except these registers all simultaneously perform the same operation on multiple sets of operands, producing multiple </a:t>
            </a:r>
            <a:r>
              <a:rPr lang="en-US" dirty="0" smtClean="0"/>
              <a:t>results of the same kind.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In a sense, vectors are like operation-specific cache.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>
                <a:solidFill>
                  <a:schemeClr val="folHlink"/>
                </a:solidFill>
              </a:rPr>
              <a:t>vector register</a:t>
            </a:r>
            <a:r>
              <a:rPr lang="en-US" dirty="0"/>
              <a:t> is a register that’s </a:t>
            </a:r>
            <a:r>
              <a:rPr lang="en-US" dirty="0" smtClean="0"/>
              <a:t>effectively made </a:t>
            </a:r>
            <a:r>
              <a:rPr lang="en-US" dirty="0"/>
              <a:t>up of </a:t>
            </a:r>
            <a:r>
              <a:rPr lang="en-US" dirty="0" smtClean="0"/>
              <a:t>  many </a:t>
            </a:r>
            <a:r>
              <a:rPr lang="en-US" dirty="0"/>
              <a:t>individual registers.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A </a:t>
            </a:r>
            <a:r>
              <a:rPr lang="en-US" b="1" i="1" u="sng" dirty="0">
                <a:solidFill>
                  <a:schemeClr val="folHlink"/>
                </a:solidFill>
              </a:rPr>
              <a:t>vector instruction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is an instruction that performs the same operation simultaneously on all of the individual registers of </a:t>
            </a:r>
            <a:r>
              <a:rPr lang="en-US" dirty="0" smtClean="0"/>
              <a:t> a </a:t>
            </a:r>
            <a:r>
              <a:rPr lang="en-US" dirty="0"/>
              <a:t>vector register.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630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0FE795E7-CFB9-4BBD-8DFA-AB0D7FC3436A}" type="slidenum">
              <a:rPr lang="en-US"/>
              <a:pPr/>
              <a:t>67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Register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71600" y="2057400"/>
            <a:ext cx="1752600" cy="2438400"/>
            <a:chOff x="1296" y="1392"/>
            <a:chExt cx="1104" cy="1536"/>
          </a:xfrm>
        </p:grpSpPr>
        <p:sp>
          <p:nvSpPr>
            <p:cNvPr id="607236" name="Rectangle 4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37" name="Line 5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38" name="Line 6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39" name="Line 7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0" name="Line 8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1" name="Line 9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2" name="Line 10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3" name="Line 11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581400" y="2057400"/>
            <a:ext cx="1752600" cy="2438400"/>
            <a:chOff x="1296" y="1392"/>
            <a:chExt cx="1104" cy="1536"/>
          </a:xfrm>
        </p:grpSpPr>
        <p:sp>
          <p:nvSpPr>
            <p:cNvPr id="607245" name="Rectangle 13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46" name="Line 14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7" name="Line 15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8" name="Line 16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9" name="Line 17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0" name="Line 18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1" name="Line 19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2" name="Line 20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1200" y="2057400"/>
            <a:ext cx="1752600" cy="2438400"/>
            <a:chOff x="1296" y="1392"/>
            <a:chExt cx="1104" cy="1536"/>
          </a:xfrm>
        </p:grpSpPr>
        <p:sp>
          <p:nvSpPr>
            <p:cNvPr id="607254" name="Rectangle 22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55" name="Line 23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6" name="Line 24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7" name="Line 25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8" name="Line 26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9" name="Line 27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60" name="Line 28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61" name="Line 29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7262" name="Text Box 30"/>
          <p:cNvSpPr txBox="1">
            <a:spLocks noChangeArrowheads="1"/>
          </p:cNvSpPr>
          <p:nvPr/>
        </p:nvSpPr>
        <p:spPr bwMode="auto">
          <a:xfrm>
            <a:off x="1936750" y="1590675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v0</a:t>
            </a:r>
          </a:p>
        </p:txBody>
      </p:sp>
      <p:sp>
        <p:nvSpPr>
          <p:cNvPr id="607263" name="Text Box 31"/>
          <p:cNvSpPr txBox="1">
            <a:spLocks noChangeArrowheads="1"/>
          </p:cNvSpPr>
          <p:nvPr/>
        </p:nvSpPr>
        <p:spPr bwMode="auto">
          <a:xfrm>
            <a:off x="4191000" y="1524000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v1</a:t>
            </a:r>
          </a:p>
        </p:txBody>
      </p:sp>
      <p:sp>
        <p:nvSpPr>
          <p:cNvPr id="607264" name="Text Box 32"/>
          <p:cNvSpPr txBox="1">
            <a:spLocks noChangeArrowheads="1"/>
          </p:cNvSpPr>
          <p:nvPr/>
        </p:nvSpPr>
        <p:spPr bwMode="auto">
          <a:xfrm>
            <a:off x="6400800" y="1524000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v2</a:t>
            </a:r>
          </a:p>
        </p:txBody>
      </p:sp>
      <p:sp>
        <p:nvSpPr>
          <p:cNvPr id="607265" name="Text Box 33"/>
          <p:cNvSpPr txBox="1">
            <a:spLocks noChangeArrowheads="1"/>
          </p:cNvSpPr>
          <p:nvPr/>
        </p:nvSpPr>
        <p:spPr bwMode="auto">
          <a:xfrm>
            <a:off x="3124200" y="5029200"/>
            <a:ext cx="2949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v0 &lt;- v1 + v2</a:t>
            </a:r>
          </a:p>
        </p:txBody>
      </p:sp>
      <p:sp>
        <p:nvSpPr>
          <p:cNvPr id="607266" name="Text Box 34"/>
          <p:cNvSpPr txBox="1">
            <a:spLocks noChangeArrowheads="1"/>
          </p:cNvSpPr>
          <p:nvPr/>
        </p:nvSpPr>
        <p:spPr bwMode="auto">
          <a:xfrm>
            <a:off x="3124200" y="2057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7" name="Text Box 35"/>
          <p:cNvSpPr txBox="1">
            <a:spLocks noChangeArrowheads="1"/>
          </p:cNvSpPr>
          <p:nvPr/>
        </p:nvSpPr>
        <p:spPr bwMode="auto">
          <a:xfrm>
            <a:off x="3124200" y="23145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8" name="Text Box 36"/>
          <p:cNvSpPr txBox="1">
            <a:spLocks noChangeArrowheads="1"/>
          </p:cNvSpPr>
          <p:nvPr/>
        </p:nvSpPr>
        <p:spPr bwMode="auto">
          <a:xfrm>
            <a:off x="31242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9" name="Text Box 37"/>
          <p:cNvSpPr txBox="1">
            <a:spLocks noChangeArrowheads="1"/>
          </p:cNvSpPr>
          <p:nvPr/>
        </p:nvSpPr>
        <p:spPr bwMode="auto">
          <a:xfrm>
            <a:off x="31242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0" name="Text Box 38"/>
          <p:cNvSpPr txBox="1">
            <a:spLocks noChangeArrowheads="1"/>
          </p:cNvSpPr>
          <p:nvPr/>
        </p:nvSpPr>
        <p:spPr bwMode="auto">
          <a:xfrm>
            <a:off x="3124200" y="32146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1" name="Text Box 39"/>
          <p:cNvSpPr txBox="1">
            <a:spLocks noChangeArrowheads="1"/>
          </p:cNvSpPr>
          <p:nvPr/>
        </p:nvSpPr>
        <p:spPr bwMode="auto">
          <a:xfrm>
            <a:off x="31242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2" name="Text Box 40"/>
          <p:cNvSpPr txBox="1">
            <a:spLocks noChangeArrowheads="1"/>
          </p:cNvSpPr>
          <p:nvPr/>
        </p:nvSpPr>
        <p:spPr bwMode="auto">
          <a:xfrm>
            <a:off x="31242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3" name="Text Box 41"/>
          <p:cNvSpPr txBox="1">
            <a:spLocks noChangeArrowheads="1"/>
          </p:cNvSpPr>
          <p:nvPr/>
        </p:nvSpPr>
        <p:spPr bwMode="auto">
          <a:xfrm>
            <a:off x="31242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4" name="Text Box 42"/>
          <p:cNvSpPr txBox="1">
            <a:spLocks noChangeArrowheads="1"/>
          </p:cNvSpPr>
          <p:nvPr/>
        </p:nvSpPr>
        <p:spPr bwMode="auto">
          <a:xfrm>
            <a:off x="54102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5" name="Text Box 43"/>
          <p:cNvSpPr txBox="1">
            <a:spLocks noChangeArrowheads="1"/>
          </p:cNvSpPr>
          <p:nvPr/>
        </p:nvSpPr>
        <p:spPr bwMode="auto">
          <a:xfrm>
            <a:off x="54102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6" name="Text Box 44"/>
          <p:cNvSpPr txBox="1">
            <a:spLocks noChangeArrowheads="1"/>
          </p:cNvSpPr>
          <p:nvPr/>
        </p:nvSpPr>
        <p:spPr bwMode="auto">
          <a:xfrm>
            <a:off x="5410200" y="2667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7" name="Text Box 45"/>
          <p:cNvSpPr txBox="1">
            <a:spLocks noChangeArrowheads="1"/>
          </p:cNvSpPr>
          <p:nvPr/>
        </p:nvSpPr>
        <p:spPr bwMode="auto">
          <a:xfrm>
            <a:off x="54102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8" name="Text Box 46"/>
          <p:cNvSpPr txBox="1">
            <a:spLocks noChangeArrowheads="1"/>
          </p:cNvSpPr>
          <p:nvPr/>
        </p:nvSpPr>
        <p:spPr bwMode="auto">
          <a:xfrm>
            <a:off x="5410200" y="3276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9" name="Text Box 47"/>
          <p:cNvSpPr txBox="1">
            <a:spLocks noChangeArrowheads="1"/>
          </p:cNvSpPr>
          <p:nvPr/>
        </p:nvSpPr>
        <p:spPr bwMode="auto">
          <a:xfrm>
            <a:off x="5410200" y="358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80" name="Text Box 48"/>
          <p:cNvSpPr txBox="1">
            <a:spLocks noChangeArrowheads="1"/>
          </p:cNvSpPr>
          <p:nvPr/>
        </p:nvSpPr>
        <p:spPr bwMode="auto">
          <a:xfrm>
            <a:off x="5410200" y="3886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81" name="Text Box 49"/>
          <p:cNvSpPr txBox="1">
            <a:spLocks noChangeArrowheads="1"/>
          </p:cNvSpPr>
          <p:nvPr/>
        </p:nvSpPr>
        <p:spPr bwMode="auto">
          <a:xfrm>
            <a:off x="54102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335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0EAFB-6B0B-4947-8EFB-142E3809EF6A}" type="slidenum">
              <a:rPr lang="en-US"/>
              <a:pPr/>
              <a:t>68</a:t>
            </a:fld>
            <a:endParaRPr lang="en-US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 Are Expensive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10540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Vectors were very popular in the 1980s, because they’re very fast, often faster than pipelines.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In the 1990s, though, they weren’t very popular.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Why?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Well, vectors </a:t>
            </a:r>
            <a:r>
              <a:rPr lang="en-US" dirty="0" smtClean="0"/>
              <a:t>weren’t </a:t>
            </a:r>
            <a:r>
              <a:rPr lang="en-US" dirty="0"/>
              <a:t>used by many commercial </a:t>
            </a:r>
            <a:r>
              <a:rPr lang="en-US" dirty="0" smtClean="0"/>
              <a:t>codes          </a:t>
            </a:r>
            <a:r>
              <a:rPr lang="en-US" dirty="0"/>
              <a:t>(for example, MS Word). </a:t>
            </a:r>
            <a:r>
              <a:rPr lang="en-US" dirty="0" smtClean="0"/>
              <a:t>So </a:t>
            </a:r>
            <a:r>
              <a:rPr lang="en-US" dirty="0"/>
              <a:t>most chip makers didn’t bother with vectors.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So, if you wanted vectors, you had to pay a lot of </a:t>
            </a:r>
            <a:r>
              <a:rPr lang="en-US" b="1" u="sng" dirty="0">
                <a:solidFill>
                  <a:schemeClr val="hlink"/>
                </a:solidFill>
              </a:rPr>
              <a:t>extra money</a:t>
            </a:r>
            <a:r>
              <a:rPr lang="en-US" dirty="0"/>
              <a:t> for them.</a:t>
            </a: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 smtClean="0"/>
              <a:t>Pentium </a:t>
            </a:r>
            <a:r>
              <a:rPr lang="en-US" dirty="0"/>
              <a:t>III Intel reintroduced very small </a:t>
            </a:r>
            <a:r>
              <a:rPr lang="en-US" dirty="0" smtClean="0"/>
              <a:t>integer vectors </a:t>
            </a:r>
            <a:r>
              <a:rPr lang="en-US" dirty="0"/>
              <a:t>(2 operations at a time</a:t>
            </a:r>
            <a:r>
              <a:rPr lang="en-US" dirty="0" smtClean="0"/>
              <a:t>). Pentium4 </a:t>
            </a:r>
            <a:r>
              <a:rPr lang="en-US" dirty="0"/>
              <a:t>added floating point vector operations, also of size 2. </a:t>
            </a:r>
            <a:r>
              <a:rPr lang="en-US" dirty="0" smtClean="0"/>
              <a:t>The </a:t>
            </a:r>
            <a:r>
              <a:rPr lang="en-US" dirty="0"/>
              <a:t>Core family </a:t>
            </a:r>
            <a:r>
              <a:rPr lang="en-US" dirty="0" smtClean="0"/>
              <a:t>doubled </a:t>
            </a:r>
            <a:r>
              <a:rPr lang="en-US" dirty="0"/>
              <a:t>the vector size to </a:t>
            </a:r>
            <a:r>
              <a:rPr lang="en-US" dirty="0" smtClean="0"/>
              <a:t>4, and Sandy Bridge (2011) added “Fused Multiply-Add,” which allows 8 calculations at a time (vector length 4).</a:t>
            </a:r>
            <a:endParaRPr lang="en-US" dirty="0"/>
          </a:p>
        </p:txBody>
      </p:sp>
      <p:pic>
        <p:nvPicPr>
          <p:cNvPr id="608260" name="Picture 4" descr="topdawg_200510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1905000"/>
            <a:ext cx="685800" cy="9144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20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A Real 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982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Twitch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Twitch.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http://www.twitch.tv/sipe2018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13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188362C2-C662-4DBA-A9F9-9277C64A0A52}" type="slidenum">
              <a:rPr lang="en-US"/>
              <a:pPr/>
              <a:t>70</a:t>
            </a:fld>
            <a:endParaRPr lang="en-US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Real Example</a:t>
            </a:r>
            <a:r>
              <a:rPr lang="en-US" baseline="30000"/>
              <a:t>[4]</a:t>
            </a:r>
          </a:p>
        </p:txBody>
      </p:sp>
      <p:sp>
        <p:nvSpPr>
          <p:cNvPr id="61030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129588" cy="510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DO k=2,nz-1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DO j=2,ny-1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DO i=2,nx-1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tem1(i,j,k) = u(i,j,k,2)*(u(i+1,j,k,2)-u(i-1,j,k,2))*dxinv2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tem2(i,j,k) = v(i,j,k,2)*(u(i,j+1,k,2)-u(i,j-1,k,2))*dyinv2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tem3(i,j,k) = w(i,j,k,2)*(u(i,j,k+1,2)-u(i,j,k-1,2))*dzinv2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DO k=2,nz-1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DO j=2,ny-1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DO i=2,nx-1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u(i,j,k,3) = u(i,j,k,1) -    &amp;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&amp;                 dtbig2*(tem1(i,j,k)+tem2(i,j,k)+tem3(i,j,k))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/>
            <a:endParaRPr lang="en-US" sz="1600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50000"/>
              </a:lnSpc>
            </a:pPr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. . .</a:t>
            </a:r>
          </a:p>
          <a:p>
            <a:pPr algn="l"/>
            <a:endParaRPr lang="en-US" sz="1600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endParaRPr lang="en-US" sz="1600" b="1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85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00F16F-2FDE-49F7-BDCE-84FECDFDE0ED}" type="slidenum">
              <a:rPr lang="en-US"/>
              <a:pPr/>
              <a:t>71</a:t>
            </a:fld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Example Performance</a:t>
            </a:r>
          </a:p>
        </p:txBody>
      </p:sp>
      <p:graphicFrame>
        <p:nvGraphicFramePr>
          <p:cNvPr id="611331" name="Object 3"/>
          <p:cNvGraphicFramePr>
            <a:graphicFrameLocks noChangeAspect="1"/>
          </p:cNvGraphicFramePr>
          <p:nvPr/>
        </p:nvGraphicFramePr>
        <p:xfrm>
          <a:off x="1752600" y="1371600"/>
          <a:ext cx="6324600" cy="457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Worksheet" r:id="rId6" imgW="10581840" imgH="7290360" progId="Excel.Sheet.8">
                  <p:embed/>
                </p:oleObj>
              </mc:Choice>
              <mc:Fallback>
                <p:oleObj name="Worksheet" r:id="rId6" imgW="10581840" imgH="729036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371600"/>
                        <a:ext cx="6324600" cy="457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981200"/>
            <a:ext cx="990600" cy="2819400"/>
            <a:chOff x="192" y="1248"/>
            <a:chExt cx="624" cy="1776"/>
          </a:xfrm>
        </p:grpSpPr>
        <p:sp>
          <p:nvSpPr>
            <p:cNvPr id="611333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1334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5000" y="6172200"/>
            <a:ext cx="5334000" cy="457200"/>
          </a:xfrm>
        </p:spPr>
        <p:txBody>
          <a:bodyPr/>
          <a:lstStyle/>
          <a:p>
            <a:r>
              <a:rPr lang="en-US" dirty="0" smtClean="0"/>
              <a:t>Supercomputing in Plain English: Instruct Lev Par</a:t>
            </a:r>
          </a:p>
          <a:p>
            <a:r>
              <a:rPr lang="en-US" dirty="0" smtClean="0"/>
              <a:t>Tue Feb 13 2018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752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C805A1-5FBC-411B-8BAD-F0163CFDEFCA}" type="slidenum">
              <a:rPr lang="en-US"/>
              <a:pPr/>
              <a:t>72</a:t>
            </a:fld>
            <a:endParaRPr lang="en-US"/>
          </a:p>
        </p:txBody>
      </p:sp>
      <p:sp>
        <p:nvSpPr>
          <p:cNvPr id="61235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187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D0267E-CF80-4D1E-967F-3104555E129F}" type="slidenum">
              <a:rPr lang="en-US"/>
              <a:pPr/>
              <a:t>73</a:t>
            </a:fld>
            <a:endParaRPr lang="en-US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You Shouldn’t Panic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general, the compiler and the CPU will do most of the heavy lifting for instruction-level parallelism.</a:t>
            </a:r>
          </a:p>
        </p:txBody>
      </p:sp>
      <p:sp>
        <p:nvSpPr>
          <p:cNvPr id="613380" name="Text Box 4"/>
          <p:cNvSpPr txBox="1">
            <a:spLocks noChangeArrowheads="1"/>
          </p:cNvSpPr>
          <p:nvPr/>
        </p:nvSpPr>
        <p:spPr bwMode="auto">
          <a:xfrm>
            <a:off x="3606800" y="2743200"/>
            <a:ext cx="2368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solidFill>
                  <a:schemeClr val="folHlink"/>
                </a:solidFill>
              </a:rPr>
              <a:t>BUT:</a:t>
            </a:r>
          </a:p>
        </p:txBody>
      </p:sp>
      <p:sp>
        <p:nvSpPr>
          <p:cNvPr id="613381" name="Text Box 5"/>
          <p:cNvSpPr txBox="1">
            <a:spLocks noChangeArrowheads="1"/>
          </p:cNvSpPr>
          <p:nvPr/>
        </p:nvSpPr>
        <p:spPr bwMode="auto">
          <a:xfrm>
            <a:off x="1066800" y="3886200"/>
            <a:ext cx="67103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chemeClr val="hlink"/>
                </a:solidFill>
              </a:rPr>
              <a:t>You need to be aware of ILP, because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your code is structured affects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much ILP the compiler and the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CPU can give you.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963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</a:t>
            </a:r>
            <a:r>
              <a:rPr lang="en-US" sz="2000" dirty="0"/>
              <a:t>Shared Memory 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13: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March </a:t>
            </a:r>
            <a:r>
              <a:rPr lang="en-US" sz="2000" dirty="0" smtClean="0"/>
              <a:t>27: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High Throughput 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10: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</a:t>
            </a:r>
            <a:r>
              <a:rPr lang="en-US" sz="2000" dirty="0" smtClean="0"/>
              <a:t>17: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24: Topic to be announced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May  1: </a:t>
            </a:r>
            <a:r>
              <a:rPr lang="en-US" sz="2000" dirty="0"/>
              <a:t>Topic to be </a:t>
            </a:r>
            <a:r>
              <a:rPr lang="en-US" sz="2000" dirty="0" smtClean="0"/>
              <a:t>announced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49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75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740962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49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dirty="0" smtClean="0"/>
              <a:t>Thanks for your attention!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</a:t>
            </a:r>
            <a:r>
              <a:rPr lang="en-US" sz="6000" dirty="0" smtClean="0"/>
              <a:t>?</a:t>
            </a:r>
            <a:br>
              <a:rPr lang="en-US" sz="6000" dirty="0" smtClean="0"/>
            </a:br>
            <a:r>
              <a:rPr lang="en-US" sz="3200" dirty="0" smtClean="0">
                <a:hlinkClick r:id="rId5"/>
              </a:rPr>
              <a:t>www.oscer.ou.edu</a:t>
            </a:r>
            <a:endParaRPr lang="en-US" sz="3200" dirty="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1485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191250"/>
            <a:ext cx="1295400" cy="457200"/>
          </a:xfrm>
          <a:prstGeom prst="rect">
            <a:avLst/>
          </a:prstGeom>
        </p:spPr>
        <p:txBody>
          <a:bodyPr/>
          <a:lstStyle/>
          <a:p>
            <a:fld id="{83F78067-4C0F-4740-A886-1AD98755BF04}" type="slidenum">
              <a:rPr lang="en-US"/>
              <a:pPr/>
              <a:t>78</a:t>
            </a:fld>
            <a:endParaRPr lang="en-US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617475" name="Text Box 3"/>
          <p:cNvSpPr txBox="1">
            <a:spLocks noChangeArrowheads="1"/>
          </p:cNvSpPr>
          <p:nvPr/>
        </p:nvSpPr>
        <p:spPr bwMode="auto">
          <a:xfrm>
            <a:off x="609600" y="1219200"/>
            <a:ext cx="8001000" cy="305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dirty="0">
                <a:solidFill>
                  <a:schemeClr val="folHlink"/>
                </a:solidFill>
              </a:rPr>
              <a:t>[1] Steve </a:t>
            </a:r>
            <a:r>
              <a:rPr lang="en-US" dirty="0" err="1">
                <a:solidFill>
                  <a:schemeClr val="folHlink"/>
                </a:solidFill>
              </a:rPr>
              <a:t>Behling</a:t>
            </a:r>
            <a:r>
              <a:rPr lang="en-US" dirty="0">
                <a:solidFill>
                  <a:schemeClr val="folHlink"/>
                </a:solidFill>
              </a:rPr>
              <a:t> et al, </a:t>
            </a:r>
            <a:r>
              <a:rPr lang="en-US" i="1" dirty="0">
                <a:solidFill>
                  <a:schemeClr val="folHlink"/>
                </a:solidFill>
              </a:rPr>
              <a:t>The POWER4 Processor Introduction and Tuning Guide</a:t>
            </a:r>
            <a:r>
              <a:rPr lang="en-US" dirty="0">
                <a:solidFill>
                  <a:schemeClr val="folHlink"/>
                </a:solidFill>
              </a:rPr>
              <a:t>, IBM, 2001.</a:t>
            </a:r>
          </a:p>
          <a:p>
            <a:pPr algn="l"/>
            <a:r>
              <a:rPr lang="en-US" dirty="0">
                <a:solidFill>
                  <a:schemeClr val="folHlink"/>
                </a:solidFill>
              </a:rPr>
              <a:t>[2] </a:t>
            </a:r>
            <a:r>
              <a:rPr lang="en-US" i="1" dirty="0">
                <a:solidFill>
                  <a:schemeClr val="folHlink"/>
                </a:solidFill>
              </a:rPr>
              <a:t>Intel® 64 and IA-32 Architectures Optimization Reference Manual</a:t>
            </a:r>
            <a:r>
              <a:rPr lang="en-US" dirty="0">
                <a:solidFill>
                  <a:schemeClr val="folHlink"/>
                </a:solidFill>
              </a:rPr>
              <a:t>, Order Number: </a:t>
            </a:r>
            <a:r>
              <a:rPr lang="en-US" dirty="0" smtClean="0">
                <a:solidFill>
                  <a:schemeClr val="folHlink"/>
                </a:solidFill>
              </a:rPr>
              <a:t>248966-015, May 2007.</a:t>
            </a:r>
            <a:endParaRPr lang="en-US" dirty="0">
              <a:solidFill>
                <a:schemeClr val="folHlink"/>
              </a:solidFill>
            </a:endParaRPr>
          </a:p>
          <a:p>
            <a:pPr algn="l"/>
            <a:r>
              <a:rPr lang="en-US" dirty="0">
                <a:solidFill>
                  <a:schemeClr val="folHlink"/>
                </a:solidFill>
                <a:latin typeface="Courier New" pitchFamily="49" charset="0"/>
                <a:hlinkClick r:id="rId4"/>
              </a:rPr>
              <a:t>http://www.intel.com/design/processor/manuals/248966.pdf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algn="l"/>
            <a:r>
              <a:rPr lang="en-US" dirty="0">
                <a:solidFill>
                  <a:schemeClr val="folHlink"/>
                </a:solidFill>
              </a:rPr>
              <a:t>[3] Kevin Dowd and Charles Severance, </a:t>
            </a:r>
            <a:r>
              <a:rPr lang="en-US" i="1" dirty="0">
                <a:solidFill>
                  <a:schemeClr val="folHlink"/>
                </a:solidFill>
              </a:rPr>
              <a:t>High Performance Computing,</a:t>
            </a:r>
          </a:p>
          <a:p>
            <a:pPr algn="l"/>
            <a:r>
              <a:rPr lang="en-US" i="1" dirty="0">
                <a:solidFill>
                  <a:schemeClr val="folHlink"/>
                </a:solidFill>
              </a:rPr>
              <a:t>       </a:t>
            </a:r>
            <a:r>
              <a:rPr lang="en-US" dirty="0">
                <a:solidFill>
                  <a:schemeClr val="folHlink"/>
                </a:solidFill>
              </a:rPr>
              <a:t>2</a:t>
            </a:r>
            <a:r>
              <a:rPr lang="en-US" baseline="30000" dirty="0">
                <a:solidFill>
                  <a:schemeClr val="folHlink"/>
                </a:solidFill>
              </a:rPr>
              <a:t>nd</a:t>
            </a:r>
            <a:r>
              <a:rPr lang="en-US" dirty="0">
                <a:solidFill>
                  <a:schemeClr val="folHlink"/>
                </a:solidFill>
              </a:rPr>
              <a:t> ed.</a:t>
            </a:r>
            <a:r>
              <a:rPr lang="en-US" i="1" dirty="0">
                <a:solidFill>
                  <a:schemeClr val="folHlink"/>
                </a:solidFill>
              </a:rPr>
              <a:t>  </a:t>
            </a:r>
            <a:r>
              <a:rPr lang="en-US" dirty="0">
                <a:solidFill>
                  <a:schemeClr val="folHlink"/>
                </a:solidFill>
              </a:rPr>
              <a:t>O’Reilly, 1998.</a:t>
            </a: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chemeClr val="folHlink"/>
                </a:solidFill>
                <a:cs typeface="Arial" charset="0"/>
              </a:rPr>
              <a:t>[4] Code courtesy of Dan Weber, 2001</a:t>
            </a:r>
            <a:r>
              <a:rPr lang="en-US" dirty="0" smtClean="0">
                <a:solidFill>
                  <a:schemeClr val="folHlink"/>
                </a:solidFill>
                <a:cs typeface="Arial" charset="0"/>
              </a:rPr>
              <a:t>.</a:t>
            </a:r>
          </a:p>
          <a:p>
            <a:pPr algn="l"/>
            <a:r>
              <a:rPr lang="en-US" dirty="0" smtClean="0">
                <a:solidFill>
                  <a:schemeClr val="folHlink"/>
                </a:solidFill>
                <a:cs typeface="Arial" charset="0"/>
              </a:rPr>
              <a:t>[5] </a:t>
            </a:r>
            <a:r>
              <a:rPr lang="en-US" dirty="0"/>
              <a:t>Intel® 64 and </a:t>
            </a:r>
            <a:r>
              <a:rPr lang="en-US" dirty="0" smtClean="0"/>
              <a:t>IA-32 Architectures Optimization </a:t>
            </a:r>
            <a:r>
              <a:rPr lang="en-US" dirty="0"/>
              <a:t>Reference Manual</a:t>
            </a:r>
            <a:endParaRPr lang="en-US" dirty="0" smtClean="0">
              <a:solidFill>
                <a:schemeClr val="folHlink"/>
              </a:solidFill>
              <a:cs typeface="Arial" charset="0"/>
            </a:endParaRPr>
          </a:p>
          <a:p>
            <a:pPr algn="l">
              <a:lnSpc>
                <a:spcPct val="120000"/>
              </a:lnSpc>
            </a:pPr>
            <a:r>
              <a:rPr lang="en-US" sz="1100" dirty="0" smtClean="0">
                <a:solidFill>
                  <a:schemeClr val="folHlink"/>
                </a:solidFill>
                <a:latin typeface="Courier New" pitchFamily="49" charset="0"/>
                <a:cs typeface="Courier New" pitchFamily="49" charset="0"/>
                <a:hlinkClick r:id="rId5"/>
              </a:rPr>
              <a:t>http://www.intel.com/content/dam/doc/manual/64-ia-32-architectures-optimization-manual.pdf</a:t>
            </a:r>
            <a:endParaRPr lang="en-US" sz="1100" dirty="0">
              <a:solidFill>
                <a:schemeClr val="folHlink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endParaRPr lang="en-US" sz="1400" dirty="0">
              <a:solidFill>
                <a:schemeClr val="folHlin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14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Instruct Lev Par</a:t>
            </a:r>
            <a:endParaRPr lang="en-US" dirty="0"/>
          </a:p>
          <a:p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8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Wowza</a:t>
            </a:r>
            <a:r>
              <a:rPr lang="en-US" sz="3600" dirty="0" smtClean="0"/>
              <a:t> #1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using </a:t>
            </a:r>
            <a:r>
              <a:rPr lang="en-US" dirty="0" err="1" smtClean="0"/>
              <a:t>Wowza</a:t>
            </a:r>
            <a:r>
              <a:rPr lang="en-US" dirty="0" smtClean="0"/>
              <a:t> from the following URL:</a:t>
            </a:r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 algn="ctr"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3"/>
              </a:rPr>
              <a:t>http://jwplayer.onenet.net/streams/sipe.html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 smtClean="0"/>
              <a:t>If that URL fails, then go to:</a:t>
            </a:r>
          </a:p>
          <a:p>
            <a:pPr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4"/>
              </a:rPr>
              <a:t>http://jwplayer.onenet.net/streams/sipebackup.html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38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Wowza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Wowza</a:t>
            </a:r>
            <a:r>
              <a:rPr lang="en-US" dirty="0" smtClean="0"/>
              <a:t> has been tested on multiple browsers on each of:</a:t>
            </a:r>
          </a:p>
          <a:p>
            <a:r>
              <a:rPr lang="en-US" dirty="0" smtClean="0"/>
              <a:t>Windows 10: IE, Firefox, Chrome, Opera, Safari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: Safari, Firefox</a:t>
            </a:r>
          </a:p>
          <a:p>
            <a:r>
              <a:rPr lang="en-US" dirty="0" smtClean="0"/>
              <a:t>Linux: Firefox, Opera</a:t>
            </a:r>
          </a:p>
          <a:p>
            <a:pPr marL="0" indent="0">
              <a:buNone/>
            </a:pPr>
            <a:r>
              <a:rPr lang="en-US" dirty="0" smtClean="0"/>
              <a:t>We’ve also successfully tested it via apps on devices with:</a:t>
            </a:r>
          </a:p>
          <a:p>
            <a:r>
              <a:rPr lang="en-US" dirty="0" smtClean="0"/>
              <a:t>Android</a:t>
            </a:r>
          </a:p>
          <a:p>
            <a:r>
              <a:rPr lang="en-US" dirty="0" err="1" smtClean="0"/>
              <a:t>iOS</a:t>
            </a:r>
            <a:endParaRPr lang="en-US" dirty="0" smtClean="0"/>
          </a:p>
          <a:p>
            <a:pPr>
              <a:buNone/>
            </a:pPr>
            <a:r>
              <a:rPr lang="en-US" dirty="0"/>
              <a:t>Many 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Instruct Lev Par</a:t>
            </a:r>
          </a:p>
          <a:p>
            <a:pPr>
              <a:defRPr/>
            </a:pPr>
            <a:r>
              <a:rPr lang="en-US" dirty="0" smtClean="0"/>
              <a:t>Tue Feb 13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"/>
  <p:tag name="NBP" val="1"/>
  <p:tag name="BSN" val="6"/>
  <p:tag name="SVT" val="TRUE"/>
  <p:tag name="CVB" val="6"/>
  <p:tag name="SPT" val="FALSE"/>
  <p:tag name="CII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"/>
  <p:tag name="NBP" val="1"/>
  <p:tag name="BSN" val="7"/>
  <p:tag name="SVT" val="TRUE"/>
  <p:tag name="CVB" val="7"/>
  <p:tag name="SPT" val="FALSE"/>
  <p:tag name="CII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"/>
  <p:tag name="NBP" val="1"/>
  <p:tag name="BSN" val="8"/>
  <p:tag name="SVT" val="TRUE"/>
  <p:tag name="CVB" val="8"/>
  <p:tag name="SPT" val="FALSE"/>
  <p:tag name="CII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"/>
  <p:tag name="NBP" val="1"/>
  <p:tag name="BSN" val="9"/>
  <p:tag name="SVT" val="TRUE"/>
  <p:tag name="CVB" val="9"/>
  <p:tag name="SPT" val="FALSE"/>
  <p:tag name="CII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"/>
  <p:tag name="NBP" val="1"/>
  <p:tag name="BSN" val="10"/>
  <p:tag name="SVT" val="TRUE"/>
  <p:tag name="CVB" val="10"/>
  <p:tag name="SPT" val="FALSE"/>
  <p:tag name="CII" val="1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1"/>
  <p:tag name="NBP" val="1"/>
  <p:tag name="BSN" val="11"/>
  <p:tag name="SVT" val="TRUE"/>
  <p:tag name="CVB" val="11"/>
  <p:tag name="SPT" val="FALSE"/>
  <p:tag name="CII" val="1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2"/>
  <p:tag name="NBP" val="1"/>
  <p:tag name="BSN" val="12"/>
  <p:tag name="SVT" val="TRUE"/>
  <p:tag name="CVB" val="12"/>
  <p:tag name="SPT" val="FALSE"/>
  <p:tag name="CII" val="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3"/>
  <p:tag name="NBP" val="1"/>
  <p:tag name="BSN" val="13"/>
  <p:tag name="SVT" val="TRUE"/>
  <p:tag name="CVB" val="13"/>
  <p:tag name="SPT" val="FALSE"/>
  <p:tag name="CII" val="1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"/>
  <p:tag name="NBP" val="1"/>
  <p:tag name="BSN" val="14"/>
  <p:tag name="SVT" val="TRUE"/>
  <p:tag name="CVB" val="14"/>
  <p:tag name="SPT" val="FALSE"/>
  <p:tag name="CII" val="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NBP" val="1"/>
  <p:tag name="BSN" val="15"/>
  <p:tag name="SVT" val="TRUE"/>
  <p:tag name="CVB" val="15"/>
  <p:tag name="SPT" val="FALSE"/>
  <p:tag name="CII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"/>
  <p:tag name="NBP" val="1"/>
  <p:tag name="BSN" val="16"/>
  <p:tag name="SVT" val="TRUE"/>
  <p:tag name="CVB" val="16"/>
  <p:tag name="SPT" val="FALSE"/>
  <p:tag name="CII" val="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7"/>
  <p:tag name="NBP" val="1"/>
  <p:tag name="BSN" val="17"/>
  <p:tag name="SVT" val="TRUE"/>
  <p:tag name="CVB" val="17"/>
  <p:tag name="SPT" val="FALSE"/>
  <p:tag name="CII" val="1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NBP" val="1"/>
  <p:tag name="BSN" val="18"/>
  <p:tag name="SVT" val="TRUE"/>
  <p:tag name="CVB" val="18"/>
  <p:tag name="SPT" val="FALSE"/>
  <p:tag name="CII" val="1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NBP" val="1"/>
  <p:tag name="BSN" val="18"/>
  <p:tag name="SVT" val="TRUE"/>
  <p:tag name="CVB" val="18"/>
  <p:tag name="SPT" val="FALSE"/>
  <p:tag name="CII" val="1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9"/>
  <p:tag name="NBP" val="1"/>
  <p:tag name="BSN" val="19"/>
  <p:tag name="SVT" val="TRUE"/>
  <p:tag name="CVB" val="19"/>
  <p:tag name="SPT" val="FALSE"/>
  <p:tag name="CII" val="1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0"/>
  <p:tag name="NBP" val="1"/>
  <p:tag name="BSN" val="20"/>
  <p:tag name="SVT" val="TRUE"/>
  <p:tag name="CVB" val="20"/>
  <p:tag name="SPT" val="FALSE"/>
  <p:tag name="CII" val="2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"/>
  <p:tag name="NBP" val="1"/>
  <p:tag name="BSN" val="21"/>
  <p:tag name="SVT" val="TRUE"/>
  <p:tag name="CVB" val="21"/>
  <p:tag name="SPT" val="FALSE"/>
  <p:tag name="CII" val="2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"/>
  <p:tag name="NBP" val="1"/>
  <p:tag name="BSN" val="22"/>
  <p:tag name="SVT" val="TRUE"/>
  <p:tag name="CVB" val="22"/>
  <p:tag name="SPT" val="FALSE"/>
  <p:tag name="CII" val="2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3"/>
  <p:tag name="NBP" val="1"/>
  <p:tag name="BSN" val="23"/>
  <p:tag name="SVT" val="TRUE"/>
  <p:tag name="CVB" val="23"/>
  <p:tag name="SPT" val="FALSE"/>
  <p:tag name="CII" val="2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4"/>
  <p:tag name="NBP" val="1"/>
  <p:tag name="BSN" val="24"/>
  <p:tag name="SVT" val="TRUE"/>
  <p:tag name="CVB" val="24"/>
  <p:tag name="SPT" val="FALSE"/>
  <p:tag name="CII" val="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5"/>
  <p:tag name="NBP" val="1"/>
  <p:tag name="BSN" val="25"/>
  <p:tag name="SVT" val="TRUE"/>
  <p:tag name="CVB" val="25"/>
  <p:tag name="SPT" val="FALSE"/>
  <p:tag name="CII" val="2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NBP" val="1"/>
  <p:tag name="BSN" val="26"/>
  <p:tag name="SVT" val="TRUE"/>
  <p:tag name="CVB" val="26"/>
  <p:tag name="SPT" val="FALSE"/>
  <p:tag name="CII" val="2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NBP" val="1"/>
  <p:tag name="BSN" val="26"/>
  <p:tag name="SVT" val="TRUE"/>
  <p:tag name="CVB" val="26"/>
  <p:tag name="SPT" val="FALSE"/>
  <p:tag name="CII" val="2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7"/>
  <p:tag name="NBP" val="1"/>
  <p:tag name="BSN" val="27"/>
  <p:tag name="SVT" val="TRUE"/>
  <p:tag name="CVB" val="27"/>
  <p:tag name="SPT" val="FALSE"/>
  <p:tag name="CII" val="2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7"/>
  <p:tag name="NBP" val="1"/>
  <p:tag name="BSN" val="27"/>
  <p:tag name="SVT" val="TRUE"/>
  <p:tag name="CVB" val="27"/>
  <p:tag name="SPT" val="FALSE"/>
  <p:tag name="CII" val="2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8"/>
  <p:tag name="NBP" val="1"/>
  <p:tag name="BSN" val="28"/>
  <p:tag name="SVT" val="TRUE"/>
  <p:tag name="CVB" val="28"/>
  <p:tag name="SPT" val="FALSE"/>
  <p:tag name="CII" val="2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9"/>
  <p:tag name="NBP" val="1"/>
  <p:tag name="BSN" val="29"/>
  <p:tag name="SVT" val="TRUE"/>
  <p:tag name="CVB" val="29"/>
  <p:tag name="SPT" val="FALSE"/>
  <p:tag name="CII" val="2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NBP" val="1"/>
  <p:tag name="BSN" val="30"/>
  <p:tag name="SVT" val="TRUE"/>
  <p:tag name="CVB" val="30"/>
  <p:tag name="SPT" val="FALSE"/>
  <p:tag name="CII" val="3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1"/>
  <p:tag name="NBP" val="1"/>
  <p:tag name="BSN" val="31"/>
  <p:tag name="SVT" val="TRUE"/>
  <p:tag name="CVB" val="31"/>
  <p:tag name="SPT" val="FALSE"/>
  <p:tag name="CII" val="3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2"/>
  <p:tag name="NBP" val="1"/>
  <p:tag name="BSN" val="32"/>
  <p:tag name="SVT" val="TRUE"/>
  <p:tag name="CVB" val="32"/>
  <p:tag name="SPT" val="FALSE"/>
  <p:tag name="CII" val="3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"/>
  <p:tag name="NBP" val="1"/>
  <p:tag name="BSN" val="2"/>
  <p:tag name="SVT" val="TRUE"/>
  <p:tag name="CVB" val="2"/>
  <p:tag name="SPT" val="FALSE"/>
  <p:tag name="CII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3"/>
  <p:tag name="NBP" val="1"/>
  <p:tag name="CVB" val="33"/>
  <p:tag name="SPT" val="FALSE"/>
  <p:tag name="BSN" val="33"/>
  <p:tag name="LFXCI" val="0"/>
  <p:tag name="SVT" val="TRUE"/>
  <p:tag name="CII" val="3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4"/>
  <p:tag name="NBP" val="1"/>
  <p:tag name="CVB" val="34"/>
  <p:tag name="SPT" val="FALSE"/>
  <p:tag name="BSN" val="34"/>
  <p:tag name="LFXCI" val="0"/>
  <p:tag name="SVT" val="TRUE"/>
  <p:tag name="CII" val="3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NBP" val="1"/>
  <p:tag name="CVB" val="35"/>
  <p:tag name="SPT" val="FALSE"/>
  <p:tag name="BSN" val="35"/>
  <p:tag name="LFXCI" val="0"/>
  <p:tag name="SVT" val="TRUE"/>
  <p:tag name="CII" val="3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6"/>
  <p:tag name="NBP" val="1"/>
  <p:tag name="CVB" val="36"/>
  <p:tag name="SPT" val="FALSE"/>
  <p:tag name="BSN" val="36"/>
  <p:tag name="LFXCI" val="0"/>
  <p:tag name="SVT" val="TRUE"/>
  <p:tag name="CII" val="3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NBP" val="1"/>
  <p:tag name="BSN" val="30"/>
  <p:tag name="SVT" val="TRUE"/>
  <p:tag name="CVB" val="30"/>
  <p:tag name="SPT" val="FALSE"/>
  <p:tag name="CII" val="3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8"/>
  <p:tag name="NBP" val="1"/>
  <p:tag name="CVB" val="38"/>
  <p:tag name="SPT" val="FALSE"/>
  <p:tag name="BSN" val="38"/>
  <p:tag name="LFXCI" val="0"/>
  <p:tag name="SVT" val="TRUE"/>
  <p:tag name="CII" val="3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9"/>
  <p:tag name="NBP" val="1"/>
  <p:tag name="CVB" val="39"/>
  <p:tag name="SPT" val="FALSE"/>
  <p:tag name="BSN" val="39"/>
  <p:tag name="LFXCI" val="0"/>
  <p:tag name="SVT" val="TRUE"/>
  <p:tag name="CII" val="39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0"/>
  <p:tag name="NBP" val="1"/>
  <p:tag name="CVB" val="40"/>
  <p:tag name="SPT" val="FALSE"/>
  <p:tag name="BSN" val="40"/>
  <p:tag name="LFXCI" val="0"/>
  <p:tag name="SVT" val="TRUE"/>
  <p:tag name="CII" val="4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1"/>
  <p:tag name="NBP" val="1"/>
  <p:tag name="CVB" val="41"/>
  <p:tag name="SPT" val="FALSE"/>
  <p:tag name="BSN" val="41"/>
  <p:tag name="LFXCI" val="0"/>
  <p:tag name="SVT" val="TRUE"/>
  <p:tag name="CII" val="4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2"/>
  <p:tag name="NBP" val="1"/>
  <p:tag name="CVB" val="42"/>
  <p:tag name="SPT" val="FALSE"/>
  <p:tag name="BSN" val="42"/>
  <p:tag name="LFXCI" val="0"/>
  <p:tag name="SVT" val="TRUE"/>
  <p:tag name="CII" val="4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"/>
  <p:tag name="NBP" val="1"/>
  <p:tag name="BSN" val="3"/>
  <p:tag name="SVT" val="TRUE"/>
  <p:tag name="CVB" val="3"/>
  <p:tag name="SPT" val="FALSE"/>
  <p:tag name="CII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3"/>
  <p:tag name="NBP" val="1"/>
  <p:tag name="CVB" val="43"/>
  <p:tag name="SPT" val="FALSE"/>
  <p:tag name="BSN" val="43"/>
  <p:tag name="LFXCI" val="0"/>
  <p:tag name="SVT" val="TRUE"/>
  <p:tag name="CII" val="4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4"/>
  <p:tag name="NBP" val="1"/>
  <p:tag name="CVB" val="44"/>
  <p:tag name="SPT" val="FALSE"/>
  <p:tag name="BSN" val="44"/>
  <p:tag name="LFXCI" val="0"/>
  <p:tag name="SVT" val="TRUE"/>
  <p:tag name="CII" val="4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"/>
  <p:tag name="NBP" val="1"/>
  <p:tag name="CVB" val="45"/>
  <p:tag name="SPT" val="FALSE"/>
  <p:tag name="BSN" val="45"/>
  <p:tag name="LFXCI" val="0"/>
  <p:tag name="SVT" val="TRUE"/>
  <p:tag name="CII" val="4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"/>
  <p:tag name="NBP" val="1"/>
  <p:tag name="CVB" val="46"/>
  <p:tag name="SPT" val="FALSE"/>
  <p:tag name="BSN" val="46"/>
  <p:tag name="LFXCI" val="0"/>
  <p:tag name="SVT" val="TRUE"/>
  <p:tag name="CII" val="4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"/>
  <p:tag name="NBP" val="1"/>
  <p:tag name="CVB" val="47"/>
  <p:tag name="SPT" val="FALSE"/>
  <p:tag name="BSN" val="47"/>
  <p:tag name="LFXCI" val="0"/>
  <p:tag name="SVT" val="TRUE"/>
  <p:tag name="CII" val="47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8"/>
  <p:tag name="NBP" val="1"/>
  <p:tag name="CVB" val="48"/>
  <p:tag name="SPT" val="FALSE"/>
  <p:tag name="BSN" val="48"/>
  <p:tag name="LFXCI" val="0"/>
  <p:tag name="SVT" val="TRUE"/>
  <p:tag name="CII" val="4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9"/>
  <p:tag name="NBP" val="1"/>
  <p:tag name="CVB" val="49"/>
  <p:tag name="SPT" val="FALSE"/>
  <p:tag name="BSN" val="49"/>
  <p:tag name="LFXCI" val="0"/>
  <p:tag name="SVT" val="TRUE"/>
  <p:tag name="CII" val="49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0"/>
  <p:tag name="NBP" val="1"/>
  <p:tag name="CVB" val="50"/>
  <p:tag name="SPT" val="FALSE"/>
  <p:tag name="BSN" val="50"/>
  <p:tag name="LFXCI" val="0"/>
  <p:tag name="SVT" val="TRUE"/>
  <p:tag name="CII" val="5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CVB" val="51"/>
  <p:tag name="SPT" val="FALSE"/>
  <p:tag name="BSN" val="51"/>
  <p:tag name="LFXCI" val="0"/>
  <p:tag name="SVT" val="TRUE"/>
  <p:tag name="CII" val="5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2"/>
  <p:tag name="NBP" val="1"/>
  <p:tag name="BSN" val="52"/>
  <p:tag name="SVT" val="TRUE"/>
  <p:tag name="CVB" val="52"/>
  <p:tag name="SPT" val="FALSE"/>
  <p:tag name="CII" val="5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"/>
  <p:tag name="NBP" val="1"/>
  <p:tag name="BSN" val="4"/>
  <p:tag name="SVT" val="TRUE"/>
  <p:tag name="CVB" val="4"/>
  <p:tag name="SPT" val="FALSE"/>
  <p:tag name="CII" val="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4"/>
  <p:tag name="NBP" val="1"/>
  <p:tag name="CVB" val="54"/>
  <p:tag name="SPT" val="FALSE"/>
  <p:tag name="BSN" val="54"/>
  <p:tag name="LFXCI" val="0"/>
  <p:tag name="SVT" val="TRUE"/>
  <p:tag name="CII" val="5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BSN" val="51"/>
  <p:tag name="SVT" val="TRUE"/>
  <p:tag name="CVB" val="51"/>
  <p:tag name="SPT" val="FALSE"/>
  <p:tag name="CII" val="5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2"/>
  <p:tag name="NBP" val="1"/>
  <p:tag name="BSN" val="52"/>
  <p:tag name="SVT" val="TRUE"/>
  <p:tag name="CVB" val="52"/>
  <p:tag name="SPT" val="FALSE"/>
  <p:tag name="CII" val="5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"/>
  <p:tag name="NBP" val="1"/>
  <p:tag name="BSN" val="5"/>
  <p:tag name="SVT" val="TRUE"/>
  <p:tag name="CVB" val="5"/>
  <p:tag name="SPT" val="FALSE"/>
  <p:tag name="CII" val="5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21036</TotalTime>
  <Words>5915</Words>
  <Application>Microsoft Office PowerPoint</Application>
  <PresentationFormat>On-screen Show (4:3)</PresentationFormat>
  <Paragraphs>1007</Paragraphs>
  <Slides>78</Slides>
  <Notes>78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87" baseType="lpstr">
      <vt:lpstr>Arial</vt:lpstr>
      <vt:lpstr>Arial Black</vt:lpstr>
      <vt:lpstr>Courier New</vt:lpstr>
      <vt:lpstr>Symbol</vt:lpstr>
      <vt:lpstr>Tahoma</vt:lpstr>
      <vt:lpstr>Times New Roman</vt:lpstr>
      <vt:lpstr>Wingdings</vt:lpstr>
      <vt:lpstr>Blends</vt:lpstr>
      <vt:lpstr>Worksheet</vt:lpstr>
      <vt:lpstr>Supercomputing in Plain English Instruction Level Parallelism</vt:lpstr>
      <vt:lpstr>This is an experiment!</vt:lpstr>
      <vt:lpstr>PLEASE MUTE YOURSELF</vt:lpstr>
      <vt:lpstr>Download the Slides Beforehand</vt:lpstr>
      <vt:lpstr>Zoom</vt:lpstr>
      <vt:lpstr>YouTube</vt:lpstr>
      <vt:lpstr>Twitch</vt:lpstr>
      <vt:lpstr>Wowza #1</vt:lpstr>
      <vt:lpstr>Wowza #2</vt:lpstr>
      <vt:lpstr>Toll Free Phone Bridge</vt:lpstr>
      <vt:lpstr>Please Mute Yourself</vt:lpstr>
      <vt:lpstr>Questions via E-mail Only</vt:lpstr>
      <vt:lpstr>Onsite: Talent Release Form</vt:lpstr>
      <vt:lpstr>TENTATIVE Schedule</vt:lpstr>
      <vt:lpstr>Thanks for helping!</vt:lpstr>
      <vt:lpstr>This is an experiment!</vt:lpstr>
      <vt:lpstr>Coming in 2018!</vt:lpstr>
      <vt:lpstr>Outline</vt:lpstr>
      <vt:lpstr>Parallelism</vt:lpstr>
      <vt:lpstr>What Is ILP?</vt:lpstr>
      <vt:lpstr>PowerPoint Presentation</vt:lpstr>
      <vt:lpstr>Why You Shouldn’t Panic</vt:lpstr>
      <vt:lpstr>Kinds of ILP</vt:lpstr>
      <vt:lpstr>What’s an Instruction?</vt:lpstr>
      <vt:lpstr>What’s a Cycle?</vt:lpstr>
      <vt:lpstr>What’s the Relevance of Cycles?</vt:lpstr>
      <vt:lpstr>Scalar Operation</vt:lpstr>
      <vt:lpstr>PowerPoint Presentation</vt:lpstr>
      <vt:lpstr>Scalar Operation</vt:lpstr>
      <vt:lpstr>Does Order Matter?</vt:lpstr>
      <vt:lpstr>Superscalar Operation</vt:lpstr>
      <vt:lpstr>Loops</vt:lpstr>
      <vt:lpstr>Loops Are Good</vt:lpstr>
      <vt:lpstr>Why Loops Are Good</vt:lpstr>
      <vt:lpstr>PowerPoint Presentation</vt:lpstr>
      <vt:lpstr>Superscalar Loops (C)</vt:lpstr>
      <vt:lpstr>Superscalar Loops (F90)</vt:lpstr>
      <vt:lpstr>Superscalar Loops</vt:lpstr>
      <vt:lpstr>Example: IBM POWER4</vt:lpstr>
      <vt:lpstr>Pipelining</vt:lpstr>
      <vt:lpstr>Pipelining</vt:lpstr>
      <vt:lpstr>PowerPoint Presentation</vt:lpstr>
      <vt:lpstr>Pipelining Example</vt:lpstr>
      <vt:lpstr>Pipelines: Example</vt:lpstr>
      <vt:lpstr>Some Simple Loops (F90)</vt:lpstr>
      <vt:lpstr>Some Simple Loops (C)</vt:lpstr>
      <vt:lpstr>Slightly Less Simple Loops (F90)</vt:lpstr>
      <vt:lpstr>Slightly Less Simple Loops (C)</vt:lpstr>
      <vt:lpstr>Loop Performance</vt:lpstr>
      <vt:lpstr>Performance Characteristics</vt:lpstr>
      <vt:lpstr>Arithmetic Operation Speeds</vt:lpstr>
      <vt:lpstr>Fast and Slow Operations</vt:lpstr>
      <vt:lpstr>What Can Prevent Pipelining?</vt:lpstr>
      <vt:lpstr>How Do They Kill Pipelining?</vt:lpstr>
      <vt:lpstr>How Do They Kill Pipelining?</vt:lpstr>
      <vt:lpstr>How Do They Kill Pipelining?</vt:lpstr>
      <vt:lpstr>What If No Pipelining?</vt:lpstr>
      <vt:lpstr>Randomly Permuted Loops</vt:lpstr>
      <vt:lpstr>Superpipelining</vt:lpstr>
      <vt:lpstr>Superpipelining</vt:lpstr>
      <vt:lpstr>More Operations At a Time</vt:lpstr>
      <vt:lpstr>Some Complicated Loops</vt:lpstr>
      <vt:lpstr>A Very Complicated Loop</vt:lpstr>
      <vt:lpstr>Multiple Ops Per Iteration</vt:lpstr>
      <vt:lpstr>Vectors</vt:lpstr>
      <vt:lpstr>What Is a Vector?</vt:lpstr>
      <vt:lpstr>Vector Register</vt:lpstr>
      <vt:lpstr>Vectors Are Expensive</vt:lpstr>
      <vt:lpstr>A Real Example</vt:lpstr>
      <vt:lpstr>A Real Example[4]</vt:lpstr>
      <vt:lpstr>Real Example Performance</vt:lpstr>
      <vt:lpstr>PowerPoint Presentation</vt:lpstr>
      <vt:lpstr>Why You Shouldn’t Panic</vt:lpstr>
      <vt:lpstr>TENTATIVE Schedule</vt:lpstr>
      <vt:lpstr>Thanks for helping!</vt:lpstr>
      <vt:lpstr>Coming in 2018!</vt:lpstr>
      <vt:lpstr>Thanks for your attention!   Questions? www.oscer.ou.edu</vt:lpstr>
      <vt:lpstr>References</vt:lpstr>
    </vt:vector>
  </TitlesOfParts>
  <Company>University of Oklahoma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Overview</dc:title>
  <dc:creator>Henry Neeman</dc:creator>
  <cp:lastModifiedBy>Henry Neeman</cp:lastModifiedBy>
  <cp:revision>597</cp:revision>
  <cp:lastPrinted>1601-01-01T00:00:00Z</cp:lastPrinted>
  <dcterms:created xsi:type="dcterms:W3CDTF">2001-08-18T12:37:15Z</dcterms:created>
  <dcterms:modified xsi:type="dcterms:W3CDTF">2018-02-13T04:23:19Z</dcterms:modified>
</cp:coreProperties>
</file>