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78"/>
  </p:notesMasterIdLst>
  <p:handoutMasterIdLst>
    <p:handoutMasterId r:id="rId79"/>
  </p:handoutMasterIdLst>
  <p:sldIdLst>
    <p:sldId id="701" r:id="rId2"/>
    <p:sldId id="722" r:id="rId3"/>
    <p:sldId id="724" r:id="rId4"/>
    <p:sldId id="735" r:id="rId5"/>
    <p:sldId id="726" r:id="rId6"/>
    <p:sldId id="736" r:id="rId7"/>
    <p:sldId id="737" r:id="rId8"/>
    <p:sldId id="729" r:id="rId9"/>
    <p:sldId id="730" r:id="rId10"/>
    <p:sldId id="731" r:id="rId11"/>
    <p:sldId id="763" r:id="rId12"/>
    <p:sldId id="741" r:id="rId13"/>
    <p:sldId id="773" r:id="rId14"/>
    <p:sldId id="732" r:id="rId15"/>
    <p:sldId id="733" r:id="rId16"/>
    <p:sldId id="739" r:id="rId17"/>
    <p:sldId id="740" r:id="rId18"/>
    <p:sldId id="895" r:id="rId19"/>
    <p:sldId id="896" r:id="rId20"/>
    <p:sldId id="897" r:id="rId21"/>
    <p:sldId id="898" r:id="rId22"/>
    <p:sldId id="899" r:id="rId23"/>
    <p:sldId id="900" r:id="rId24"/>
    <p:sldId id="901" r:id="rId25"/>
    <p:sldId id="902" r:id="rId26"/>
    <p:sldId id="903" r:id="rId27"/>
    <p:sldId id="904" r:id="rId28"/>
    <p:sldId id="905" r:id="rId29"/>
    <p:sldId id="906" r:id="rId30"/>
    <p:sldId id="907" r:id="rId31"/>
    <p:sldId id="908" r:id="rId32"/>
    <p:sldId id="909" r:id="rId33"/>
    <p:sldId id="910" r:id="rId34"/>
    <p:sldId id="911" r:id="rId35"/>
    <p:sldId id="912" r:id="rId36"/>
    <p:sldId id="913" r:id="rId37"/>
    <p:sldId id="914" r:id="rId38"/>
    <p:sldId id="915" r:id="rId39"/>
    <p:sldId id="916" r:id="rId40"/>
    <p:sldId id="917" r:id="rId41"/>
    <p:sldId id="918" r:id="rId42"/>
    <p:sldId id="919" r:id="rId43"/>
    <p:sldId id="920" r:id="rId44"/>
    <p:sldId id="921" r:id="rId45"/>
    <p:sldId id="922" r:id="rId46"/>
    <p:sldId id="923" r:id="rId47"/>
    <p:sldId id="924" r:id="rId48"/>
    <p:sldId id="925" r:id="rId49"/>
    <p:sldId id="926" r:id="rId50"/>
    <p:sldId id="927" r:id="rId51"/>
    <p:sldId id="928" r:id="rId52"/>
    <p:sldId id="929" r:id="rId53"/>
    <p:sldId id="930" r:id="rId54"/>
    <p:sldId id="931" r:id="rId55"/>
    <p:sldId id="932" r:id="rId56"/>
    <p:sldId id="933" r:id="rId57"/>
    <p:sldId id="934" r:id="rId58"/>
    <p:sldId id="935" r:id="rId59"/>
    <p:sldId id="936" r:id="rId60"/>
    <p:sldId id="937" r:id="rId61"/>
    <p:sldId id="938" r:id="rId62"/>
    <p:sldId id="939" r:id="rId63"/>
    <p:sldId id="940" r:id="rId64"/>
    <p:sldId id="941" r:id="rId65"/>
    <p:sldId id="942" r:id="rId66"/>
    <p:sldId id="943" r:id="rId67"/>
    <p:sldId id="944" r:id="rId68"/>
    <p:sldId id="945" r:id="rId69"/>
    <p:sldId id="946" r:id="rId70"/>
    <p:sldId id="947" r:id="rId71"/>
    <p:sldId id="948" r:id="rId72"/>
    <p:sldId id="949" r:id="rId73"/>
    <p:sldId id="950" r:id="rId74"/>
    <p:sldId id="956" r:id="rId75"/>
    <p:sldId id="954" r:id="rId76"/>
    <p:sldId id="955" r:id="rId77"/>
  </p:sldIdLst>
  <p:sldSz cx="9144000" cy="6858000" type="screen4x3"/>
  <p:notesSz cx="6858000" cy="9144000"/>
  <p:custDataLst>
    <p:tags r:id="rId8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75" autoAdjust="0"/>
  </p:normalViewPr>
  <p:slideViewPr>
    <p:cSldViewPr>
      <p:cViewPr varScale="1">
        <p:scale>
          <a:sx n="59" d="100"/>
          <a:sy n="59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216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0" y="6172200"/>
            <a:ext cx="46482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419D801A-45E6-48EB-96F2-D98BF4A1B8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58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4" name="Picture 15" descr="ou201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66800" y="6175524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9" descr="ouit_logo_small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47800" y="6127899"/>
            <a:ext cx="11430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762000" y="457200"/>
            <a:ext cx="80216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6192987"/>
            <a:ext cx="692285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  <p:sldLayoutId id="2147483692" r:id="rId15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sipe2013@gmail.co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neeman@ou.edu" TargetMode="External"/><Relationship Id="rId2" Type="http://schemas.openxmlformats.org/officeDocument/2006/relationships/hyperlink" Target="http://www.oscer.ou.edu/educatio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hneeman@ou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symposium2013.oscer.ou.edu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center.njvid.net/videos/livestreams/page1/" TargetMode="External"/><Relationship Id="rId2" Type="http://schemas.openxmlformats.org/officeDocument/2006/relationships/hyperlink" Target="http://www.onenet.net/technical-resources/video/sipe-stream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Excel_97-2003_Worksheet1.xls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2.xls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Excel_97-2003_Worksheet3.xls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Excel_97-2003_Worksheet4.xls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7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6" Type="http://schemas.openxmlformats.org/officeDocument/2006/relationships/image" Target="../media/image11.jpeg"/><Relationship Id="rId11" Type="http://schemas.openxmlformats.org/officeDocument/2006/relationships/image" Target="../media/image15.jpeg"/><Relationship Id="rId5" Type="http://schemas.openxmlformats.org/officeDocument/2006/relationships/image" Target="../media/image10.jpeg"/><Relationship Id="rId10" Type="http://schemas.openxmlformats.org/officeDocument/2006/relationships/hyperlink" Target="http://symposium2013.oscer.ou.edu/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hyperlink" Target="http://www.oscer.ou.edu/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l.com/design/processor/manuals/248966.pdf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4.xml"/><Relationship Id="rId4" Type="http://schemas.openxmlformats.org/officeDocument/2006/relationships/hyperlink" Target="http://www.intel.com/content/dam/doc/manual/64-ia-32-architectures-optimization-manua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933448"/>
            <a:ext cx="79248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Supercomputing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in Plain English</a:t>
            </a:r>
            <a:br>
              <a:rPr lang="en-US" sz="4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</a:rPr>
              <a:t>Instruction Level Parallelism</a:t>
            </a:r>
            <a:endParaRPr lang="en-US" sz="5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Henry Neeman, Director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200" b="1" dirty="0" smtClean="0"/>
              <a:t>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2000" b="1" dirty="0" smtClean="0"/>
              <a:t>University of Oklahoma</a:t>
            </a:r>
          </a:p>
          <a:p>
            <a:pPr eaLnBrk="1" hangingPunct="1">
              <a:spcBef>
                <a:spcPts val="0"/>
              </a:spcBef>
            </a:pPr>
            <a:r>
              <a:rPr lang="en-US" sz="1800" b="1" dirty="0" smtClean="0"/>
              <a:t>Tuesday February 5 2013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67000" y="5181600"/>
            <a:ext cx="3886200" cy="1066800"/>
            <a:chOff x="1824" y="3120"/>
            <a:chExt cx="3168" cy="853"/>
          </a:xfrm>
        </p:grpSpPr>
        <p:pic>
          <p:nvPicPr>
            <p:cNvPr id="11272" name="Picture 9" descr="ouit_logo_smal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56" y="3168"/>
              <a:ext cx="1536" cy="8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3" name="Picture 6" descr="ou201_logo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24" y="3264"/>
              <a:ext cx="432" cy="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3120"/>
              <a:ext cx="1209" cy="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167345"/>
            <a:ext cx="2008659" cy="1547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4F5EC7-229E-472C-A577-0EE5257C4F8A}" type="slidenum">
              <a:rPr lang="en-US"/>
              <a:pPr/>
              <a:t>10</a:t>
            </a:fld>
            <a:endParaRPr lang="en-US"/>
          </a:p>
        </p:txBody>
      </p:sp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</a:t>
            </a:r>
            <a:r>
              <a:rPr lang="en-US" sz="3600" dirty="0" smtClean="0"/>
              <a:t>via E-mail Only</a:t>
            </a:r>
            <a:endParaRPr lang="en-US" sz="3600" dirty="0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Ask questions </a:t>
            </a:r>
            <a:r>
              <a:rPr lang="en-US" dirty="0" smtClean="0"/>
              <a:t>by sending e-mail to: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  <a:hlinkClick r:id="rId2"/>
              </a:rPr>
              <a:t>sipe2013@gmail.com</a:t>
            </a: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All questions will be read out loud and then answered out loud.</a:t>
            </a:r>
          </a:p>
        </p:txBody>
      </p:sp>
    </p:spTree>
    <p:extLst>
      <p:ext uri="{BB962C8B-B14F-4D97-AF65-F5344CB8AC3E}">
        <p14:creationId xmlns:p14="http://schemas.microsoft.com/office/powerpoint/2010/main" val="2745103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TENTATIVE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</a:t>
            </a:r>
            <a:r>
              <a:rPr lang="en-US" sz="2300" dirty="0" smtClean="0"/>
              <a:t>Jan 29: </a:t>
            </a:r>
            <a:r>
              <a:rPr lang="en-US" sz="2300" dirty="0" err="1" smtClean="0"/>
              <a:t>Inst</a:t>
            </a:r>
            <a:r>
              <a:rPr lang="en-US" sz="2300" dirty="0" smtClean="0"/>
              <a:t> Level Par: </a:t>
            </a:r>
            <a:r>
              <a:rPr lang="en-US" sz="2300" dirty="0"/>
              <a:t>What the Heck is Supercomputing?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Jan 29: The Tyranny of the Storage Hierarchy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Feb 5: Instruction Level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Feb 12: Stupid Compiler Tricks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Feb 19: Shared Memory Multithreading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Feb 26: Distributed Multiprocessing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March 5: Applications and Types of Parallelism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March 12: Multicore Madness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March 19: NO SESSION (OU's Spring Break)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March 26: High Throughput Computing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Apr 2: GPGPU: Number Crunching in Your Graphics Card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Tue Apr 9: Grab Bag: Scientific Libraries, I/O Libraries, </a:t>
            </a:r>
            <a:r>
              <a:rPr lang="en-US" sz="2300" dirty="0" smtClean="0"/>
              <a:t>Visualization</a:t>
            </a:r>
            <a:endParaRPr lang="en-US" sz="2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50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494C96-A8C8-4EB8-BBEB-189F763251B2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Supercomputing </a:t>
            </a:r>
            <a:r>
              <a:rPr lang="en-US" sz="3600" dirty="0" smtClean="0"/>
              <a:t>Exercises #1</a:t>
            </a:r>
            <a:endParaRPr lang="en-US" sz="36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Want to do the “Supercomputing in Plain English” exercises?</a:t>
            </a:r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/>
              <a:t> </a:t>
            </a:r>
            <a:r>
              <a:rPr lang="en-US" dirty="0" smtClean="0"/>
              <a:t>exercise will be </a:t>
            </a:r>
            <a:r>
              <a:rPr lang="en-US" dirty="0"/>
              <a:t>posted </a:t>
            </a:r>
            <a:r>
              <a:rPr lang="en-US" dirty="0" smtClean="0"/>
              <a:t>soon at</a:t>
            </a:r>
            <a:r>
              <a:rPr lang="en-US" dirty="0"/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latin typeface="Courier New" pitchFamily="49" charset="0"/>
                <a:hlinkClick r:id="rId2"/>
              </a:rPr>
              <a:t>http://www.oscer.ou.edu/education/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n-US" dirty="0"/>
              <a:t>If you don’t yet have a supercomputer account, you can get a temporary account, just for the “Supercomputing in Plain English” exercises, by sending e-mail to: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  <a:hlinkClick r:id="rId3"/>
              </a:rPr>
              <a:t>hneeman@ou.edu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Please note that this account is for doing the </a:t>
            </a:r>
            <a:r>
              <a:rPr lang="en-US" b="1" u="sng" dirty="0"/>
              <a:t>exercises only</a:t>
            </a:r>
            <a:r>
              <a:rPr lang="en-US" dirty="0"/>
              <a:t>, and will be shut down at the end of the series</a:t>
            </a:r>
            <a:r>
              <a:rPr lang="en-US" dirty="0" smtClean="0"/>
              <a:t>. It’s also available only to those at institutions in the USA.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This week’s Introductory exercise will teach you how to compile and run jobs on OU’s big Linux cluster supercomputer, which is named </a:t>
            </a:r>
            <a:r>
              <a:rPr lang="en-US" dirty="0" smtClean="0"/>
              <a:t>Boomer.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55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Supercomputing Exercises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You’ll be doing the exercises on your own (or you can work with others at your local institution if you like).</a:t>
            </a:r>
          </a:p>
          <a:p>
            <a:pPr marL="0" indent="0">
              <a:buNone/>
            </a:pPr>
            <a:r>
              <a:rPr lang="en-US" dirty="0" smtClean="0"/>
              <a:t>These aren’t graded, but we’re available for questions:</a:t>
            </a:r>
          </a:p>
          <a:p>
            <a:pPr marL="0" indent="0" algn="ctr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  <a:hlinkClick r:id="rId2"/>
              </a:rPr>
              <a:t>hneeman@ou.edu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FE677A-EF37-4970-9B49-8180FA10AF29}" type="slidenum">
              <a:rPr lang="en-US"/>
              <a:pPr/>
              <a:t>14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 for helping!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OU IT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OSCER </a:t>
            </a:r>
            <a:r>
              <a:rPr lang="en-US" sz="1800" dirty="0"/>
              <a:t>operations staff (Brandon George, Dave Akin, Brett Zimmerman, Josh </a:t>
            </a:r>
            <a:r>
              <a:rPr lang="en-US" sz="1800" dirty="0" smtClean="0"/>
              <a:t>Alexander, Patrick Calhoun)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Horst </a:t>
            </a:r>
            <a:r>
              <a:rPr lang="en-US" sz="1800" dirty="0" err="1" smtClean="0"/>
              <a:t>Severini</a:t>
            </a:r>
            <a:r>
              <a:rPr lang="en-US" sz="1800" dirty="0" smtClean="0"/>
              <a:t>, OSCER Associate Director for Remote &amp; Heterogeneous Computing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Debi </a:t>
            </a:r>
            <a:r>
              <a:rPr lang="en-US" sz="1800" dirty="0" err="1" smtClean="0"/>
              <a:t>Gentis</a:t>
            </a:r>
            <a:r>
              <a:rPr lang="en-US" sz="1800" dirty="0" smtClean="0"/>
              <a:t>, OU Research IT coordinator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Kevin Blake, OU IT (videographer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Chris </a:t>
            </a:r>
            <a:r>
              <a:rPr lang="en-US" sz="1800" dirty="0" err="1" smtClean="0"/>
              <a:t>Kobza</a:t>
            </a:r>
            <a:r>
              <a:rPr lang="en-US" sz="1800" dirty="0" smtClean="0"/>
              <a:t>, OU IT (learning technologies)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Mark </a:t>
            </a:r>
            <a:r>
              <a:rPr lang="en-US" sz="1800" dirty="0" err="1" smtClean="0"/>
              <a:t>McAvoy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Kyle Keys, OU National Weather Center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smtClean="0"/>
              <a:t>James Deaton</a:t>
            </a:r>
            <a:r>
              <a:rPr lang="en-US" sz="2000" dirty="0"/>
              <a:t>, </a:t>
            </a:r>
            <a:r>
              <a:rPr lang="en-US" sz="2000" dirty="0" err="1"/>
              <a:t>Skyler</a:t>
            </a:r>
            <a:r>
              <a:rPr lang="en-US" sz="2000" dirty="0"/>
              <a:t> Donahue and Steven </a:t>
            </a:r>
            <a:r>
              <a:rPr lang="en-US" sz="2000" dirty="0" err="1" smtClean="0"/>
              <a:t>Haldeman</a:t>
            </a:r>
            <a:r>
              <a:rPr lang="en-US" sz="2000" dirty="0" smtClean="0"/>
              <a:t>, </a:t>
            </a:r>
            <a:r>
              <a:rPr lang="en-US" sz="2000" dirty="0" err="1" smtClean="0"/>
              <a:t>OneNet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Bob </a:t>
            </a:r>
            <a:r>
              <a:rPr lang="en-US" sz="2000" dirty="0" err="1" smtClean="0"/>
              <a:t>Gerdes</a:t>
            </a:r>
            <a:r>
              <a:rPr lang="en-US" sz="2000" dirty="0" smtClean="0"/>
              <a:t>, Rutgers U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Lisa </a:t>
            </a:r>
            <a:r>
              <a:rPr lang="en-US" sz="2000" dirty="0" err="1" smtClean="0"/>
              <a:t>Ison</a:t>
            </a:r>
            <a:r>
              <a:rPr lang="en-US" sz="2000" dirty="0" smtClean="0"/>
              <a:t>, U Kentucky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Paul Dave, U Chicago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4870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66C146-843B-48F7-A792-92EF9FF3154A}" type="slidenum">
              <a:rPr lang="en-US"/>
              <a:pPr/>
              <a:t>15</a:t>
            </a:fld>
            <a:endParaRPr lang="en-US"/>
          </a:p>
        </p:txBody>
      </p:sp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This is an experiment!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It’s the nature of these kinds of videoconferences that </a:t>
            </a:r>
            <a:r>
              <a:rPr lang="en-US" b="1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/>
              <a:t>Remember, if all else fails, you always have the toll free phone bridge to fall back on.</a:t>
            </a:r>
          </a:p>
        </p:txBody>
      </p:sp>
    </p:spTree>
    <p:extLst>
      <p:ext uri="{BB962C8B-B14F-4D97-AF65-F5344CB8AC3E}">
        <p14:creationId xmlns:p14="http://schemas.microsoft.com/office/powerpoint/2010/main" val="1375511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in 2013!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From Computational Biophysics to Systems Biology, May 19-21, Norman OK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Great Plains Network Annual Meeting, May 29-31, Kansas City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XSEDE2013, July 22-25, San Diego CA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IEEE Cluster 2013, Sep 23-27, Indianapolis IN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b="1" dirty="0" smtClean="0"/>
              <a:t>OKLAHOMA SUPERCOMPUTING SYMPOSIUM 2013, Oct 1-2, Norman OK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None/>
            </a:pPr>
            <a:r>
              <a:rPr lang="en-US" dirty="0" smtClean="0"/>
              <a:t>SC13, Nov 17-22, Denver 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66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1316181" cy="1447800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17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4749800" y="4914900"/>
            <a:ext cx="4271963" cy="1255879"/>
            <a:chOff x="3505200" y="4572001"/>
            <a:chExt cx="4495800" cy="1255879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3434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REE! Wed Oct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2013 @ 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smtClean="0">
                  <a:solidFill>
                    <a:schemeClr val="bg1"/>
                  </a:solidFill>
                </a:rPr>
                <a:t>registra2ons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905865" y="4800601"/>
              <a:ext cx="36969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hlink"/>
                  </a:solidFill>
                  <a:latin typeface="Courier New" pitchFamily="49" charset="0"/>
                  <a:hlinkClick r:id="rId10"/>
                </a:rPr>
                <a:t>http://symposium2013.oscer.ou.edu/</a:t>
              </a:r>
              <a:endParaRPr lang="en-US" sz="12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  <p:sp>
          <p:nvSpPr>
            <p:cNvPr id="554005" name="Text Box 21"/>
            <p:cNvSpPr txBox="1">
              <a:spLocks noChangeArrowheads="1"/>
            </p:cNvSpPr>
            <p:nvPr/>
          </p:nvSpPr>
          <p:spPr bwMode="auto">
            <a:xfrm>
              <a:off x="3505200" y="5029200"/>
              <a:ext cx="4495800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700" b="1" dirty="0" smtClean="0"/>
                <a:t>Reception/Poster Session</a:t>
              </a:r>
            </a:p>
            <a:p>
              <a:pPr>
                <a:spcBef>
                  <a:spcPts val="0"/>
                </a:spcBef>
              </a:pPr>
              <a:r>
                <a:rPr lang="en-US" sz="1700" b="1" dirty="0" smtClean="0"/>
                <a:t>Tue </a:t>
              </a:r>
              <a:r>
                <a:rPr lang="en-US" sz="1700" b="1" dirty="0"/>
                <a:t>Oct </a:t>
              </a:r>
              <a:r>
                <a:rPr lang="en-US" sz="1700" b="1" dirty="0" smtClean="0"/>
                <a:t>1 2013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  <a:endParaRPr lang="en-US" sz="1700" b="1" dirty="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en-US" sz="1700" b="1" dirty="0" smtClean="0"/>
                <a:t>Symposium </a:t>
              </a:r>
              <a:r>
                <a:rPr lang="en-US" sz="1700" b="1" dirty="0"/>
                <a:t>Wed Oct </a:t>
              </a:r>
              <a:r>
                <a:rPr lang="en-US" sz="1700" b="1" dirty="0" smtClean="0"/>
                <a:t>2 2013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91" y="3671047"/>
            <a:ext cx="1033550" cy="13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68823" y="5029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2010 </a:t>
            </a:r>
            <a:r>
              <a:rPr lang="en-US" sz="1200" dirty="0"/>
              <a:t>Keynote: </a:t>
            </a:r>
            <a:r>
              <a:rPr lang="en-US" sz="1200" dirty="0" smtClean="0"/>
              <a:t>Horst Simon  Deputy Director         Lawrence Berkeley National Laboratory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64200" y="404580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Keynote     to be announced!</a:t>
            </a:r>
            <a:endParaRPr lang="en-US" sz="2400" b="1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3733800"/>
            <a:ext cx="1067990" cy="1371600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43200" y="5082182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2011 </a:t>
            </a:r>
            <a:r>
              <a:rPr lang="en-US" sz="1200" dirty="0"/>
              <a:t>Keynote: </a:t>
            </a:r>
            <a:r>
              <a:rPr lang="en-US" sz="1200" dirty="0" smtClean="0"/>
              <a:t>Barry Schneider  Program Manager         National Science Foundation</a:t>
            </a:r>
            <a:endParaRPr lang="en-US" sz="12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62400" y="5133976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2012 </a:t>
            </a:r>
            <a:r>
              <a:rPr lang="en-US" sz="1200" dirty="0"/>
              <a:t>Keynote: </a:t>
            </a:r>
            <a:r>
              <a:rPr lang="en-US" sz="1200" dirty="0" smtClean="0"/>
              <a:t>Thom Dunning  Director        National Center for Supercomputing Applications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088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B61166-5CDE-4E46-92A3-0BE563982B7A}" type="slidenum">
              <a:rPr lang="en-US"/>
              <a:pPr/>
              <a:t>18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dirty="0"/>
              <a:t>What is Instruction-Level Parallelism?</a:t>
            </a:r>
          </a:p>
          <a:p>
            <a:r>
              <a:rPr lang="en-US" dirty="0"/>
              <a:t>Scalar Operation</a:t>
            </a:r>
          </a:p>
          <a:p>
            <a:r>
              <a:rPr lang="en-US" dirty="0"/>
              <a:t>Loops</a:t>
            </a:r>
          </a:p>
          <a:p>
            <a:r>
              <a:rPr lang="en-US" dirty="0"/>
              <a:t>Pipelining</a:t>
            </a:r>
          </a:p>
          <a:p>
            <a:pPr>
              <a:lnSpc>
                <a:spcPct val="80000"/>
              </a:lnSpc>
            </a:pPr>
            <a:r>
              <a:rPr lang="en-US" dirty="0"/>
              <a:t>Loop Performance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Superpipelining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Vectors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 Real Example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94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7DEEF5-8931-4F1E-B546-FE6F99995A9E}" type="slidenum">
              <a:rPr lang="en-US"/>
              <a:pPr/>
              <a:t>19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r>
              <a:rPr lang="en-US"/>
              <a:t>Parallelism</a:t>
            </a:r>
          </a:p>
        </p:txBody>
      </p:sp>
      <p:pic>
        <p:nvPicPr>
          <p:cNvPr id="559107" name="Picture 3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86200"/>
            <a:ext cx="3167063" cy="2136775"/>
          </a:xfrm>
          <a:prstGeom prst="rect">
            <a:avLst/>
          </a:prstGeom>
          <a:noFill/>
        </p:spPr>
      </p:pic>
      <p:pic>
        <p:nvPicPr>
          <p:cNvPr id="559108" name="Picture 4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09" name="Picture 5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10" name="Picture 6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1" name="Picture 7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2" name="Picture 8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1143000" cy="771525"/>
          </a:xfrm>
          <a:prstGeom prst="rect">
            <a:avLst/>
          </a:prstGeom>
          <a:noFill/>
        </p:spPr>
      </p:pic>
      <p:pic>
        <p:nvPicPr>
          <p:cNvPr id="559113" name="Picture 9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4" name="Picture 10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5" name="Picture 11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1143000" cy="771525"/>
          </a:xfrm>
          <a:prstGeom prst="rect">
            <a:avLst/>
          </a:prstGeom>
          <a:noFill/>
        </p:spPr>
      </p:pic>
      <p:pic>
        <p:nvPicPr>
          <p:cNvPr id="559116" name="Picture 12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17" name="Picture 13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18" name="Picture 14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124200"/>
            <a:ext cx="1143000" cy="771525"/>
          </a:xfrm>
          <a:prstGeom prst="rect">
            <a:avLst/>
          </a:prstGeom>
          <a:noFill/>
        </p:spPr>
      </p:pic>
      <p:pic>
        <p:nvPicPr>
          <p:cNvPr id="559119" name="Picture 15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962400"/>
            <a:ext cx="1143000" cy="771525"/>
          </a:xfrm>
          <a:prstGeom prst="rect">
            <a:avLst/>
          </a:prstGeom>
          <a:noFill/>
        </p:spPr>
      </p:pic>
      <p:pic>
        <p:nvPicPr>
          <p:cNvPr id="559120" name="Picture 16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876800"/>
            <a:ext cx="1143000" cy="771525"/>
          </a:xfrm>
          <a:prstGeom prst="rect">
            <a:avLst/>
          </a:prstGeom>
          <a:noFill/>
        </p:spPr>
      </p:pic>
      <p:pic>
        <p:nvPicPr>
          <p:cNvPr id="559121" name="Picture 17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76800"/>
            <a:ext cx="1143000" cy="771525"/>
          </a:xfrm>
          <a:prstGeom prst="rect">
            <a:avLst/>
          </a:prstGeom>
          <a:noFill/>
        </p:spPr>
      </p:pic>
      <p:pic>
        <p:nvPicPr>
          <p:cNvPr id="559122" name="Picture 18" descr="bd0495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76800"/>
            <a:ext cx="1143000" cy="771525"/>
          </a:xfrm>
          <a:prstGeom prst="rect">
            <a:avLst/>
          </a:prstGeom>
          <a:noFill/>
        </p:spPr>
      </p:pic>
      <p:sp>
        <p:nvSpPr>
          <p:cNvPr id="559123" name="Text Box 19"/>
          <p:cNvSpPr txBox="1">
            <a:spLocks noChangeArrowheads="1"/>
          </p:cNvSpPr>
          <p:nvPr/>
        </p:nvSpPr>
        <p:spPr bwMode="auto">
          <a:xfrm>
            <a:off x="1371600" y="342900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Less fish …</a:t>
            </a:r>
          </a:p>
        </p:txBody>
      </p:sp>
      <p:sp>
        <p:nvSpPr>
          <p:cNvPr id="559124" name="Text Box 20"/>
          <p:cNvSpPr txBox="1">
            <a:spLocks noChangeArrowheads="1"/>
          </p:cNvSpPr>
          <p:nvPr/>
        </p:nvSpPr>
        <p:spPr bwMode="auto">
          <a:xfrm>
            <a:off x="5562600" y="5562600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More fish!</a:t>
            </a:r>
          </a:p>
        </p:txBody>
      </p:sp>
      <p:sp>
        <p:nvSpPr>
          <p:cNvPr id="559125" name="Text Box 21"/>
          <p:cNvSpPr txBox="1">
            <a:spLocks noChangeArrowheads="1"/>
          </p:cNvSpPr>
          <p:nvPr/>
        </p:nvSpPr>
        <p:spPr bwMode="auto">
          <a:xfrm>
            <a:off x="762000" y="1219200"/>
            <a:ext cx="365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 i="1" u="sng"/>
              <a:t>Parallelism</a:t>
            </a:r>
            <a:r>
              <a:rPr lang="en-US" sz="2800"/>
              <a:t> means doing multiple things at the same time: You can get more work done in the same time.</a:t>
            </a: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600200" y="6172200"/>
            <a:ext cx="5334000" cy="457200"/>
          </a:xfrm>
        </p:spPr>
        <p:txBody>
          <a:bodyPr/>
          <a:lstStyle/>
          <a:p>
            <a:r>
              <a:rPr lang="en-US" dirty="0" smtClean="0"/>
              <a:t>Supercomputing in Plain English: Inst Level Par</a:t>
            </a:r>
          </a:p>
          <a:p>
            <a:r>
              <a:rPr lang="en-US" dirty="0" smtClean="0"/>
              <a:t>Tue Feb 5 2013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998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F78582-057A-4635-8143-9FB397AB0807}" type="slidenum">
              <a:rPr lang="en-US"/>
              <a:pPr/>
              <a:t>2</a:t>
            </a:fld>
            <a:endParaRPr lang="en-US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This is an experiment!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It’s the nature of these kinds of videoconferences that </a:t>
            </a:r>
            <a:r>
              <a:rPr lang="en-US" b="1"/>
              <a:t>FAILURES ARE GUARANTEED TO HAPPEN!       NO PROMISES!</a:t>
            </a:r>
          </a:p>
          <a:p>
            <a:pPr>
              <a:buFont typeface="Wingdings" pitchFamily="2" charset="2"/>
              <a:buNone/>
            </a:pPr>
            <a:r>
              <a:rPr lang="en-US"/>
              <a:t>So, please bear with us. Hopefully everything will work out well enough.</a:t>
            </a:r>
          </a:p>
          <a:p>
            <a:pPr>
              <a:buFont typeface="Wingdings" pitchFamily="2" charset="2"/>
              <a:buNone/>
            </a:pPr>
            <a:r>
              <a:rPr lang="en-US"/>
              <a:t>If you lose your connection, you can retry the same kind of connection, or try connecting another way.</a:t>
            </a:r>
          </a:p>
          <a:p>
            <a:pPr>
              <a:buFont typeface="Wingdings" pitchFamily="2" charset="2"/>
              <a:buNone/>
            </a:pPr>
            <a:r>
              <a:rPr lang="en-US"/>
              <a:t>Remember, if all else fails, you always have the toll free phone bridge to fall back on.</a:t>
            </a:r>
          </a:p>
        </p:txBody>
      </p:sp>
    </p:spTree>
    <p:extLst>
      <p:ext uri="{BB962C8B-B14F-4D97-AF65-F5344CB8AC3E}">
        <p14:creationId xmlns:p14="http://schemas.microsoft.com/office/powerpoint/2010/main" val="1556625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A3B4BA-844A-4982-8C95-C5BA2DD669E3}" type="slidenum">
              <a:rPr lang="en-US"/>
              <a:pPr/>
              <a:t>20</a:t>
            </a:fld>
            <a:endParaRPr lang="en-US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ILP?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105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 dirty="0"/>
              <a:t>Instruction-Level Parallelism</a:t>
            </a:r>
            <a:r>
              <a:rPr lang="en-US" dirty="0"/>
              <a:t> (ILP) is a set of techniques for </a:t>
            </a:r>
            <a:r>
              <a:rPr lang="en-US" b="1" u="sng" dirty="0">
                <a:solidFill>
                  <a:schemeClr val="folHlink"/>
                </a:solidFill>
              </a:rPr>
              <a:t>executing</a:t>
            </a:r>
            <a:r>
              <a:rPr lang="en-US" u="sng" dirty="0">
                <a:solidFill>
                  <a:schemeClr val="folHlink"/>
                </a:solidFill>
              </a:rPr>
              <a:t> </a:t>
            </a:r>
            <a:r>
              <a:rPr lang="en-US" b="1" u="sng" dirty="0">
                <a:solidFill>
                  <a:schemeClr val="folHlink"/>
                </a:solidFill>
              </a:rPr>
              <a:t>multiple instructions at the same time within the same CPU core</a:t>
            </a:r>
            <a:r>
              <a:rPr lang="en-US" b="1" dirty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(Note that ILP has </a:t>
            </a:r>
            <a:r>
              <a:rPr lang="en-US" b="1" u="sng" dirty="0"/>
              <a:t>nothing to do with multicore</a:t>
            </a:r>
            <a:r>
              <a:rPr lang="en-US" dirty="0"/>
              <a:t>.)</a:t>
            </a:r>
          </a:p>
          <a:p>
            <a:pPr>
              <a:buFont typeface="Wingdings" pitchFamily="2" charset="2"/>
              <a:buNone/>
            </a:pPr>
            <a:r>
              <a:rPr lang="en-US" b="1" u="sng" dirty="0"/>
              <a:t>The problem</a:t>
            </a:r>
            <a:r>
              <a:rPr lang="en-US" dirty="0" smtClean="0"/>
              <a:t>: A CPU core has </a:t>
            </a:r>
            <a:r>
              <a:rPr lang="en-US" dirty="0"/>
              <a:t>lots of circuitry, and at any given time, most of it is idle, which is wasteful.</a:t>
            </a:r>
          </a:p>
          <a:p>
            <a:pPr>
              <a:buFont typeface="Wingdings" pitchFamily="2" charset="2"/>
              <a:buNone/>
            </a:pPr>
            <a:r>
              <a:rPr lang="en-US" b="1" u="sng" dirty="0"/>
              <a:t>The solution</a:t>
            </a:r>
            <a:r>
              <a:rPr lang="en-US" dirty="0"/>
              <a:t>: </a:t>
            </a:r>
            <a:r>
              <a:rPr lang="en-US" dirty="0" smtClean="0"/>
              <a:t>Have </a:t>
            </a:r>
            <a:r>
              <a:rPr lang="en-US" dirty="0"/>
              <a:t>different parts of the CPU </a:t>
            </a:r>
            <a:r>
              <a:rPr lang="en-US" dirty="0" smtClean="0"/>
              <a:t>core work </a:t>
            </a:r>
            <a:r>
              <a:rPr lang="en-US" dirty="0"/>
              <a:t>on different operations at the same </a:t>
            </a:r>
            <a:r>
              <a:rPr lang="en-US" dirty="0" smtClean="0"/>
              <a:t>time: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If </a:t>
            </a:r>
            <a:r>
              <a:rPr lang="en-US" dirty="0"/>
              <a:t>the CPU </a:t>
            </a:r>
            <a:r>
              <a:rPr lang="en-US" dirty="0" smtClean="0"/>
              <a:t>core has </a:t>
            </a:r>
            <a:r>
              <a:rPr lang="en-US" dirty="0"/>
              <a:t>the ability to work on 10 operations at a time, then the program can, in principle, run as much as 10 times as fast (although in practice, not quite so much).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634F9F-DDE2-4B2B-AB63-EAAA757C4B1B}" type="slidenum">
              <a:rPr lang="en-US"/>
              <a:pPr/>
              <a:t>21</a:t>
            </a:fld>
            <a:endParaRPr lang="en-US"/>
          </a:p>
        </p:txBody>
      </p:sp>
      <p:sp>
        <p:nvSpPr>
          <p:cNvPr id="56115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9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C92C70-E7BA-4B71-A630-6990A5603EF7}" type="slidenum">
              <a:rPr lang="en-US"/>
              <a:pPr/>
              <a:t>22</a:t>
            </a:fld>
            <a:endParaRPr lang="en-US"/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You Shouldn’t Panic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general, the compiler and the CPU will do most of the heavy lifting for instruction-level parallelism.</a:t>
            </a:r>
          </a:p>
        </p:txBody>
      </p:sp>
      <p:sp>
        <p:nvSpPr>
          <p:cNvPr id="562180" name="Text Box 4"/>
          <p:cNvSpPr txBox="1">
            <a:spLocks noChangeArrowheads="1"/>
          </p:cNvSpPr>
          <p:nvPr/>
        </p:nvSpPr>
        <p:spPr bwMode="auto">
          <a:xfrm>
            <a:off x="3606800" y="2743200"/>
            <a:ext cx="236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folHlink"/>
                </a:solidFill>
              </a:rPr>
              <a:t>BUT:</a:t>
            </a:r>
          </a:p>
        </p:txBody>
      </p:sp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6710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chemeClr val="hlink"/>
                </a:solidFill>
              </a:rPr>
              <a:t>You need to be aware of ILP, because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your code is structured affects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much ILP the compiler and the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CPU can give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E51EB3-D513-4DF5-8130-DC86B77D05DD}" type="slidenum">
              <a:rPr lang="en-US"/>
              <a:pPr/>
              <a:t>23</a:t>
            </a:fld>
            <a:endParaRPr lang="en-US"/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Kinds of ILP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r>
              <a:rPr lang="en-US" b="1" i="1" u="sng"/>
              <a:t>Superscalar</a:t>
            </a:r>
            <a:r>
              <a:rPr lang="en-US"/>
              <a:t>: Perform multiple operations at the same time (for example, simultaneously perform an add, a multiply and a load).</a:t>
            </a:r>
          </a:p>
          <a:p>
            <a:r>
              <a:rPr lang="en-US" b="1" i="1" u="sng"/>
              <a:t>Pipeline</a:t>
            </a:r>
            <a:r>
              <a:rPr lang="en-US"/>
              <a:t>: Start performing an operation on one piece of data while finishing the same operation on another piece of data – perform different </a:t>
            </a:r>
            <a:r>
              <a:rPr lang="en-US" b="1" i="1" u="sng"/>
              <a:t>stages</a:t>
            </a:r>
            <a:r>
              <a:rPr lang="en-US"/>
              <a:t> of the same operation on different sets of operands at the same time (like an assembly line).</a:t>
            </a:r>
          </a:p>
          <a:p>
            <a:r>
              <a:rPr lang="en-US" b="1" i="1" u="sng"/>
              <a:t>Superpipeline</a:t>
            </a:r>
            <a:r>
              <a:rPr lang="en-US"/>
              <a:t>: A combination of superscalar and pipelining – perform multiple pipelined operations at the same time.</a:t>
            </a:r>
          </a:p>
          <a:p>
            <a:r>
              <a:rPr lang="en-US" b="1" i="1" u="sng"/>
              <a:t>Vector</a:t>
            </a:r>
            <a:r>
              <a:rPr lang="en-US"/>
              <a:t>: Load multiple pieces of data into special registers and perform the same operation on all of them at the same time.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534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FE15F1-6345-4F76-A9FC-421A66A29E3B}" type="slidenum">
              <a:rPr lang="en-US"/>
              <a:pPr/>
              <a:t>24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an Instruction?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i="1" u="sng" dirty="0"/>
              <a:t>Memory</a:t>
            </a:r>
            <a:r>
              <a:rPr lang="en-US" dirty="0"/>
              <a:t>: For example, load a value from a specific address in main memory into a specific register, or store a value from a specific register into a specific address in main memory.</a:t>
            </a:r>
          </a:p>
          <a:p>
            <a:pPr>
              <a:spcBef>
                <a:spcPts val="0"/>
              </a:spcBef>
            </a:pPr>
            <a:r>
              <a:rPr lang="en-US" b="1" i="1" u="sng" dirty="0"/>
              <a:t>Arithmetic</a:t>
            </a:r>
            <a:r>
              <a:rPr lang="en-US" dirty="0"/>
              <a:t>: For example, add two specific registers together and put their sum in a specific register – or subtract, multiply, divide, square root, etc.</a:t>
            </a:r>
          </a:p>
          <a:p>
            <a:pPr>
              <a:spcBef>
                <a:spcPts val="0"/>
              </a:spcBef>
            </a:pPr>
            <a:r>
              <a:rPr lang="en-US" b="1" i="1" u="sng" dirty="0"/>
              <a:t>Logical</a:t>
            </a:r>
            <a:r>
              <a:rPr lang="en-US" dirty="0"/>
              <a:t>: For example, determine whether two registers both contain nonzero values (“</a:t>
            </a:r>
            <a:r>
              <a:rPr lang="en-US" b="1" dirty="0"/>
              <a:t>AND</a:t>
            </a:r>
            <a:r>
              <a:rPr lang="en-US" dirty="0"/>
              <a:t>”).</a:t>
            </a:r>
          </a:p>
          <a:p>
            <a:pPr>
              <a:spcBef>
                <a:spcPts val="0"/>
              </a:spcBef>
            </a:pPr>
            <a:r>
              <a:rPr lang="en-US" b="1" i="1" u="sng" dirty="0"/>
              <a:t>Branch</a:t>
            </a:r>
            <a:r>
              <a:rPr lang="en-US" dirty="0"/>
              <a:t>: Jump from one sequence of instructions to another (for example, function call).</a:t>
            </a:r>
          </a:p>
          <a:p>
            <a:pPr>
              <a:spcBef>
                <a:spcPts val="0"/>
              </a:spcBef>
            </a:pPr>
            <a:r>
              <a:rPr lang="en-US" dirty="0"/>
              <a:t>… and so on 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1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35573C-AF88-4223-812F-EE3F9F666C5F}" type="slidenum">
              <a:rPr lang="en-US"/>
              <a:pPr/>
              <a:t>25</a:t>
            </a:fld>
            <a:endParaRPr lang="en-US"/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a Cycle?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953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You’ve heard people talk about having a 2 GHz processor or a </a:t>
            </a:r>
            <a:r>
              <a:rPr lang="en-US" dirty="0" smtClean="0"/>
              <a:t> 3 </a:t>
            </a:r>
            <a:r>
              <a:rPr lang="en-US" dirty="0"/>
              <a:t>GHz processor or whatever.  (For example, </a:t>
            </a:r>
            <a:r>
              <a:rPr lang="en-US" dirty="0" smtClean="0"/>
              <a:t>consider a </a:t>
            </a:r>
            <a:r>
              <a:rPr lang="en-US" dirty="0"/>
              <a:t>laptop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2.0 </a:t>
            </a:r>
            <a:r>
              <a:rPr lang="en-US" dirty="0"/>
              <a:t>GHz </a:t>
            </a:r>
            <a:r>
              <a:rPr lang="en-US" dirty="0" smtClean="0"/>
              <a:t>i3.)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Inside every CPU is a little clock that ticks with a fixed </a:t>
            </a:r>
            <a:r>
              <a:rPr lang="en-US" dirty="0" smtClean="0"/>
              <a:t>frequency.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We </a:t>
            </a:r>
            <a:r>
              <a:rPr lang="en-US" dirty="0"/>
              <a:t>call each tick of the CPU clock a </a:t>
            </a:r>
            <a:r>
              <a:rPr lang="en-US" b="1" i="1" u="sng" dirty="0">
                <a:solidFill>
                  <a:schemeClr val="folHlink"/>
                </a:solidFill>
              </a:rPr>
              <a:t>clock cycle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or a </a:t>
            </a:r>
            <a:r>
              <a:rPr lang="en-US" b="1" i="1" u="sng" dirty="0">
                <a:solidFill>
                  <a:schemeClr val="folHlink"/>
                </a:solidFill>
              </a:rPr>
              <a:t>cycle</a:t>
            </a:r>
            <a:r>
              <a:rPr lang="en-US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So a 2 GHz processor has 2 billion clock cycles per second.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Typically, a primitive operation (for example, add, multiply, divide) takes a fixed number of cycles to execute (assuming no pipelining).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64293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0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DB9C48-7DC0-414E-B74D-0FC21F5A3867}" type="slidenum">
              <a:rPr lang="en-US"/>
              <a:pPr/>
              <a:t>26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the Relevance of Cycles?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Typically, a primitive operation (for example, add, multiply, divide) takes a fixed number of cycles to execute (assuming no pipelining).</a:t>
            </a:r>
          </a:p>
          <a:p>
            <a:pPr>
              <a:lnSpc>
                <a:spcPct val="90000"/>
              </a:lnSpc>
            </a:pPr>
            <a:r>
              <a:rPr lang="en-US" dirty="0"/>
              <a:t>IBM POWER4 </a:t>
            </a:r>
            <a:r>
              <a:rPr lang="en-US" baseline="30000" dirty="0"/>
              <a:t>[1]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Multiply or add:  6 cycles (64 bit floating point)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Load:                   4 cycles from L1 cache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                               14 cycles from L2 cache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Intel Sandy Bridge (4 x 64 bit floating point vector) </a:t>
            </a:r>
            <a:r>
              <a:rPr lang="en-US" baseline="30000" dirty="0" smtClean="0"/>
              <a:t>[5]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Add:                     3 cycles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Subtract:               3 cycles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Multiply:              5 cycles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Divide:          21-45 cycles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Square root:  21-45 cycles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Tangent:147 – 300 cycles</a:t>
            </a:r>
          </a:p>
        </p:txBody>
      </p:sp>
      <p:pic>
        <p:nvPicPr>
          <p:cNvPr id="566276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362200"/>
            <a:ext cx="657225" cy="1371600"/>
          </a:xfrm>
          <a:prstGeom prst="rect">
            <a:avLst/>
          </a:prstGeom>
          <a:noFill/>
        </p:spPr>
      </p:pic>
      <p:pic>
        <p:nvPicPr>
          <p:cNvPr id="56627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267200"/>
            <a:ext cx="1084263" cy="144462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66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Scalar Operation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E36C1-8C92-4EAB-B421-78E4F53AA2FE}" type="slidenum">
              <a:rPr lang="en-US"/>
              <a:pPr/>
              <a:t>28</a:t>
            </a:fld>
            <a:endParaRPr lang="en-US"/>
          </a:p>
        </p:txBody>
      </p:sp>
      <p:sp>
        <p:nvSpPr>
          <p:cNvPr id="568322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0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1CB573-8337-485A-A721-C8F92EBC2BDA}" type="slidenum">
              <a:rPr lang="en-US"/>
              <a:pPr/>
              <a:t>29</a:t>
            </a:fld>
            <a:endParaRPr lang="en-US"/>
          </a:p>
        </p:txBody>
      </p:sp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Scalar Operation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475" y="2133600"/>
            <a:ext cx="4483100" cy="3886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 register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>
              <a:latin typeface="Courier New" pitchFamily="49" charset="0"/>
            </a:endParaRPr>
          </a:p>
        </p:txBody>
      </p:sp>
      <p:sp>
        <p:nvSpPr>
          <p:cNvPr id="569348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69349" name="Text Box 5"/>
          <p:cNvSpPr txBox="1">
            <a:spLocks noChangeArrowheads="1"/>
          </p:cNvSpPr>
          <p:nvPr/>
        </p:nvSpPr>
        <p:spPr bwMode="auto">
          <a:xfrm>
            <a:off x="1752600" y="1676400"/>
            <a:ext cx="6162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folHlink"/>
                </a:solidFill>
              </a:rPr>
              <a:t>How would this statement be executed?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0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89806-1AB3-4CA1-B47B-AA81C5B4CD22}" type="slidenum">
              <a:rPr lang="en-US"/>
              <a:pPr/>
              <a:t>3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H.323 (</a:t>
            </a:r>
            <a:r>
              <a:rPr lang="en-US" sz="3600" dirty="0" err="1"/>
              <a:t>Polycom</a:t>
            </a:r>
            <a:r>
              <a:rPr lang="en-US" sz="3600" dirty="0"/>
              <a:t> </a:t>
            </a:r>
            <a:r>
              <a:rPr lang="en-US" sz="3600" dirty="0" err="1"/>
              <a:t>etc</a:t>
            </a:r>
            <a:r>
              <a:rPr lang="en-US" sz="3600" dirty="0" smtClean="0"/>
              <a:t>) #1</a:t>
            </a:r>
            <a:endParaRPr lang="en-US" sz="3600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7316"/>
            <a:ext cx="8229600" cy="51130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If you want to use H.323 videoconferencing – for example, </a:t>
            </a:r>
            <a:r>
              <a:rPr lang="en-US" dirty="0" err="1"/>
              <a:t>Polycom</a:t>
            </a:r>
            <a:r>
              <a:rPr lang="en-US" dirty="0"/>
              <a:t> – </a:t>
            </a:r>
            <a:r>
              <a:rPr lang="en-US" dirty="0" smtClean="0"/>
              <a:t>then:</a:t>
            </a:r>
          </a:p>
          <a:p>
            <a:r>
              <a:rPr lang="en-US" dirty="0"/>
              <a:t>If you AREN’T registered with the </a:t>
            </a:r>
            <a:r>
              <a:rPr lang="en-US" dirty="0" err="1"/>
              <a:t>OneNet</a:t>
            </a:r>
            <a:r>
              <a:rPr lang="en-US" dirty="0"/>
              <a:t> gatekeeper (which is probably the case), then:</a:t>
            </a:r>
          </a:p>
          <a:p>
            <a:pPr lvl="1"/>
            <a:r>
              <a:rPr lang="en-US" sz="2000" dirty="0"/>
              <a:t>Dial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164.58.250.47</a:t>
            </a:r>
          </a:p>
          <a:p>
            <a:pPr lvl="1"/>
            <a:r>
              <a:rPr lang="en-US" sz="2000" dirty="0"/>
              <a:t>Bring up the virtual keypad. </a:t>
            </a:r>
            <a:br>
              <a:rPr lang="en-US" sz="2000" dirty="0"/>
            </a:br>
            <a:r>
              <a:rPr lang="en-US" sz="2000" dirty="0"/>
              <a:t>On some H.323 devices, you can bring up the virtual keypad by typing: </a:t>
            </a:r>
            <a:br>
              <a:rPr lang="en-US" sz="2000" dirty="0"/>
            </a:br>
            <a:r>
              <a:rPr lang="en-US" sz="2000" dirty="0">
                <a:latin typeface="Courier New" pitchFamily="49" charset="0"/>
                <a:cs typeface="Courier New" pitchFamily="49" charset="0"/>
              </a:rPr>
              <a:t>#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(You may want to try without first, then with; some devices won't work </a:t>
            </a:r>
            <a:r>
              <a:rPr lang="en-US" sz="2000" dirty="0" smtClean="0"/>
              <a:t>with the #, </a:t>
            </a:r>
            <a:r>
              <a:rPr lang="en-US" sz="2000" dirty="0"/>
              <a:t>but give cryptic error </a:t>
            </a:r>
            <a:r>
              <a:rPr lang="en-US" sz="2000" dirty="0" smtClean="0"/>
              <a:t>messages about it.)</a:t>
            </a:r>
          </a:p>
          <a:p>
            <a:pPr lvl="1"/>
            <a:r>
              <a:rPr lang="en-US" sz="2000" dirty="0" smtClean="0"/>
              <a:t>When </a:t>
            </a:r>
            <a:r>
              <a:rPr lang="en-US" sz="2000" dirty="0"/>
              <a:t>asked for the conference ID, or if there's no response, enter: </a:t>
            </a:r>
            <a:br>
              <a:rPr lang="en-US" sz="2000" dirty="0"/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0409</a:t>
            </a:r>
          </a:p>
          <a:p>
            <a:pPr lvl="1"/>
            <a:r>
              <a:rPr lang="en-US" sz="2000" dirty="0" smtClean="0"/>
              <a:t>On </a:t>
            </a:r>
            <a:r>
              <a:rPr lang="en-US" sz="2000" dirty="0"/>
              <a:t>most but not all H.323 devices, you indicate the end of </a:t>
            </a:r>
            <a:r>
              <a:rPr lang="en-US" sz="2000" dirty="0" smtClean="0"/>
              <a:t>the </a:t>
            </a:r>
            <a:r>
              <a:rPr lang="en-US" sz="2000" dirty="0"/>
              <a:t>ID with: </a:t>
            </a:r>
            <a:br>
              <a:rPr lang="en-US" sz="2000" dirty="0"/>
            </a:b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66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0071A-7E20-405B-A4DD-8F4BBB8CC220}" type="slidenum">
              <a:rPr lang="en-US"/>
              <a:pPr/>
              <a:t>30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Order Matter?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3733800" cy="3352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                           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              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70372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70373" name="Line 5"/>
          <p:cNvSpPr>
            <a:spLocks noChangeShapeType="1"/>
          </p:cNvSpPr>
          <p:nvPr/>
        </p:nvSpPr>
        <p:spPr bwMode="auto">
          <a:xfrm>
            <a:off x="4724400" y="1905000"/>
            <a:ext cx="0" cy="3276600"/>
          </a:xfrm>
          <a:prstGeom prst="line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838200" y="5200650"/>
            <a:ext cx="7542213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In the cases where order doesn’t matter, we say that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the operations are </a:t>
            </a:r>
            <a:r>
              <a:rPr lang="en-US" sz="2800" b="1" i="1" u="sng">
                <a:solidFill>
                  <a:schemeClr val="folHlink"/>
                </a:solidFill>
              </a:rPr>
              <a:t>independent</a:t>
            </a:r>
            <a:r>
              <a:rPr lang="en-US" sz="2800">
                <a:solidFill>
                  <a:schemeClr val="folHlink"/>
                </a:solidFill>
              </a:rPr>
              <a:t> of one another.</a:t>
            </a:r>
          </a:p>
        </p:txBody>
      </p:sp>
      <p:sp>
        <p:nvSpPr>
          <p:cNvPr id="570375" name="Rectangle 7"/>
          <p:cNvSpPr>
            <a:spLocks noChangeArrowheads="1"/>
          </p:cNvSpPr>
          <p:nvPr/>
        </p:nvSpPr>
        <p:spPr bwMode="auto">
          <a:xfrm>
            <a:off x="4876800" y="1752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</a:p>
          <a:p>
            <a:pPr marL="609600" indent="-609600" algn="l">
              <a:lnSpc>
                <a:spcPct val="7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Multiply                           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Multiply</a:t>
            </a:r>
            <a:r>
              <a:rPr lang="en-US" sz="2400">
                <a:latin typeface="Courier New" pitchFamily="49" charset="0"/>
              </a:rPr>
              <a:t>               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Add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+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 algn="l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AutoNum type="arabicPeriod"/>
            </a:pPr>
            <a:r>
              <a:rPr lang="en-US" sz="2400"/>
              <a:t>Store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 sz="2400">
              <a:solidFill>
                <a:schemeClr val="tx2"/>
              </a:solidFill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26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88CA46-974D-4F8C-946B-5349B1306307}" type="slidenum">
              <a:rPr lang="en-US"/>
              <a:pPr/>
              <a:t>31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Operation</a:t>
            </a:r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5388" cy="3124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endParaRPr lang="en-US" b="1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R1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endParaRPr lang="en-US" b="1">
              <a:latin typeface="Courier New" pitchFamily="49" charset="0"/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 u="sng"/>
              <a:t>AND</a:t>
            </a:r>
            <a:r>
              <a:rPr lang="en-US" b="1"/>
              <a:t> 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b="1"/>
              <a:t>	</a:t>
            </a:r>
            <a:r>
              <a:rPr lang="en-US"/>
              <a:t>load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Multiply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b="1">
                <a:latin typeface="Courier New" pitchFamily="49" charset="0"/>
              </a:rPr>
              <a:t> *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Add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b="1">
                <a:latin typeface="Courier New" pitchFamily="49" charset="0"/>
              </a:rPr>
              <a:t> =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b="1">
                <a:latin typeface="Courier New" pitchFamily="49" charset="0"/>
              </a:rPr>
              <a:t> +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R5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"/>
            </a:pPr>
            <a:r>
              <a:rPr lang="en-US"/>
              <a:t>Store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>
                <a:latin typeface="Courier New" pitchFamily="49" charset="0"/>
              </a:rPr>
              <a:t> </a:t>
            </a:r>
            <a:r>
              <a:rPr lang="en-US"/>
              <a:t>into</a:t>
            </a:r>
            <a:r>
              <a:rPr lang="en-US">
                <a:latin typeface="Courier New" pitchFamily="49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Courier New" pitchFamily="49" charset="0"/>
              </a:rPr>
              <a:t>z</a:t>
            </a:r>
            <a:endParaRPr lang="en-US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571396" name="Text Box 4"/>
          <p:cNvSpPr txBox="1">
            <a:spLocks noChangeArrowheads="1"/>
          </p:cNvSpPr>
          <p:nvPr/>
        </p:nvSpPr>
        <p:spPr bwMode="auto">
          <a:xfrm>
            <a:off x="2544763" y="1181100"/>
            <a:ext cx="4584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z = a * b + c * d;</a:t>
            </a:r>
          </a:p>
        </p:txBody>
      </p:sp>
      <p:sp>
        <p:nvSpPr>
          <p:cNvPr id="571397" name="Text Box 5"/>
          <p:cNvSpPr txBox="1">
            <a:spLocks noChangeArrowheads="1"/>
          </p:cNvSpPr>
          <p:nvPr/>
        </p:nvSpPr>
        <p:spPr bwMode="auto">
          <a:xfrm>
            <a:off x="2700338" y="4495800"/>
            <a:ext cx="589915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folHlink"/>
                </a:solidFill>
              </a:rPr>
              <a:t>If order doesn’t matter,</a:t>
            </a:r>
          </a:p>
          <a:p>
            <a:pPr>
              <a:lnSpc>
                <a:spcPct val="80000"/>
              </a:lnSpc>
            </a:pPr>
            <a:r>
              <a:rPr lang="en-US" sz="2800">
                <a:solidFill>
                  <a:schemeClr val="folHlink"/>
                </a:solidFill>
              </a:rPr>
              <a:t>then things can happen </a:t>
            </a:r>
            <a:r>
              <a:rPr lang="en-US" sz="2800" b="1" u="sng">
                <a:solidFill>
                  <a:schemeClr val="hlink"/>
                </a:solidFill>
              </a:rPr>
              <a:t>simultaneously</a:t>
            </a:r>
            <a:r>
              <a:rPr lang="en-US" sz="2800">
                <a:solidFill>
                  <a:schemeClr val="folHlink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So, we go from 8 operations down to 5.</a:t>
            </a:r>
          </a:p>
          <a:p>
            <a:r>
              <a:rPr lang="en-US" sz="2000">
                <a:solidFill>
                  <a:schemeClr val="folHlink"/>
                </a:solidFill>
              </a:rPr>
              <a:t>(Note: there are lots of simplifying assumptions here.)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4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Loops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0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587E-7B2C-41ED-A480-298C8F40A306}" type="slidenum">
              <a:rPr lang="en-US"/>
              <a:pPr/>
              <a:t>33</a:t>
            </a:fld>
            <a:endParaRPr lang="en-US"/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Loops Are Good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Most compilers are very good at optimizing </a:t>
            </a:r>
            <a:r>
              <a:rPr lang="en-US" b="1" u="sng">
                <a:solidFill>
                  <a:schemeClr val="folHlink"/>
                </a:solidFill>
              </a:rPr>
              <a:t>loops</a:t>
            </a:r>
            <a:r>
              <a:rPr lang="en-US"/>
              <a:t>, and not very good at optimizing other constructs.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b="1">
                <a:solidFill>
                  <a:schemeClr val="folHlink"/>
                </a:solidFill>
              </a:rPr>
              <a:t>Why?</a:t>
            </a:r>
            <a:endParaRPr lang="en-US">
              <a:solidFill>
                <a:schemeClr val="folHlink"/>
              </a:solidFill>
            </a:endParaRPr>
          </a:p>
        </p:txBody>
      </p:sp>
      <p:sp>
        <p:nvSpPr>
          <p:cNvPr id="573444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034338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    dst(index) = src1(index) + src2(index)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END DO</a:t>
            </a:r>
          </a:p>
          <a:p>
            <a:pPr algn="l"/>
            <a:endParaRPr lang="en-US" sz="2400" b="1">
              <a:solidFill>
                <a:schemeClr val="folHlink"/>
              </a:solidFill>
              <a:latin typeface="Courier New" pitchFamily="49" charset="0"/>
            </a:endParaRP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    dst[index] = src1[index] + src2[index];</a:t>
            </a:r>
          </a:p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3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F152CD-19FE-4CEC-A7CA-4F50535B4DAB}" type="slidenum">
              <a:rPr lang="en-US"/>
              <a:pPr/>
              <a:t>34</a:t>
            </a:fld>
            <a:endParaRPr lang="en-US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Loops Are Good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029200"/>
          </a:xfrm>
        </p:spPr>
        <p:txBody>
          <a:bodyPr/>
          <a:lstStyle/>
          <a:p>
            <a:r>
              <a:rPr lang="en-US" dirty="0"/>
              <a:t>Loops are </a:t>
            </a:r>
            <a:r>
              <a:rPr lang="en-US" b="1" u="sng" dirty="0"/>
              <a:t>very common</a:t>
            </a:r>
            <a:r>
              <a:rPr lang="en-US" dirty="0"/>
              <a:t> in many programs.</a:t>
            </a:r>
          </a:p>
          <a:p>
            <a:r>
              <a:rPr lang="en-US" dirty="0"/>
              <a:t>Also, it’s easier to optimize loops than more arbitrary sequences of instructions: when a program does </a:t>
            </a:r>
            <a:r>
              <a:rPr lang="en-US" b="1" u="sng" dirty="0"/>
              <a:t>the same thing over and over</a:t>
            </a:r>
            <a:r>
              <a:rPr lang="en-US" dirty="0"/>
              <a:t>, it’s </a:t>
            </a:r>
            <a:r>
              <a:rPr lang="en-US" b="1" u="sng" dirty="0"/>
              <a:t>easier to predict</a:t>
            </a:r>
            <a:r>
              <a:rPr lang="en-US" dirty="0"/>
              <a:t> what’s likely to happen next.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So, hardware vendors have designed their products to be able to execute loops quickly.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80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FEFE95-FBB2-4553-A8EF-E0AE3E93A0E9}" type="slidenum">
              <a:rPr lang="en-US"/>
              <a:pPr/>
              <a:t>35</a:t>
            </a:fld>
            <a:endParaRPr lang="en-US"/>
          </a:p>
        </p:txBody>
      </p:sp>
      <p:sp>
        <p:nvSpPr>
          <p:cNvPr id="575490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7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D74D1-1713-4939-B22F-2557EB8F9B34}" type="slidenum">
              <a:rPr lang="en-US"/>
              <a:pPr/>
              <a:t>36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</a:t>
            </a:r>
            <a:r>
              <a:rPr lang="en-US" dirty="0" smtClean="0"/>
              <a:t>Loops (C)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371600"/>
            <a:ext cx="7697787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for (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0; 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&lt; length; 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++) {</a:t>
            </a:r>
            <a:endParaRPr lang="en-US" sz="2800" b="1" dirty="0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z[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]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=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a[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]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b[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]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+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c[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]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 </a:t>
            </a:r>
            <a:r>
              <a:rPr lang="en-US" sz="28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d[</a:t>
            </a:r>
            <a:r>
              <a:rPr lang="en-US" sz="2800" b="1" dirty="0" err="1" smtClean="0">
                <a:solidFill>
                  <a:schemeClr val="hlink"/>
                </a:solidFill>
                <a:latin typeface="Courier New" pitchFamily="49" charset="0"/>
              </a:rPr>
              <a:t>i</a:t>
            </a: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];</a:t>
            </a:r>
            <a:endParaRPr lang="en-US" sz="2800" b="1" dirty="0">
              <a:solidFill>
                <a:schemeClr val="hlink"/>
              </a:solidFill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hlink"/>
                </a:solidFill>
                <a:latin typeface="Courier New" pitchFamily="49" charset="0"/>
              </a:rPr>
              <a:t>}</a:t>
            </a:r>
            <a:endParaRPr lang="en-US" sz="2800" b="1" dirty="0">
              <a:solidFill>
                <a:schemeClr val="hlink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/>
              <a:t>        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8077200" cy="337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dirty="0">
                <a:solidFill>
                  <a:schemeClr val="folHlink"/>
                </a:solidFill>
              </a:rPr>
              <a:t>Each of the iterations is </a:t>
            </a:r>
            <a:r>
              <a:rPr lang="en-US" sz="2800" b="1" u="sng" dirty="0">
                <a:solidFill>
                  <a:schemeClr val="folHlink"/>
                </a:solidFill>
              </a:rPr>
              <a:t>completely independent</a:t>
            </a:r>
            <a:r>
              <a:rPr lang="en-US" sz="2800" dirty="0">
                <a:solidFill>
                  <a:schemeClr val="folHlink"/>
                </a:solidFill>
              </a:rPr>
              <a:t> of all of the other iterations; for example,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z[0]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=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a[0]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b[0]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+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c[0]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d[0]</a:t>
            </a:r>
            <a:endParaRPr lang="en-US" sz="3000" b="1" dirty="0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>
                <a:solidFill>
                  <a:schemeClr val="folHlink"/>
                </a:solidFill>
              </a:rPr>
              <a:t>has nothing to do with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z[1]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=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a[1]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b[1]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+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c[1] </a:t>
            </a:r>
            <a:r>
              <a:rPr lang="en-US" sz="3000" b="1" dirty="0">
                <a:solidFill>
                  <a:schemeClr val="hlink"/>
                </a:solidFill>
                <a:latin typeface="Courier New" pitchFamily="49" charset="0"/>
              </a:rPr>
              <a:t>* </a:t>
            </a:r>
            <a:r>
              <a:rPr lang="en-US" sz="3000" b="1" dirty="0" smtClean="0">
                <a:solidFill>
                  <a:schemeClr val="hlink"/>
                </a:solidFill>
                <a:latin typeface="Courier New" pitchFamily="49" charset="0"/>
              </a:rPr>
              <a:t>d[1]</a:t>
            </a:r>
            <a:endParaRPr lang="en-US" sz="3000" b="1" dirty="0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dirty="0">
                <a:solidFill>
                  <a:schemeClr val="folHlink"/>
                </a:solidFill>
              </a:rPr>
              <a:t>Operations that are independent of each other can be performed in </a:t>
            </a:r>
            <a:r>
              <a:rPr lang="en-US" sz="2800" b="1" u="sng" dirty="0">
                <a:solidFill>
                  <a:schemeClr val="folHlink"/>
                </a:solidFill>
              </a:rPr>
              <a:t>parallel</a:t>
            </a:r>
            <a:r>
              <a:rPr lang="en-US" sz="2800" dirty="0">
                <a:solidFill>
                  <a:schemeClr val="folHlink"/>
                </a:solidFill>
              </a:rPr>
              <a:t>.</a:t>
            </a:r>
            <a:endParaRPr lang="en-US" sz="2800" dirty="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4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9D74D1-1713-4939-B22F-2557EB8F9B34}" type="slidenum">
              <a:rPr lang="en-US"/>
              <a:pPr/>
              <a:t>37</a:t>
            </a:fld>
            <a:endParaRPr lang="en-US"/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</a:t>
            </a:r>
            <a:r>
              <a:rPr lang="en-US" dirty="0" smtClean="0"/>
              <a:t>Loops (F90)</a:t>
            </a:r>
            <a:endParaRPr lang="en-US" dirty="0"/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6613" y="1371600"/>
            <a:ext cx="7697787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DO i = 1, length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  z(i) = a(i) * b(i) + c(i) * d(i)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</a:p>
        </p:txBody>
      </p:sp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685800" y="2514600"/>
            <a:ext cx="80772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chemeClr val="folHlink"/>
                </a:solidFill>
              </a:rPr>
              <a:t>Each of the iterations is </a:t>
            </a:r>
            <a:r>
              <a:rPr lang="en-US" sz="2800" b="1" u="sng">
                <a:solidFill>
                  <a:schemeClr val="folHlink"/>
                </a:solidFill>
              </a:rPr>
              <a:t>completely independent</a:t>
            </a:r>
            <a:r>
              <a:rPr lang="en-US" sz="2800">
                <a:solidFill>
                  <a:schemeClr val="folHlink"/>
                </a:solidFill>
              </a:rPr>
              <a:t> of all of the other iterations; for example,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>
                <a:solidFill>
                  <a:schemeClr val="hlink"/>
                </a:solidFill>
                <a:latin typeface="Courier New" pitchFamily="49" charset="0"/>
              </a:rPr>
              <a:t>z(1) = a(1) * b(1) + c(1) * d(1)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folHlink"/>
                </a:solidFill>
              </a:rPr>
              <a:t>has nothing to do with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>
                <a:solidFill>
                  <a:schemeClr val="hlink"/>
                </a:solidFill>
                <a:latin typeface="Courier New" pitchFamily="49" charset="0"/>
              </a:rPr>
              <a:t>  </a:t>
            </a:r>
            <a:r>
              <a:rPr lang="en-US" sz="3000" b="1">
                <a:solidFill>
                  <a:schemeClr val="hlink"/>
                </a:solidFill>
                <a:latin typeface="Courier New" pitchFamily="49" charset="0"/>
              </a:rPr>
              <a:t>z(2) = a(2) * b(2) + c(2) * d(2)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>
                <a:solidFill>
                  <a:schemeClr val="folHlink"/>
                </a:solidFill>
              </a:rPr>
              <a:t>Operations that are independent of each other can be performed in </a:t>
            </a:r>
            <a:r>
              <a:rPr lang="en-US" sz="2800" b="1" u="sng">
                <a:solidFill>
                  <a:schemeClr val="folHlink"/>
                </a:solidFill>
              </a:rPr>
              <a:t>parallel</a:t>
            </a:r>
            <a:r>
              <a:rPr lang="en-US" sz="2800">
                <a:solidFill>
                  <a:schemeClr val="folHlink"/>
                </a:solidFill>
              </a:rPr>
              <a:t>.</a:t>
            </a:r>
            <a:endParaRPr lang="en-US" sz="2800">
              <a:latin typeface="Tahom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67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68A4CB-1303-4826-9CE7-2B1AA3DBDD18}" type="slidenum">
              <a:rPr lang="en-US"/>
              <a:pPr/>
              <a:t>38</a:t>
            </a:fld>
            <a:endParaRPr lang="en-US"/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Loops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2514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for (i = 0; i &lt; length; i++) {</a:t>
            </a:r>
          </a:p>
          <a:p>
            <a:pPr>
              <a:lnSpc>
                <a:spcPct val="6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  z[i] = a[i] * b[i] + c[i] * d[i];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800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/>
              <a:t>        </a:t>
            </a:r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609600" y="2457450"/>
            <a:ext cx="76962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 b="1" u="sng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90000"/>
              </a:lnSpc>
              <a:buFontTx/>
              <a:buAutoNum type="arabicPeriod"/>
            </a:pPr>
            <a:r>
              <a:rPr lang="en-US" sz="2400"/>
              <a:t>Multiply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457200" indent="-457200" algn="l">
              <a:lnSpc>
                <a:spcPct val="90000"/>
              </a:lnSpc>
              <a:buFontTx/>
              <a:buAutoNum type="arabicPeriod"/>
            </a:pPr>
            <a:r>
              <a:rPr lang="en-US" sz="2400"/>
              <a:t>Multiply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           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a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 u="sng"/>
              <a:t>AND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/>
              <a:t>load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b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 </a:t>
            </a:r>
            <a:r>
              <a:rPr lang="en-US" sz="2400"/>
              <a:t>into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Add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+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R5</a:t>
            </a:r>
            <a:r>
              <a:rPr lang="en-US" sz="2400" b="1">
                <a:latin typeface="Courier New" pitchFamily="49" charset="0"/>
              </a:rPr>
              <a:t>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c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R3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load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+1]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R4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Store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R6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/>
              <a:t>into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z</a:t>
            </a:r>
            <a:r>
              <a:rPr lang="en-US" sz="2400" b="1">
                <a:latin typeface="Courier New" pitchFamily="49" charset="0"/>
              </a:rPr>
              <a:t>[</a:t>
            </a:r>
            <a:r>
              <a:rPr lang="en-US" sz="2400" b="1">
                <a:solidFill>
                  <a:schemeClr val="tx2"/>
                </a:solidFill>
                <a:latin typeface="Courier New" pitchFamily="49" charset="0"/>
              </a:rPr>
              <a:t>i</a:t>
            </a:r>
            <a:r>
              <a:rPr lang="en-US" sz="2400" b="1">
                <a:latin typeface="Courier New" pitchFamily="49" charset="0"/>
              </a:rPr>
              <a:t>]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/>
              <a:t>AND</a:t>
            </a:r>
            <a:r>
              <a:rPr lang="en-US" sz="2400">
                <a:latin typeface="Tahoma" pitchFamily="34" charset="0"/>
              </a:rPr>
              <a:t>  </a:t>
            </a:r>
            <a:r>
              <a:rPr lang="en-US" sz="2400"/>
              <a:t>multiply</a:t>
            </a:r>
            <a:r>
              <a:rPr lang="en-US" sz="2400">
                <a:latin typeface="Tahoma" pitchFamily="34" charset="0"/>
              </a:rPr>
              <a:t>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R2</a:t>
            </a:r>
            <a:r>
              <a:rPr lang="en-US" sz="2400" b="1">
                <a:latin typeface="Courier New" pitchFamily="49" charset="0"/>
              </a:rPr>
              <a:t> =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R0</a:t>
            </a:r>
            <a:r>
              <a:rPr lang="en-US" sz="2400" b="1">
                <a:latin typeface="Courier New" pitchFamily="49" charset="0"/>
              </a:rPr>
              <a:t> * </a:t>
            </a:r>
            <a:r>
              <a:rPr lang="en-US" sz="2400" b="1">
                <a:solidFill>
                  <a:srgbClr val="A50021"/>
                </a:solidFill>
                <a:latin typeface="Courier New" pitchFamily="49" charset="0"/>
              </a:rPr>
              <a:t>R1</a:t>
            </a:r>
          </a:p>
          <a:p>
            <a:pPr marL="457200" indent="-457200" algn="l">
              <a:lnSpc>
                <a:spcPct val="80000"/>
              </a:lnSpc>
              <a:buFontTx/>
              <a:buAutoNum type="arabicPeriod"/>
            </a:pPr>
            <a:r>
              <a:rPr lang="en-US" sz="2400"/>
              <a:t>etc etc etc</a:t>
            </a:r>
          </a:p>
          <a:p>
            <a:pPr marL="457200" indent="-457200" algn="l">
              <a:lnSpc>
                <a:spcPct val="90000"/>
              </a:lnSpc>
            </a:pPr>
            <a:r>
              <a:rPr lang="en-US" sz="2800">
                <a:solidFill>
                  <a:schemeClr val="folHlink"/>
                </a:solidFill>
              </a:rPr>
              <a:t>Once this loop is “in flight,” each iteration adds only 2 operations to the total, not 8.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95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1E18E-22E2-4A26-9D07-B136ACFC26CF}" type="slidenum">
              <a:rPr lang="en-US"/>
              <a:pPr/>
              <a:t>39</a:t>
            </a:fld>
            <a:endParaRPr lang="en-US"/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IBM POWER4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924800" cy="434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/>
              <a:t>8-way</a:t>
            </a:r>
            <a:r>
              <a:rPr lang="en-US"/>
              <a:t> Superscalar: can execute up to 8 operations at the same time</a:t>
            </a:r>
            <a:r>
              <a:rPr lang="en-US" baseline="30000"/>
              <a:t>[1]</a:t>
            </a:r>
          </a:p>
          <a:p>
            <a:r>
              <a:rPr lang="en-US"/>
              <a:t>2 integer arithmetic or logical operations, and</a:t>
            </a:r>
          </a:p>
          <a:p>
            <a:r>
              <a:rPr lang="en-US"/>
              <a:t>2 floating point arithmetic operations, and</a:t>
            </a:r>
          </a:p>
          <a:p>
            <a:r>
              <a:rPr lang="en-US"/>
              <a:t>2 memory access (load or store) operations, and</a:t>
            </a:r>
          </a:p>
          <a:p>
            <a:r>
              <a:rPr lang="en-US"/>
              <a:t>1 branch operation, and</a:t>
            </a:r>
          </a:p>
          <a:p>
            <a:r>
              <a:rPr lang="en-US"/>
              <a:t>1 conditional operation</a:t>
            </a:r>
          </a:p>
        </p:txBody>
      </p:sp>
      <p:pic>
        <p:nvPicPr>
          <p:cNvPr id="578564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949325" cy="19812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49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789806-1AB3-4CA1-B47B-AA81C5B4CD22}" type="slidenum">
              <a:rPr lang="en-US"/>
              <a:pPr/>
              <a:t>4</a:t>
            </a:fld>
            <a:endParaRPr lang="en-US"/>
          </a:p>
        </p:txBody>
      </p:sp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H.323 (</a:t>
            </a:r>
            <a:r>
              <a:rPr lang="en-US" sz="3600" dirty="0" err="1"/>
              <a:t>Polycom</a:t>
            </a:r>
            <a:r>
              <a:rPr lang="en-US" sz="3600" dirty="0"/>
              <a:t> </a:t>
            </a:r>
            <a:r>
              <a:rPr lang="en-US" sz="3600" dirty="0" err="1"/>
              <a:t>etc</a:t>
            </a:r>
            <a:r>
              <a:rPr lang="en-US" sz="3600" dirty="0" smtClean="0"/>
              <a:t>) #2</a:t>
            </a:r>
            <a:endParaRPr lang="en-US" sz="3600" dirty="0"/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If you want to use H.323 videoconferencing – for example, </a:t>
            </a:r>
            <a:r>
              <a:rPr lang="en-US" dirty="0" err="1"/>
              <a:t>Polycom</a:t>
            </a:r>
            <a:r>
              <a:rPr lang="en-US" dirty="0"/>
              <a:t> – </a:t>
            </a:r>
            <a:r>
              <a:rPr lang="en-US" dirty="0" smtClean="0"/>
              <a:t>then:</a:t>
            </a:r>
          </a:p>
          <a:p>
            <a:r>
              <a:rPr lang="en-US" dirty="0" smtClean="0"/>
              <a:t>If you ARE already registered with the </a:t>
            </a:r>
            <a:r>
              <a:rPr lang="en-US" dirty="0" err="1" smtClean="0"/>
              <a:t>OneNet</a:t>
            </a:r>
            <a:r>
              <a:rPr lang="en-US" dirty="0" smtClean="0"/>
              <a:t> gatekeeper (most institutions aren’t), dial: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2500409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Many thanks to </a:t>
            </a:r>
            <a:r>
              <a:rPr lang="en-US" dirty="0" err="1" smtClean="0"/>
              <a:t>Skyler</a:t>
            </a:r>
            <a:r>
              <a:rPr lang="en-US" dirty="0" smtClean="0"/>
              <a:t> Donahue and Steven </a:t>
            </a:r>
            <a:r>
              <a:rPr lang="en-US" dirty="0" err="1" smtClean="0"/>
              <a:t>Haldeman</a:t>
            </a:r>
            <a:r>
              <a:rPr lang="en-US" dirty="0" smtClean="0"/>
              <a:t> of </a:t>
            </a:r>
            <a:r>
              <a:rPr lang="en-US" dirty="0" err="1" smtClean="0"/>
              <a:t>OneNet</a:t>
            </a:r>
            <a:r>
              <a:rPr lang="en-US" dirty="0" smtClean="0"/>
              <a:t> for providing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1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Pipelining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0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9CC793-E6F5-4AD0-9894-5487F6CDE710}" type="slidenum">
              <a:rPr lang="en-US"/>
              <a:pPr/>
              <a:t>41</a:t>
            </a:fld>
            <a:endParaRPr lang="en-US"/>
          </a:p>
        </p:txBody>
      </p:sp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/>
              <a:t>Pipelining</a:t>
            </a:r>
            <a:r>
              <a:rPr lang="en-US"/>
              <a:t> is like an assembly line or a bucket brigade.</a:t>
            </a:r>
          </a:p>
          <a:p>
            <a:pPr>
              <a:lnSpc>
                <a:spcPct val="60000"/>
              </a:lnSpc>
            </a:pPr>
            <a:r>
              <a:rPr lang="en-US"/>
              <a:t>An operation consists of multiple stages.</a:t>
            </a:r>
          </a:p>
          <a:p>
            <a:pPr>
              <a:lnSpc>
                <a:spcPct val="70000"/>
              </a:lnSpc>
            </a:pPr>
            <a:r>
              <a:rPr lang="en-US"/>
              <a:t>After a particular set of operands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	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z(i) = a(i) * b(i) + c(i) * d(i)</a:t>
            </a:r>
            <a:endParaRPr lang="en-US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completes a particular stage, they move into the next stage.</a:t>
            </a:r>
          </a:p>
          <a:p>
            <a:pPr>
              <a:lnSpc>
                <a:spcPct val="80000"/>
              </a:lnSpc>
            </a:pPr>
            <a:r>
              <a:rPr lang="en-US"/>
              <a:t>Then, another set of operands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	 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z(i+1) = a(i+1) * b(i+1) + c(i+1) * d(i+1)</a:t>
            </a:r>
            <a:endParaRPr lang="en-US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/>
              <a:t>	can move into the stage that was just abandoned by the previous set.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8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0A802-E5C2-4E27-B00B-E33B8C9A1FF9}" type="slidenum">
              <a:rPr lang="en-US"/>
              <a:pPr/>
              <a:t>42</a:t>
            </a:fld>
            <a:endParaRPr lang="en-US"/>
          </a:p>
        </p:txBody>
      </p:sp>
      <p:sp>
        <p:nvSpPr>
          <p:cNvPr id="58163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85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31B78-C7E9-4F61-BDBD-A95FFCBB7B87}" type="slidenum">
              <a:rPr lang="en-US"/>
              <a:pPr/>
              <a:t>43</a:t>
            </a:fld>
            <a:endParaRPr lang="en-US"/>
          </a:p>
        </p:txBody>
      </p:sp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800" y="1752600"/>
            <a:ext cx="5334000" cy="609600"/>
            <a:chOff x="288" y="1104"/>
            <a:chExt cx="3360" cy="384"/>
          </a:xfrm>
        </p:grpSpPr>
        <p:sp>
          <p:nvSpPr>
            <p:cNvPr id="582660" name="Rectangle 4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1" name="Rectangle 5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62" name="Rectangle 6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3" name="Rectangle 7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64" name="Rectangle 8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371600" y="2362200"/>
            <a:ext cx="5334000" cy="609600"/>
            <a:chOff x="288" y="1104"/>
            <a:chExt cx="3360" cy="384"/>
          </a:xfrm>
        </p:grpSpPr>
        <p:sp>
          <p:nvSpPr>
            <p:cNvPr id="582666" name="Rectangle 10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7" name="Rectangle 11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68" name="Rectangle 12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69" name="Rectangle 13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70" name="Rectangle 14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438400" y="2971800"/>
            <a:ext cx="5334000" cy="609600"/>
            <a:chOff x="288" y="1104"/>
            <a:chExt cx="3360" cy="384"/>
          </a:xfrm>
        </p:grpSpPr>
        <p:sp>
          <p:nvSpPr>
            <p:cNvPr id="582672" name="Rectangle 16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3" name="Rectangle 17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74" name="Rectangle 18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5" name="Rectangle 19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76" name="Rectangle 20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505200" y="3581400"/>
            <a:ext cx="5334000" cy="609600"/>
            <a:chOff x="288" y="1104"/>
            <a:chExt cx="3360" cy="384"/>
          </a:xfrm>
        </p:grpSpPr>
        <p:sp>
          <p:nvSpPr>
            <p:cNvPr id="582678" name="Rectangle 22"/>
            <p:cNvSpPr>
              <a:spLocks noChangeArrowheads="1"/>
            </p:cNvSpPr>
            <p:nvPr/>
          </p:nvSpPr>
          <p:spPr bwMode="auto">
            <a:xfrm>
              <a:off x="288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79" name="Rectangle 23"/>
            <p:cNvSpPr>
              <a:spLocks noChangeArrowheads="1"/>
            </p:cNvSpPr>
            <p:nvPr/>
          </p:nvSpPr>
          <p:spPr bwMode="auto">
            <a:xfrm>
              <a:off x="960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Decode</a:t>
              </a:r>
            </a:p>
          </p:txBody>
        </p:sp>
        <p:sp>
          <p:nvSpPr>
            <p:cNvPr id="582680" name="Rectangle 24"/>
            <p:cNvSpPr>
              <a:spLocks noChangeArrowheads="1"/>
            </p:cNvSpPr>
            <p:nvPr/>
          </p:nvSpPr>
          <p:spPr bwMode="auto">
            <a:xfrm>
              <a:off x="1632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Operand</a:t>
              </a:r>
            </a:p>
            <a:p>
              <a:r>
                <a:rPr lang="en-US" sz="1600">
                  <a:latin typeface="Tahoma" pitchFamily="34" charset="0"/>
                </a:rPr>
                <a:t>Fetch</a:t>
              </a:r>
            </a:p>
          </p:txBody>
        </p:sp>
        <p:sp>
          <p:nvSpPr>
            <p:cNvPr id="582681" name="Rectangle 25"/>
            <p:cNvSpPr>
              <a:spLocks noChangeArrowheads="1"/>
            </p:cNvSpPr>
            <p:nvPr/>
          </p:nvSpPr>
          <p:spPr bwMode="auto">
            <a:xfrm>
              <a:off x="2304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Instruction</a:t>
              </a:r>
            </a:p>
            <a:p>
              <a:r>
                <a:rPr lang="en-US" sz="1600">
                  <a:latin typeface="Tahoma" pitchFamily="34" charset="0"/>
                </a:rPr>
                <a:t>Execution</a:t>
              </a:r>
            </a:p>
          </p:txBody>
        </p:sp>
        <p:sp>
          <p:nvSpPr>
            <p:cNvPr id="582682" name="Rectangle 26"/>
            <p:cNvSpPr>
              <a:spLocks noChangeArrowheads="1"/>
            </p:cNvSpPr>
            <p:nvPr/>
          </p:nvSpPr>
          <p:spPr bwMode="auto">
            <a:xfrm>
              <a:off x="2976" y="1104"/>
              <a:ext cx="672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>
                  <a:latin typeface="Tahoma" pitchFamily="34" charset="0"/>
                </a:rPr>
                <a:t>Result</a:t>
              </a:r>
            </a:p>
            <a:p>
              <a:r>
                <a:rPr lang="en-US" sz="1600">
                  <a:latin typeface="Tahoma" pitchFamily="34" charset="0"/>
                </a:rPr>
                <a:t>Writeback</a:t>
              </a:r>
            </a:p>
          </p:txBody>
        </p:sp>
      </p:grpSp>
      <p:sp>
        <p:nvSpPr>
          <p:cNvPr id="582683" name="Text Box 27"/>
          <p:cNvSpPr txBox="1">
            <a:spLocks noChangeArrowheads="1"/>
          </p:cNvSpPr>
          <p:nvPr/>
        </p:nvSpPr>
        <p:spPr bwMode="auto">
          <a:xfrm>
            <a:off x="5775325" y="18192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1</a:t>
            </a:r>
          </a:p>
        </p:txBody>
      </p:sp>
      <p:sp>
        <p:nvSpPr>
          <p:cNvPr id="582684" name="Text Box 28"/>
          <p:cNvSpPr txBox="1">
            <a:spLocks noChangeArrowheads="1"/>
          </p:cNvSpPr>
          <p:nvPr/>
        </p:nvSpPr>
        <p:spPr bwMode="auto">
          <a:xfrm>
            <a:off x="6765925" y="24288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2</a:t>
            </a:r>
          </a:p>
        </p:txBody>
      </p:sp>
      <p:sp>
        <p:nvSpPr>
          <p:cNvPr id="582685" name="Text Box 29"/>
          <p:cNvSpPr txBox="1">
            <a:spLocks noChangeArrowheads="1"/>
          </p:cNvSpPr>
          <p:nvPr/>
        </p:nvSpPr>
        <p:spPr bwMode="auto">
          <a:xfrm>
            <a:off x="1295400" y="30480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3</a:t>
            </a:r>
          </a:p>
        </p:txBody>
      </p:sp>
      <p:sp>
        <p:nvSpPr>
          <p:cNvPr id="582686" name="Text Box 30"/>
          <p:cNvSpPr txBox="1">
            <a:spLocks noChangeArrowheads="1"/>
          </p:cNvSpPr>
          <p:nvPr/>
        </p:nvSpPr>
        <p:spPr bwMode="auto">
          <a:xfrm>
            <a:off x="2362200" y="3657600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i = 4</a:t>
            </a:r>
          </a:p>
        </p:txBody>
      </p:sp>
      <p:sp>
        <p:nvSpPr>
          <p:cNvPr id="582687" name="Line 31"/>
          <p:cNvSpPr>
            <a:spLocks noChangeShapeType="1"/>
          </p:cNvSpPr>
          <p:nvPr/>
        </p:nvSpPr>
        <p:spPr bwMode="auto">
          <a:xfrm>
            <a:off x="304800" y="4343400"/>
            <a:ext cx="8534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arrow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82688" name="Text Box 32"/>
          <p:cNvSpPr txBox="1">
            <a:spLocks noChangeArrowheads="1"/>
          </p:cNvSpPr>
          <p:nvPr/>
        </p:nvSpPr>
        <p:spPr bwMode="auto">
          <a:xfrm>
            <a:off x="3370263" y="4308475"/>
            <a:ext cx="238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folHlink"/>
                </a:solidFill>
              </a:rPr>
              <a:t>Computation time</a:t>
            </a:r>
          </a:p>
        </p:txBody>
      </p:sp>
      <p:sp>
        <p:nvSpPr>
          <p:cNvPr id="582689" name="Text Box 33"/>
          <p:cNvSpPr txBox="1">
            <a:spLocks noChangeArrowheads="1"/>
          </p:cNvSpPr>
          <p:nvPr/>
        </p:nvSpPr>
        <p:spPr bwMode="auto">
          <a:xfrm>
            <a:off x="533400" y="4667250"/>
            <a:ext cx="807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/>
              <a:t>If each stage takes, say, one CPU cycle, then once the loop gets going, each iteration of the loop increases the total time by only one cycle.  So a loop of length 1000 takes only 1004 cycles. </a:t>
            </a:r>
            <a:r>
              <a:rPr lang="en-US" sz="2800" baseline="30000"/>
              <a:t>[3]</a:t>
            </a:r>
          </a:p>
        </p:txBody>
      </p:sp>
      <p:sp>
        <p:nvSpPr>
          <p:cNvPr id="582690" name="Text Box 34"/>
          <p:cNvSpPr txBox="1">
            <a:spLocks noChangeArrowheads="1"/>
          </p:cNvSpPr>
          <p:nvPr/>
        </p:nvSpPr>
        <p:spPr bwMode="auto">
          <a:xfrm>
            <a:off x="5730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0</a:t>
            </a:r>
          </a:p>
        </p:txBody>
      </p:sp>
      <p:sp>
        <p:nvSpPr>
          <p:cNvPr id="582691" name="Text Box 35"/>
          <p:cNvSpPr txBox="1">
            <a:spLocks noChangeArrowheads="1"/>
          </p:cNvSpPr>
          <p:nvPr/>
        </p:nvSpPr>
        <p:spPr bwMode="auto">
          <a:xfrm>
            <a:off x="16398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1</a:t>
            </a:r>
          </a:p>
        </p:txBody>
      </p:sp>
      <p:sp>
        <p:nvSpPr>
          <p:cNvPr id="582692" name="Text Box 36"/>
          <p:cNvSpPr txBox="1">
            <a:spLocks noChangeArrowheads="1"/>
          </p:cNvSpPr>
          <p:nvPr/>
        </p:nvSpPr>
        <p:spPr bwMode="auto">
          <a:xfrm>
            <a:off x="2693988" y="1433513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2</a:t>
            </a:r>
          </a:p>
        </p:txBody>
      </p:sp>
      <p:sp>
        <p:nvSpPr>
          <p:cNvPr id="582693" name="Text Box 37"/>
          <p:cNvSpPr txBox="1">
            <a:spLocks noChangeArrowheads="1"/>
          </p:cNvSpPr>
          <p:nvPr/>
        </p:nvSpPr>
        <p:spPr bwMode="auto">
          <a:xfrm>
            <a:off x="37734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3</a:t>
            </a:r>
          </a:p>
        </p:txBody>
      </p:sp>
      <p:sp>
        <p:nvSpPr>
          <p:cNvPr id="582694" name="Text Box 38"/>
          <p:cNvSpPr txBox="1">
            <a:spLocks noChangeArrowheads="1"/>
          </p:cNvSpPr>
          <p:nvPr/>
        </p:nvSpPr>
        <p:spPr bwMode="auto">
          <a:xfrm>
            <a:off x="4838700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4</a:t>
            </a:r>
          </a:p>
        </p:txBody>
      </p:sp>
      <p:sp>
        <p:nvSpPr>
          <p:cNvPr id="582695" name="Text Box 39"/>
          <p:cNvSpPr txBox="1">
            <a:spLocks noChangeArrowheads="1"/>
          </p:cNvSpPr>
          <p:nvPr/>
        </p:nvSpPr>
        <p:spPr bwMode="auto">
          <a:xfrm>
            <a:off x="5894388" y="1433513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5</a:t>
            </a:r>
          </a:p>
        </p:txBody>
      </p:sp>
      <p:sp>
        <p:nvSpPr>
          <p:cNvPr id="582696" name="Text Box 40"/>
          <p:cNvSpPr txBox="1">
            <a:spLocks noChangeArrowheads="1"/>
          </p:cNvSpPr>
          <p:nvPr/>
        </p:nvSpPr>
        <p:spPr bwMode="auto">
          <a:xfrm>
            <a:off x="68976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6</a:t>
            </a:r>
          </a:p>
        </p:txBody>
      </p:sp>
      <p:sp>
        <p:nvSpPr>
          <p:cNvPr id="582697" name="Text Box 41"/>
          <p:cNvSpPr txBox="1">
            <a:spLocks noChangeArrowheads="1"/>
          </p:cNvSpPr>
          <p:nvPr/>
        </p:nvSpPr>
        <p:spPr bwMode="auto">
          <a:xfrm>
            <a:off x="7964488" y="1454150"/>
            <a:ext cx="558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folHlink"/>
                </a:solidFill>
              </a:rPr>
              <a:t>t = 7</a:t>
            </a:r>
          </a:p>
        </p:txBody>
      </p:sp>
      <p:sp>
        <p:nvSpPr>
          <p:cNvPr id="582698" name="Text Box 42"/>
          <p:cNvSpPr txBox="1">
            <a:spLocks noChangeArrowheads="1"/>
          </p:cNvSpPr>
          <p:nvPr/>
        </p:nvSpPr>
        <p:spPr bwMode="auto">
          <a:xfrm>
            <a:off x="457200" y="36576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b="1">
                <a:solidFill>
                  <a:schemeClr val="folHlink"/>
                </a:solidFill>
              </a:rPr>
              <a:t>DON’T PANIC!</a:t>
            </a:r>
          </a:p>
        </p:txBody>
      </p:sp>
      <p:sp>
        <p:nvSpPr>
          <p:cNvPr id="582699" name="Text Box 43"/>
          <p:cNvSpPr txBox="1">
            <a:spLocks noChangeArrowheads="1"/>
          </p:cNvSpPr>
          <p:nvPr/>
        </p:nvSpPr>
        <p:spPr bwMode="auto">
          <a:xfrm>
            <a:off x="6858000" y="190500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folHlink"/>
                </a:solidFill>
              </a:rPr>
              <a:t>DON’T 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66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0BACA-A74F-4A46-96E5-CFAF082C6704}" type="slidenum">
              <a:rPr lang="en-US"/>
              <a:pPr/>
              <a:t>44</a:t>
            </a:fld>
            <a:endParaRPr lang="en-US"/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Pipelines: Example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IBM POWER4: pipeline length </a:t>
            </a:r>
            <a:r>
              <a:rPr lang="en-US">
                <a:sym typeface="Symbol" pitchFamily="18" charset="2"/>
              </a:rPr>
              <a:t> 15 stages</a:t>
            </a:r>
            <a:r>
              <a:rPr lang="en-US"/>
              <a:t> </a:t>
            </a:r>
            <a:r>
              <a:rPr lang="en-US" baseline="30000"/>
              <a:t>[1]</a:t>
            </a:r>
            <a:endParaRPr lang="en-US"/>
          </a:p>
        </p:txBody>
      </p:sp>
      <p:pic>
        <p:nvPicPr>
          <p:cNvPr id="583684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1460500" cy="304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74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F5F6DC42-7E9F-47E5-AF34-0AF314416C80}" type="slidenum">
              <a:rPr lang="en-US"/>
              <a:pPr/>
              <a:t>45</a:t>
            </a:fld>
            <a:endParaRPr lang="en-US"/>
          </a:p>
        </p:txBody>
      </p:sp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Loops (F90)</a:t>
            </a:r>
          </a:p>
        </p:txBody>
      </p:sp>
      <p:sp>
        <p:nvSpPr>
          <p:cNvPr id="584707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3914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+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-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/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/ src2(index)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sum = sum + src(index)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</p:txBody>
      </p:sp>
      <p:sp>
        <p:nvSpPr>
          <p:cNvPr id="584708" name="Text Box 4"/>
          <p:cNvSpPr txBox="1">
            <a:spLocks noChangeArrowheads="1"/>
          </p:cNvSpPr>
          <p:nvPr/>
        </p:nvSpPr>
        <p:spPr bwMode="auto">
          <a:xfrm>
            <a:off x="5029200" y="4876800"/>
            <a:ext cx="29368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 i="1" u="sng">
                <a:solidFill>
                  <a:schemeClr val="folHlink"/>
                </a:solidFill>
              </a:rPr>
              <a:t>Reduction</a:t>
            </a:r>
            <a:r>
              <a:rPr lang="en-US" sz="2800">
                <a:solidFill>
                  <a:schemeClr val="folHlink"/>
                </a:solidFill>
              </a:rPr>
              <a:t>: convert</a:t>
            </a:r>
          </a:p>
          <a:p>
            <a:pPr algn="l"/>
            <a:r>
              <a:rPr lang="en-US" sz="2800">
                <a:solidFill>
                  <a:schemeClr val="folHlink"/>
                </a:solidFill>
              </a:rPr>
              <a:t>array to scalar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8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9A7391F7-B0AE-4972-9A85-624C9B606099}" type="slidenum">
              <a:rPr lang="en-US"/>
              <a:pPr/>
              <a:t>46</a:t>
            </a:fld>
            <a:endParaRPr lang="en-US"/>
          </a:p>
        </p:txBody>
      </p:sp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Simple Loops (C)</a:t>
            </a:r>
          </a:p>
        </p:txBody>
      </p:sp>
      <p:sp>
        <p:nvSpPr>
          <p:cNvPr id="585731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3914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+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-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*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/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/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sum = sum + src[index];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82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16A112E4-071B-485F-9148-582D25DF0D76}" type="slidenum">
              <a:rPr lang="en-US"/>
              <a:pPr/>
              <a:t>47</a:t>
            </a:fld>
            <a:endParaRPr lang="en-US"/>
          </a:p>
        </p:txBody>
      </p:sp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Slightly Less Simple Loops (F90)</a:t>
            </a:r>
          </a:p>
        </p:txBody>
      </p:sp>
      <p:sp>
        <p:nvSpPr>
          <p:cNvPr id="586755" name="Text Box 3"/>
          <p:cNvSpPr txBox="1">
            <a:spLocks noChangeArrowheads="1"/>
          </p:cNvSpPr>
          <p:nvPr/>
        </p:nvSpPr>
        <p:spPr bwMode="auto">
          <a:xfrm>
            <a:off x="762000" y="1227138"/>
            <a:ext cx="7829550" cy="48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** src2(index) !! src1 ^ src2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MOD(src1(index), src2(index))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SQRT(src(index))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COS(src(index))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EXP(src(index))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>
              <a:lnSpc>
                <a:spcPct val="5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LOG(src(index))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2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EE12DE35-2FB1-4770-AC53-08834516623B}" type="slidenum">
              <a:rPr lang="en-US"/>
              <a:pPr/>
              <a:t>48</a:t>
            </a:fld>
            <a:endParaRPr lang="en-US"/>
          </a:p>
        </p:txBody>
      </p:sp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Slightly Less Simple Loops (C)</a:t>
            </a:r>
          </a:p>
        </p:txBody>
      </p:sp>
      <p:sp>
        <p:nvSpPr>
          <p:cNvPr id="587779" name="Text Box 3"/>
          <p:cNvSpPr txBox="1">
            <a:spLocks noChangeArrowheads="1"/>
          </p:cNvSpPr>
          <p:nvPr/>
        </p:nvSpPr>
        <p:spPr bwMode="auto">
          <a:xfrm>
            <a:off x="762000" y="1227138"/>
            <a:ext cx="63277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pow(src1[index], src2[index]);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src1[index] % src2[index];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sqrt(src[index]);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cos(src[index]);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7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exp(src[index]);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  <a:p>
            <a:pPr algn="l">
              <a:lnSpc>
                <a:spcPct val="5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for (index = 0; index &lt; length; index++) {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dst[index] = log(src[index]);</a:t>
            </a: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}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3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Loop Performance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61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C5B91A-D25A-4171-9B64-6EC05E7A942A}" type="slidenum">
              <a:rPr lang="en-US"/>
              <a:pPr/>
              <a:t>5</a:t>
            </a:fld>
            <a:endParaRPr lang="en-US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Wowza</a:t>
            </a:r>
            <a:r>
              <a:rPr lang="en-US" sz="3600" dirty="0" smtClean="0"/>
              <a:t> #1</a:t>
            </a:r>
            <a:endParaRPr lang="en-US" sz="3600" dirty="0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You can watch from a Windows, </a:t>
            </a:r>
            <a:r>
              <a:rPr lang="en-US" dirty="0" err="1" smtClean="0"/>
              <a:t>MacOS</a:t>
            </a:r>
            <a:r>
              <a:rPr lang="en-US" dirty="0" smtClean="0"/>
              <a:t> or Linux laptop using </a:t>
            </a:r>
            <a:r>
              <a:rPr lang="en-US" dirty="0" err="1" smtClean="0"/>
              <a:t>Wowza</a:t>
            </a:r>
            <a:r>
              <a:rPr lang="en-US" dirty="0" smtClean="0"/>
              <a:t> from either of the following URLs: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pPr algn="ctr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hlinkClick r:id="rId2"/>
              </a:rPr>
              <a:t>http://www.onenet.net/technical-resources/video/sipe-stream/</a:t>
            </a:r>
            <a:endParaRPr lang="en-US" sz="1800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  <a:hlinkClick r:id="rId3"/>
              </a:rPr>
              <a:t>https://vcenter.njvid.net/videos/livestreams/page1/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behaves a lot like YouTube, except live.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Many </a:t>
            </a:r>
            <a:r>
              <a:rPr lang="en-US" dirty="0"/>
              <a:t>thanks to </a:t>
            </a:r>
            <a:r>
              <a:rPr lang="en-US" dirty="0" err="1"/>
              <a:t>Skyler</a:t>
            </a:r>
            <a:r>
              <a:rPr lang="en-US" dirty="0"/>
              <a:t> Donahue and Steven </a:t>
            </a:r>
            <a:r>
              <a:rPr lang="en-US" dirty="0" err="1"/>
              <a:t>Haldeman</a:t>
            </a:r>
            <a:r>
              <a:rPr lang="en-US" dirty="0"/>
              <a:t> of </a:t>
            </a:r>
            <a:r>
              <a:rPr lang="en-US" dirty="0" err="1"/>
              <a:t>OneNet</a:t>
            </a:r>
            <a:r>
              <a:rPr lang="en-US" dirty="0"/>
              <a:t> </a:t>
            </a:r>
            <a:r>
              <a:rPr lang="en-US" dirty="0" smtClean="0"/>
              <a:t>and Bob </a:t>
            </a:r>
            <a:r>
              <a:rPr lang="en-US" dirty="0" err="1" smtClean="0"/>
              <a:t>Gerdes</a:t>
            </a:r>
            <a:r>
              <a:rPr lang="en-US" dirty="0" smtClean="0"/>
              <a:t> of Rutgers U for </a:t>
            </a:r>
            <a:r>
              <a:rPr lang="en-US" dirty="0"/>
              <a:t>providing this.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09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EBFA09-02C5-4FED-A278-E6B6CCDF8A3A}" type="slidenum">
              <a:rPr lang="en-US"/>
              <a:pPr/>
              <a:t>50</a:t>
            </a:fld>
            <a:endParaRPr lang="en-US"/>
          </a:p>
        </p:txBody>
      </p:sp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Characteristics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848600" cy="5029200"/>
          </a:xfrm>
        </p:spPr>
        <p:txBody>
          <a:bodyPr/>
          <a:lstStyle/>
          <a:p>
            <a:r>
              <a:rPr lang="en-US"/>
              <a:t>Different operations take different amounts of time.</a:t>
            </a:r>
          </a:p>
          <a:p>
            <a:r>
              <a:rPr lang="en-US"/>
              <a:t>Different processor types have different performance characteristics, but there are some characteristics that many platforms have in common.</a:t>
            </a:r>
          </a:p>
          <a:p>
            <a:r>
              <a:rPr lang="en-US"/>
              <a:t>Different compilers, even on the same hardware, perform differently.</a:t>
            </a:r>
          </a:p>
          <a:p>
            <a:r>
              <a:rPr lang="en-US"/>
              <a:t>On some processors, floating point and integer speeds are similar, while on others they differ.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07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80E0A-72AA-4226-BEC8-DA93B5AA9FE1}" type="slidenum">
              <a:rPr lang="en-US"/>
              <a:pPr/>
              <a:t>51</a:t>
            </a:fld>
            <a:endParaRPr lang="en-US"/>
          </a:p>
        </p:txBody>
      </p:sp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Arithmetic Operation Speeds</a:t>
            </a:r>
          </a:p>
        </p:txBody>
      </p:sp>
      <p:graphicFrame>
        <p:nvGraphicFramePr>
          <p:cNvPr id="59085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1066800"/>
          <a:ext cx="6629400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9" name="Worksheet" r:id="rId4" imgW="9753448" imgH="7438821" progId="Excel.Sheet.8">
                  <p:embed/>
                </p:oleObj>
              </mc:Choice>
              <mc:Fallback>
                <p:oleObj name="Worksheet" r:id="rId4" imgW="9753448" imgH="74388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629400" cy="505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0852" name="AutoShape 4"/>
          <p:cNvSpPr>
            <a:spLocks noChangeArrowheads="1"/>
          </p:cNvSpPr>
          <p:nvPr/>
        </p:nvSpPr>
        <p:spPr bwMode="auto">
          <a:xfrm>
            <a:off x="457200" y="2438400"/>
            <a:ext cx="685800" cy="2362200"/>
          </a:xfrm>
          <a:prstGeom prst="upArrow">
            <a:avLst>
              <a:gd name="adj1" fmla="val 50000"/>
              <a:gd name="adj2" fmla="val 86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0853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Better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480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BC75DC-7D2B-4345-AB66-353EBB9280A9}" type="slidenum">
              <a:rPr lang="en-US"/>
              <a:pPr/>
              <a:t>52</a:t>
            </a:fld>
            <a:endParaRPr lang="en-US"/>
          </a:p>
        </p:txBody>
      </p:sp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and Slow Operations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Fast</a:t>
            </a:r>
            <a:r>
              <a:rPr lang="en-US" dirty="0"/>
              <a:t>: sum, add, subtract, multiply</a:t>
            </a:r>
          </a:p>
          <a:p>
            <a:r>
              <a:rPr lang="en-US" b="1" u="sng" dirty="0"/>
              <a:t>Medium</a:t>
            </a:r>
            <a:r>
              <a:rPr lang="en-US" dirty="0"/>
              <a:t>: divide, mod (that is, remainder</a:t>
            </a:r>
            <a:r>
              <a:rPr lang="en-US" dirty="0" smtClean="0"/>
              <a:t>), </a:t>
            </a:r>
            <a:r>
              <a:rPr lang="en-US" dirty="0" err="1" smtClean="0"/>
              <a:t>sqrt</a:t>
            </a:r>
            <a:endParaRPr lang="en-US" dirty="0"/>
          </a:p>
          <a:p>
            <a:r>
              <a:rPr lang="en-US" b="1" u="sng" dirty="0"/>
              <a:t>Slow</a:t>
            </a:r>
            <a:r>
              <a:rPr lang="en-US" dirty="0"/>
              <a:t>: transcendental functions </a:t>
            </a:r>
            <a:r>
              <a:rPr lang="en-US" dirty="0" smtClean="0"/>
              <a:t>(sin</a:t>
            </a:r>
            <a:r>
              <a:rPr lang="en-US" dirty="0"/>
              <a:t>, </a:t>
            </a:r>
            <a:r>
              <a:rPr lang="en-US" dirty="0" err="1"/>
              <a:t>exp</a:t>
            </a:r>
            <a:r>
              <a:rPr lang="en-US" dirty="0"/>
              <a:t>)</a:t>
            </a:r>
          </a:p>
          <a:p>
            <a:r>
              <a:rPr lang="en-US" b="1" u="sng" dirty="0"/>
              <a:t>Incredibly slow</a:t>
            </a:r>
            <a:r>
              <a:rPr lang="en-US" dirty="0"/>
              <a:t>: power </a:t>
            </a:r>
            <a:r>
              <a:rPr lang="en-US" i="1" dirty="0" err="1"/>
              <a:t>x</a:t>
            </a:r>
            <a:r>
              <a:rPr lang="en-US" i="1" baseline="30000" dirty="0" err="1"/>
              <a:t>y</a:t>
            </a:r>
            <a:r>
              <a:rPr lang="en-US" i="1" dirty="0"/>
              <a:t> </a:t>
            </a:r>
            <a:r>
              <a:rPr lang="en-US" dirty="0"/>
              <a:t>for real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On most platforms, divide, mod and transcendental functions are not pipelined, so a code will run faster if most of it is just adds, subtracts and multiplies.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For example, solving an N x N system of linear equations by LU decomposition uses on the order of N</a:t>
            </a:r>
            <a:r>
              <a:rPr lang="en-US" baseline="30000" dirty="0"/>
              <a:t>3</a:t>
            </a:r>
            <a:r>
              <a:rPr lang="en-US" dirty="0"/>
              <a:t> additions and multiplications, but only on the order of N divisions.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93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080050-140A-41B3-BE76-7388BBA20590}" type="slidenum">
              <a:rPr lang="en-US"/>
              <a:pPr/>
              <a:t>53</a:t>
            </a:fld>
            <a:endParaRPr lang="en-US"/>
          </a:p>
        </p:txBody>
      </p:sp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Prevent Pipelining?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Certain events make it very hard (maybe even impossible) for compilers to pipeline a loop, such as:</a:t>
            </a:r>
          </a:p>
          <a:p>
            <a:pPr lvl="1"/>
            <a:r>
              <a:rPr lang="en-US" sz="2600"/>
              <a:t>array elements accessed in </a:t>
            </a:r>
            <a:r>
              <a:rPr lang="en-US" sz="2600" b="1" u="sng"/>
              <a:t>random order</a:t>
            </a:r>
          </a:p>
          <a:p>
            <a:pPr lvl="1"/>
            <a:r>
              <a:rPr lang="en-US" sz="2600"/>
              <a:t>loop body </a:t>
            </a:r>
            <a:r>
              <a:rPr lang="en-US" sz="2600" b="1" u="sng"/>
              <a:t>too complicated</a:t>
            </a:r>
          </a:p>
          <a:p>
            <a:pPr lvl="1"/>
            <a:r>
              <a:rPr lang="en-US" sz="2600" b="1" u="sng">
                <a:latin typeface="Courier New" pitchFamily="49" charset="0"/>
              </a:rPr>
              <a:t>if</a:t>
            </a:r>
            <a:r>
              <a:rPr lang="en-US" sz="2600" b="1" u="sng"/>
              <a:t> statements</a:t>
            </a:r>
            <a:r>
              <a:rPr lang="en-US" sz="2600"/>
              <a:t> inside the loop (on some platforms)</a:t>
            </a:r>
          </a:p>
          <a:p>
            <a:pPr lvl="1"/>
            <a:r>
              <a:rPr lang="en-US" sz="2600"/>
              <a:t>premature </a:t>
            </a:r>
            <a:r>
              <a:rPr lang="en-US" sz="2600" b="1" u="sng"/>
              <a:t>loop exits</a:t>
            </a:r>
          </a:p>
          <a:p>
            <a:pPr lvl="1"/>
            <a:r>
              <a:rPr lang="en-US" sz="2600"/>
              <a:t>function/subroutine </a:t>
            </a:r>
            <a:r>
              <a:rPr lang="en-US" sz="2600" b="1" u="sng"/>
              <a:t>calls</a:t>
            </a:r>
          </a:p>
          <a:p>
            <a:pPr lvl="1"/>
            <a:r>
              <a:rPr lang="en-US" sz="2600" b="1" u="sng"/>
              <a:t>I/O</a:t>
            </a:r>
          </a:p>
          <a:p>
            <a:pPr lvl="1"/>
            <a:endParaRPr lang="en-US" sz="26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2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056892-3BAB-4F76-8AA7-4B83208326C5}" type="slidenum">
              <a:rPr lang="en-US"/>
              <a:pPr/>
              <a:t>54</a:t>
            </a:fld>
            <a:endParaRPr lang="en-US"/>
          </a:p>
        </p:txBody>
      </p:sp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029200"/>
          </a:xfrm>
        </p:spPr>
        <p:txBody>
          <a:bodyPr/>
          <a:lstStyle/>
          <a:p>
            <a:r>
              <a:rPr lang="en-US" b="1" u="sng">
                <a:solidFill>
                  <a:srgbClr val="993366"/>
                </a:solidFill>
              </a:rPr>
              <a:t>Random access order</a:t>
            </a:r>
            <a:r>
              <a:rPr lang="en-US"/>
              <a:t>: Ordered array access is common, so pipelining hardware and compilers tend to be designed under the assumption that most loops will be ordered.  Also, the pipeline will constantly </a:t>
            </a:r>
            <a:r>
              <a:rPr lang="en-US" b="1" i="1" u="sng"/>
              <a:t>stall</a:t>
            </a:r>
            <a:r>
              <a:rPr lang="en-US"/>
              <a:t> because data will come from main memory, not cache.</a:t>
            </a:r>
          </a:p>
          <a:p>
            <a:r>
              <a:rPr lang="en-US" b="1" u="sng">
                <a:solidFill>
                  <a:srgbClr val="993366"/>
                </a:solidFill>
              </a:rPr>
              <a:t>Complicated loop body</a:t>
            </a:r>
            <a:r>
              <a:rPr lang="en-US"/>
              <a:t>:  The compiler gets too overwhelmed and can’t figure out how to schedule the instructions.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9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8606BB-6343-4AC3-BFEC-50B0E24E61B5}" type="slidenum">
              <a:rPr lang="en-US"/>
              <a:pPr/>
              <a:t>55</a:t>
            </a:fld>
            <a:endParaRPr lang="en-US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5029200"/>
          </a:xfrm>
        </p:spPr>
        <p:txBody>
          <a:bodyPr/>
          <a:lstStyle/>
          <a:p>
            <a:r>
              <a:rPr lang="en-US" b="1" u="sng">
                <a:solidFill>
                  <a:srgbClr val="993366"/>
                </a:solidFill>
                <a:latin typeface="Courier New" pitchFamily="49" charset="0"/>
              </a:rPr>
              <a:t>if</a:t>
            </a:r>
            <a:r>
              <a:rPr lang="en-US" b="1" u="sng">
                <a:solidFill>
                  <a:srgbClr val="993366"/>
                </a:solidFill>
              </a:rPr>
              <a:t> statements</a:t>
            </a:r>
            <a:r>
              <a:rPr lang="en-US"/>
              <a:t> in the loop:  On some platforms (but not all), the pipelines need to perform exactly the same operations over and over;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statements make that impossible.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>
                <a:solidFill>
                  <a:schemeClr val="hlink"/>
                </a:solidFill>
              </a:rPr>
              <a:t>However</a:t>
            </a:r>
            <a:r>
              <a:rPr lang="en-US"/>
              <a:t>, many CPUs can now perform </a:t>
            </a:r>
            <a:r>
              <a:rPr lang="en-US" b="1" i="1" u="sng">
                <a:solidFill>
                  <a:schemeClr val="folHlink"/>
                </a:solidFill>
              </a:rPr>
              <a:t>speculative execution</a:t>
            </a:r>
            <a:r>
              <a:rPr lang="en-US"/>
              <a:t>:  both branches of the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 are executed while the condition is being evaluated, but only one of the results is retained (the one associated with the condition’s value).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Also, many CPUs can now perform </a:t>
            </a:r>
            <a:r>
              <a:rPr lang="en-US" b="1" i="1" u="sng">
                <a:solidFill>
                  <a:schemeClr val="folHlink"/>
                </a:solidFill>
              </a:rPr>
              <a:t>branch prediction</a:t>
            </a:r>
            <a:r>
              <a:rPr lang="en-US"/>
              <a:t> to head down the most likely compute path.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2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2D7A96-B54C-4F33-8BAC-A71B99300811}" type="slidenum">
              <a:rPr lang="en-US"/>
              <a:pPr/>
              <a:t>56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They Kill Pipelining?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38250"/>
            <a:ext cx="7848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Function/subroutine calls</a:t>
            </a:r>
            <a:r>
              <a:rPr lang="en-US"/>
              <a:t> interrupt the flow of the program even more than </a:t>
            </a:r>
            <a:r>
              <a:rPr lang="en-US" b="1">
                <a:latin typeface="Courier New" pitchFamily="49" charset="0"/>
              </a:rPr>
              <a:t>if</a:t>
            </a:r>
            <a:r>
              <a:rPr lang="en-US"/>
              <a:t> statements.  They can take execution to a completely different part of the program, and pipelines aren’t set up to handle that.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Loop exits</a:t>
            </a:r>
            <a:r>
              <a:rPr lang="en-US"/>
              <a:t> are similar. Most compilers can’t pipeline loops with premature or unpredictable exits.</a:t>
            </a:r>
          </a:p>
          <a:p>
            <a:pPr>
              <a:lnSpc>
                <a:spcPct val="90000"/>
              </a:lnSpc>
            </a:pPr>
            <a:r>
              <a:rPr lang="en-US" b="1" u="sng">
                <a:solidFill>
                  <a:srgbClr val="993366"/>
                </a:solidFill>
              </a:rPr>
              <a:t>I/O</a:t>
            </a:r>
            <a:r>
              <a:rPr lang="en-US"/>
              <a:t>:  Typically, I/O is handled in subroutines (above).  Also, I/O instructions can take control of the program away from the CPU (they can give control to I/O devices).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20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A18B6-5EB6-4169-BDC0-265789A8F046}" type="slidenum">
              <a:rPr lang="en-US"/>
              <a:pPr/>
              <a:t>57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If No Pipelining?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b="1">
                <a:solidFill>
                  <a:srgbClr val="993366"/>
                </a:solidFill>
              </a:rPr>
              <a:t>SLOW!</a:t>
            </a:r>
          </a:p>
          <a:p>
            <a:pPr algn="ctr">
              <a:buFont typeface="Wingdings" pitchFamily="2" charset="2"/>
              <a:buNone/>
            </a:pPr>
            <a:endParaRPr lang="en-US" sz="3600" b="1">
              <a:solidFill>
                <a:srgbClr val="993366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>
                <a:solidFill>
                  <a:srgbClr val="993366"/>
                </a:solidFill>
              </a:rPr>
              <a:t>(on most platforms)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8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F4122-1FA9-4C09-8095-0412ED6EDDEB}" type="slidenum">
              <a:rPr lang="en-US"/>
              <a:pPr/>
              <a:t>58</a:t>
            </a:fld>
            <a:endParaRPr lang="en-US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Randomly Permuted Loops</a:t>
            </a:r>
          </a:p>
        </p:txBody>
      </p:sp>
      <p:graphicFrame>
        <p:nvGraphicFramePr>
          <p:cNvPr id="5980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219200" y="1066800"/>
          <a:ext cx="6629400" cy="505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3" name="Worksheet" r:id="rId4" imgW="9753448" imgH="7438821" progId="Excel.Sheet.8">
                  <p:embed/>
                </p:oleObj>
              </mc:Choice>
              <mc:Fallback>
                <p:oleObj name="Worksheet" r:id="rId4" imgW="9753448" imgH="74388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6629400" cy="5056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981200"/>
            <a:ext cx="990600" cy="2819400"/>
            <a:chOff x="192" y="1248"/>
            <a:chExt cx="624" cy="1776"/>
          </a:xfrm>
        </p:grpSpPr>
        <p:sp>
          <p:nvSpPr>
            <p:cNvPr id="598021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8022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49934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Superpipelining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Wowza</a:t>
            </a:r>
            <a:r>
              <a:rPr lang="en-US" dirty="0" smtClean="0"/>
              <a:t> has been tested on multiple browsers on each of:</a:t>
            </a:r>
          </a:p>
          <a:p>
            <a:r>
              <a:rPr lang="en-US" dirty="0" smtClean="0"/>
              <a:t>Windows (7 and 8): IE, Firefox, Chrome, Opera, Safari</a:t>
            </a:r>
          </a:p>
          <a:p>
            <a:r>
              <a:rPr lang="en-US" dirty="0" err="1" smtClean="0"/>
              <a:t>MacOS</a:t>
            </a:r>
            <a:r>
              <a:rPr lang="en-US" dirty="0" smtClean="0"/>
              <a:t> X: Safari, Firefox</a:t>
            </a:r>
          </a:p>
          <a:p>
            <a:r>
              <a:rPr lang="en-US" dirty="0" smtClean="0"/>
              <a:t>Linux: Firefox, Opera</a:t>
            </a:r>
          </a:p>
          <a:p>
            <a:pPr marL="0" indent="0">
              <a:buNone/>
            </a:pPr>
            <a:r>
              <a:rPr lang="en-US" dirty="0" smtClean="0"/>
              <a:t>We’ve also successfully tested it on devices with:</a:t>
            </a:r>
          </a:p>
          <a:p>
            <a:r>
              <a:rPr lang="en-US" dirty="0" smtClean="0"/>
              <a:t>Android</a:t>
            </a:r>
          </a:p>
          <a:p>
            <a:r>
              <a:rPr lang="en-US" dirty="0" err="1" smtClean="0"/>
              <a:t>iOS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However, we make no representations on the likelihood of it working on your device, because we don’t know which versions of Android or </a:t>
            </a:r>
            <a:r>
              <a:rPr lang="en-US" dirty="0" err="1" smtClean="0"/>
              <a:t>iOS</a:t>
            </a:r>
            <a:r>
              <a:rPr lang="en-US" dirty="0" smtClean="0"/>
              <a:t> it might or might not work with.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B76A0-A1A5-49D2-98E8-1AF6AC2D512F}" type="slidenum">
              <a:rPr lang="en-US"/>
              <a:pPr/>
              <a:t>60</a:t>
            </a:fld>
            <a:endParaRPr lang="en-US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Superpipelining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/>
              <a:t>Superpipelining</a:t>
            </a:r>
            <a:r>
              <a:rPr lang="en-US"/>
              <a:t> is a combination of superscalar and pipelining.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So, a superpipeline is a collection of multiple pipelines that can operate simultaneously.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In other words, several different operations can execute simultaneously, and each of these operations can be broken into stages, each of which is filled all the time.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So you can get multiple operations per CPU cycle.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For example, a IBM Power4 can have over 200 different operations “in flight” at the same time.</a:t>
            </a:r>
            <a:r>
              <a:rPr lang="en-US" baseline="30000"/>
              <a:t>[1]</a:t>
            </a:r>
          </a:p>
        </p:txBody>
      </p:sp>
      <p:pic>
        <p:nvPicPr>
          <p:cNvPr id="600068" name="Picture 4" descr="soonerfron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114800"/>
            <a:ext cx="657225" cy="1371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62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34F063-D1CD-41BF-9DAF-D7B2015BCC72}" type="slidenum">
              <a:rPr lang="en-US"/>
              <a:pPr/>
              <a:t>61</a:t>
            </a:fld>
            <a:endParaRPr lang="en-US"/>
          </a:p>
        </p:txBody>
      </p:sp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Operations At a Time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01000" cy="5029200"/>
          </a:xfrm>
        </p:spPr>
        <p:txBody>
          <a:bodyPr/>
          <a:lstStyle/>
          <a:p>
            <a:r>
              <a:rPr lang="en-US"/>
              <a:t>If you put more operations into the code for a loop, you can get better performance:</a:t>
            </a:r>
          </a:p>
          <a:p>
            <a:pPr lvl="1"/>
            <a:r>
              <a:rPr lang="en-US" sz="2400"/>
              <a:t>more operations can execute at a time (use more pipelines), and</a:t>
            </a:r>
          </a:p>
          <a:p>
            <a:pPr lvl="1"/>
            <a:r>
              <a:rPr lang="en-US" sz="2400"/>
              <a:t>you get better register/cache reuse.</a:t>
            </a:r>
          </a:p>
          <a:p>
            <a:r>
              <a:rPr lang="en-US"/>
              <a:t>On most platforms, there’s a limit to how many operations you can put in a loop to increase performance, but that limit varies among platforms, and can be quite large.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961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DCE03198-9CAF-4DD7-A584-6AFDFA468944}" type="slidenum">
              <a:rPr lang="en-US"/>
              <a:pPr/>
              <a:t>62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Complicated Loops</a:t>
            </a:r>
          </a:p>
        </p:txBody>
      </p:sp>
      <p:sp>
        <p:nvSpPr>
          <p:cNvPr id="602115" name="Text Box 3"/>
          <p:cNvSpPr txBox="1">
            <a:spLocks noChangeArrowheads="1"/>
          </p:cNvSpPr>
          <p:nvPr/>
        </p:nvSpPr>
        <p:spPr bwMode="auto">
          <a:xfrm>
            <a:off x="441325" y="15303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en-US" sz="1400">
              <a:latin typeface="Tahoma" pitchFamily="34" charset="0"/>
            </a:endParaRPr>
          </a:p>
        </p:txBody>
      </p:sp>
      <p:sp>
        <p:nvSpPr>
          <p:cNvPr id="602116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0010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+ 5.0 *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dot = 0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dot = dot + src1(index) *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src1(index) * src2(index) +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        src3(index) * src4(index)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 </a:t>
            </a:r>
          </a:p>
          <a:p>
            <a:pPr algn="l">
              <a:lnSpc>
                <a:spcPct val="60000"/>
              </a:lnSpc>
            </a:pPr>
            <a:endParaRPr lang="en-US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70000"/>
              </a:lnSpc>
            </a:pP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diff12 = src1(index) - src2(index)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diff34 = src3(index) - src4(index)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dst(index) = SQRT(diff12 * diff12 + diff34 * diff34)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 </a:t>
            </a:r>
          </a:p>
          <a:p>
            <a:pPr algn="l"/>
            <a:endParaRPr lang="en-US" b="1">
              <a:solidFill>
                <a:schemeClr val="folHlink"/>
              </a:solidFill>
              <a:latin typeface="Courier New" pitchFamily="49" charset="0"/>
            </a:endParaRPr>
          </a:p>
        </p:txBody>
      </p:sp>
      <p:sp>
        <p:nvSpPr>
          <p:cNvPr id="602117" name="Text Box 5"/>
          <p:cNvSpPr txBox="1">
            <a:spLocks noChangeArrowheads="1"/>
          </p:cNvSpPr>
          <p:nvPr/>
        </p:nvSpPr>
        <p:spPr bwMode="auto">
          <a:xfrm>
            <a:off x="6705600" y="1371600"/>
            <a:ext cx="18748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madd (or FMA):</a:t>
            </a:r>
          </a:p>
          <a:p>
            <a:r>
              <a:rPr lang="en-US" sz="2000">
                <a:solidFill>
                  <a:schemeClr val="folHlink"/>
                </a:solidFill>
              </a:rPr>
              <a:t>mult then add</a:t>
            </a:r>
          </a:p>
          <a:p>
            <a:r>
              <a:rPr lang="en-US" sz="2000">
                <a:solidFill>
                  <a:schemeClr val="folHlink"/>
                </a:solidFill>
              </a:rPr>
              <a:t>(2 ops)</a:t>
            </a:r>
          </a:p>
        </p:txBody>
      </p:sp>
      <p:sp>
        <p:nvSpPr>
          <p:cNvPr id="602118" name="Text Box 6"/>
          <p:cNvSpPr txBox="1">
            <a:spLocks noChangeArrowheads="1"/>
          </p:cNvSpPr>
          <p:nvPr/>
        </p:nvSpPr>
        <p:spPr bwMode="auto">
          <a:xfrm>
            <a:off x="5715000" y="4800600"/>
            <a:ext cx="2092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Euclidean distance</a:t>
            </a:r>
          </a:p>
          <a:p>
            <a:r>
              <a:rPr lang="en-US" sz="2000">
                <a:solidFill>
                  <a:schemeClr val="folHlink"/>
                </a:solidFill>
              </a:rPr>
              <a:t>(6 ops)</a:t>
            </a:r>
          </a:p>
        </p:txBody>
      </p:sp>
      <p:sp>
        <p:nvSpPr>
          <p:cNvPr id="602119" name="Text Box 7"/>
          <p:cNvSpPr txBox="1">
            <a:spLocks noChangeArrowheads="1"/>
          </p:cNvSpPr>
          <p:nvPr/>
        </p:nvSpPr>
        <p:spPr bwMode="auto">
          <a:xfrm>
            <a:off x="6172200" y="2667000"/>
            <a:ext cx="134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dot product</a:t>
            </a:r>
          </a:p>
          <a:p>
            <a:r>
              <a:rPr lang="en-US" sz="2000">
                <a:solidFill>
                  <a:schemeClr val="folHlink"/>
                </a:solidFill>
              </a:rPr>
              <a:t>(2 ops)</a:t>
            </a:r>
          </a:p>
        </p:txBody>
      </p:sp>
      <p:sp>
        <p:nvSpPr>
          <p:cNvPr id="602120" name="Text Box 8"/>
          <p:cNvSpPr txBox="1">
            <a:spLocks noChangeArrowheads="1"/>
          </p:cNvSpPr>
          <p:nvPr/>
        </p:nvSpPr>
        <p:spPr bwMode="auto">
          <a:xfrm>
            <a:off x="6858000" y="3581400"/>
            <a:ext cx="10779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folHlink"/>
                </a:solidFill>
              </a:rPr>
              <a:t>from our</a:t>
            </a:r>
          </a:p>
          <a:p>
            <a:r>
              <a:rPr lang="en-US" sz="2000">
                <a:solidFill>
                  <a:schemeClr val="folHlink"/>
                </a:solidFill>
              </a:rPr>
              <a:t>example</a:t>
            </a:r>
          </a:p>
          <a:p>
            <a:r>
              <a:rPr lang="en-US" sz="2000">
                <a:solidFill>
                  <a:schemeClr val="folHlink"/>
                </a:solidFill>
              </a:rPr>
              <a:t>(3 ops)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8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78B4664F-B13E-42BB-9CC4-320CF5B2AD1B}" type="slidenum">
              <a:rPr lang="en-US"/>
              <a:pPr/>
              <a:t>63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Very Complicated Loop</a:t>
            </a:r>
          </a:p>
        </p:txBody>
      </p:sp>
      <p:sp>
        <p:nvSpPr>
          <p:cNvPr id="603139" name="Text Box 3"/>
          <p:cNvSpPr txBox="1">
            <a:spLocks noChangeArrowheads="1"/>
          </p:cNvSpPr>
          <p:nvPr/>
        </p:nvSpPr>
        <p:spPr bwMode="auto">
          <a:xfrm>
            <a:off x="2133600" y="1219200"/>
            <a:ext cx="55086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lot = 0.0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DO index = 1, length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   lot = lot +                  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src1(index) * src2(index) +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src3(index) * src4(index) + 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+ src2(index))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(src3(index) +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- src2(index))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(src3(index) -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- src3(index) +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src2(index) - src4(index)) *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+ src3(index) - 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 src2(index) + src4(index)) +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(src1(index) * src3(index)) +   &amp;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 &amp;    (src2(index) * src4(index))</a:t>
            </a:r>
          </a:p>
          <a:p>
            <a:pPr algn="l"/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END DO</a:t>
            </a:r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 </a:t>
            </a:r>
          </a:p>
        </p:txBody>
      </p:sp>
      <p:sp>
        <p:nvSpPr>
          <p:cNvPr id="603140" name="Text Box 4"/>
          <p:cNvSpPr txBox="1">
            <a:spLocks noChangeArrowheads="1"/>
          </p:cNvSpPr>
          <p:nvPr/>
        </p:nvSpPr>
        <p:spPr bwMode="auto">
          <a:xfrm>
            <a:off x="2947988" y="5581650"/>
            <a:ext cx="375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solidFill>
                  <a:schemeClr val="folHlink"/>
                </a:solidFill>
              </a:rPr>
              <a:t>24 arithmetic ops per iteration</a:t>
            </a:r>
          </a:p>
          <a:p>
            <a:r>
              <a:rPr lang="en-US" sz="2000">
                <a:solidFill>
                  <a:schemeClr val="folHlink"/>
                </a:solidFill>
              </a:rPr>
              <a:t>4 memory/cache loads per iteration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2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C0C7D9-43A2-4A14-83C8-2F6E7365542F}" type="slidenum">
              <a:rPr lang="en-US"/>
              <a:pPr/>
              <a:t>64</a:t>
            </a:fld>
            <a:endParaRPr lang="en-US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Ops Per Iteration</a:t>
            </a:r>
          </a:p>
        </p:txBody>
      </p:sp>
      <p:graphicFrame>
        <p:nvGraphicFramePr>
          <p:cNvPr id="60416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47800" y="1143000"/>
          <a:ext cx="6705600" cy="511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Worksheet" r:id="rId4" imgW="9753448" imgH="7438821" progId="Excel.Sheet.8">
                  <p:embed/>
                </p:oleObj>
              </mc:Choice>
              <mc:Fallback>
                <p:oleObj name="Worksheet" r:id="rId4" imgW="9753448" imgH="74388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43000"/>
                        <a:ext cx="6705600" cy="511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2514600"/>
            <a:ext cx="990600" cy="2819400"/>
            <a:chOff x="192" y="1248"/>
            <a:chExt cx="624" cy="1776"/>
          </a:xfrm>
        </p:grpSpPr>
        <p:sp>
          <p:nvSpPr>
            <p:cNvPr id="604165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166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15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Vectors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1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7BFFF6F-E776-46FF-81F3-F290BD7F5A16}" type="slidenum">
              <a:rPr lang="en-US"/>
              <a:pPr/>
              <a:t>66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Vector?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5029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</a:t>
            </a:r>
            <a:r>
              <a:rPr lang="en-US"/>
              <a:t> is a giant register that behaves like a collection of regular registers, except these registers all simultaneously perform the same operation on multiple sets of operands, producing multiple results.</a:t>
            </a:r>
          </a:p>
          <a:p>
            <a:pPr>
              <a:buFont typeface="Wingdings" pitchFamily="2" charset="2"/>
              <a:buNone/>
            </a:pPr>
            <a:r>
              <a:rPr lang="en-US"/>
              <a:t>In a sense, vectors are like operation-specific cache.</a:t>
            </a:r>
          </a:p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 register</a:t>
            </a:r>
            <a:r>
              <a:rPr lang="en-US"/>
              <a:t> is a register that’s actually made up of many individual registers.</a:t>
            </a:r>
          </a:p>
          <a:p>
            <a:pPr>
              <a:buFont typeface="Wingdings" pitchFamily="2" charset="2"/>
              <a:buNone/>
            </a:pPr>
            <a:r>
              <a:rPr lang="en-US"/>
              <a:t>A </a:t>
            </a:r>
            <a:r>
              <a:rPr lang="en-US" b="1" i="1" u="sng">
                <a:solidFill>
                  <a:schemeClr val="folHlink"/>
                </a:solidFill>
              </a:rPr>
              <a:t>vector instruction</a:t>
            </a:r>
            <a:r>
              <a:rPr lang="en-US">
                <a:solidFill>
                  <a:srgbClr val="008000"/>
                </a:solidFill>
              </a:rPr>
              <a:t> </a:t>
            </a:r>
            <a:r>
              <a:rPr lang="en-US"/>
              <a:t>is an instruction that performs the same operation simultaneously on all of the individual registers of a vector register.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027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0FE795E7-CFB9-4BBD-8DFA-AB0D7FC3436A}" type="slidenum">
              <a:rPr lang="en-US"/>
              <a:pPr/>
              <a:t>67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Register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71600" y="2057400"/>
            <a:ext cx="1752600" cy="2438400"/>
            <a:chOff x="1296" y="1392"/>
            <a:chExt cx="1104" cy="1536"/>
          </a:xfrm>
        </p:grpSpPr>
        <p:sp>
          <p:nvSpPr>
            <p:cNvPr id="607236" name="Rectangle 4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37" name="Line 5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38" name="Line 6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39" name="Line 7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0" name="Line 8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1" name="Line 9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2" name="Line 10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3" name="Line 11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81400" y="2057400"/>
            <a:ext cx="1752600" cy="2438400"/>
            <a:chOff x="1296" y="1392"/>
            <a:chExt cx="1104" cy="1536"/>
          </a:xfrm>
        </p:grpSpPr>
        <p:sp>
          <p:nvSpPr>
            <p:cNvPr id="607245" name="Rectangle 13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46" name="Line 14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7" name="Line 15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8" name="Line 16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49" name="Line 17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0" name="Line 18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1" name="Line 19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2" name="Line 20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791200" y="2057400"/>
            <a:ext cx="1752600" cy="2438400"/>
            <a:chOff x="1296" y="1392"/>
            <a:chExt cx="1104" cy="1536"/>
          </a:xfrm>
        </p:grpSpPr>
        <p:sp>
          <p:nvSpPr>
            <p:cNvPr id="607254" name="Rectangle 22"/>
            <p:cNvSpPr>
              <a:spLocks noChangeArrowheads="1"/>
            </p:cNvSpPr>
            <p:nvPr/>
          </p:nvSpPr>
          <p:spPr bwMode="auto">
            <a:xfrm>
              <a:off x="1296" y="1392"/>
              <a:ext cx="1104" cy="15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7255" name="Line 23"/>
            <p:cNvSpPr>
              <a:spLocks noChangeShapeType="1"/>
            </p:cNvSpPr>
            <p:nvPr/>
          </p:nvSpPr>
          <p:spPr bwMode="auto">
            <a:xfrm>
              <a:off x="1296" y="158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6" name="Line 24"/>
            <p:cNvSpPr>
              <a:spLocks noChangeShapeType="1"/>
            </p:cNvSpPr>
            <p:nvPr/>
          </p:nvSpPr>
          <p:spPr bwMode="auto">
            <a:xfrm>
              <a:off x="1296" y="177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7" name="Line 25"/>
            <p:cNvSpPr>
              <a:spLocks noChangeShapeType="1"/>
            </p:cNvSpPr>
            <p:nvPr/>
          </p:nvSpPr>
          <p:spPr bwMode="auto">
            <a:xfrm>
              <a:off x="1296" y="1968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8" name="Line 26"/>
            <p:cNvSpPr>
              <a:spLocks noChangeShapeType="1"/>
            </p:cNvSpPr>
            <p:nvPr/>
          </p:nvSpPr>
          <p:spPr bwMode="auto">
            <a:xfrm>
              <a:off x="1296" y="2160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59" name="Line 27"/>
            <p:cNvSpPr>
              <a:spLocks noChangeShapeType="1"/>
            </p:cNvSpPr>
            <p:nvPr/>
          </p:nvSpPr>
          <p:spPr bwMode="auto">
            <a:xfrm>
              <a:off x="1296" y="2352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60" name="Line 28"/>
            <p:cNvSpPr>
              <a:spLocks noChangeShapeType="1"/>
            </p:cNvSpPr>
            <p:nvPr/>
          </p:nvSpPr>
          <p:spPr bwMode="auto">
            <a:xfrm>
              <a:off x="1296" y="2544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7261" name="Line 29"/>
            <p:cNvSpPr>
              <a:spLocks noChangeShapeType="1"/>
            </p:cNvSpPr>
            <p:nvPr/>
          </p:nvSpPr>
          <p:spPr bwMode="auto">
            <a:xfrm>
              <a:off x="1296" y="2736"/>
              <a:ext cx="110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07262" name="Text Box 30"/>
          <p:cNvSpPr txBox="1">
            <a:spLocks noChangeArrowheads="1"/>
          </p:cNvSpPr>
          <p:nvPr/>
        </p:nvSpPr>
        <p:spPr bwMode="auto">
          <a:xfrm>
            <a:off x="1936750" y="1590675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v0</a:t>
            </a:r>
          </a:p>
        </p:txBody>
      </p:sp>
      <p:sp>
        <p:nvSpPr>
          <p:cNvPr id="607263" name="Text Box 31"/>
          <p:cNvSpPr txBox="1">
            <a:spLocks noChangeArrowheads="1"/>
          </p:cNvSpPr>
          <p:nvPr/>
        </p:nvSpPr>
        <p:spPr bwMode="auto">
          <a:xfrm>
            <a:off x="4191000" y="15240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v1</a:t>
            </a:r>
          </a:p>
        </p:txBody>
      </p:sp>
      <p:sp>
        <p:nvSpPr>
          <p:cNvPr id="607264" name="Text Box 32"/>
          <p:cNvSpPr txBox="1">
            <a:spLocks noChangeArrowheads="1"/>
          </p:cNvSpPr>
          <p:nvPr/>
        </p:nvSpPr>
        <p:spPr bwMode="auto">
          <a:xfrm>
            <a:off x="6400800" y="1524000"/>
            <a:ext cx="549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folHlink"/>
                </a:solidFill>
                <a:latin typeface="Courier New" pitchFamily="49" charset="0"/>
              </a:rPr>
              <a:t>v2</a:t>
            </a:r>
          </a:p>
        </p:txBody>
      </p:sp>
      <p:sp>
        <p:nvSpPr>
          <p:cNvPr id="607265" name="Text Box 33"/>
          <p:cNvSpPr txBox="1">
            <a:spLocks noChangeArrowheads="1"/>
          </p:cNvSpPr>
          <p:nvPr/>
        </p:nvSpPr>
        <p:spPr bwMode="auto">
          <a:xfrm>
            <a:off x="3124200" y="5029200"/>
            <a:ext cx="2949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 b="1">
                <a:solidFill>
                  <a:schemeClr val="folHlink"/>
                </a:solidFill>
                <a:latin typeface="Courier New" pitchFamily="49" charset="0"/>
              </a:rPr>
              <a:t>v0 &lt;- v1 + v2</a:t>
            </a:r>
          </a:p>
        </p:txBody>
      </p:sp>
      <p:sp>
        <p:nvSpPr>
          <p:cNvPr id="607266" name="Text Box 34"/>
          <p:cNvSpPr txBox="1">
            <a:spLocks noChangeArrowheads="1"/>
          </p:cNvSpPr>
          <p:nvPr/>
        </p:nvSpPr>
        <p:spPr bwMode="auto">
          <a:xfrm>
            <a:off x="3124200" y="2057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7" name="Text Box 35"/>
          <p:cNvSpPr txBox="1">
            <a:spLocks noChangeArrowheads="1"/>
          </p:cNvSpPr>
          <p:nvPr/>
        </p:nvSpPr>
        <p:spPr bwMode="auto">
          <a:xfrm>
            <a:off x="3124200" y="2314575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8" name="Text Box 36"/>
          <p:cNvSpPr txBox="1">
            <a:spLocks noChangeArrowheads="1"/>
          </p:cNvSpPr>
          <p:nvPr/>
        </p:nvSpPr>
        <p:spPr bwMode="auto">
          <a:xfrm>
            <a:off x="3124200" y="2590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69" name="Text Box 37"/>
          <p:cNvSpPr txBox="1">
            <a:spLocks noChangeArrowheads="1"/>
          </p:cNvSpPr>
          <p:nvPr/>
        </p:nvSpPr>
        <p:spPr bwMode="auto">
          <a:xfrm>
            <a:off x="3124200" y="2895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0" name="Text Box 38"/>
          <p:cNvSpPr txBox="1">
            <a:spLocks noChangeArrowheads="1"/>
          </p:cNvSpPr>
          <p:nvPr/>
        </p:nvSpPr>
        <p:spPr bwMode="auto">
          <a:xfrm>
            <a:off x="3124200" y="321468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1" name="Text Box 39"/>
          <p:cNvSpPr txBox="1">
            <a:spLocks noChangeArrowheads="1"/>
          </p:cNvSpPr>
          <p:nvPr/>
        </p:nvSpPr>
        <p:spPr bwMode="auto">
          <a:xfrm>
            <a:off x="3124200" y="3581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2" name="Text Box 40"/>
          <p:cNvSpPr txBox="1">
            <a:spLocks noChangeArrowheads="1"/>
          </p:cNvSpPr>
          <p:nvPr/>
        </p:nvSpPr>
        <p:spPr bwMode="auto">
          <a:xfrm>
            <a:off x="3124200" y="3886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3" name="Text Box 41"/>
          <p:cNvSpPr txBox="1">
            <a:spLocks noChangeArrowheads="1"/>
          </p:cNvSpPr>
          <p:nvPr/>
        </p:nvSpPr>
        <p:spPr bwMode="auto">
          <a:xfrm>
            <a:off x="3124200" y="4114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&lt;-</a:t>
            </a:r>
          </a:p>
        </p:txBody>
      </p:sp>
      <p:sp>
        <p:nvSpPr>
          <p:cNvPr id="607274" name="Text Box 42"/>
          <p:cNvSpPr txBox="1">
            <a:spLocks noChangeArrowheads="1"/>
          </p:cNvSpPr>
          <p:nvPr/>
        </p:nvSpPr>
        <p:spPr bwMode="auto">
          <a:xfrm>
            <a:off x="5410200" y="2057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5" name="Text Box 43"/>
          <p:cNvSpPr txBox="1">
            <a:spLocks noChangeArrowheads="1"/>
          </p:cNvSpPr>
          <p:nvPr/>
        </p:nvSpPr>
        <p:spPr bwMode="auto">
          <a:xfrm>
            <a:off x="5410200" y="2362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6" name="Text Box 44"/>
          <p:cNvSpPr txBox="1">
            <a:spLocks noChangeArrowheads="1"/>
          </p:cNvSpPr>
          <p:nvPr/>
        </p:nvSpPr>
        <p:spPr bwMode="auto">
          <a:xfrm>
            <a:off x="5410200" y="2667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7" name="Text Box 45"/>
          <p:cNvSpPr txBox="1">
            <a:spLocks noChangeArrowheads="1"/>
          </p:cNvSpPr>
          <p:nvPr/>
        </p:nvSpPr>
        <p:spPr bwMode="auto">
          <a:xfrm>
            <a:off x="5410200" y="29718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8" name="Text Box 46"/>
          <p:cNvSpPr txBox="1">
            <a:spLocks noChangeArrowheads="1"/>
          </p:cNvSpPr>
          <p:nvPr/>
        </p:nvSpPr>
        <p:spPr bwMode="auto">
          <a:xfrm>
            <a:off x="5410200" y="3276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79" name="Text Box 47"/>
          <p:cNvSpPr txBox="1">
            <a:spLocks noChangeArrowheads="1"/>
          </p:cNvSpPr>
          <p:nvPr/>
        </p:nvSpPr>
        <p:spPr bwMode="auto">
          <a:xfrm>
            <a:off x="5410200" y="35814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80" name="Text Box 48"/>
          <p:cNvSpPr txBox="1">
            <a:spLocks noChangeArrowheads="1"/>
          </p:cNvSpPr>
          <p:nvPr/>
        </p:nvSpPr>
        <p:spPr bwMode="auto">
          <a:xfrm>
            <a:off x="5410200" y="38862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  <p:sp>
        <p:nvSpPr>
          <p:cNvPr id="607281" name="Text Box 49"/>
          <p:cNvSpPr txBox="1">
            <a:spLocks noChangeArrowheads="1"/>
          </p:cNvSpPr>
          <p:nvPr/>
        </p:nvSpPr>
        <p:spPr bwMode="auto">
          <a:xfrm>
            <a:off x="5410200" y="41910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ourier New" pitchFamily="49" charset="0"/>
              </a:rPr>
              <a:t>+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44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A0EAFB-6B0B-4947-8EFB-142E3809EF6A}" type="slidenum">
              <a:rPr lang="en-US"/>
              <a:pPr/>
              <a:t>68</a:t>
            </a:fld>
            <a:endParaRPr lang="en-US"/>
          </a:p>
        </p:txBody>
      </p:sp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Vectors Are Expensive</a:t>
            </a:r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Vectors were very popular in the 1980s, because they’re very fast, often faster than pipelines.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In the 1990s, though, they weren’t very popular.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/>
              <a:t>Why?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Well, vectors aren’t used by many commercial codes (for example, MS Word). </a:t>
            </a:r>
            <a:r>
              <a:rPr lang="en-US" dirty="0" smtClean="0"/>
              <a:t>So </a:t>
            </a:r>
            <a:r>
              <a:rPr lang="en-US" dirty="0"/>
              <a:t>most chip makers didn’t bother with vectors.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/>
              <a:t>So, if you wanted vectors, you had to pay a lot of </a:t>
            </a:r>
            <a:r>
              <a:rPr lang="en-US" b="1" u="sng" dirty="0">
                <a:solidFill>
                  <a:schemeClr val="hlink"/>
                </a:solidFill>
              </a:rPr>
              <a:t>extra money</a:t>
            </a:r>
            <a:r>
              <a:rPr lang="en-US" dirty="0"/>
              <a:t> for them.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/>
              <a:t>Pentium </a:t>
            </a:r>
            <a:r>
              <a:rPr lang="en-US" dirty="0"/>
              <a:t>III Intel reintroduced very small </a:t>
            </a:r>
            <a:r>
              <a:rPr lang="en-US" dirty="0" smtClean="0"/>
              <a:t>integer vectors </a:t>
            </a:r>
            <a:r>
              <a:rPr lang="en-US" dirty="0"/>
              <a:t>(2 operations at a time</a:t>
            </a:r>
            <a:r>
              <a:rPr lang="en-US" dirty="0" smtClean="0"/>
              <a:t>). Pentium4 </a:t>
            </a:r>
            <a:r>
              <a:rPr lang="en-US" dirty="0"/>
              <a:t>added floating point vector operations, also of size 2. </a:t>
            </a:r>
            <a:r>
              <a:rPr lang="en-US" dirty="0" smtClean="0"/>
              <a:t>The </a:t>
            </a:r>
            <a:r>
              <a:rPr lang="en-US" dirty="0"/>
              <a:t>Core family </a:t>
            </a:r>
            <a:r>
              <a:rPr lang="en-US" dirty="0" smtClean="0"/>
              <a:t>doubled </a:t>
            </a:r>
            <a:r>
              <a:rPr lang="en-US" dirty="0"/>
              <a:t>the vector size to </a:t>
            </a:r>
            <a:r>
              <a:rPr lang="en-US" dirty="0" smtClean="0"/>
              <a:t>4, and Sandy Bridge (2011) added “Fused </a:t>
            </a:r>
            <a:r>
              <a:rPr lang="en-US" dirty="0" err="1" smtClean="0"/>
              <a:t>Mutiply</a:t>
            </a:r>
            <a:r>
              <a:rPr lang="en-US" dirty="0" smtClean="0"/>
              <a:t>-Add,” which allows 8 calculations at a time (vector length 4).</a:t>
            </a:r>
            <a:endParaRPr lang="en-US" dirty="0"/>
          </a:p>
        </p:txBody>
      </p:sp>
      <p:pic>
        <p:nvPicPr>
          <p:cNvPr id="608260" name="Picture 4" descr="topdawg_20051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1905000"/>
            <a:ext cx="685800" cy="9144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35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/>
              <a:t>A Real Example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420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Wowza</a:t>
            </a:r>
            <a:r>
              <a:rPr lang="en-US" dirty="0" smtClean="0"/>
              <a:t>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one of the </a:t>
            </a:r>
            <a:r>
              <a:rPr lang="en-US" dirty="0" err="1" smtClean="0"/>
              <a:t>Wowza</a:t>
            </a:r>
            <a:r>
              <a:rPr lang="en-US" dirty="0" smtClean="0"/>
              <a:t> URLs fails, try switching over to the other 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we lose our network connection between OU and </a:t>
            </a:r>
            <a:r>
              <a:rPr lang="en-US" dirty="0" err="1" smtClean="0"/>
              <a:t>OneNet</a:t>
            </a:r>
            <a:r>
              <a:rPr lang="en-US" dirty="0" smtClean="0"/>
              <a:t>, then there may be a slight delay while we set up a direct connection to Rutgers.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</a:p>
          <a:p>
            <a:pPr>
              <a:defRPr/>
            </a:pPr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9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188362C2-C662-4DBA-A9F9-9277C64A0A52}" type="slidenum">
              <a:rPr lang="en-US"/>
              <a:pPr/>
              <a:t>70</a:t>
            </a:fld>
            <a:endParaRPr lang="en-US"/>
          </a:p>
        </p:txBody>
      </p:sp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Real Example</a:t>
            </a:r>
            <a:r>
              <a:rPr lang="en-US" baseline="30000"/>
              <a:t>[4]</a:t>
            </a:r>
          </a:p>
        </p:txBody>
      </p:sp>
      <p:sp>
        <p:nvSpPr>
          <p:cNvPr id="610307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8129588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DO k=2,nz-1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DO j=2,ny-1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DO i=2,nx-1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tem1(i,j,k) = u(i,j,k,2)*(u(i+1,j,k,2)-u(i-1,j,k,2))*dxinv2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tem2(i,j,k) = v(i,j,k,2)*(u(i,j+1,k,2)-u(i,j-1,k,2))*dyinv2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tem3(i,j,k) = w(i,j,k,2)*(u(i,j,k+1,2)-u(i,j,k-1,2))*dzinv2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DO k=2,nz-1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DO j=2,ny-1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DO i=2,nx-1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  u(i,j,k,3) = u(i,j,k,1) -    &amp;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&amp;                 dtbig2*(tem1(i,j,k)+tem2(i,j,k)+tem3(i,j,k))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  END DO</a:t>
            </a:r>
          </a:p>
          <a:p>
            <a:pPr algn="l"/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END DO</a:t>
            </a:r>
          </a:p>
          <a:p>
            <a:pPr algn="l"/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 algn="l">
              <a:lnSpc>
                <a:spcPct val="50000"/>
              </a:lnSpc>
            </a:pPr>
            <a:r>
              <a:rPr lang="en-US" sz="1600" b="1">
                <a:solidFill>
                  <a:schemeClr val="hlink"/>
                </a:solidFill>
                <a:latin typeface="Courier New" pitchFamily="49" charset="0"/>
              </a:rPr>
              <a:t>. . .</a:t>
            </a:r>
          </a:p>
          <a:p>
            <a:pPr algn="l"/>
            <a:endParaRPr lang="en-US" sz="1600" b="1">
              <a:solidFill>
                <a:schemeClr val="hlink"/>
              </a:solidFill>
              <a:latin typeface="Courier New" pitchFamily="49" charset="0"/>
            </a:endParaRPr>
          </a:p>
          <a:p>
            <a:pPr algn="l"/>
            <a:endParaRPr lang="en-US" sz="1600" b="1">
              <a:latin typeface="Courier New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81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0F16F-2FDE-49F7-BDCE-84FECDFDE0ED}" type="slidenum">
              <a:rPr lang="en-US"/>
              <a:pPr/>
              <a:t>71</a:t>
            </a:fld>
            <a:endParaRPr lang="en-US"/>
          </a:p>
        </p:txBody>
      </p:sp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 Example Performance</a:t>
            </a:r>
          </a:p>
        </p:txBody>
      </p:sp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1752600" y="1371600"/>
          <a:ext cx="632460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Worksheet" r:id="rId4" imgW="10581840" imgH="7290360" progId="Excel.Sheet.8">
                  <p:embed/>
                </p:oleObj>
              </mc:Choice>
              <mc:Fallback>
                <p:oleObj name="Worksheet" r:id="rId4" imgW="10581840" imgH="72903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1600"/>
                        <a:ext cx="6324600" cy="457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981200"/>
            <a:ext cx="990600" cy="2819400"/>
            <a:chOff x="192" y="1248"/>
            <a:chExt cx="624" cy="1776"/>
          </a:xfrm>
        </p:grpSpPr>
        <p:sp>
          <p:nvSpPr>
            <p:cNvPr id="611333" name="AutoShape 5"/>
            <p:cNvSpPr>
              <a:spLocks noChangeArrowheads="1"/>
            </p:cNvSpPr>
            <p:nvPr/>
          </p:nvSpPr>
          <p:spPr bwMode="auto">
            <a:xfrm>
              <a:off x="288" y="1536"/>
              <a:ext cx="432" cy="1488"/>
            </a:xfrm>
            <a:prstGeom prst="upArrow">
              <a:avLst>
                <a:gd name="adj1" fmla="val 50000"/>
                <a:gd name="adj2" fmla="val 8611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1334" name="Text Box 6"/>
            <p:cNvSpPr txBox="1">
              <a:spLocks noChangeArrowheads="1"/>
            </p:cNvSpPr>
            <p:nvPr/>
          </p:nvSpPr>
          <p:spPr bwMode="auto">
            <a:xfrm>
              <a:off x="192" y="1248"/>
              <a:ext cx="6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Better</a:t>
              </a:r>
            </a:p>
          </p:txBody>
        </p:sp>
      </p:grp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905000" y="6172200"/>
            <a:ext cx="5334000" cy="457200"/>
          </a:xfrm>
        </p:spPr>
        <p:txBody>
          <a:bodyPr/>
          <a:lstStyle/>
          <a:p>
            <a:r>
              <a:rPr lang="en-US" dirty="0" smtClean="0"/>
              <a:t>Supercomputing in Plain English: Inst Level Par</a:t>
            </a:r>
          </a:p>
          <a:p>
            <a:r>
              <a:rPr lang="en-US" dirty="0" smtClean="0"/>
              <a:t>Tue Feb 5 2013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21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C805A1-5FBC-411B-8BAD-F0163CFDEFCA}" type="slidenum">
              <a:rPr lang="en-US"/>
              <a:pPr/>
              <a:t>72</a:t>
            </a:fld>
            <a:endParaRPr lang="en-US"/>
          </a:p>
        </p:txBody>
      </p: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2449513" y="2227263"/>
            <a:ext cx="4092575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chemeClr val="folHlink"/>
                </a:solidFill>
              </a:rPr>
              <a:t>DON’T</a:t>
            </a:r>
          </a:p>
          <a:p>
            <a:r>
              <a:rPr lang="en-US" sz="8800" b="1">
                <a:solidFill>
                  <a:schemeClr val="folHlink"/>
                </a:solidFill>
              </a:rPr>
              <a:t>PANIC!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23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D0267E-CF80-4D1E-967F-3104555E129F}" type="slidenum">
              <a:rPr lang="en-US"/>
              <a:pPr/>
              <a:t>73</a:t>
            </a:fld>
            <a:endParaRPr lang="en-US"/>
          </a:p>
        </p:txBody>
      </p:sp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You Shouldn’t Panic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160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In general, the compiler and the CPU will do most of the heavy lifting for instruction-level parallelism.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3606800" y="2743200"/>
            <a:ext cx="236855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chemeClr val="folHlink"/>
                </a:solidFill>
              </a:rPr>
              <a:t>BUT:</a:t>
            </a:r>
          </a:p>
        </p:txBody>
      </p:sp>
      <p:sp>
        <p:nvSpPr>
          <p:cNvPr id="613381" name="Text Box 5"/>
          <p:cNvSpPr txBox="1">
            <a:spLocks noChangeArrowheads="1"/>
          </p:cNvSpPr>
          <p:nvPr/>
        </p:nvSpPr>
        <p:spPr bwMode="auto">
          <a:xfrm>
            <a:off x="1066800" y="3886200"/>
            <a:ext cx="6710363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200" b="1">
                <a:solidFill>
                  <a:schemeClr val="hlink"/>
                </a:solidFill>
              </a:rPr>
              <a:t>You need to be aware of ILP, because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your code is structured affects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how much ILP the compiler and the</a:t>
            </a:r>
          </a:p>
          <a:p>
            <a:pPr algn="l"/>
            <a:r>
              <a:rPr lang="en-US" sz="3200" b="1">
                <a:solidFill>
                  <a:schemeClr val="hlink"/>
                </a:solidFill>
              </a:rPr>
              <a:t>  CPU can give you.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2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ncsa.illinois.edu/News/Stories/TransformComputing/th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33800"/>
            <a:ext cx="1316181" cy="1447800"/>
          </a:xfrm>
          <a:prstGeom prst="rect">
            <a:avLst/>
          </a:prstGeom>
          <a:noFill/>
        </p:spPr>
      </p:pic>
      <p:sp>
        <p:nvSpPr>
          <p:cNvPr id="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C6B874-FE2D-40EE-A33E-EB158CDD195A}" type="slidenum">
              <a:rPr lang="en-US"/>
              <a:pPr/>
              <a:t>74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0" y="1190625"/>
            <a:ext cx="1295400" cy="1752600"/>
            <a:chOff x="4032" y="1611"/>
            <a:chExt cx="1296" cy="1653"/>
          </a:xfrm>
        </p:grpSpPr>
        <p:pic>
          <p:nvPicPr>
            <p:cNvPr id="553987" name="Picture 3" descr="atkinsdanie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1680"/>
              <a:ext cx="1238" cy="1584"/>
            </a:xfrm>
            <a:prstGeom prst="rect">
              <a:avLst/>
            </a:prstGeom>
            <a:noFill/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4032" y="1611"/>
              <a:ext cx="12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 Supercomputing Symposium </a:t>
            </a:r>
            <a:r>
              <a:rPr lang="en-US" sz="3600" dirty="0" smtClean="0"/>
              <a:t>2013</a:t>
            </a:r>
            <a:endParaRPr lang="en-US" sz="3600" dirty="0"/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36225" y="2819400"/>
            <a:ext cx="1600200" cy="12954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2006 Keynote: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Dan Atkins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Head of NSF’s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/>
              <a:t>Office of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  <a:endParaRPr lang="en-US" sz="1200" dirty="0"/>
          </a:p>
        </p:txBody>
      </p:sp>
      <p:pic>
        <p:nvPicPr>
          <p:cNvPr id="553991" name="Picture 7" descr="ski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447800"/>
            <a:ext cx="1600200" cy="1200150"/>
          </a:xfrm>
          <a:prstGeom prst="rect">
            <a:avLst/>
          </a:prstGeom>
          <a:noFill/>
        </p:spPr>
      </p:pic>
      <p:sp>
        <p:nvSpPr>
          <p:cNvPr id="553992" name="Rectangle 8"/>
          <p:cNvSpPr>
            <a:spLocks noChangeArrowheads="1"/>
          </p:cNvSpPr>
          <p:nvPr/>
        </p:nvSpPr>
        <p:spPr bwMode="auto">
          <a:xfrm>
            <a:off x="1828800" y="26670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2004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err="1"/>
              <a:t>Sangtae</a:t>
            </a:r>
            <a:r>
              <a:rPr lang="en-US" sz="1200" dirty="0"/>
              <a:t> Kim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NSF </a:t>
            </a:r>
            <a:r>
              <a:rPr lang="en-US" sz="1200" dirty="0" smtClean="0"/>
              <a:t>Shared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Cyberinfrastructure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Division </a:t>
            </a:r>
            <a:r>
              <a:rPr lang="en-US" sz="1200" dirty="0"/>
              <a:t>Director</a:t>
            </a:r>
          </a:p>
        </p:txBody>
      </p:sp>
      <p:pic>
        <p:nvPicPr>
          <p:cNvPr id="553993" name="Picture 9" descr="free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447800"/>
            <a:ext cx="1155700" cy="1219200"/>
          </a:xfrm>
          <a:prstGeom prst="rect">
            <a:avLst/>
          </a:prstGeom>
          <a:noFill/>
        </p:spPr>
      </p:pic>
      <p:sp>
        <p:nvSpPr>
          <p:cNvPr id="553994" name="Rectangle 10"/>
          <p:cNvSpPr>
            <a:spLocks noChangeArrowheads="1"/>
          </p:cNvSpPr>
          <p:nvPr/>
        </p:nvSpPr>
        <p:spPr bwMode="auto">
          <a:xfrm>
            <a:off x="128850" y="2660075"/>
            <a:ext cx="1828800" cy="11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2003 Keynote:</a:t>
            </a: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Peter Freeman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NSF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 smtClean="0"/>
              <a:t>Computer &amp; </a:t>
            </a:r>
            <a:r>
              <a:rPr lang="en-US" sz="1200" dirty="0"/>
              <a:t>Information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Science </a:t>
            </a:r>
            <a:r>
              <a:rPr lang="en-US" sz="1200" dirty="0" smtClean="0"/>
              <a:t>&amp; </a:t>
            </a:r>
            <a:r>
              <a:rPr lang="en-US" sz="1200" dirty="0"/>
              <a:t>Engineering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Assistant Director</a:t>
            </a:r>
          </a:p>
        </p:txBody>
      </p:sp>
      <p:pic>
        <p:nvPicPr>
          <p:cNvPr id="553995" name="Picture 11" descr="brook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447800"/>
            <a:ext cx="1143000" cy="1434353"/>
          </a:xfrm>
          <a:prstGeom prst="rect">
            <a:avLst/>
          </a:prstGeom>
          <a:noFill/>
        </p:spPr>
      </p:pic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3276600" y="2878975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2005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Walt Brooks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NASA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Supercomputing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Division Director</a:t>
            </a:r>
          </a:p>
        </p:txBody>
      </p:sp>
      <p:pic>
        <p:nvPicPr>
          <p:cNvPr id="553997" name="Picture 13" descr="boissea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1447800"/>
            <a:ext cx="1087438" cy="1447800"/>
          </a:xfrm>
          <a:prstGeom prst="rect">
            <a:avLst/>
          </a:prstGeom>
          <a:noFill/>
        </p:spPr>
      </p:pic>
      <p:sp>
        <p:nvSpPr>
          <p:cNvPr id="553998" name="Rectangle 14"/>
          <p:cNvSpPr>
            <a:spLocks noChangeArrowheads="1"/>
          </p:cNvSpPr>
          <p:nvPr/>
        </p:nvSpPr>
        <p:spPr bwMode="auto">
          <a:xfrm>
            <a:off x="5791200" y="2895600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2007 Keynote: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Jay </a:t>
            </a:r>
            <a:r>
              <a:rPr lang="en-US" sz="1200" dirty="0" err="1"/>
              <a:t>Boisseau</a:t>
            </a:r>
            <a:endParaRPr lang="en-US" sz="1200" dirty="0"/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Director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Texas Advanced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Computing Center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200" dirty="0"/>
              <a:t>U. Texas Austin</a:t>
            </a:r>
          </a:p>
        </p:txBody>
      </p:sp>
      <p:pic>
        <p:nvPicPr>
          <p:cNvPr id="554000" name="Picture 16" descr="jose_muno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1" y="1447800"/>
            <a:ext cx="1143000" cy="1495746"/>
          </a:xfrm>
          <a:prstGeom prst="rect">
            <a:avLst/>
          </a:prstGeom>
          <a:noFill/>
        </p:spPr>
      </p:pic>
      <p:sp>
        <p:nvSpPr>
          <p:cNvPr id="554001" name="Text Box 17"/>
          <p:cNvSpPr txBox="1">
            <a:spLocks noChangeArrowheads="1"/>
          </p:cNvSpPr>
          <p:nvPr/>
        </p:nvSpPr>
        <p:spPr bwMode="auto">
          <a:xfrm>
            <a:off x="6950825" y="2912225"/>
            <a:ext cx="152400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/>
              <a:t>2008 Keynote: </a:t>
            </a:r>
            <a:r>
              <a:rPr lang="en-US" sz="1200" dirty="0" smtClean="0"/>
              <a:t>    Jos</a:t>
            </a:r>
            <a:r>
              <a:rPr lang="en-US" sz="1200" dirty="0" smtClean="0">
                <a:cs typeface="Times New Roman" pitchFamily="18" charset="0"/>
              </a:rPr>
              <a:t>é </a:t>
            </a:r>
            <a:r>
              <a:rPr lang="en-US" sz="1200" dirty="0">
                <a:cs typeface="Times New Roman" pitchFamily="18" charset="0"/>
              </a:rPr>
              <a:t>Munoz </a:t>
            </a:r>
            <a:r>
              <a:rPr lang="en-US" sz="1200" dirty="0" smtClean="0">
                <a:cs typeface="Times New Roman" pitchFamily="18" charset="0"/>
              </a:rPr>
              <a:t>    Deputy </a:t>
            </a:r>
            <a:r>
              <a:rPr lang="en-US" sz="1200" dirty="0">
                <a:cs typeface="Times New Roman" pitchFamily="18" charset="0"/>
              </a:rPr>
              <a:t>Office Director/ Senior Scientific Advisor </a:t>
            </a:r>
            <a:r>
              <a:rPr lang="en-US" sz="1200" dirty="0" smtClean="0">
                <a:cs typeface="Times New Roman" pitchFamily="18" charset="0"/>
              </a:rPr>
              <a:t>NSF Office </a:t>
            </a:r>
            <a:r>
              <a:rPr lang="en-US" sz="1200" dirty="0">
                <a:cs typeface="Times New Roman" pitchFamily="18" charset="0"/>
              </a:rPr>
              <a:t>of </a:t>
            </a:r>
            <a:r>
              <a:rPr lang="en-US" sz="1200" dirty="0" smtClean="0">
                <a:cs typeface="Times New Roman" pitchFamily="18" charset="0"/>
              </a:rPr>
              <a:t>Cyberinfrastructure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54003" name="Text Box 19"/>
          <p:cNvSpPr txBox="1">
            <a:spLocks noChangeArrowheads="1"/>
          </p:cNvSpPr>
          <p:nvPr/>
        </p:nvSpPr>
        <p:spPr bwMode="auto">
          <a:xfrm>
            <a:off x="278475" y="4953000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/>
              <a:t>2009 Keynote: Douglass </a:t>
            </a:r>
            <a:r>
              <a:rPr lang="en-US" sz="1200" dirty="0" smtClean="0"/>
              <a:t>Post  Chief </a:t>
            </a:r>
            <a:r>
              <a:rPr lang="en-US" sz="1200" dirty="0"/>
              <a:t>Scientist         US Dept of Defense       HPC Modernization Program</a:t>
            </a:r>
          </a:p>
        </p:txBody>
      </p:sp>
      <p:grpSp>
        <p:nvGrpSpPr>
          <p:cNvPr id="3" name="Group 25"/>
          <p:cNvGrpSpPr/>
          <p:nvPr/>
        </p:nvGrpSpPr>
        <p:grpSpPr>
          <a:xfrm>
            <a:off x="4749800" y="4914900"/>
            <a:ext cx="4271963" cy="1255879"/>
            <a:chOff x="3505200" y="4572001"/>
            <a:chExt cx="4495800" cy="1255879"/>
          </a:xfrm>
        </p:grpSpPr>
        <p:sp>
          <p:nvSpPr>
            <p:cNvPr id="553999" name="Text Box 15"/>
            <p:cNvSpPr txBox="1">
              <a:spLocks noChangeArrowheads="1"/>
            </p:cNvSpPr>
            <p:nvPr/>
          </p:nvSpPr>
          <p:spPr bwMode="auto">
            <a:xfrm>
              <a:off x="3581400" y="4572001"/>
              <a:ext cx="4343400" cy="98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n-US" sz="2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REE! Wed Oct </a:t>
              </a:r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2013 @ </a:t>
              </a:r>
              <a:r>
                <a:rPr lang="en-US" sz="2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OU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dirty="0">
                  <a:solidFill>
                    <a:schemeClr val="bg1"/>
                  </a:solidFill>
                </a:rPr>
                <a:t>Over 235 </a:t>
              </a:r>
              <a:r>
                <a:rPr lang="en-US" dirty="0" smtClean="0">
                  <a:solidFill>
                    <a:schemeClr val="bg1"/>
                  </a:solidFill>
                </a:rPr>
                <a:t>registra2ons </a:t>
              </a:r>
              <a:r>
                <a:rPr lang="en-US" dirty="0">
                  <a:solidFill>
                    <a:schemeClr val="bg1"/>
                  </a:solidFill>
                </a:rPr>
                <a:t>already!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sz="1400" dirty="0">
                  <a:solidFill>
                    <a:schemeClr val="bg1"/>
                  </a:solidFill>
                </a:rPr>
                <a:t>Over 150 in the first day, over 200 in the first week, over 225 in the first month.</a:t>
              </a:r>
            </a:p>
          </p:txBody>
        </p:sp>
        <p:sp>
          <p:nvSpPr>
            <p:cNvPr id="554004" name="Text Box 20"/>
            <p:cNvSpPr txBox="1">
              <a:spLocks noChangeArrowheads="1"/>
            </p:cNvSpPr>
            <p:nvPr/>
          </p:nvSpPr>
          <p:spPr bwMode="auto">
            <a:xfrm>
              <a:off x="3905865" y="4800601"/>
              <a:ext cx="369692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 smtClean="0">
                  <a:solidFill>
                    <a:schemeClr val="hlink"/>
                  </a:solidFill>
                  <a:latin typeface="Courier New" pitchFamily="49" charset="0"/>
                  <a:hlinkClick r:id="rId10"/>
                </a:rPr>
                <a:t>http://symposium2013.oscer.ou.edu/</a:t>
              </a:r>
              <a:endParaRPr lang="en-US" sz="1200" b="1" dirty="0">
                <a:solidFill>
                  <a:schemeClr val="hlink"/>
                </a:solidFill>
                <a:latin typeface="Courier New" pitchFamily="49" charset="0"/>
              </a:endParaRPr>
            </a:p>
          </p:txBody>
        </p:sp>
        <p:sp>
          <p:nvSpPr>
            <p:cNvPr id="554005" name="Text Box 21"/>
            <p:cNvSpPr txBox="1">
              <a:spLocks noChangeArrowheads="1"/>
            </p:cNvSpPr>
            <p:nvPr/>
          </p:nvSpPr>
          <p:spPr bwMode="auto">
            <a:xfrm>
              <a:off x="3505200" y="5029200"/>
              <a:ext cx="4495800" cy="79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700" b="1" dirty="0" smtClean="0"/>
                <a:t>Reception/Poster Session</a:t>
              </a:r>
            </a:p>
            <a:p>
              <a:pPr>
                <a:spcBef>
                  <a:spcPts val="0"/>
                </a:spcBef>
              </a:pPr>
              <a:r>
                <a:rPr lang="en-US" sz="1700" b="1" dirty="0" smtClean="0"/>
                <a:t>Tue </a:t>
              </a:r>
              <a:r>
                <a:rPr lang="en-US" sz="1700" b="1" dirty="0"/>
                <a:t>Oct </a:t>
              </a:r>
              <a:r>
                <a:rPr lang="en-US" sz="1700" b="1" dirty="0" smtClean="0"/>
                <a:t>1 2013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  <a:endParaRPr lang="en-US" sz="1700" b="1" dirty="0"/>
            </a:p>
            <a:p>
              <a:pPr>
                <a:lnSpc>
                  <a:spcPct val="20000"/>
                </a:lnSpc>
                <a:spcBef>
                  <a:spcPct val="50000"/>
                </a:spcBef>
              </a:pPr>
              <a:r>
                <a:rPr lang="en-US" sz="1700" b="1" dirty="0" smtClean="0"/>
                <a:t>Symposium </a:t>
              </a:r>
              <a:r>
                <a:rPr lang="en-US" sz="1700" b="1" dirty="0"/>
                <a:t>Wed Oct </a:t>
              </a:r>
              <a:r>
                <a:rPr lang="en-US" sz="1700" b="1" dirty="0" smtClean="0"/>
                <a:t>2 2013 </a:t>
              </a:r>
              <a:r>
                <a:rPr lang="en-US" sz="1700" b="1" dirty="0"/>
                <a:t>@ </a:t>
              </a:r>
              <a:r>
                <a:rPr lang="en-US" sz="1700" b="1" dirty="0" smtClean="0"/>
                <a:t>OU</a:t>
              </a:r>
            </a:p>
          </p:txBody>
        </p:sp>
      </p:grpSp>
      <p:pic>
        <p:nvPicPr>
          <p:cNvPr id="554006" name="Picture 22" descr="post_douglas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3657599"/>
            <a:ext cx="1066800" cy="1332113"/>
          </a:xfrm>
          <a:prstGeom prst="rect">
            <a:avLst/>
          </a:prstGeom>
          <a:noFill/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9991" y="3671047"/>
            <a:ext cx="1033550" cy="132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1568823" y="5029200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2010 </a:t>
            </a:r>
            <a:r>
              <a:rPr lang="en-US" sz="1200" dirty="0"/>
              <a:t>Keynote: </a:t>
            </a:r>
            <a:r>
              <a:rPr lang="en-US" sz="1200" dirty="0" smtClean="0"/>
              <a:t>Horst Simon  Deputy Director         Lawrence Berkeley National Laboratory</a:t>
            </a:r>
            <a:endParaRPr lang="en-US" sz="1200" dirty="0"/>
          </a:p>
        </p:txBody>
      </p:sp>
      <p:sp>
        <p:nvSpPr>
          <p:cNvPr id="30" name="TextBox 29"/>
          <p:cNvSpPr txBox="1"/>
          <p:nvPr/>
        </p:nvSpPr>
        <p:spPr>
          <a:xfrm>
            <a:off x="5664200" y="4045803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2013 Keynote     to be announced!</a:t>
            </a:r>
            <a:endParaRPr lang="en-US" sz="2400" b="1" dirty="0"/>
          </a:p>
        </p:txBody>
      </p:sp>
      <p:sp>
        <p:nvSpPr>
          <p:cNvPr id="3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  <a:noFill/>
        </p:spPr>
        <p:txBody>
          <a:bodyPr/>
          <a:lstStyle/>
          <a:p>
            <a:r>
              <a:rPr lang="en-US" dirty="0" smtClean="0"/>
              <a:t>Supercomputing in Plain 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pic>
        <p:nvPicPr>
          <p:cNvPr id="33" name="Picture 32" descr="schneider_barry_croppe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19400" y="3733800"/>
            <a:ext cx="1067990" cy="1371600"/>
          </a:xfrm>
          <a:prstGeom prst="rect">
            <a:avLst/>
          </a:prstGeom>
        </p:spPr>
      </p:pic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2743200" y="5082182"/>
            <a:ext cx="1447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2011 </a:t>
            </a:r>
            <a:r>
              <a:rPr lang="en-US" sz="1200" dirty="0"/>
              <a:t>Keynote: </a:t>
            </a:r>
            <a:r>
              <a:rPr lang="en-US" sz="1200" dirty="0" smtClean="0"/>
              <a:t>Barry Schneider  Program Manager         National Science Foundation</a:t>
            </a:r>
            <a:endParaRPr lang="en-US" sz="1200" dirty="0"/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962400" y="5133976"/>
            <a:ext cx="14478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dirty="0" smtClean="0"/>
              <a:t>2012 </a:t>
            </a:r>
            <a:r>
              <a:rPr lang="en-US" sz="1200" dirty="0"/>
              <a:t>Keynote: </a:t>
            </a:r>
            <a:r>
              <a:rPr lang="en-US" sz="1200" dirty="0" smtClean="0"/>
              <a:t>Thom Dunning  Director        National Center for Supercomputing Applications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145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smtClean="0"/>
              <a:t>Thanks for your attention!</a:t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6000" smtClean="0"/>
              <a:t>Questions?</a:t>
            </a:r>
            <a:br>
              <a:rPr lang="en-US" sz="6000" smtClean="0"/>
            </a:br>
            <a:r>
              <a:rPr lang="en-US" sz="3200" smtClean="0">
                <a:hlinkClick r:id="rId4"/>
              </a:rPr>
              <a:t>www.oscer.ou.edu</a:t>
            </a:r>
            <a:endParaRPr lang="en-US" sz="3200" smtClean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22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Supercomputing in Plain English: Inst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prstGeom prst="rect">
            <a:avLst/>
          </a:prstGeom>
        </p:spPr>
        <p:txBody>
          <a:bodyPr/>
          <a:lstStyle/>
          <a:p>
            <a:fld id="{83F78067-4C0F-4740-A886-1AD98755BF04}" type="slidenum">
              <a:rPr lang="en-US"/>
              <a:pPr/>
              <a:t>76</a:t>
            </a:fld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8001000" cy="30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dirty="0">
                <a:solidFill>
                  <a:schemeClr val="folHlink"/>
                </a:solidFill>
              </a:rPr>
              <a:t>[1] Steve </a:t>
            </a:r>
            <a:r>
              <a:rPr lang="en-US" dirty="0" err="1">
                <a:solidFill>
                  <a:schemeClr val="folHlink"/>
                </a:solidFill>
              </a:rPr>
              <a:t>Behling</a:t>
            </a:r>
            <a:r>
              <a:rPr lang="en-US" dirty="0">
                <a:solidFill>
                  <a:schemeClr val="folHlink"/>
                </a:solidFill>
              </a:rPr>
              <a:t> et al, </a:t>
            </a:r>
            <a:r>
              <a:rPr lang="en-US" i="1" dirty="0">
                <a:solidFill>
                  <a:schemeClr val="folHlink"/>
                </a:solidFill>
              </a:rPr>
              <a:t>The POWER4 Processor Introduction and Tuning Guide</a:t>
            </a:r>
            <a:r>
              <a:rPr lang="en-US" dirty="0">
                <a:solidFill>
                  <a:schemeClr val="folHlink"/>
                </a:solidFill>
              </a:rPr>
              <a:t>, IBM, 2001.</a:t>
            </a:r>
          </a:p>
          <a:p>
            <a:pPr algn="l"/>
            <a:r>
              <a:rPr lang="en-US" dirty="0">
                <a:solidFill>
                  <a:schemeClr val="folHlink"/>
                </a:solidFill>
              </a:rPr>
              <a:t>[2] </a:t>
            </a:r>
            <a:r>
              <a:rPr lang="en-US" i="1" dirty="0">
                <a:solidFill>
                  <a:schemeClr val="folHlink"/>
                </a:solidFill>
              </a:rPr>
              <a:t>Intel® 64 and IA-32 Architectures Optimization Reference Manual</a:t>
            </a:r>
            <a:r>
              <a:rPr lang="en-US" dirty="0">
                <a:solidFill>
                  <a:schemeClr val="folHlink"/>
                </a:solidFill>
              </a:rPr>
              <a:t>, Order Number: </a:t>
            </a:r>
            <a:r>
              <a:rPr lang="en-US" dirty="0" smtClean="0">
                <a:solidFill>
                  <a:schemeClr val="folHlink"/>
                </a:solidFill>
              </a:rPr>
              <a:t>248966-015, May 2007.</a:t>
            </a:r>
            <a:endParaRPr lang="en-US" dirty="0">
              <a:solidFill>
                <a:schemeClr val="folHlink"/>
              </a:solidFill>
            </a:endParaRPr>
          </a:p>
          <a:p>
            <a:pPr algn="l"/>
            <a:r>
              <a:rPr lang="en-US" dirty="0">
                <a:solidFill>
                  <a:schemeClr val="folHlink"/>
                </a:solidFill>
                <a:latin typeface="Courier New" pitchFamily="49" charset="0"/>
                <a:hlinkClick r:id="rId3"/>
              </a:rPr>
              <a:t>http://www.intel.com/design/processor/manuals/248966.pdf</a:t>
            </a:r>
            <a:endParaRPr lang="en-US" dirty="0">
              <a:solidFill>
                <a:schemeClr val="folHlink"/>
              </a:solidFill>
              <a:latin typeface="Courier New" pitchFamily="49" charset="0"/>
            </a:endParaRPr>
          </a:p>
          <a:p>
            <a:pPr algn="l"/>
            <a:r>
              <a:rPr lang="en-US" dirty="0">
                <a:solidFill>
                  <a:schemeClr val="folHlink"/>
                </a:solidFill>
              </a:rPr>
              <a:t>[3] Kevin Dowd and Charles Severance, </a:t>
            </a:r>
            <a:r>
              <a:rPr lang="en-US" i="1" dirty="0">
                <a:solidFill>
                  <a:schemeClr val="folHlink"/>
                </a:solidFill>
              </a:rPr>
              <a:t>High Performance Computing,</a:t>
            </a:r>
          </a:p>
          <a:p>
            <a:pPr algn="l"/>
            <a:r>
              <a:rPr lang="en-US" i="1" dirty="0">
                <a:solidFill>
                  <a:schemeClr val="folHlink"/>
                </a:solidFill>
              </a:rPr>
              <a:t>       </a:t>
            </a:r>
            <a:r>
              <a:rPr lang="en-US" dirty="0">
                <a:solidFill>
                  <a:schemeClr val="folHlink"/>
                </a:solidFill>
              </a:rPr>
              <a:t>2</a:t>
            </a:r>
            <a:r>
              <a:rPr lang="en-US" baseline="30000" dirty="0">
                <a:solidFill>
                  <a:schemeClr val="folHlink"/>
                </a:solidFill>
              </a:rPr>
              <a:t>nd</a:t>
            </a:r>
            <a:r>
              <a:rPr lang="en-US" dirty="0">
                <a:solidFill>
                  <a:schemeClr val="folHlink"/>
                </a:solidFill>
              </a:rPr>
              <a:t> ed.</a:t>
            </a:r>
            <a:r>
              <a:rPr lang="en-US" i="1" dirty="0">
                <a:solidFill>
                  <a:schemeClr val="folHlink"/>
                </a:solidFill>
              </a:rPr>
              <a:t>  </a:t>
            </a:r>
            <a:r>
              <a:rPr lang="en-US" dirty="0">
                <a:solidFill>
                  <a:schemeClr val="folHlink"/>
                </a:solidFill>
              </a:rPr>
              <a:t>O’Reilly, 1998.</a:t>
            </a:r>
          </a:p>
          <a:p>
            <a:pPr algn="l">
              <a:lnSpc>
                <a:spcPct val="120000"/>
              </a:lnSpc>
            </a:pPr>
            <a:r>
              <a:rPr lang="en-US" dirty="0">
                <a:solidFill>
                  <a:schemeClr val="folHlink"/>
                </a:solidFill>
                <a:cs typeface="Arial" charset="0"/>
              </a:rPr>
              <a:t>[4] Code courtesy of Dan Weber, 2001</a:t>
            </a:r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.</a:t>
            </a:r>
          </a:p>
          <a:p>
            <a:pPr algn="l"/>
            <a:r>
              <a:rPr lang="en-US" dirty="0" smtClean="0">
                <a:solidFill>
                  <a:schemeClr val="folHlink"/>
                </a:solidFill>
                <a:cs typeface="Arial" charset="0"/>
              </a:rPr>
              <a:t>[5] </a:t>
            </a:r>
            <a:r>
              <a:rPr lang="en-US" dirty="0"/>
              <a:t>Intel® 64 and </a:t>
            </a:r>
            <a:r>
              <a:rPr lang="en-US" dirty="0" smtClean="0"/>
              <a:t>IA-32 Architectures Optimization </a:t>
            </a:r>
            <a:r>
              <a:rPr lang="en-US" dirty="0"/>
              <a:t>Reference Manual</a:t>
            </a:r>
            <a:endParaRPr lang="en-US" dirty="0" smtClean="0">
              <a:solidFill>
                <a:schemeClr val="folHlink"/>
              </a:solidFill>
              <a:cs typeface="Arial" charset="0"/>
            </a:endParaRPr>
          </a:p>
          <a:p>
            <a:pPr algn="l">
              <a:lnSpc>
                <a:spcPct val="120000"/>
              </a:lnSpc>
            </a:pPr>
            <a:r>
              <a:rPr lang="en-US" sz="1100" dirty="0" smtClean="0">
                <a:solidFill>
                  <a:schemeClr val="folHlink"/>
                </a:solidFill>
                <a:latin typeface="Courier New" pitchFamily="49" charset="0"/>
                <a:cs typeface="Courier New" pitchFamily="49" charset="0"/>
                <a:hlinkClick r:id="rId4"/>
              </a:rPr>
              <a:t>http://www.intel.com/content/dam/doc/manual/64-ia-32-architectures-optimization-manual.pdf</a:t>
            </a:r>
            <a:endParaRPr lang="en-US" sz="1100" dirty="0">
              <a:solidFill>
                <a:schemeClr val="folHlink"/>
              </a:solidFill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sz="1400" dirty="0">
              <a:solidFill>
                <a:schemeClr val="folHlin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9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FEA5B2-C75C-4B5B-98BE-64AAADC248CE}" type="slidenum">
              <a:rPr lang="en-US"/>
              <a:pPr/>
              <a:t>8</a:t>
            </a:fld>
            <a:endParaRPr lang="en-US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Toll Free Phone </a:t>
            </a:r>
            <a:r>
              <a:rPr lang="en-US" sz="3600" dirty="0"/>
              <a:t>Bridge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smtClean="0"/>
              <a:t>IF ALL ELSE FAILS</a:t>
            </a:r>
            <a:r>
              <a:rPr lang="en-US" dirty="0" smtClean="0"/>
              <a:t>, </a:t>
            </a:r>
            <a:r>
              <a:rPr lang="en-US" dirty="0"/>
              <a:t>you can </a:t>
            </a:r>
            <a:r>
              <a:rPr lang="en-US" dirty="0" smtClean="0"/>
              <a:t>use our </a:t>
            </a:r>
            <a:r>
              <a:rPr lang="en-US" dirty="0"/>
              <a:t>toll free phone bridge: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800-832-0736</a:t>
            </a:r>
            <a:endParaRPr lang="en-US" dirty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* 623 2847 #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Please mute yourself and use the phone to listen.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Don’t worry, we’ll call out slide numbers as we go.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Please use the phone bridge </a:t>
            </a:r>
            <a:r>
              <a:rPr lang="en-US" b="1" u="sng" dirty="0"/>
              <a:t>ONLY</a:t>
            </a:r>
            <a:r>
              <a:rPr lang="en-US" dirty="0"/>
              <a:t> if you cannot connect any other way: the phone bridge </a:t>
            </a:r>
            <a:r>
              <a:rPr lang="en-US" dirty="0" smtClean="0"/>
              <a:t>can handle only 100 simultaneous connections, and we have over 350 participants.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Many thanks to </a:t>
            </a:r>
            <a:r>
              <a:rPr lang="en-US" dirty="0" smtClean="0"/>
              <a:t>OU CIO Loretta Early for </a:t>
            </a:r>
            <a:r>
              <a:rPr lang="en-US" dirty="0"/>
              <a:t>providing the toll free phone bridge.</a:t>
            </a:r>
          </a:p>
        </p:txBody>
      </p:sp>
    </p:spTree>
    <p:extLst>
      <p:ext uri="{BB962C8B-B14F-4D97-AF65-F5344CB8AC3E}">
        <p14:creationId xmlns:p14="http://schemas.microsoft.com/office/powerpoint/2010/main" val="188432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Supercomputing in Plain </a:t>
            </a:r>
            <a:r>
              <a:rPr lang="en-US" dirty="0" smtClean="0"/>
              <a:t>English: </a:t>
            </a:r>
            <a:r>
              <a:rPr lang="en-US" dirty="0" err="1" smtClean="0"/>
              <a:t>Inst</a:t>
            </a:r>
            <a:r>
              <a:rPr lang="en-US" dirty="0" smtClean="0"/>
              <a:t> Level Par</a:t>
            </a:r>
            <a:endParaRPr lang="en-US" dirty="0"/>
          </a:p>
          <a:p>
            <a:r>
              <a:rPr lang="en-US" dirty="0" smtClean="0"/>
              <a:t>Tue Feb 5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F37389-4EFB-484B-AB5A-BD4F84D9F3C6}" type="slidenum">
              <a:rPr lang="en-US"/>
              <a:pPr/>
              <a:t>9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Please Mute Yourself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No matter how you connect, please mute yourself, so that we cannot hear you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(For </a:t>
            </a:r>
            <a:r>
              <a:rPr lang="en-US" dirty="0" err="1" smtClean="0"/>
              <a:t>Wowza</a:t>
            </a:r>
            <a:r>
              <a:rPr lang="en-US" dirty="0" smtClean="0"/>
              <a:t>, you don’t need to do that, because the information only goes from us to you, not from you to us.)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At OU, we will turn off the sound on all conferencing technologies.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That way, we won’t have problems with echo cancellation.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Of course, that means we cannot hear questions.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So for questions, you’ll need to send </a:t>
            </a:r>
            <a:r>
              <a:rPr lang="en-US" dirty="0" smtClean="0"/>
              <a:t>e-mail.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42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BSN" val="6"/>
  <p:tag name="SVT" val="TRUE"/>
  <p:tag name="CVB" val="6"/>
  <p:tag name="SPT" val="FALSE"/>
  <p:tag name="CII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"/>
  <p:tag name="NBP" val="1"/>
  <p:tag name="BSN" val="7"/>
  <p:tag name="SVT" val="TRUE"/>
  <p:tag name="CVB" val="7"/>
  <p:tag name="SPT" val="FALSE"/>
  <p:tag name="CII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8"/>
  <p:tag name="NBP" val="1"/>
  <p:tag name="BSN" val="8"/>
  <p:tag name="SVT" val="TRUE"/>
  <p:tag name="CVB" val="8"/>
  <p:tag name="SPT" val="FALSE"/>
  <p:tag name="CII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"/>
  <p:tag name="NBP" val="1"/>
  <p:tag name="BSN" val="9"/>
  <p:tag name="SVT" val="TRUE"/>
  <p:tag name="CVB" val="9"/>
  <p:tag name="SPT" val="FALSE"/>
  <p:tag name="CII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"/>
  <p:tag name="NBP" val="1"/>
  <p:tag name="BSN" val="10"/>
  <p:tag name="SVT" val="TRUE"/>
  <p:tag name="CVB" val="10"/>
  <p:tag name="SPT" val="FALSE"/>
  <p:tag name="CII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"/>
  <p:tag name="NBP" val="1"/>
  <p:tag name="BSN" val="11"/>
  <p:tag name="SVT" val="TRUE"/>
  <p:tag name="CVB" val="11"/>
  <p:tag name="SPT" val="FALSE"/>
  <p:tag name="CII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BSN" val="12"/>
  <p:tag name="SVT" val="TRUE"/>
  <p:tag name="CVB" val="12"/>
  <p:tag name="SPT" val="FALSE"/>
  <p:tag name="CII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"/>
  <p:tag name="NBP" val="1"/>
  <p:tag name="BSN" val="13"/>
  <p:tag name="SVT" val="TRUE"/>
  <p:tag name="CVB" val="13"/>
  <p:tag name="SPT" val="FALSE"/>
  <p:tag name="CII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NBP" val="1"/>
  <p:tag name="BSN" val="14"/>
  <p:tag name="SVT" val="TRUE"/>
  <p:tag name="CVB" val="14"/>
  <p:tag name="SPT" val="FALSE"/>
  <p:tag name="CII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BSN" val="15"/>
  <p:tag name="SVT" val="TRUE"/>
  <p:tag name="CVB" val="15"/>
  <p:tag name="SPT" val="FALSE"/>
  <p:tag name="CII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BSN" val="16"/>
  <p:tag name="SVT" val="TRUE"/>
  <p:tag name="CVB" val="16"/>
  <p:tag name="SPT" val="FALSE"/>
  <p:tag name="CII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7"/>
  <p:tag name="NBP" val="1"/>
  <p:tag name="BSN" val="17"/>
  <p:tag name="SVT" val="TRUE"/>
  <p:tag name="CVB" val="17"/>
  <p:tag name="SPT" val="FALSE"/>
  <p:tag name="CII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BSN" val="18"/>
  <p:tag name="SVT" val="TRUE"/>
  <p:tag name="CVB" val="18"/>
  <p:tag name="SPT" val="FALSE"/>
  <p:tag name="CII" val="1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BSN" val="18"/>
  <p:tag name="SVT" val="TRUE"/>
  <p:tag name="CVB" val="18"/>
  <p:tag name="SPT" val="FALSE"/>
  <p:tag name="CII" val="1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9"/>
  <p:tag name="NBP" val="1"/>
  <p:tag name="BSN" val="19"/>
  <p:tag name="SVT" val="TRUE"/>
  <p:tag name="CVB" val="19"/>
  <p:tag name="SPT" val="FALSE"/>
  <p:tag name="CII" val="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0"/>
  <p:tag name="NBP" val="1"/>
  <p:tag name="BSN" val="20"/>
  <p:tag name="SVT" val="TRUE"/>
  <p:tag name="CVB" val="20"/>
  <p:tag name="SPT" val="FALSE"/>
  <p:tag name="CII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1"/>
  <p:tag name="NBP" val="1"/>
  <p:tag name="BSN" val="21"/>
  <p:tag name="SVT" val="TRUE"/>
  <p:tag name="CVB" val="21"/>
  <p:tag name="SPT" val="FALSE"/>
  <p:tag name="CII" val="2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BSN" val="22"/>
  <p:tag name="SVT" val="TRUE"/>
  <p:tag name="CVB" val="22"/>
  <p:tag name="SPT" val="FALSE"/>
  <p:tag name="CII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3"/>
  <p:tag name="NBP" val="1"/>
  <p:tag name="BSN" val="23"/>
  <p:tag name="SVT" val="TRUE"/>
  <p:tag name="CVB" val="23"/>
  <p:tag name="SPT" val="FALSE"/>
  <p:tag name="CII" val="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4"/>
  <p:tag name="NBP" val="1"/>
  <p:tag name="BSN" val="24"/>
  <p:tag name="SVT" val="TRUE"/>
  <p:tag name="CVB" val="24"/>
  <p:tag name="SPT" val="FALSE"/>
  <p:tag name="CII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5"/>
  <p:tag name="NBP" val="1"/>
  <p:tag name="BSN" val="25"/>
  <p:tag name="SVT" val="TRUE"/>
  <p:tag name="CVB" val="25"/>
  <p:tag name="SPT" val="FALSE"/>
  <p:tag name="CII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NBP" val="1"/>
  <p:tag name="BSN" val="26"/>
  <p:tag name="SVT" val="TRUE"/>
  <p:tag name="CVB" val="26"/>
  <p:tag name="SPT" val="FALSE"/>
  <p:tag name="CII" val="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NBP" val="1"/>
  <p:tag name="BSN" val="26"/>
  <p:tag name="SVT" val="TRUE"/>
  <p:tag name="CVB" val="26"/>
  <p:tag name="SPT" val="FALSE"/>
  <p:tag name="CII" val="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BSN" val="27"/>
  <p:tag name="SVT" val="TRUE"/>
  <p:tag name="CVB" val="27"/>
  <p:tag name="SPT" val="FALSE"/>
  <p:tag name="CII" val="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BSN" val="27"/>
  <p:tag name="SVT" val="TRUE"/>
  <p:tag name="CVB" val="27"/>
  <p:tag name="SPT" val="FALSE"/>
  <p:tag name="CII" val="2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8"/>
  <p:tag name="NBP" val="1"/>
  <p:tag name="BSN" val="28"/>
  <p:tag name="SVT" val="TRUE"/>
  <p:tag name="CVB" val="28"/>
  <p:tag name="SPT" val="FALSE"/>
  <p:tag name="CII" val="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9"/>
  <p:tag name="NBP" val="1"/>
  <p:tag name="BSN" val="29"/>
  <p:tag name="SVT" val="TRUE"/>
  <p:tag name="CVB" val="29"/>
  <p:tag name="SPT" val="FALSE"/>
  <p:tag name="CII" val="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0"/>
  <p:tag name="NBP" val="1"/>
  <p:tag name="BSN" val="30"/>
  <p:tag name="SVT" val="TRUE"/>
  <p:tag name="CVB" val="30"/>
  <p:tag name="SPT" val="FALSE"/>
  <p:tag name="CII" val="3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BSN" val="31"/>
  <p:tag name="SVT" val="TRUE"/>
  <p:tag name="CVB" val="31"/>
  <p:tag name="SPT" val="FALSE"/>
  <p:tag name="CII" val="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2"/>
  <p:tag name="NBP" val="1"/>
  <p:tag name="BSN" val="32"/>
  <p:tag name="SVT" val="TRUE"/>
  <p:tag name="CVB" val="32"/>
  <p:tag name="SPT" val="FALSE"/>
  <p:tag name="CII" val="3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3"/>
  <p:tag name="NBP" val="1"/>
  <p:tag name="CVB" val="33"/>
  <p:tag name="SPT" val="FALSE"/>
  <p:tag name="BSN" val="33"/>
  <p:tag name="LFXCI" val="0"/>
  <p:tag name="SVT" val="TRUE"/>
  <p:tag name="CII" val="3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4"/>
  <p:tag name="NBP" val="1"/>
  <p:tag name="CVB" val="34"/>
  <p:tag name="SPT" val="FALSE"/>
  <p:tag name="BSN" val="34"/>
  <p:tag name="LFXCI" val="0"/>
  <p:tag name="SVT" val="TRUE"/>
  <p:tag name="CII" val="3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5"/>
  <p:tag name="NBP" val="1"/>
  <p:tag name="CVB" val="35"/>
  <p:tag name="SPT" val="FALSE"/>
  <p:tag name="BSN" val="35"/>
  <p:tag name="LFXCI" val="0"/>
  <p:tag name="SVT" val="TRUE"/>
  <p:tag name="CII" val="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6"/>
  <p:tag name="NBP" val="1"/>
  <p:tag name="CVB" val="36"/>
  <p:tag name="SPT" val="FALSE"/>
  <p:tag name="BSN" val="36"/>
  <p:tag name="LFXCI" val="0"/>
  <p:tag name="SVT" val="TRUE"/>
  <p:tag name="CII" val="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0"/>
  <p:tag name="NBP" val="1"/>
  <p:tag name="BSN" val="30"/>
  <p:tag name="SVT" val="TRUE"/>
  <p:tag name="CVB" val="30"/>
  <p:tag name="SPT" val="FALSE"/>
  <p:tag name="CII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CVB" val="38"/>
  <p:tag name="SPT" val="FALSE"/>
  <p:tag name="BSN" val="38"/>
  <p:tag name="LFXCI" val="0"/>
  <p:tag name="SVT" val="TRUE"/>
  <p:tag name="CII" val="3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9"/>
  <p:tag name="NBP" val="1"/>
  <p:tag name="CVB" val="39"/>
  <p:tag name="SPT" val="FALSE"/>
  <p:tag name="BSN" val="39"/>
  <p:tag name="LFXCI" val="0"/>
  <p:tag name="SVT" val="TRUE"/>
  <p:tag name="CII" val="3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0"/>
  <p:tag name="NBP" val="1"/>
  <p:tag name="CVB" val="40"/>
  <p:tag name="SPT" val="FALSE"/>
  <p:tag name="BSN" val="40"/>
  <p:tag name="LFXCI" val="0"/>
  <p:tag name="SVT" val="TRUE"/>
  <p:tag name="CII" val="4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1"/>
  <p:tag name="NBP" val="1"/>
  <p:tag name="CVB" val="41"/>
  <p:tag name="SPT" val="FALSE"/>
  <p:tag name="BSN" val="41"/>
  <p:tag name="LFXCI" val="0"/>
  <p:tag name="SVT" val="TRUE"/>
  <p:tag name="CII" val="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BSN" val="2"/>
  <p:tag name="SVT" val="TRUE"/>
  <p:tag name="CVB" val="2"/>
  <p:tag name="SPT" val="FALSE"/>
  <p:tag name="CII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2"/>
  <p:tag name="NBP" val="1"/>
  <p:tag name="CVB" val="42"/>
  <p:tag name="SPT" val="FALSE"/>
  <p:tag name="BSN" val="42"/>
  <p:tag name="LFXCI" val="0"/>
  <p:tag name="SVT" val="TRUE"/>
  <p:tag name="CII" val="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NBP" val="1"/>
  <p:tag name="CVB" val="43"/>
  <p:tag name="SPT" val="FALSE"/>
  <p:tag name="BSN" val="43"/>
  <p:tag name="LFXCI" val="0"/>
  <p:tag name="SVT" val="TRUE"/>
  <p:tag name="CII" val="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4"/>
  <p:tag name="NBP" val="1"/>
  <p:tag name="CVB" val="44"/>
  <p:tag name="SPT" val="FALSE"/>
  <p:tag name="BSN" val="44"/>
  <p:tag name="LFXCI" val="0"/>
  <p:tag name="SVT" val="TRUE"/>
  <p:tag name="CII" val="4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5"/>
  <p:tag name="NBP" val="1"/>
  <p:tag name="CVB" val="45"/>
  <p:tag name="SPT" val="FALSE"/>
  <p:tag name="BSN" val="45"/>
  <p:tag name="LFXCI" val="0"/>
  <p:tag name="SVT" val="TRUE"/>
  <p:tag name="CII" val="4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6"/>
  <p:tag name="NBP" val="1"/>
  <p:tag name="CVB" val="46"/>
  <p:tag name="SPT" val="FALSE"/>
  <p:tag name="BSN" val="46"/>
  <p:tag name="LFXCI" val="0"/>
  <p:tag name="SVT" val="TRUE"/>
  <p:tag name="CII" val="4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7"/>
  <p:tag name="NBP" val="1"/>
  <p:tag name="CVB" val="47"/>
  <p:tag name="SPT" val="FALSE"/>
  <p:tag name="BSN" val="47"/>
  <p:tag name="LFXCI" val="0"/>
  <p:tag name="SVT" val="TRUE"/>
  <p:tag name="CII" val="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8"/>
  <p:tag name="NBP" val="1"/>
  <p:tag name="CVB" val="48"/>
  <p:tag name="SPT" val="FALSE"/>
  <p:tag name="BSN" val="48"/>
  <p:tag name="LFXCI" val="0"/>
  <p:tag name="SVT" val="TRUE"/>
  <p:tag name="CII" val="4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9"/>
  <p:tag name="NBP" val="1"/>
  <p:tag name="CVB" val="49"/>
  <p:tag name="SPT" val="FALSE"/>
  <p:tag name="BSN" val="49"/>
  <p:tag name="LFXCI" val="0"/>
  <p:tag name="SVT" val="TRUE"/>
  <p:tag name="CII" val="4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0"/>
  <p:tag name="NBP" val="1"/>
  <p:tag name="CVB" val="50"/>
  <p:tag name="SPT" val="FALSE"/>
  <p:tag name="BSN" val="50"/>
  <p:tag name="LFXCI" val="0"/>
  <p:tag name="SVT" val="TRUE"/>
  <p:tag name="CII" val="5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CVB" val="51"/>
  <p:tag name="SPT" val="FALSE"/>
  <p:tag name="BSN" val="51"/>
  <p:tag name="LFXCI" val="0"/>
  <p:tag name="SVT" val="TRUE"/>
  <p:tag name="CII" val="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2"/>
  <p:tag name="NBP" val="1"/>
  <p:tag name="BSN" val="52"/>
  <p:tag name="SVT" val="TRUE"/>
  <p:tag name="CVB" val="52"/>
  <p:tag name="SPT" val="FALSE"/>
  <p:tag name="CII" val="5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5"/>
  <p:tag name="NBP" val="1"/>
  <p:tag name="CVB" val="75"/>
  <p:tag name="SPT" val="FALSE"/>
  <p:tag name="BSN" val="75"/>
  <p:tag name="LFXCI" val="0"/>
  <p:tag name="SVT" val="TRUE"/>
  <p:tag name="CII" val="7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CVB" val="54"/>
  <p:tag name="SPT" val="FALSE"/>
  <p:tag name="BSN" val="54"/>
  <p:tag name="LFXCI" val="0"/>
  <p:tag name="SVT" val="TRUE"/>
  <p:tag name="CII" val="5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1"/>
  <p:tag name="NBP" val="1"/>
  <p:tag name="BSN" val="51"/>
  <p:tag name="SVT" val="TRUE"/>
  <p:tag name="CVB" val="51"/>
  <p:tag name="SPT" val="FALSE"/>
  <p:tag name="CII" val="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2"/>
  <p:tag name="NBP" val="1"/>
  <p:tag name="BSN" val="52"/>
  <p:tag name="SVT" val="TRUE"/>
  <p:tag name="CVB" val="52"/>
  <p:tag name="SPT" val="FALSE"/>
  <p:tag name="CII" val="52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19911</TotalTime>
  <Words>5811</Words>
  <Application>Microsoft Office PowerPoint</Application>
  <PresentationFormat>On-screen Show (4:3)</PresentationFormat>
  <Paragraphs>900</Paragraphs>
  <Slides>76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Blends</vt:lpstr>
      <vt:lpstr>Worksheet</vt:lpstr>
      <vt:lpstr>Supercomputing in Plain English Instruction Level Parallelism</vt:lpstr>
      <vt:lpstr>This is an experiment!</vt:lpstr>
      <vt:lpstr>H.323 (Polycom etc) #1</vt:lpstr>
      <vt:lpstr>H.323 (Polycom etc) #2</vt:lpstr>
      <vt:lpstr>Wowza #1</vt:lpstr>
      <vt:lpstr>Wowza #2</vt:lpstr>
      <vt:lpstr>Wowza #3</vt:lpstr>
      <vt:lpstr>Toll Free Phone Bridge</vt:lpstr>
      <vt:lpstr>Please Mute Yourself</vt:lpstr>
      <vt:lpstr>Questions via E-mail Only</vt:lpstr>
      <vt:lpstr>TENTATIVE Schedule</vt:lpstr>
      <vt:lpstr>Supercomputing Exercises #1</vt:lpstr>
      <vt:lpstr>Supercomputing Exercises #2</vt:lpstr>
      <vt:lpstr>Thanks for helping!</vt:lpstr>
      <vt:lpstr>This is an experiment!</vt:lpstr>
      <vt:lpstr>Coming in 2013!</vt:lpstr>
      <vt:lpstr>OK Supercomputing Symposium 2013</vt:lpstr>
      <vt:lpstr>Outline</vt:lpstr>
      <vt:lpstr>Parallelism</vt:lpstr>
      <vt:lpstr>What Is ILP?</vt:lpstr>
      <vt:lpstr>PowerPoint Presentation</vt:lpstr>
      <vt:lpstr>Why You Shouldn’t Panic</vt:lpstr>
      <vt:lpstr>Kinds of ILP</vt:lpstr>
      <vt:lpstr>What’s an Instruction?</vt:lpstr>
      <vt:lpstr>What’s a Cycle?</vt:lpstr>
      <vt:lpstr>What’s the Relevance of Cycles?</vt:lpstr>
      <vt:lpstr>Scalar Operation</vt:lpstr>
      <vt:lpstr>PowerPoint Presentation</vt:lpstr>
      <vt:lpstr>Scalar Operation</vt:lpstr>
      <vt:lpstr>Does Order Matter?</vt:lpstr>
      <vt:lpstr>Superscalar Operation</vt:lpstr>
      <vt:lpstr>Loops</vt:lpstr>
      <vt:lpstr>Loops Are Good</vt:lpstr>
      <vt:lpstr>Why Loops Are Good</vt:lpstr>
      <vt:lpstr>PowerPoint Presentation</vt:lpstr>
      <vt:lpstr>Superscalar Loops (C)</vt:lpstr>
      <vt:lpstr>Superscalar Loops (F90)</vt:lpstr>
      <vt:lpstr>Superscalar Loops</vt:lpstr>
      <vt:lpstr>Example: IBM POWER4</vt:lpstr>
      <vt:lpstr>Pipelining</vt:lpstr>
      <vt:lpstr>Pipelining</vt:lpstr>
      <vt:lpstr>PowerPoint Presentation</vt:lpstr>
      <vt:lpstr>Pipelining Example</vt:lpstr>
      <vt:lpstr>Pipelines: Example</vt:lpstr>
      <vt:lpstr>Some Simple Loops (F90)</vt:lpstr>
      <vt:lpstr>Some Simple Loops (C)</vt:lpstr>
      <vt:lpstr>Slightly Less Simple Loops (F90)</vt:lpstr>
      <vt:lpstr>Slightly Less Simple Loops (C)</vt:lpstr>
      <vt:lpstr>Loop Performance</vt:lpstr>
      <vt:lpstr>Performance Characteristics</vt:lpstr>
      <vt:lpstr>Arithmetic Operation Speeds</vt:lpstr>
      <vt:lpstr>Fast and Slow Operations</vt:lpstr>
      <vt:lpstr>What Can Prevent Pipelining?</vt:lpstr>
      <vt:lpstr>How Do They Kill Pipelining?</vt:lpstr>
      <vt:lpstr>How Do They Kill Pipelining?</vt:lpstr>
      <vt:lpstr>How Do They Kill Pipelining?</vt:lpstr>
      <vt:lpstr>What If No Pipelining?</vt:lpstr>
      <vt:lpstr>Randomly Permuted Loops</vt:lpstr>
      <vt:lpstr>Superpipelining</vt:lpstr>
      <vt:lpstr>Superpipelining</vt:lpstr>
      <vt:lpstr>More Operations At a Time</vt:lpstr>
      <vt:lpstr>Some Complicated Loops</vt:lpstr>
      <vt:lpstr>A Very Complicated Loop</vt:lpstr>
      <vt:lpstr>Multiple Ops Per Iteration</vt:lpstr>
      <vt:lpstr>Vectors</vt:lpstr>
      <vt:lpstr>What Is a Vector?</vt:lpstr>
      <vt:lpstr>Vector Register</vt:lpstr>
      <vt:lpstr>Vectors Are Expensive</vt:lpstr>
      <vt:lpstr>A Real Example</vt:lpstr>
      <vt:lpstr>A Real Example[4]</vt:lpstr>
      <vt:lpstr>Real Example Performance</vt:lpstr>
      <vt:lpstr>PowerPoint Presentation</vt:lpstr>
      <vt:lpstr>Why You Shouldn’t Panic</vt:lpstr>
      <vt:lpstr>OK Supercomputing Symposium 2013</vt:lpstr>
      <vt:lpstr>Thanks for your attention!   Questions? www.oscer.ou.edu</vt:lpstr>
      <vt:lpstr>References</vt:lpstr>
    </vt:vector>
  </TitlesOfParts>
  <Company>University of Oklahoma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Overview</dc:title>
  <dc:creator>Henry Neeman</dc:creator>
  <cp:lastModifiedBy>Henry Neeman</cp:lastModifiedBy>
  <cp:revision>528</cp:revision>
  <cp:lastPrinted>1601-01-01T00:00:00Z</cp:lastPrinted>
  <dcterms:created xsi:type="dcterms:W3CDTF">2001-08-18T12:37:15Z</dcterms:created>
  <dcterms:modified xsi:type="dcterms:W3CDTF">2013-02-05T05:25:47Z</dcterms:modified>
</cp:coreProperties>
</file>