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72"/>
  </p:notesMasterIdLst>
  <p:handoutMasterIdLst>
    <p:handoutMasterId r:id="rId73"/>
  </p:handoutMasterIdLst>
  <p:sldIdLst>
    <p:sldId id="554" r:id="rId2"/>
    <p:sldId id="650" r:id="rId3"/>
    <p:sldId id="651" r:id="rId4"/>
    <p:sldId id="652" r:id="rId5"/>
    <p:sldId id="661" r:id="rId6"/>
    <p:sldId id="813" r:id="rId7"/>
    <p:sldId id="653" r:id="rId8"/>
    <p:sldId id="663" r:id="rId9"/>
    <p:sldId id="662" r:id="rId10"/>
    <p:sldId id="655" r:id="rId11"/>
    <p:sldId id="656" r:id="rId12"/>
    <p:sldId id="657" r:id="rId13"/>
    <p:sldId id="658" r:id="rId14"/>
    <p:sldId id="659" r:id="rId15"/>
    <p:sldId id="660" r:id="rId16"/>
    <p:sldId id="809" r:id="rId17"/>
    <p:sldId id="956" r:id="rId18"/>
    <p:sldId id="957" r:id="rId19"/>
    <p:sldId id="810" r:id="rId20"/>
    <p:sldId id="811" r:id="rId21"/>
    <p:sldId id="964" r:id="rId22"/>
    <p:sldId id="965" r:id="rId23"/>
    <p:sldId id="966" r:id="rId24"/>
    <p:sldId id="967" r:id="rId25"/>
    <p:sldId id="968" r:id="rId26"/>
    <p:sldId id="969" r:id="rId27"/>
    <p:sldId id="970" r:id="rId28"/>
    <p:sldId id="971" r:id="rId29"/>
    <p:sldId id="972" r:id="rId30"/>
    <p:sldId id="973" r:id="rId31"/>
    <p:sldId id="974" r:id="rId32"/>
    <p:sldId id="975" r:id="rId33"/>
    <p:sldId id="976" r:id="rId34"/>
    <p:sldId id="977" r:id="rId35"/>
    <p:sldId id="978" r:id="rId36"/>
    <p:sldId id="979" r:id="rId37"/>
    <p:sldId id="980" r:id="rId38"/>
    <p:sldId id="981" r:id="rId39"/>
    <p:sldId id="982" r:id="rId40"/>
    <p:sldId id="983" r:id="rId41"/>
    <p:sldId id="984" r:id="rId42"/>
    <p:sldId id="985" r:id="rId43"/>
    <p:sldId id="986" r:id="rId44"/>
    <p:sldId id="987" r:id="rId45"/>
    <p:sldId id="988" r:id="rId46"/>
    <p:sldId id="989" r:id="rId47"/>
    <p:sldId id="990" r:id="rId48"/>
    <p:sldId id="991" r:id="rId49"/>
    <p:sldId id="992" r:id="rId50"/>
    <p:sldId id="993" r:id="rId51"/>
    <p:sldId id="994" r:id="rId52"/>
    <p:sldId id="995" r:id="rId53"/>
    <p:sldId id="996" r:id="rId54"/>
    <p:sldId id="997" r:id="rId55"/>
    <p:sldId id="998" r:id="rId56"/>
    <p:sldId id="999" r:id="rId57"/>
    <p:sldId id="1000" r:id="rId58"/>
    <p:sldId id="1001" r:id="rId59"/>
    <p:sldId id="1002" r:id="rId60"/>
    <p:sldId id="1003" r:id="rId61"/>
    <p:sldId id="1004" r:id="rId62"/>
    <p:sldId id="1005" r:id="rId63"/>
    <p:sldId id="1006" r:id="rId64"/>
    <p:sldId id="958" r:id="rId65"/>
    <p:sldId id="959" r:id="rId66"/>
    <p:sldId id="960" r:id="rId67"/>
    <p:sldId id="961" r:id="rId68"/>
    <p:sldId id="962" r:id="rId69"/>
    <p:sldId id="893" r:id="rId70"/>
    <p:sldId id="1009" r:id="rId71"/>
  </p:sldIdLst>
  <p:sldSz cx="9144000" cy="6858000" type="screen4x3"/>
  <p:notesSz cx="6858000" cy="9144000"/>
  <p:custDataLst>
    <p:tags r:id="rId74"/>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B42B00"/>
    <a:srgbClr val="FF00FF"/>
    <a:srgbClr val="FFCCFF"/>
    <a:srgbClr val="CC99FF"/>
    <a:srgbClr val="800080"/>
    <a:srgbClr val="CC6600"/>
    <a:srgbClr val="008000"/>
    <a:srgbClr val="A50021"/>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575" autoAdjust="0"/>
  </p:normalViewPr>
  <p:slideViewPr>
    <p:cSldViewPr>
      <p:cViewPr varScale="1">
        <p:scale>
          <a:sx n="73" d="100"/>
          <a:sy n="73" d="100"/>
        </p:scale>
        <p:origin x="-114"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pic>
        <p:nvPicPr>
          <p:cNvPr id="6" name="Picture 1041" descr="ou201_logo"/>
          <p:cNvPicPr>
            <a:picLocks noChangeAspect="1" noChangeArrowheads="1"/>
          </p:cNvPicPr>
          <p:nvPr userDrawn="1"/>
        </p:nvPicPr>
        <p:blipFill>
          <a:blip r:embed="rId2" cstate="print"/>
          <a:srcRect/>
          <a:stretch>
            <a:fillRect/>
          </a:stretch>
        </p:blipFill>
        <p:spPr bwMode="auto">
          <a:xfrm>
            <a:off x="147638" y="2578100"/>
            <a:ext cx="474662" cy="687388"/>
          </a:xfrm>
          <a:prstGeom prst="rect">
            <a:avLst/>
          </a:prstGeom>
          <a:noFill/>
          <a:ln w="9525">
            <a:noFill/>
            <a:miter lim="800000"/>
            <a:headEnd/>
            <a:tailEnd/>
          </a:ln>
        </p:spPr>
      </p:pic>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Supercomputing in Plain </a:t>
            </a:r>
            <a:r>
              <a:rPr lang="en-US" dirty="0" smtClean="0"/>
              <a:t>English: Grab Bag</a:t>
            </a:r>
            <a:endParaRPr lang="en-US" dirty="0"/>
          </a:p>
          <a:p>
            <a:pPr>
              <a:defRPr/>
            </a:pPr>
            <a:r>
              <a:rPr lang="es-ES" dirty="0" err="1" smtClean="0"/>
              <a:t>Tue</a:t>
            </a:r>
            <a:r>
              <a:rPr lang="es-ES" dirty="0" smtClean="0"/>
              <a:t> </a:t>
            </a:r>
            <a:r>
              <a:rPr lang="es-ES" dirty="0" err="1" smtClean="0"/>
              <a:t>May</a:t>
            </a:r>
            <a:r>
              <a:rPr lang="es-ES" dirty="0" smtClean="0"/>
              <a:t> 3 2011</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Supercomputing in Plain </a:t>
            </a:r>
            <a:r>
              <a:rPr lang="en-US" dirty="0" smtClean="0"/>
              <a:t>English: Grab Bag</a:t>
            </a:r>
            <a:endParaRPr lang="en-US" dirty="0"/>
          </a:p>
          <a:p>
            <a:pPr>
              <a:defRPr/>
            </a:pPr>
            <a:r>
              <a:rPr lang="es-ES" dirty="0" err="1" smtClean="0"/>
              <a:t>Tue</a:t>
            </a:r>
            <a:r>
              <a:rPr lang="es-ES" dirty="0" smtClean="0"/>
              <a:t> </a:t>
            </a:r>
            <a:r>
              <a:rPr lang="es-ES" dirty="0" err="1" smtClean="0"/>
              <a:t>May</a:t>
            </a:r>
            <a:r>
              <a:rPr lang="es-ES" dirty="0" smtClean="0"/>
              <a:t> 3 2011</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a:t>Supercomputing in Plain </a:t>
            </a:r>
            <a:r>
              <a:rPr lang="en-US" dirty="0" smtClean="0"/>
              <a:t>English: Grab Bag</a:t>
            </a:r>
            <a:endParaRPr lang="en-US" dirty="0"/>
          </a:p>
          <a:p>
            <a:pPr>
              <a:defRPr/>
            </a:pPr>
            <a:r>
              <a:rPr lang="es-ES" dirty="0" err="1" smtClean="0"/>
              <a:t>Tue</a:t>
            </a:r>
            <a:r>
              <a:rPr lang="es-ES" dirty="0" smtClean="0"/>
              <a:t> </a:t>
            </a:r>
            <a:r>
              <a:rPr lang="es-ES" dirty="0" err="1" smtClean="0"/>
              <a:t>May</a:t>
            </a:r>
            <a:r>
              <a:rPr lang="es-ES" dirty="0" smtClean="0"/>
              <a:t> 3 2011</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a:t>Supercomputing in Plain </a:t>
            </a:r>
            <a:r>
              <a:rPr lang="en-US" dirty="0" smtClean="0"/>
              <a:t>English: Grab Bag</a:t>
            </a:r>
            <a:endParaRPr lang="en-US" dirty="0"/>
          </a:p>
          <a:p>
            <a:pPr>
              <a:defRPr/>
            </a:pPr>
            <a:r>
              <a:rPr lang="es-ES" dirty="0" err="1" smtClean="0"/>
              <a:t>Tue</a:t>
            </a:r>
            <a:r>
              <a:rPr lang="es-ES" dirty="0" smtClean="0"/>
              <a:t> </a:t>
            </a:r>
            <a:r>
              <a:rPr lang="es-ES" dirty="0" err="1" smtClean="0"/>
              <a:t>May</a:t>
            </a:r>
            <a:r>
              <a:rPr lang="es-ES" dirty="0" smtClean="0"/>
              <a:t> 3 2011</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a:t>Supercomputing in Plain </a:t>
            </a:r>
            <a:r>
              <a:rPr lang="en-US" dirty="0" smtClean="0"/>
              <a:t>English: Grab Bag</a:t>
            </a:r>
            <a:endParaRPr lang="en-US" dirty="0"/>
          </a:p>
          <a:p>
            <a:pPr>
              <a:defRPr/>
            </a:pPr>
            <a:r>
              <a:rPr lang="es-ES" dirty="0" err="1" smtClean="0"/>
              <a:t>Tue</a:t>
            </a:r>
            <a:r>
              <a:rPr lang="es-ES" dirty="0" smtClean="0"/>
              <a:t> </a:t>
            </a:r>
            <a:r>
              <a:rPr lang="es-ES" dirty="0" err="1" smtClean="0"/>
              <a:t>May</a:t>
            </a:r>
            <a:r>
              <a:rPr lang="es-ES" dirty="0" smtClean="0"/>
              <a:t> 3 2011</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bwMode="auto">
          <a:xfrm>
            <a:off x="6329363"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p:txBody>
          <a:bodyPr/>
          <a:lstStyle>
            <a:lvl1pPr>
              <a:defRPr smtClean="0"/>
            </a:lvl1pPr>
          </a:lstStyle>
          <a:p>
            <a:pPr>
              <a:defRPr/>
            </a:pPr>
            <a:r>
              <a:rPr lang="en-US" dirty="0"/>
              <a:t>Supercomputing in Plain </a:t>
            </a:r>
            <a:r>
              <a:rPr lang="en-US" dirty="0" smtClean="0"/>
              <a:t>English: Grab Bag</a:t>
            </a:r>
            <a:endParaRPr lang="en-US" dirty="0"/>
          </a:p>
          <a:p>
            <a:pPr>
              <a:defRPr/>
            </a:pPr>
            <a:r>
              <a:rPr lang="es-ES" dirty="0" err="1" smtClean="0"/>
              <a:t>Tue</a:t>
            </a:r>
            <a:r>
              <a:rPr lang="es-ES" dirty="0" smtClean="0"/>
              <a:t> </a:t>
            </a:r>
            <a:r>
              <a:rPr lang="es-ES" dirty="0" err="1" smtClean="0"/>
              <a:t>May</a:t>
            </a:r>
            <a:r>
              <a:rPr lang="es-ES" dirty="0" smtClean="0"/>
              <a:t> 3 2011</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Supercomputing in Plain </a:t>
            </a:r>
            <a:r>
              <a:rPr lang="en-US" dirty="0" smtClean="0"/>
              <a:t>English: Grab Bag</a:t>
            </a:r>
            <a:endParaRPr lang="en-US" dirty="0"/>
          </a:p>
          <a:p>
            <a:pPr>
              <a:defRPr/>
            </a:pPr>
            <a:r>
              <a:rPr lang="es-ES" dirty="0" err="1" smtClean="0"/>
              <a:t>Tue</a:t>
            </a:r>
            <a:r>
              <a:rPr lang="es-ES" dirty="0" smtClean="0"/>
              <a:t> </a:t>
            </a:r>
            <a:r>
              <a:rPr lang="es-ES" dirty="0" err="1" smtClean="0"/>
              <a:t>May</a:t>
            </a:r>
            <a:r>
              <a:rPr lang="es-ES" dirty="0" smtClean="0"/>
              <a:t> 3 2011</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a:t>Supercomputing in Plain </a:t>
            </a:r>
            <a:r>
              <a:rPr lang="en-US" dirty="0" smtClean="0"/>
              <a:t>English: Grab Bag</a:t>
            </a:r>
            <a:endParaRPr lang="en-US" dirty="0"/>
          </a:p>
          <a:p>
            <a:pPr>
              <a:defRPr/>
            </a:pPr>
            <a:r>
              <a:rPr lang="es-ES" dirty="0" err="1" smtClean="0"/>
              <a:t>Tue</a:t>
            </a:r>
            <a:r>
              <a:rPr lang="es-ES" dirty="0" smtClean="0"/>
              <a:t> </a:t>
            </a:r>
            <a:r>
              <a:rPr lang="es-ES" dirty="0" err="1" smtClean="0"/>
              <a:t>May</a:t>
            </a:r>
            <a:r>
              <a:rPr lang="es-ES" dirty="0" smtClean="0"/>
              <a:t> 3 2011</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a:t>Supercomputing in Plain </a:t>
            </a:r>
            <a:r>
              <a:rPr lang="en-US" dirty="0" smtClean="0"/>
              <a:t>English: Grab Bag</a:t>
            </a:r>
            <a:endParaRPr lang="en-US" dirty="0"/>
          </a:p>
          <a:p>
            <a:pPr>
              <a:defRPr/>
            </a:pPr>
            <a:r>
              <a:rPr lang="es-ES" dirty="0" err="1" smtClean="0"/>
              <a:t>Tue</a:t>
            </a:r>
            <a:r>
              <a:rPr lang="es-ES" dirty="0" smtClean="0"/>
              <a:t> </a:t>
            </a:r>
            <a:r>
              <a:rPr lang="es-ES" dirty="0" err="1" smtClean="0"/>
              <a:t>May</a:t>
            </a:r>
            <a:r>
              <a:rPr lang="es-ES" dirty="0" smtClean="0"/>
              <a:t> 3 2011</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2"/>
          <p:cNvSpPr>
            <a:spLocks noGrp="1"/>
          </p:cNvSpPr>
          <p:nvPr>
            <p:ph type="ftr" sz="quarter" idx="10"/>
          </p:nvPr>
        </p:nvSpPr>
        <p:spPr/>
        <p:txBody>
          <a:bodyPr/>
          <a:lstStyle>
            <a:lvl1pPr>
              <a:defRPr dirty="0" smtClean="0"/>
            </a:lvl1pPr>
          </a:lstStyle>
          <a:p>
            <a:pPr>
              <a:defRPr/>
            </a:pPr>
            <a:r>
              <a:rPr lang="en-US" dirty="0" smtClean="0"/>
              <a:t>Supercomputing in Plain </a:t>
            </a:r>
            <a:r>
              <a:rPr lang="en-US" dirty="0" smtClean="0"/>
              <a:t>English: Grab Bag</a:t>
            </a:r>
            <a:endParaRPr lang="en-US" dirty="0" smtClean="0"/>
          </a:p>
          <a:p>
            <a:pPr>
              <a:defRPr/>
            </a:pPr>
            <a:r>
              <a:rPr lang="es-ES" dirty="0" err="1" smtClean="0"/>
              <a:t>Tue</a:t>
            </a:r>
            <a:r>
              <a:rPr lang="es-ES" dirty="0" smtClean="0"/>
              <a:t> </a:t>
            </a:r>
            <a:r>
              <a:rPr lang="es-ES" dirty="0" err="1" smtClean="0"/>
              <a:t>May</a:t>
            </a:r>
            <a:r>
              <a:rPr lang="es-ES" dirty="0" smtClean="0"/>
              <a:t> 3 2011</a:t>
            </a:r>
            <a:endParaRPr lang="en-US" dirty="0"/>
          </a:p>
        </p:txBody>
      </p:sp>
      <p:sp>
        <p:nvSpPr>
          <p:cNvPr id="6" name="Slide Number Placeholder 3"/>
          <p:cNvSpPr>
            <a:spLocks noGrp="1"/>
          </p:cNvSpPr>
          <p:nvPr>
            <p:ph type="sldNum" sz="quarter" idx="11"/>
          </p:nvPr>
        </p:nvSpPr>
        <p:spPr/>
        <p:txBody>
          <a:bodyPr/>
          <a:lstStyle>
            <a:lvl1pPr>
              <a:defRPr smtClean="0"/>
            </a:lvl1pPr>
          </a:lstStyle>
          <a:p>
            <a:pPr>
              <a:defRPr/>
            </a:pPr>
            <a:fld id="{81A5A790-6F19-4F0E-8844-552503E9D15C}"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a:t>Supercomputing in Plain </a:t>
            </a:r>
            <a:r>
              <a:rPr lang="en-US" dirty="0" smtClean="0"/>
              <a:t>English: Grab Bag</a:t>
            </a:r>
            <a:endParaRPr lang="en-US" dirty="0"/>
          </a:p>
          <a:p>
            <a:pPr>
              <a:defRPr/>
            </a:pPr>
            <a:r>
              <a:rPr lang="es-ES" dirty="0" err="1" smtClean="0"/>
              <a:t>Tue</a:t>
            </a:r>
            <a:r>
              <a:rPr lang="es-ES" dirty="0" smtClean="0"/>
              <a:t> </a:t>
            </a:r>
            <a:r>
              <a:rPr lang="es-ES" dirty="0" err="1" smtClean="0"/>
              <a:t>May</a:t>
            </a:r>
            <a:r>
              <a:rPr lang="es-ES" dirty="0" smtClean="0"/>
              <a:t> 3 2011</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Supercomputing in Plain </a:t>
            </a:r>
            <a:r>
              <a:rPr lang="en-US" dirty="0" smtClean="0"/>
              <a:t>English: Grab Bag</a:t>
            </a:r>
            <a:endParaRPr lang="en-US" dirty="0"/>
          </a:p>
          <a:p>
            <a:pPr>
              <a:defRPr/>
            </a:pPr>
            <a:r>
              <a:rPr lang="es-ES" dirty="0" err="1" smtClean="0"/>
              <a:t>Tue</a:t>
            </a:r>
            <a:r>
              <a:rPr lang="es-ES" dirty="0" smtClean="0"/>
              <a:t> </a:t>
            </a:r>
            <a:r>
              <a:rPr lang="es-ES" dirty="0" err="1" smtClean="0"/>
              <a:t>May</a:t>
            </a:r>
            <a:r>
              <a:rPr lang="es-ES" dirty="0" smtClean="0"/>
              <a:t> 3 2011</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Supercomputing in Plain </a:t>
            </a:r>
            <a:r>
              <a:rPr lang="en-US" dirty="0" smtClean="0"/>
              <a:t>English: Grab Bag</a:t>
            </a:r>
            <a:endParaRPr lang="en-US" dirty="0"/>
          </a:p>
          <a:p>
            <a:pPr>
              <a:defRPr/>
            </a:pPr>
            <a:r>
              <a:rPr lang="es-ES" dirty="0" err="1" smtClean="0"/>
              <a:t>Tue</a:t>
            </a:r>
            <a:r>
              <a:rPr lang="es-ES" dirty="0" smtClean="0"/>
              <a:t> </a:t>
            </a:r>
            <a:r>
              <a:rPr lang="es-ES" dirty="0" err="1" smtClean="0"/>
              <a:t>May</a:t>
            </a:r>
            <a:r>
              <a:rPr lang="es-ES" dirty="0" smtClean="0"/>
              <a:t> 3 2011</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Supercomputing in Plain </a:t>
            </a:r>
            <a:r>
              <a:rPr lang="en-US" dirty="0" smtClean="0"/>
              <a:t>English: Grab Bag</a:t>
            </a:r>
            <a:endParaRPr lang="en-US" dirty="0" smtClean="0"/>
          </a:p>
          <a:p>
            <a:pPr>
              <a:defRPr/>
            </a:pPr>
            <a:r>
              <a:rPr lang="es-ES" dirty="0" err="1" smtClean="0"/>
              <a:t>Tue</a:t>
            </a:r>
            <a:r>
              <a:rPr lang="es-ES" dirty="0" smtClean="0"/>
              <a:t> </a:t>
            </a:r>
            <a:r>
              <a:rPr lang="es-ES" dirty="0" err="1" smtClean="0"/>
              <a:t>May</a:t>
            </a:r>
            <a:r>
              <a:rPr lang="es-ES" dirty="0" smtClean="0"/>
              <a:t> 3 2011</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grpSp>
        <p:nvGrpSpPr>
          <p:cNvPr id="3076" name="Group 41"/>
          <p:cNvGrpSpPr>
            <a:grpSpLocks/>
          </p:cNvGrpSpPr>
          <p:nvPr userDrawn="1"/>
        </p:nvGrpSpPr>
        <p:grpSpPr bwMode="auto">
          <a:xfrm>
            <a:off x="228600" y="6096000"/>
            <a:ext cx="2362200" cy="598488"/>
            <a:chOff x="384" y="3840"/>
            <a:chExt cx="1488" cy="377"/>
          </a:xfrm>
        </p:grpSpPr>
        <p:pic>
          <p:nvPicPr>
            <p:cNvPr id="3084" name="Picture 15" descr="ou201_logo"/>
            <p:cNvPicPr>
              <a:picLocks noChangeAspect="1" noChangeArrowheads="1"/>
            </p:cNvPicPr>
            <p:nvPr userDrawn="1"/>
          </p:nvPicPr>
          <p:blipFill>
            <a:blip r:embed="rId16" cstate="print"/>
            <a:srcRect/>
            <a:stretch>
              <a:fillRect/>
            </a:stretch>
          </p:blipFill>
          <p:spPr bwMode="auto">
            <a:xfrm>
              <a:off x="912" y="3870"/>
              <a:ext cx="248" cy="339"/>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7" cstate="print"/>
            <a:srcRect/>
            <a:stretch>
              <a:fillRect/>
            </a:stretch>
          </p:blipFill>
          <p:spPr bwMode="auto">
            <a:xfrm>
              <a:off x="384" y="3840"/>
              <a:ext cx="489" cy="345"/>
            </a:xfrm>
            <a:prstGeom prst="rect">
              <a:avLst/>
            </a:prstGeom>
            <a:noFill/>
            <a:ln w="9525">
              <a:noFill/>
              <a:miter lim="800000"/>
              <a:headEnd/>
              <a:tailEnd/>
            </a:ln>
          </p:spPr>
        </p:pic>
        <p:pic>
          <p:nvPicPr>
            <p:cNvPr id="3086" name="Picture 39" descr="ouit_logo_small"/>
            <p:cNvPicPr>
              <a:picLocks noChangeAspect="1" noChangeArrowheads="1"/>
            </p:cNvPicPr>
            <p:nvPr userDrawn="1"/>
          </p:nvPicPr>
          <p:blipFill>
            <a:blip r:embed="rId18" cstate="print"/>
            <a:srcRect/>
            <a:stretch>
              <a:fillRect/>
            </a:stretch>
          </p:blipFill>
          <p:spPr bwMode="auto">
            <a:xfrm>
              <a:off x="1152" y="3840"/>
              <a:ext cx="720" cy="377"/>
            </a:xfrm>
            <a:prstGeom prst="rect">
              <a:avLst/>
            </a:prstGeom>
            <a:noFill/>
            <a:ln w="9525">
              <a:noFill/>
              <a:miter lim="800000"/>
              <a:headEnd/>
              <a:tailEnd/>
            </a:ln>
          </p:spPr>
        </p:pic>
      </p:grpSp>
      <p:sp>
        <p:nvSpPr>
          <p:cNvPr id="58375" name="Rectangle 7"/>
          <p:cNvSpPr>
            <a:spLocks noChangeArrowheads="1"/>
          </p:cNvSpPr>
          <p:nvPr/>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3081" name="Picture 62" descr="ou201_logo"/>
          <p:cNvPicPr>
            <a:picLocks noChangeAspect="1" noChangeArrowheads="1"/>
          </p:cNvPicPr>
          <p:nvPr userDrawn="1"/>
        </p:nvPicPr>
        <p:blipFill>
          <a:blip r:embed="rId19" cstate="print"/>
          <a:srcRect/>
          <a:stretch>
            <a:fillRect/>
          </a:stretch>
        </p:blipFill>
        <p:spPr bwMode="auto">
          <a:xfrm>
            <a:off x="114300" y="508000"/>
            <a:ext cx="474663" cy="687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sipe2011@yahoo.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hneeman@ou.edu" TargetMode="External"/><Relationship Id="rId2" Type="http://schemas.openxmlformats.org/officeDocument/2006/relationships/hyperlink" Target="http://www.oscer.ou.edu/education.ph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0.jpeg"/><Relationship Id="rId11" Type="http://schemas.openxmlformats.org/officeDocument/2006/relationships/image" Target="../media/image14.png"/><Relationship Id="rId5" Type="http://schemas.openxmlformats.org/officeDocument/2006/relationships/image" Target="../media/image9.jpeg"/><Relationship Id="rId10" Type="http://schemas.openxmlformats.org/officeDocument/2006/relationships/image" Target="../media/image13.jpeg"/><Relationship Id="rId4" Type="http://schemas.openxmlformats.org/officeDocument/2006/relationships/image" Target="../media/image8.jpeg"/><Relationship Id="rId9" Type="http://schemas.openxmlformats.org/officeDocument/2006/relationships/hyperlink" Target="http://symposium2011.oscer.ou.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3" Type="http://schemas.openxmlformats.org/officeDocument/2006/relationships/hyperlink" Target="http://www.tandberg.com/" TargetMode="External"/><Relationship Id="rId2" Type="http://schemas.openxmlformats.org/officeDocument/2006/relationships/hyperlink" Target="http://www.polycom.com/" TargetMode="External"/><Relationship Id="rId1" Type="http://schemas.openxmlformats.org/officeDocument/2006/relationships/slideLayout" Target="../slideLayouts/slideLayout2.xml"/><Relationship Id="rId5" Type="http://schemas.openxmlformats.org/officeDocument/2006/relationships/hyperlink" Target="http://www.onenet.net/" TargetMode="External"/><Relationship Id="rId4" Type="http://schemas.openxmlformats.org/officeDocument/2006/relationships/hyperlink" Target="http://www.lifesize.com/" TargetMode="Externa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5.xml.rels><?xml version="1.0" encoding="UTF-8" standalone="yes"?>
<Relationships xmlns="http://schemas.openxmlformats.org/package/2006/relationships"><Relationship Id="rId3" Type="http://schemas.openxmlformats.org/officeDocument/2006/relationships/hyperlink" Target="http://164.58.250.47/codian_video_decoder.msi" TargetMode="External"/><Relationship Id="rId2" Type="http://schemas.openxmlformats.org/officeDocument/2006/relationships/hyperlink" Target="http://www.oracle.com/technetwork/java/javase/downloads/" TargetMode="External"/><Relationship Id="rId1" Type="http://schemas.openxmlformats.org/officeDocument/2006/relationships/slideLayout" Target="../slideLayouts/slideLayout2.xml"/><Relationship Id="rId4" Type="http://schemas.openxmlformats.org/officeDocument/2006/relationships/hyperlink" Target="http://164.58.250.47/" TargetMode="Externa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53.xml.rels><?xml version="1.0" encoding="UTF-8" standalone="yes"?>
<Relationships xmlns="http://schemas.openxmlformats.org/package/2006/relationships"><Relationship Id="rId3" Type="http://schemas.openxmlformats.org/officeDocument/2006/relationships/hyperlink" Target="http://www.hdfgroup.org/" TargetMode="Externa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hyperlink" Target="http://www.unidata.ucar.edu/software/netcdf" TargetMode="Externa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5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6.xml.rels><?xml version="1.0" encoding="UTF-8" standalone="yes"?>
<Relationships xmlns="http://schemas.openxmlformats.org/package/2006/relationships"><Relationship Id="rId2" Type="http://schemas.openxmlformats.org/officeDocument/2006/relationships/hyperlink" Target="http://xmeeting.sourceforge.net/"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6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image" Target="../media/image10.jpeg"/><Relationship Id="rId11" Type="http://schemas.openxmlformats.org/officeDocument/2006/relationships/image" Target="../media/image14.png"/><Relationship Id="rId5" Type="http://schemas.openxmlformats.org/officeDocument/2006/relationships/image" Target="../media/image9.jpeg"/><Relationship Id="rId10" Type="http://schemas.openxmlformats.org/officeDocument/2006/relationships/image" Target="../media/image13.jpeg"/><Relationship Id="rId4" Type="http://schemas.openxmlformats.org/officeDocument/2006/relationships/image" Target="../media/image8.jpeg"/><Relationship Id="rId9" Type="http://schemas.openxmlformats.org/officeDocument/2006/relationships/hyperlink" Target="http://symposium2011.oscer.ou.edu/"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hyperlink" Target="http://www.oscer.ou.ed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www.mcs.anl.gov/petsc" TargetMode="External"/><Relationship Id="rId3" Type="http://schemas.openxmlformats.org/officeDocument/2006/relationships/hyperlink" Target="http://www.acm.org/toms/V5.html#v5n3" TargetMode="External"/><Relationship Id="rId7" Type="http://schemas.openxmlformats.org/officeDocument/2006/relationships/hyperlink" Target="http://www.netlib.org/scalapack/" TargetMode="External"/><Relationship Id="rId2" Type="http://schemas.openxmlformats.org/officeDocument/2006/relationships/slideLayout" Target="../slideLayouts/slideLayout6.xml"/><Relationship Id="rId1" Type="http://schemas.openxmlformats.org/officeDocument/2006/relationships/tags" Target="../tags/tag50.xml"/><Relationship Id="rId6" Type="http://schemas.openxmlformats.org/officeDocument/2006/relationships/hyperlink" Target="http://www.netlib.org/lapack/" TargetMode="External"/><Relationship Id="rId5" Type="http://schemas.openxmlformats.org/officeDocument/2006/relationships/hyperlink" Target="http://math-atlas.sourceforge.net/" TargetMode="External"/><Relationship Id="rId10" Type="http://schemas.openxmlformats.org/officeDocument/2006/relationships/hyperlink" Target="http://www.ssec.wisc.edu/~billh/vis5d.html" TargetMode="External"/><Relationship Id="rId4" Type="http://schemas.openxmlformats.org/officeDocument/2006/relationships/hyperlink" Target="http://www.netlib.org/blas/" TargetMode="External"/><Relationship Id="rId9" Type="http://schemas.openxmlformats.org/officeDocument/2006/relationships/hyperlink" Target="http://hneeman.oscer.ou.edu/hamr.html"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apple.com/quicktim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685800" y="838200"/>
            <a:ext cx="7924800" cy="2362200"/>
          </a:xfrm>
        </p:spPr>
        <p:txBody>
          <a:bodyPr/>
          <a:lstStyle/>
          <a:p>
            <a:pPr eaLnBrk="1" hangingPunct="1">
              <a:lnSpc>
                <a:spcPct val="90000"/>
              </a:lnSpc>
              <a:defRPr/>
            </a:pPr>
            <a:r>
              <a:rPr lang="en-US" sz="5400" dirty="0" smtClean="0">
                <a:effectLst>
                  <a:outerShdw blurRad="38100" dist="38100" dir="2700000" algn="tl">
                    <a:srgbClr val="C0C0C0"/>
                  </a:outerShdw>
                </a:effectLst>
                <a:latin typeface="Arial Black" pitchFamily="34" charset="0"/>
              </a:rPr>
              <a:t>Supercomputing</a:t>
            </a:r>
            <a:br>
              <a:rPr lang="en-US" sz="5400" dirty="0" smtClean="0">
                <a:effectLst>
                  <a:outerShdw blurRad="38100" dist="38100" dir="2700000" algn="tl">
                    <a:srgbClr val="C0C0C0"/>
                  </a:outerShdw>
                </a:effectLst>
                <a:latin typeface="Arial Black" pitchFamily="34" charset="0"/>
              </a:rPr>
            </a:br>
            <a:r>
              <a:rPr lang="en-US" sz="5400" dirty="0" smtClean="0">
                <a:effectLst>
                  <a:outerShdw blurRad="38100" dist="38100" dir="2700000" algn="tl">
                    <a:srgbClr val="C0C0C0"/>
                  </a:outerShdw>
                </a:effectLst>
                <a:latin typeface="Arial Black" pitchFamily="34" charset="0"/>
              </a:rPr>
              <a:t>in Plain English</a:t>
            </a:r>
            <a:br>
              <a:rPr lang="en-US" sz="5400" dirty="0" smtClean="0">
                <a:effectLst>
                  <a:outerShdw blurRad="38100" dist="38100" dir="2700000" algn="tl">
                    <a:srgbClr val="C0C0C0"/>
                  </a:outerShdw>
                </a:effectLst>
                <a:latin typeface="Arial Black" pitchFamily="34" charset="0"/>
              </a:rPr>
            </a:br>
            <a:r>
              <a:rPr lang="en-US" dirty="0" smtClean="0">
                <a:solidFill>
                  <a:schemeClr val="tx1"/>
                </a:solidFill>
                <a:effectLst>
                  <a:outerShdw blurRad="38100" dist="38100" dir="2700000" algn="tl">
                    <a:srgbClr val="C0C0C0"/>
                  </a:outerShdw>
                </a:effectLst>
              </a:rPr>
              <a:t> </a:t>
            </a:r>
            <a:r>
              <a:rPr lang="en-US" dirty="0" smtClean="0">
                <a:solidFill>
                  <a:schemeClr val="tx1"/>
                </a:solidFill>
                <a:effectLst>
                  <a:outerShdw blurRad="38100" dist="38100" dir="2700000" algn="tl">
                    <a:srgbClr val="C0C0C0"/>
                  </a:outerShdw>
                </a:effectLst>
              </a:rPr>
              <a:t> Grab Bag: Scientific Libraries,</a:t>
            </a:r>
            <a:br>
              <a:rPr lang="en-US" dirty="0" smtClean="0">
                <a:solidFill>
                  <a:schemeClr val="tx1"/>
                </a:solidFill>
                <a:effectLst>
                  <a:outerShdw blurRad="38100" dist="38100" dir="2700000" algn="tl">
                    <a:srgbClr val="C0C0C0"/>
                  </a:outerShdw>
                </a:effectLst>
              </a:rPr>
            </a:br>
            <a:r>
              <a:rPr lang="en-US" dirty="0" smtClean="0">
                <a:solidFill>
                  <a:schemeClr val="tx1"/>
                </a:solidFill>
                <a:effectLst>
                  <a:outerShdw blurRad="38100" dist="38100" dir="2700000" algn="tl">
                    <a:srgbClr val="C0C0C0"/>
                  </a:outerShdw>
                </a:effectLst>
              </a:rPr>
              <a:t>I/O Libraries, Visualization</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609600" y="3238500"/>
            <a:ext cx="8001000" cy="1600200"/>
          </a:xfrm>
        </p:spPr>
        <p:txBody>
          <a:bodyPr/>
          <a:lstStyle/>
          <a:p>
            <a:pPr eaLnBrk="1" hangingPunct="1"/>
            <a:r>
              <a:rPr lang="en-US" sz="3600" b="1" dirty="0" smtClean="0"/>
              <a:t>Henry Neeman, Director</a:t>
            </a:r>
          </a:p>
          <a:p>
            <a:pPr eaLnBrk="1" hangingPunct="1">
              <a:lnSpc>
                <a:spcPct val="70000"/>
              </a:lnSpc>
            </a:pPr>
            <a:r>
              <a:rPr lang="en-US" b="1" dirty="0" smtClean="0"/>
              <a:t>OU Supercomputing Center for Education &amp; Research</a:t>
            </a:r>
          </a:p>
          <a:p>
            <a:pPr eaLnBrk="1" hangingPunct="1">
              <a:lnSpc>
                <a:spcPct val="70000"/>
              </a:lnSpc>
            </a:pPr>
            <a:r>
              <a:rPr lang="en-US" sz="2200" b="1" dirty="0" smtClean="0"/>
              <a:t>University of Oklahoma Information Technology</a:t>
            </a:r>
          </a:p>
          <a:p>
            <a:pPr eaLnBrk="1" hangingPunct="1">
              <a:lnSpc>
                <a:spcPct val="70000"/>
              </a:lnSpc>
            </a:pPr>
            <a:r>
              <a:rPr lang="en-US" sz="2000" b="1" dirty="0" smtClean="0"/>
              <a:t>Tuesday </a:t>
            </a:r>
            <a:r>
              <a:rPr lang="en-US" sz="2000" b="1" smtClean="0"/>
              <a:t>May 3 </a:t>
            </a:r>
            <a:r>
              <a:rPr lang="en-US" sz="2000" b="1" dirty="0" smtClean="0"/>
              <a:t>2011</a:t>
            </a:r>
          </a:p>
        </p:txBody>
      </p:sp>
      <p:grpSp>
        <p:nvGrpSpPr>
          <p:cNvPr id="11269" name="Group 11"/>
          <p:cNvGrpSpPr>
            <a:grpSpLocks/>
          </p:cNvGrpSpPr>
          <p:nvPr/>
        </p:nvGrpSpPr>
        <p:grpSpPr bwMode="auto">
          <a:xfrm>
            <a:off x="2362200" y="4876800"/>
            <a:ext cx="5029200" cy="1354138"/>
            <a:chOff x="1824" y="3120"/>
            <a:chExt cx="3168" cy="853"/>
          </a:xfrm>
        </p:grpSpPr>
        <p:pic>
          <p:nvPicPr>
            <p:cNvPr id="11272" name="Picture 9" descr="ouit_logo_small"/>
            <p:cNvPicPr>
              <a:picLocks noChangeAspect="1" noChangeArrowheads="1"/>
            </p:cNvPicPr>
            <p:nvPr/>
          </p:nvPicPr>
          <p:blipFill>
            <a:blip r:embed="rId4" cstate="print"/>
            <a:srcRect/>
            <a:stretch>
              <a:fillRect/>
            </a:stretch>
          </p:blipFill>
          <p:spPr bwMode="auto">
            <a:xfrm>
              <a:off x="3456" y="3168"/>
              <a:ext cx="1536" cy="804"/>
            </a:xfrm>
            <a:prstGeom prst="rect">
              <a:avLst/>
            </a:prstGeom>
            <a:noFill/>
            <a:ln w="9525">
              <a:noFill/>
              <a:miter lim="800000"/>
              <a:headEnd/>
              <a:tailEnd/>
            </a:ln>
          </p:spPr>
        </p:pic>
        <p:pic>
          <p:nvPicPr>
            <p:cNvPr id="11273" name="Picture 6" descr="ou201_logo"/>
            <p:cNvPicPr>
              <a:picLocks noChangeAspect="1" noChangeArrowheads="1"/>
            </p:cNvPicPr>
            <p:nvPr/>
          </p:nvPicPr>
          <p:blipFill>
            <a:blip r:embed="rId5" cstate="print"/>
            <a:srcRect/>
            <a:stretch>
              <a:fillRect/>
            </a:stretch>
          </p:blipFill>
          <p:spPr bwMode="auto">
            <a:xfrm>
              <a:off x="1824" y="3264"/>
              <a:ext cx="432" cy="625"/>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6" cstate="print"/>
            <a:srcRect/>
            <a:stretch>
              <a:fillRect/>
            </a:stretch>
          </p:blipFill>
          <p:spPr bwMode="auto">
            <a:xfrm>
              <a:off x="2304" y="3120"/>
              <a:ext cx="1209" cy="853"/>
            </a:xfrm>
            <a:prstGeom prst="rect">
              <a:avLst/>
            </a:prstGeom>
            <a:noFill/>
            <a:ln w="9525">
              <a:noFill/>
              <a:miter lim="800000"/>
              <a:headEnd/>
              <a:tailEnd/>
            </a:ln>
          </p:spPr>
        </p:pic>
      </p:gr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40FEA5B2-C75C-4B5B-98BE-64AAADC248CE}" type="slidenum">
              <a:rPr lang="en-US"/>
              <a:pPr/>
              <a:t>10</a:t>
            </a:fld>
            <a:endParaRPr lang="en-US"/>
          </a:p>
        </p:txBody>
      </p:sp>
      <p:sp>
        <p:nvSpPr>
          <p:cNvPr id="454658" name="Rectangle 2"/>
          <p:cNvSpPr>
            <a:spLocks noGrp="1" noChangeArrowheads="1"/>
          </p:cNvSpPr>
          <p:nvPr>
            <p:ph type="title"/>
          </p:nvPr>
        </p:nvSpPr>
        <p:spPr/>
        <p:txBody>
          <a:bodyPr/>
          <a:lstStyle/>
          <a:p>
            <a:r>
              <a:rPr lang="en-US" sz="3600"/>
              <a:t>Phone Bridge</a:t>
            </a:r>
          </a:p>
        </p:txBody>
      </p:sp>
      <p:sp>
        <p:nvSpPr>
          <p:cNvPr id="454659" name="Rectangle 3"/>
          <p:cNvSpPr>
            <a:spLocks noGrp="1" noChangeArrowheads="1"/>
          </p:cNvSpPr>
          <p:nvPr>
            <p:ph type="body" idx="1"/>
          </p:nvPr>
        </p:nvSpPr>
        <p:spPr/>
        <p:txBody>
          <a:bodyPr/>
          <a:lstStyle/>
          <a:p>
            <a:pPr>
              <a:buFont typeface="Wingdings" pitchFamily="2" charset="2"/>
              <a:buNone/>
            </a:pPr>
            <a:r>
              <a:rPr lang="en-US" dirty="0"/>
              <a:t>If all else fails, you can call into our toll free phone bridge:</a:t>
            </a:r>
          </a:p>
          <a:p>
            <a:pPr algn="ctr">
              <a:buNone/>
            </a:pPr>
            <a:r>
              <a:rPr lang="en-US" dirty="0" smtClean="0"/>
              <a:t>US: 1-800-832-0736, *6232874#</a:t>
            </a:r>
          </a:p>
          <a:p>
            <a:pPr algn="ctr">
              <a:buNone/>
            </a:pPr>
            <a:r>
              <a:rPr lang="en-US" dirty="0" smtClean="0"/>
              <a:t>International: 303-330-0440, *6232874#</a:t>
            </a:r>
            <a:endParaRPr lang="en-US" dirty="0"/>
          </a:p>
          <a:p>
            <a:pPr>
              <a:buFont typeface="Wingdings" pitchFamily="2" charset="2"/>
              <a:buNone/>
            </a:pPr>
            <a:r>
              <a:rPr lang="en-US" dirty="0"/>
              <a:t>Please mute yourself and use the phone to listen.</a:t>
            </a:r>
          </a:p>
          <a:p>
            <a:pPr>
              <a:buFont typeface="Wingdings" pitchFamily="2" charset="2"/>
              <a:buNone/>
            </a:pPr>
            <a:r>
              <a:rPr lang="en-US" dirty="0"/>
              <a:t>Don’t worry, we’ll call out slide numbers as we go.</a:t>
            </a:r>
          </a:p>
          <a:p>
            <a:pPr>
              <a:buFont typeface="Wingdings" pitchFamily="2" charset="2"/>
              <a:buNone/>
            </a:pPr>
            <a:r>
              <a:rPr lang="en-US" dirty="0"/>
              <a:t>Please use the phone bridge </a:t>
            </a:r>
            <a:r>
              <a:rPr lang="en-US" b="1" u="sng" dirty="0"/>
              <a:t>ONLY</a:t>
            </a:r>
            <a:r>
              <a:rPr lang="en-US" dirty="0"/>
              <a:t> if you cannot connect any other way: the phone bridge is charged per connection per minute, so our preference is to minimize the number of connections.</a:t>
            </a:r>
          </a:p>
          <a:p>
            <a:pPr>
              <a:buFont typeface="Wingdings" pitchFamily="2" charset="2"/>
              <a:buNone/>
            </a:pPr>
            <a:r>
              <a:rPr lang="en-US" dirty="0"/>
              <a:t>Many thanks to Amy </a:t>
            </a:r>
            <a:r>
              <a:rPr lang="en-US" dirty="0" err="1"/>
              <a:t>Apon</a:t>
            </a:r>
            <a:r>
              <a:rPr lang="en-US" dirty="0"/>
              <a:t> and U Arkansas for providing the </a:t>
            </a:r>
            <a:r>
              <a:rPr lang="en-US" dirty="0" smtClean="0"/>
              <a:t>previous toll </a:t>
            </a:r>
            <a:r>
              <a:rPr lang="en-US" dirty="0"/>
              <a:t>free phone bridge.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11</a:t>
            </a:fld>
            <a:endParaRPr lang="en-US"/>
          </a:p>
        </p:txBody>
      </p:sp>
      <p:sp>
        <p:nvSpPr>
          <p:cNvPr id="465922" name="Rectangle 2"/>
          <p:cNvSpPr>
            <a:spLocks noGrp="1" noChangeArrowheads="1"/>
          </p:cNvSpPr>
          <p:nvPr>
            <p:ph type="title"/>
          </p:nvPr>
        </p:nvSpPr>
        <p:spPr/>
        <p:txBody>
          <a:bodyPr/>
          <a:lstStyle/>
          <a:p>
            <a:r>
              <a:rPr lang="en-US" sz="3600"/>
              <a:t>Please Mute Yourself</a:t>
            </a:r>
          </a:p>
        </p:txBody>
      </p:sp>
      <p:sp>
        <p:nvSpPr>
          <p:cNvPr id="465923" name="Rectangle 3"/>
          <p:cNvSpPr>
            <a:spLocks noGrp="1" noChangeArrowheads="1"/>
          </p:cNvSpPr>
          <p:nvPr>
            <p:ph type="body" idx="1"/>
          </p:nvPr>
        </p:nvSpPr>
        <p:spPr/>
        <p:txBody>
          <a:bodyPr/>
          <a:lstStyle/>
          <a:p>
            <a:pPr>
              <a:buFont typeface="Wingdings" pitchFamily="2" charset="2"/>
              <a:buNone/>
            </a:pPr>
            <a:r>
              <a:rPr lang="en-US"/>
              <a:t>No matter how you connect, please mute yourself, so that we cannot hear you.</a:t>
            </a:r>
          </a:p>
          <a:p>
            <a:pPr>
              <a:buFont typeface="Wingdings" pitchFamily="2" charset="2"/>
              <a:buNone/>
            </a:pPr>
            <a:r>
              <a:rPr lang="en-US"/>
              <a:t>At OU, we will turn off the sound on all conferencing technologies.</a:t>
            </a:r>
          </a:p>
          <a:p>
            <a:pPr>
              <a:buFont typeface="Wingdings" pitchFamily="2" charset="2"/>
              <a:buNone/>
            </a:pPr>
            <a:r>
              <a:rPr lang="en-US"/>
              <a:t>That way, we won’t have problems with echo cancellation.</a:t>
            </a:r>
          </a:p>
          <a:p>
            <a:pPr>
              <a:buFont typeface="Wingdings" pitchFamily="2" charset="2"/>
              <a:buNone/>
            </a:pPr>
            <a:r>
              <a:rPr lang="en-US"/>
              <a:t>Of course, that means we cannot hear questions.</a:t>
            </a:r>
          </a:p>
          <a:p>
            <a:pPr>
              <a:buFont typeface="Wingdings" pitchFamily="2" charset="2"/>
              <a:buNone/>
            </a:pPr>
            <a:r>
              <a:rPr lang="en-US"/>
              <a:t>So for questions, you’ll need to send some kind of text.</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3C4F5EC7-229E-472C-A577-0EE5257C4F8A}" type="slidenum">
              <a:rPr lang="en-US"/>
              <a:pPr/>
              <a:t>12</a:t>
            </a:fld>
            <a:endParaRPr lang="en-US"/>
          </a:p>
        </p:txBody>
      </p:sp>
      <p:sp>
        <p:nvSpPr>
          <p:cNvPr id="455682" name="Rectangle 2"/>
          <p:cNvSpPr>
            <a:spLocks noGrp="1" noChangeArrowheads="1"/>
          </p:cNvSpPr>
          <p:nvPr>
            <p:ph type="title"/>
          </p:nvPr>
        </p:nvSpPr>
        <p:spPr/>
        <p:txBody>
          <a:bodyPr/>
          <a:lstStyle/>
          <a:p>
            <a:r>
              <a:rPr lang="en-US" sz="3600" dirty="0"/>
              <a:t>Questions via Text: </a:t>
            </a:r>
            <a:r>
              <a:rPr lang="en-US" sz="3600" dirty="0" smtClean="0"/>
              <a:t>E-mail</a:t>
            </a:r>
            <a:endParaRPr lang="en-US" sz="3600" dirty="0"/>
          </a:p>
        </p:txBody>
      </p:sp>
      <p:sp>
        <p:nvSpPr>
          <p:cNvPr id="455683" name="Rectangle 3"/>
          <p:cNvSpPr>
            <a:spLocks noGrp="1" noChangeArrowheads="1"/>
          </p:cNvSpPr>
          <p:nvPr>
            <p:ph type="body" idx="1"/>
          </p:nvPr>
        </p:nvSpPr>
        <p:spPr/>
        <p:txBody>
          <a:bodyPr/>
          <a:lstStyle/>
          <a:p>
            <a:pPr>
              <a:lnSpc>
                <a:spcPct val="90000"/>
              </a:lnSpc>
              <a:buFont typeface="Wingdings" pitchFamily="2" charset="2"/>
              <a:buNone/>
            </a:pPr>
            <a:r>
              <a:rPr lang="en-US" dirty="0"/>
              <a:t>Ask questions via </a:t>
            </a:r>
            <a:r>
              <a:rPr lang="en-US" dirty="0" smtClean="0"/>
              <a:t>e-mail </a:t>
            </a:r>
            <a:r>
              <a:rPr lang="en-US" dirty="0"/>
              <a:t>to</a:t>
            </a:r>
            <a:r>
              <a:rPr lang="en-US" dirty="0">
                <a:latin typeface="Courier New" pitchFamily="49" charset="0"/>
                <a:cs typeface="Courier New" pitchFamily="49" charset="0"/>
              </a:rPr>
              <a:t> </a:t>
            </a:r>
            <a:r>
              <a:rPr lang="en-US" b="1" dirty="0" smtClean="0">
                <a:latin typeface="Courier New" pitchFamily="49" charset="0"/>
                <a:cs typeface="Courier New" pitchFamily="49" charset="0"/>
                <a:hlinkClick r:id="rId2"/>
              </a:rPr>
              <a:t>sipe2011@yahoo.com</a:t>
            </a:r>
            <a:r>
              <a:rPr lang="en-US" dirty="0" smtClean="0"/>
              <a:t>.</a:t>
            </a:r>
            <a:endParaRPr lang="en-US" dirty="0"/>
          </a:p>
          <a:p>
            <a:pPr>
              <a:lnSpc>
                <a:spcPct val="80000"/>
              </a:lnSpc>
              <a:buFont typeface="Wingdings" pitchFamily="2" charset="2"/>
              <a:buNone/>
            </a:pPr>
            <a:endParaRPr lang="en-US" dirty="0"/>
          </a:p>
          <a:p>
            <a:pPr>
              <a:lnSpc>
                <a:spcPct val="80000"/>
              </a:lnSpc>
              <a:buFont typeface="Wingdings" pitchFamily="2" charset="2"/>
              <a:buNone/>
            </a:pPr>
            <a:r>
              <a:rPr lang="en-US" dirty="0"/>
              <a:t>All questions will be read out loud and then answered out loud.</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13</a:t>
            </a:fld>
            <a:endParaRPr lang="en-US"/>
          </a:p>
        </p:txBody>
      </p:sp>
      <p:sp>
        <p:nvSpPr>
          <p:cNvPr id="468994" name="Rectangle 2"/>
          <p:cNvSpPr>
            <a:spLocks noGrp="1" noChangeArrowheads="1"/>
          </p:cNvSpPr>
          <p:nvPr>
            <p:ph type="title"/>
          </p:nvPr>
        </p:nvSpPr>
        <p:spPr/>
        <p:txBody>
          <a:bodyPr/>
          <a:lstStyle/>
          <a:p>
            <a:r>
              <a:rPr lang="en-US" sz="3600"/>
              <a:t>Thanks for helping!</a:t>
            </a:r>
          </a:p>
        </p:txBody>
      </p:sp>
      <p:sp>
        <p:nvSpPr>
          <p:cNvPr id="468995" name="Rectangle 3"/>
          <p:cNvSpPr>
            <a:spLocks noGrp="1" noChangeArrowheads="1"/>
          </p:cNvSpPr>
          <p:nvPr>
            <p:ph type="body" idx="1"/>
          </p:nvPr>
        </p:nvSpPr>
        <p:spPr/>
        <p:txBody>
          <a:bodyPr/>
          <a:lstStyle/>
          <a:p>
            <a:pPr>
              <a:lnSpc>
                <a:spcPct val="90000"/>
              </a:lnSpc>
            </a:pPr>
            <a:r>
              <a:rPr lang="en-US" sz="2000" dirty="0"/>
              <a:t>OSCER operations </a:t>
            </a:r>
            <a:r>
              <a:rPr lang="en-US" sz="2000" dirty="0" smtClean="0"/>
              <a:t>staff: Brandon </a:t>
            </a:r>
            <a:r>
              <a:rPr lang="en-US" sz="2000" dirty="0"/>
              <a:t>George, Dave Akin, Brett Zimmerman, Josh </a:t>
            </a:r>
            <a:r>
              <a:rPr lang="en-US" sz="2000" dirty="0" smtClean="0"/>
              <a:t>Alexander</a:t>
            </a:r>
          </a:p>
          <a:p>
            <a:pPr>
              <a:lnSpc>
                <a:spcPct val="90000"/>
              </a:lnSpc>
            </a:pPr>
            <a:r>
              <a:rPr lang="en-US" sz="2000" dirty="0" smtClean="0"/>
              <a:t>Horst </a:t>
            </a:r>
            <a:r>
              <a:rPr lang="en-US" sz="2000" dirty="0" err="1" smtClean="0"/>
              <a:t>Severini</a:t>
            </a:r>
            <a:r>
              <a:rPr lang="en-US" sz="2000" dirty="0" smtClean="0"/>
              <a:t>, OSCER Associate Director for Remote &amp; Heterogeneous Computing</a:t>
            </a:r>
            <a:endParaRPr lang="en-US" sz="2000" dirty="0"/>
          </a:p>
          <a:p>
            <a:pPr>
              <a:lnSpc>
                <a:spcPct val="90000"/>
              </a:lnSpc>
            </a:pPr>
            <a:r>
              <a:rPr lang="en-US" sz="2000" dirty="0"/>
              <a:t>OU Research Campus staff (Patrick Calhoun, </a:t>
            </a:r>
            <a:r>
              <a:rPr lang="en-US" sz="2000" dirty="0" smtClean="0"/>
              <a:t>Mark </a:t>
            </a:r>
            <a:r>
              <a:rPr lang="en-US" sz="2000" dirty="0" err="1" smtClean="0"/>
              <a:t>McAvoy</a:t>
            </a:r>
            <a:r>
              <a:rPr lang="en-US" sz="2000" dirty="0" smtClean="0"/>
              <a:t>)</a:t>
            </a:r>
            <a:endParaRPr lang="en-US" sz="2000" dirty="0"/>
          </a:p>
          <a:p>
            <a:pPr>
              <a:lnSpc>
                <a:spcPct val="90000"/>
              </a:lnSpc>
            </a:pPr>
            <a:r>
              <a:rPr lang="en-US" sz="2000" dirty="0"/>
              <a:t>Kevin Blake, OU IT (videographer)</a:t>
            </a:r>
          </a:p>
          <a:p>
            <a:pPr>
              <a:lnSpc>
                <a:spcPct val="90000"/>
              </a:lnSpc>
            </a:pPr>
            <a:r>
              <a:rPr lang="en-US" sz="2000" dirty="0" smtClean="0"/>
              <a:t>John Chapman, Jeff </a:t>
            </a:r>
            <a:r>
              <a:rPr lang="en-US" sz="2000" dirty="0" err="1" smtClean="0"/>
              <a:t>Pummill</a:t>
            </a:r>
            <a:r>
              <a:rPr lang="en-US" sz="2000" dirty="0" smtClean="0"/>
              <a:t> </a:t>
            </a:r>
            <a:r>
              <a:rPr lang="en-US" sz="2000" dirty="0"/>
              <a:t>and Amy </a:t>
            </a:r>
            <a:r>
              <a:rPr lang="en-US" sz="2000" dirty="0" err="1"/>
              <a:t>Apon</a:t>
            </a:r>
            <a:r>
              <a:rPr lang="en-US" sz="2000" dirty="0"/>
              <a:t>, U Arkansas</a:t>
            </a:r>
          </a:p>
          <a:p>
            <a:pPr>
              <a:lnSpc>
                <a:spcPct val="90000"/>
              </a:lnSpc>
            </a:pPr>
            <a:r>
              <a:rPr lang="en-US" sz="2000" dirty="0" smtClean="0"/>
              <a:t>James Deaton and Roger Holder, </a:t>
            </a:r>
            <a:r>
              <a:rPr lang="en-US" sz="2000" dirty="0" err="1" smtClean="0"/>
              <a:t>OneNet</a:t>
            </a:r>
            <a:endParaRPr lang="en-US" sz="2000" dirty="0" smtClean="0"/>
          </a:p>
          <a:p>
            <a:pPr>
              <a:lnSpc>
                <a:spcPct val="90000"/>
              </a:lnSpc>
            </a:pPr>
            <a:r>
              <a:rPr lang="en-US" sz="2000" dirty="0" smtClean="0"/>
              <a:t>Tim Miller, Wake Forest U</a:t>
            </a:r>
          </a:p>
          <a:p>
            <a:pPr>
              <a:lnSpc>
                <a:spcPct val="90000"/>
              </a:lnSpc>
            </a:pPr>
            <a:r>
              <a:rPr lang="en-US" sz="2000" dirty="0" smtClean="0"/>
              <a:t>Jamie </a:t>
            </a:r>
            <a:r>
              <a:rPr lang="en-US" sz="2000" dirty="0" err="1" smtClean="0"/>
              <a:t>Hegarty</a:t>
            </a:r>
            <a:r>
              <a:rPr lang="en-US" sz="2000" dirty="0" smtClean="0"/>
              <a:t> </a:t>
            </a:r>
            <a:r>
              <a:rPr lang="en-US" sz="2000" dirty="0" err="1" smtClean="0"/>
              <a:t>Schwettmann</a:t>
            </a:r>
            <a:r>
              <a:rPr lang="en-US" sz="2000" dirty="0" smtClean="0"/>
              <a:t>, i11 Industries</a:t>
            </a:r>
            <a:endParaRPr lang="en-US" sz="20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9A66C146-843B-48F7-A792-92EF9FF3154A}" type="slidenum">
              <a:rPr lang="en-US"/>
              <a:pPr/>
              <a:t>14</a:t>
            </a:fld>
            <a:endParaRPr lang="en-US"/>
          </a:p>
        </p:txBody>
      </p:sp>
      <p:sp>
        <p:nvSpPr>
          <p:cNvPr id="537602" name="Rectangle 2"/>
          <p:cNvSpPr>
            <a:spLocks noGrp="1" noChangeArrowheads="1"/>
          </p:cNvSpPr>
          <p:nvPr>
            <p:ph type="title"/>
          </p:nvPr>
        </p:nvSpPr>
        <p:spPr/>
        <p:txBody>
          <a:bodyPr/>
          <a:lstStyle/>
          <a:p>
            <a:r>
              <a:rPr lang="en-US" sz="3600"/>
              <a:t>This is an experiment!</a:t>
            </a:r>
          </a:p>
        </p:txBody>
      </p:sp>
      <p:sp>
        <p:nvSpPr>
          <p:cNvPr id="537603" name="Rectangle 3"/>
          <p:cNvSpPr>
            <a:spLocks noGrp="1" noChangeArrowheads="1"/>
          </p:cNvSpPr>
          <p:nvPr>
            <p:ph type="body" idx="1"/>
          </p:nvPr>
        </p:nvSpPr>
        <p:spPr/>
        <p:txBody>
          <a:bodyPr/>
          <a:lstStyle/>
          <a:p>
            <a:pPr>
              <a:buFont typeface="Wingdings" pitchFamily="2" charset="2"/>
              <a:buNone/>
            </a:pPr>
            <a:r>
              <a:rPr lang="en-US"/>
              <a:t>It’s the nature of these kinds of videoconferences that </a:t>
            </a:r>
            <a:r>
              <a:rPr lang="en-US" b="1"/>
              <a:t>FAILURES ARE GUARANTEED TO HAPPEN!       NO PROMISES!</a:t>
            </a:r>
          </a:p>
          <a:p>
            <a:pPr>
              <a:buFont typeface="Wingdings" pitchFamily="2" charset="2"/>
              <a:buNone/>
            </a:pPr>
            <a:r>
              <a:rPr lang="en-US"/>
              <a:t>So, please bear with us. Hopefully everything will work out well enough.</a:t>
            </a:r>
          </a:p>
          <a:p>
            <a:pPr>
              <a:buFont typeface="Wingdings" pitchFamily="2" charset="2"/>
              <a:buNone/>
            </a:pPr>
            <a:r>
              <a:rPr lang="en-US"/>
              <a:t>If you lose your connection, you can retry the same kind of connection, or try connecting another way.</a:t>
            </a:r>
          </a:p>
          <a:p>
            <a:pPr>
              <a:buFont typeface="Wingdings" pitchFamily="2" charset="2"/>
              <a:buNone/>
            </a:pPr>
            <a:r>
              <a:rPr lang="en-US"/>
              <a:t>Remember, if all else fails, you always have the toll free phone bridge to fall back on.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0A494C96-A8C8-4EB8-BBEB-189F763251B2}" type="slidenum">
              <a:rPr lang="en-US"/>
              <a:pPr/>
              <a:t>15</a:t>
            </a:fld>
            <a:endParaRPr lang="en-US"/>
          </a:p>
        </p:txBody>
      </p:sp>
      <p:sp>
        <p:nvSpPr>
          <p:cNvPr id="538626" name="Rectangle 2"/>
          <p:cNvSpPr>
            <a:spLocks noGrp="1" noChangeArrowheads="1"/>
          </p:cNvSpPr>
          <p:nvPr>
            <p:ph type="title"/>
          </p:nvPr>
        </p:nvSpPr>
        <p:spPr/>
        <p:txBody>
          <a:bodyPr/>
          <a:lstStyle/>
          <a:p>
            <a:r>
              <a:rPr lang="en-US" sz="3600" dirty="0"/>
              <a:t>Supercomputing Exercises</a:t>
            </a:r>
          </a:p>
        </p:txBody>
      </p:sp>
      <p:sp>
        <p:nvSpPr>
          <p:cNvPr id="538627" name="Rectangle 3"/>
          <p:cNvSpPr>
            <a:spLocks noGrp="1" noChangeArrowheads="1"/>
          </p:cNvSpPr>
          <p:nvPr>
            <p:ph type="body" idx="1"/>
          </p:nvPr>
        </p:nvSpPr>
        <p:spPr/>
        <p:txBody>
          <a:bodyPr/>
          <a:lstStyle/>
          <a:p>
            <a:pPr>
              <a:lnSpc>
                <a:spcPct val="90000"/>
              </a:lnSpc>
              <a:buFont typeface="Wingdings" pitchFamily="2" charset="2"/>
              <a:buNone/>
            </a:pPr>
            <a:r>
              <a:rPr lang="en-US" dirty="0"/>
              <a:t>Want to do the “Supercomputing in Plain English” exercises?</a:t>
            </a:r>
          </a:p>
          <a:p>
            <a:pPr>
              <a:lnSpc>
                <a:spcPct val="90000"/>
              </a:lnSpc>
            </a:pPr>
            <a:r>
              <a:rPr lang="en-US" dirty="0"/>
              <a:t>The first exercise is already posted at:</a:t>
            </a:r>
          </a:p>
          <a:p>
            <a:pPr algn="ctr">
              <a:lnSpc>
                <a:spcPct val="90000"/>
              </a:lnSpc>
              <a:buFont typeface="Wingdings" pitchFamily="2" charset="2"/>
              <a:buNone/>
            </a:pPr>
            <a:r>
              <a:rPr lang="en-US" b="1" dirty="0">
                <a:latin typeface="Courier New" pitchFamily="49" charset="0"/>
                <a:hlinkClick r:id="rId2"/>
              </a:rPr>
              <a:t>http://www.oscer.ou.edu/education.php</a:t>
            </a:r>
            <a:endParaRPr lang="en-US" b="1" dirty="0">
              <a:latin typeface="Courier New" pitchFamily="49" charset="0"/>
            </a:endParaRPr>
          </a:p>
          <a:p>
            <a:pPr>
              <a:lnSpc>
                <a:spcPct val="90000"/>
              </a:lnSpc>
            </a:pPr>
            <a:r>
              <a:rPr lang="en-US" dirty="0"/>
              <a:t>If you don’t yet have a supercomputer account, you can get a temporary account, just for the “Supercomputing in Plain English” exercises, by sending e-mail to:</a:t>
            </a:r>
          </a:p>
          <a:p>
            <a:pPr algn="ctr">
              <a:lnSpc>
                <a:spcPct val="90000"/>
              </a:lnSpc>
              <a:buFont typeface="Wingdings" pitchFamily="2" charset="2"/>
              <a:buNone/>
            </a:pPr>
            <a:r>
              <a:rPr lang="en-US" b="1" dirty="0">
                <a:latin typeface="Courier New" pitchFamily="49" charset="0"/>
                <a:hlinkClick r:id="rId3"/>
              </a:rPr>
              <a:t>hneeman@ou.edu</a:t>
            </a:r>
            <a:endParaRPr lang="en-US" b="1" dirty="0">
              <a:latin typeface="Courier New" pitchFamily="49" charset="0"/>
            </a:endParaRPr>
          </a:p>
          <a:p>
            <a:pPr>
              <a:lnSpc>
                <a:spcPct val="90000"/>
              </a:lnSpc>
              <a:buFont typeface="Wingdings" pitchFamily="2" charset="2"/>
              <a:buNone/>
            </a:pPr>
            <a:r>
              <a:rPr lang="en-US" dirty="0"/>
              <a:t>Please note that this account is for doing the </a:t>
            </a:r>
            <a:r>
              <a:rPr lang="en-US" b="1" u="sng" dirty="0"/>
              <a:t>exercises only</a:t>
            </a:r>
            <a:r>
              <a:rPr lang="en-US" dirty="0"/>
              <a:t>, and will be shut down at the end of the series.</a:t>
            </a:r>
          </a:p>
          <a:p>
            <a:pPr>
              <a:lnSpc>
                <a:spcPct val="90000"/>
              </a:lnSpc>
            </a:pPr>
            <a:r>
              <a:rPr lang="en-US" dirty="0" smtClean="0"/>
              <a:t>The Grab Bag exercise has been posted.</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Summer Workshops 2011</a:t>
            </a:r>
            <a:endParaRPr lang="en-US" sz="3600" dirty="0"/>
          </a:p>
        </p:txBody>
      </p:sp>
      <p:sp>
        <p:nvSpPr>
          <p:cNvPr id="3" name="Content Placeholder 2"/>
          <p:cNvSpPr>
            <a:spLocks noGrp="1"/>
          </p:cNvSpPr>
          <p:nvPr>
            <p:ph idx="1"/>
          </p:nvPr>
        </p:nvSpPr>
        <p:spPr>
          <a:xfrm>
            <a:off x="457200" y="1371600"/>
            <a:ext cx="8229600" cy="4648200"/>
          </a:xfrm>
        </p:spPr>
        <p:txBody>
          <a:bodyPr/>
          <a:lstStyle/>
          <a:p>
            <a:r>
              <a:rPr lang="en-US" dirty="0" smtClean="0"/>
              <a:t>Introduction to Computational Thinking</a:t>
            </a:r>
          </a:p>
          <a:p>
            <a:pPr lvl="1"/>
            <a:r>
              <a:rPr lang="en-US" dirty="0" smtClean="0"/>
              <a:t>Modeling and Simulation Across the Curriculum</a:t>
            </a:r>
          </a:p>
          <a:p>
            <a:pPr lvl="2"/>
            <a:r>
              <a:rPr lang="en-US" dirty="0" smtClean="0"/>
              <a:t>June 19 - 25, Wayne State College, Wayne NE</a:t>
            </a:r>
          </a:p>
          <a:p>
            <a:pPr lvl="2"/>
            <a:r>
              <a:rPr lang="en-US" dirty="0" smtClean="0"/>
              <a:t>July 10 - 16, Texas State Technical College, Waco</a:t>
            </a:r>
          </a:p>
          <a:p>
            <a:pPr lvl="1"/>
            <a:r>
              <a:rPr lang="en-US" dirty="0" smtClean="0"/>
              <a:t>Preparing In-service and Pre-service Educators for Computational Thinking</a:t>
            </a:r>
          </a:p>
          <a:p>
            <a:pPr lvl="2"/>
            <a:r>
              <a:rPr lang="en-US" dirty="0" smtClean="0"/>
              <a:t>July 24 - 30, Oregon State University, Corvallis</a:t>
            </a:r>
          </a:p>
          <a:p>
            <a:pPr lvl="1"/>
            <a:r>
              <a:rPr lang="en-US" dirty="0" smtClean="0"/>
              <a:t>Computational Thinking from a Parallel Perspective</a:t>
            </a:r>
          </a:p>
          <a:p>
            <a:pPr lvl="2"/>
            <a:r>
              <a:rPr lang="en-US" dirty="0" smtClean="0"/>
              <a:t>July 31 - Aug 6, Louisiana State University, Baton Rouge</a:t>
            </a:r>
          </a:p>
          <a:p>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Grab Bag</a:t>
            </a:r>
            <a:endParaRPr lang="en-US" dirty="0" smtClean="0"/>
          </a:p>
          <a:p>
            <a:pPr>
              <a:defRPr/>
            </a:pPr>
            <a:r>
              <a:rPr lang="es-ES" dirty="0" err="1" smtClean="0"/>
              <a:t>Tue</a:t>
            </a:r>
            <a:r>
              <a:rPr lang="es-ES" dirty="0" smtClean="0"/>
              <a:t> </a:t>
            </a:r>
            <a:r>
              <a:rPr lang="es-ES" dirty="0" err="1" smtClean="0"/>
              <a:t>May</a:t>
            </a:r>
            <a:r>
              <a:rPr lang="es-ES" dirty="0" smtClean="0"/>
              <a:t> 3 2011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16</a:t>
            </a:fld>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Summer Workshops 2011 (cont’d)</a:t>
            </a:r>
            <a:endParaRPr lang="en-US" sz="3600" dirty="0"/>
          </a:p>
        </p:txBody>
      </p:sp>
      <p:sp>
        <p:nvSpPr>
          <p:cNvPr id="3" name="Content Placeholder 2"/>
          <p:cNvSpPr>
            <a:spLocks noGrp="1"/>
          </p:cNvSpPr>
          <p:nvPr>
            <p:ph idx="1"/>
          </p:nvPr>
        </p:nvSpPr>
        <p:spPr>
          <a:xfrm>
            <a:off x="457200" y="1371600"/>
            <a:ext cx="8382000" cy="4648200"/>
          </a:xfrm>
        </p:spPr>
        <p:txBody>
          <a:bodyPr/>
          <a:lstStyle/>
          <a:p>
            <a:r>
              <a:rPr lang="en-US" dirty="0" smtClean="0"/>
              <a:t>Computational Biology for Biology Educators</a:t>
            </a:r>
          </a:p>
          <a:p>
            <a:pPr lvl="1"/>
            <a:r>
              <a:rPr lang="en-US" dirty="0" smtClean="0"/>
              <a:t>June 12 - 18, Lafayette College, Easton PA</a:t>
            </a:r>
          </a:p>
          <a:p>
            <a:pPr lvl="1"/>
            <a:r>
              <a:rPr lang="en-US" dirty="0" smtClean="0"/>
              <a:t>June 26 - July 2, Calvin College, Grand Rapids MI</a:t>
            </a:r>
          </a:p>
          <a:p>
            <a:r>
              <a:rPr lang="en-US" dirty="0" smtClean="0"/>
              <a:t>Computational Chemistry for Chemistry Educators</a:t>
            </a:r>
          </a:p>
          <a:p>
            <a:pPr lvl="1"/>
            <a:r>
              <a:rPr lang="en-US" dirty="0" smtClean="0"/>
              <a:t>July 24 - 30, Washington and Lee University, Lexington VA</a:t>
            </a:r>
          </a:p>
          <a:p>
            <a:pPr lvl="1">
              <a:buNone/>
            </a:pPr>
            <a:r>
              <a:rPr lang="en-US" b="1" dirty="0" smtClean="0"/>
              <a:t>JOINTLY PRESENTED VIA VIDEOCONFERENCING WITH</a:t>
            </a:r>
          </a:p>
          <a:p>
            <a:pPr lvl="1"/>
            <a:r>
              <a:rPr lang="en-US" dirty="0" smtClean="0"/>
              <a:t>July 24 - 30, Oklahoma State University, Stillwater</a:t>
            </a:r>
          </a:p>
          <a:p>
            <a:r>
              <a:rPr lang="en-US" dirty="0" smtClean="0"/>
              <a:t>Data-driven Computational Science: Modeling and Visualization</a:t>
            </a:r>
          </a:p>
          <a:p>
            <a:pPr lvl="1"/>
            <a:r>
              <a:rPr lang="en-US" dirty="0" smtClean="0"/>
              <a:t>June 19 - 25, Richard Stockton College of New Jersey, Pomona</a:t>
            </a:r>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Grab Bag</a:t>
            </a:r>
            <a:endParaRPr lang="en-US" dirty="0" smtClean="0"/>
          </a:p>
          <a:p>
            <a:pPr>
              <a:defRPr/>
            </a:pPr>
            <a:r>
              <a:rPr lang="es-ES" dirty="0" err="1" smtClean="0"/>
              <a:t>Tue</a:t>
            </a:r>
            <a:r>
              <a:rPr lang="es-ES" dirty="0" smtClean="0"/>
              <a:t> </a:t>
            </a:r>
            <a:r>
              <a:rPr lang="es-ES" dirty="0" err="1" smtClean="0"/>
              <a:t>May</a:t>
            </a:r>
            <a:r>
              <a:rPr lang="es-ES" dirty="0" smtClean="0"/>
              <a:t> 3 2011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17</a:t>
            </a:fld>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Summer Workshops 2011 (cont’d)</a:t>
            </a:r>
            <a:endParaRPr lang="en-US" sz="3600" dirty="0"/>
          </a:p>
        </p:txBody>
      </p:sp>
      <p:sp>
        <p:nvSpPr>
          <p:cNvPr id="3" name="Content Placeholder 2"/>
          <p:cNvSpPr>
            <a:spLocks noGrp="1"/>
          </p:cNvSpPr>
          <p:nvPr>
            <p:ph idx="1"/>
          </p:nvPr>
        </p:nvSpPr>
        <p:spPr>
          <a:xfrm>
            <a:off x="381000" y="1371600"/>
            <a:ext cx="8534400" cy="4648200"/>
          </a:xfrm>
        </p:spPr>
        <p:txBody>
          <a:bodyPr/>
          <a:lstStyle/>
          <a:p>
            <a:r>
              <a:rPr lang="en-US" dirty="0" smtClean="0"/>
              <a:t>Introduction to Parallel Programming &amp; Cluster Computing</a:t>
            </a:r>
          </a:p>
          <a:p>
            <a:pPr lvl="1"/>
            <a:r>
              <a:rPr lang="en-US" dirty="0" smtClean="0"/>
              <a:t>June 26 - July 1, Idaho State University, Pocatello</a:t>
            </a:r>
          </a:p>
          <a:p>
            <a:pPr lvl="1">
              <a:buNone/>
            </a:pPr>
            <a:r>
              <a:rPr lang="en-US" b="1" dirty="0" smtClean="0"/>
              <a:t>JOINTLY PRESENTED VIA VIDEOCONFERENCING WITH</a:t>
            </a:r>
          </a:p>
          <a:p>
            <a:pPr lvl="1"/>
            <a:r>
              <a:rPr lang="en-US" dirty="0" smtClean="0"/>
              <a:t>June 26 - July 1, University of Washington, Seattle</a:t>
            </a:r>
          </a:p>
          <a:p>
            <a:r>
              <a:rPr lang="en-US" dirty="0" smtClean="0"/>
              <a:t>Intermediate Parallel Programming &amp; Cluster Computing</a:t>
            </a:r>
          </a:p>
          <a:p>
            <a:pPr lvl="1"/>
            <a:r>
              <a:rPr lang="en-US" dirty="0" smtClean="0"/>
              <a:t>July 31 - Aug 6, University of Oklahoma, Norman</a:t>
            </a:r>
          </a:p>
          <a:p>
            <a:pPr lvl="1">
              <a:buNone/>
            </a:pPr>
            <a:r>
              <a:rPr lang="en-US" b="1" dirty="0" smtClean="0"/>
              <a:t>JOINTLY PRESENTED VIA VIDEOCONFERENCING WITH</a:t>
            </a:r>
          </a:p>
          <a:p>
            <a:pPr lvl="1"/>
            <a:r>
              <a:rPr lang="en-US" dirty="0" smtClean="0"/>
              <a:t>July 31 - Aug 6, Polytechnic University of Puerto Rico, </a:t>
            </a:r>
            <a:r>
              <a:rPr lang="en-US" dirty="0" err="1" smtClean="0"/>
              <a:t>Hato</a:t>
            </a:r>
            <a:r>
              <a:rPr lang="en-US" dirty="0" smtClean="0"/>
              <a:t> Rey</a:t>
            </a:r>
          </a:p>
          <a:p>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Grab Bag</a:t>
            </a:r>
            <a:endParaRPr lang="en-US" dirty="0" smtClean="0"/>
          </a:p>
          <a:p>
            <a:pPr>
              <a:defRPr/>
            </a:pPr>
            <a:r>
              <a:rPr lang="es-ES" dirty="0" err="1" smtClean="0"/>
              <a:t>Tue</a:t>
            </a:r>
            <a:r>
              <a:rPr lang="es-ES" dirty="0" smtClean="0"/>
              <a:t> </a:t>
            </a:r>
            <a:r>
              <a:rPr lang="es-ES" dirty="0" err="1" smtClean="0"/>
              <a:t>May</a:t>
            </a:r>
            <a:r>
              <a:rPr lang="es-ES" dirty="0" smtClean="0"/>
              <a:t> 3 2011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3"/>
          <p:cNvSpPr>
            <a:spLocks noGrp="1"/>
          </p:cNvSpPr>
          <p:nvPr>
            <p:ph type="ftr" sz="quarter" idx="10"/>
          </p:nvPr>
        </p:nvSpPr>
        <p:spPr/>
        <p:txBody>
          <a:bodyPr/>
          <a:lstStyle/>
          <a:p>
            <a:pPr lvl="0">
              <a:defRPr/>
            </a:pPr>
            <a:r>
              <a:rPr lang="en-US" dirty="0"/>
              <a:t>Supercomputing in Plain </a:t>
            </a:r>
            <a:r>
              <a:rPr lang="en-US" dirty="0" smtClean="0"/>
              <a:t>English: Grab Bag</a:t>
            </a:r>
            <a:endParaRPr lang="en-US" dirty="0"/>
          </a:p>
          <a:p>
            <a:pPr lvl="0">
              <a:defRPr/>
            </a:pPr>
            <a:r>
              <a:rPr lang="en-US" dirty="0" smtClean="0"/>
              <a:t>Tue May 3 2011</a:t>
            </a:r>
            <a:endParaRPr lang="en-US" dirty="0"/>
          </a:p>
        </p:txBody>
      </p:sp>
      <p:sp>
        <p:nvSpPr>
          <p:cNvPr id="23" name="Slide Number Placeholder 4"/>
          <p:cNvSpPr>
            <a:spLocks noGrp="1"/>
          </p:cNvSpPr>
          <p:nvPr>
            <p:ph type="sldNum" sz="quarter" idx="11"/>
          </p:nvPr>
        </p:nvSpPr>
        <p:spPr/>
        <p:txBody>
          <a:bodyPr/>
          <a:lstStyle/>
          <a:p>
            <a:fld id="{D4C6B874-FE2D-40EE-A33E-EB158CDD195A}" type="slidenum">
              <a:rPr lang="en-US"/>
              <a:pPr/>
              <a:t>19</a:t>
            </a:fld>
            <a:endParaRPr lang="en-US" dirty="0"/>
          </a:p>
        </p:txBody>
      </p:sp>
      <p:grpSp>
        <p:nvGrpSpPr>
          <p:cNvPr id="2" name="Group 2"/>
          <p:cNvGrpSpPr>
            <a:grpSpLocks/>
          </p:cNvGrpSpPr>
          <p:nvPr/>
        </p:nvGrpSpPr>
        <p:grpSpPr bwMode="auto">
          <a:xfrm>
            <a:off x="4572000" y="1190625"/>
            <a:ext cx="1295400" cy="1752600"/>
            <a:chOff x="4032" y="1611"/>
            <a:chExt cx="1296" cy="1653"/>
          </a:xfrm>
        </p:grpSpPr>
        <p:pic>
          <p:nvPicPr>
            <p:cNvPr id="553987" name="Picture 3" descr="atkinsdaniel"/>
            <p:cNvPicPr>
              <a:picLocks noChangeAspect="1" noChangeArrowheads="1"/>
            </p:cNvPicPr>
            <p:nvPr/>
          </p:nvPicPr>
          <p:blipFill>
            <a:blip r:embed="rId3" cstate="print"/>
            <a:srcRect/>
            <a:stretch>
              <a:fillRect/>
            </a:stretch>
          </p:blipFill>
          <p:spPr bwMode="auto">
            <a:xfrm>
              <a:off x="4080" y="1680"/>
              <a:ext cx="1238" cy="1584"/>
            </a:xfrm>
            <a:prstGeom prst="rect">
              <a:avLst/>
            </a:prstGeom>
            <a:noFill/>
          </p:spPr>
        </p:pic>
        <p:sp>
          <p:nvSpPr>
            <p:cNvPr id="553988" name="Rectangle 4"/>
            <p:cNvSpPr>
              <a:spLocks noChangeArrowheads="1"/>
            </p:cNvSpPr>
            <p:nvPr/>
          </p:nvSpPr>
          <p:spPr bwMode="auto">
            <a:xfrm>
              <a:off x="4032" y="1611"/>
              <a:ext cx="1296" cy="240"/>
            </a:xfrm>
            <a:prstGeom prst="rect">
              <a:avLst/>
            </a:prstGeom>
            <a:solidFill>
              <a:schemeClr val="bg1"/>
            </a:solidFill>
            <a:ln w="9525">
              <a:noFill/>
              <a:miter lim="800000"/>
              <a:headEnd/>
              <a:tailEnd/>
            </a:ln>
            <a:effectLst/>
          </p:spPr>
          <p:txBody>
            <a:bodyPr wrap="none" anchor="ctr"/>
            <a:lstStyle/>
            <a:p>
              <a:endParaRPr lang="en-US"/>
            </a:p>
          </p:txBody>
        </p:sp>
      </p:gr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2011</a:t>
            </a:r>
            <a:endParaRPr lang="en-US" sz="3600" dirty="0"/>
          </a:p>
        </p:txBody>
      </p:sp>
      <p:sp>
        <p:nvSpPr>
          <p:cNvPr id="553990" name="Rectangle 6"/>
          <p:cNvSpPr>
            <a:spLocks noGrp="1" noChangeArrowheads="1"/>
          </p:cNvSpPr>
          <p:nvPr>
            <p:ph type="body" idx="1"/>
          </p:nvPr>
        </p:nvSpPr>
        <p:spPr>
          <a:xfrm>
            <a:off x="4436225" y="2819400"/>
            <a:ext cx="1600200" cy="1295400"/>
          </a:xfrm>
        </p:spPr>
        <p:txBody>
          <a:bodyPr/>
          <a:lstStyle/>
          <a:p>
            <a:pPr algn="ctr">
              <a:lnSpc>
                <a:spcPct val="80000"/>
              </a:lnSpc>
              <a:buFont typeface="Wingdings" pitchFamily="2" charset="2"/>
              <a:buNone/>
            </a:pPr>
            <a:r>
              <a:rPr lang="en-US" sz="1200" dirty="0"/>
              <a:t>2006 Keynote:</a:t>
            </a:r>
          </a:p>
          <a:p>
            <a:pPr algn="ctr">
              <a:lnSpc>
                <a:spcPct val="80000"/>
              </a:lnSpc>
              <a:buFont typeface="Wingdings" pitchFamily="2" charset="2"/>
              <a:buNone/>
            </a:pPr>
            <a:r>
              <a:rPr lang="en-US" sz="1200" dirty="0"/>
              <a:t>Dan Atkins</a:t>
            </a:r>
          </a:p>
          <a:p>
            <a:pPr algn="ctr">
              <a:lnSpc>
                <a:spcPct val="80000"/>
              </a:lnSpc>
              <a:buFont typeface="Wingdings" pitchFamily="2" charset="2"/>
              <a:buNone/>
            </a:pPr>
            <a:r>
              <a:rPr lang="en-US" sz="1200" dirty="0"/>
              <a:t>Head of NSF’s</a:t>
            </a:r>
          </a:p>
          <a:p>
            <a:pPr algn="ctr">
              <a:lnSpc>
                <a:spcPct val="80000"/>
              </a:lnSpc>
              <a:buFont typeface="Wingdings" pitchFamily="2" charset="2"/>
              <a:buNone/>
            </a:pPr>
            <a:r>
              <a:rPr lang="en-US" sz="1200" dirty="0"/>
              <a:t>Office of</a:t>
            </a:r>
          </a:p>
          <a:p>
            <a:pPr algn="ctr">
              <a:lnSpc>
                <a:spcPct val="80000"/>
              </a:lnSpc>
              <a:buFont typeface="Wingdings" pitchFamily="2" charset="2"/>
              <a:buNone/>
            </a:pPr>
            <a:r>
              <a:rPr lang="en-US" sz="1200" dirty="0" smtClean="0"/>
              <a:t>Cyberinfrastructure</a:t>
            </a:r>
            <a:endParaRPr lang="en-US" sz="1200" dirty="0"/>
          </a:p>
        </p:txBody>
      </p:sp>
      <p:pic>
        <p:nvPicPr>
          <p:cNvPr id="553991" name="Picture 7" descr="skim"/>
          <p:cNvPicPr>
            <a:picLocks noChangeAspect="1" noChangeArrowheads="1"/>
          </p:cNvPicPr>
          <p:nvPr/>
        </p:nvPicPr>
        <p:blipFill>
          <a:blip r:embed="rId4" cstate="print"/>
          <a:srcRect/>
          <a:stretch>
            <a:fillRect/>
          </a:stretch>
        </p:blipFill>
        <p:spPr bwMode="auto">
          <a:xfrm>
            <a:off x="1676400" y="1447800"/>
            <a:ext cx="1600200" cy="1200150"/>
          </a:xfrm>
          <a:prstGeom prst="rect">
            <a:avLst/>
          </a:prstGeom>
          <a:noFill/>
        </p:spPr>
      </p:pic>
      <p:sp>
        <p:nvSpPr>
          <p:cNvPr id="553992" name="Rectangle 8"/>
          <p:cNvSpPr>
            <a:spLocks noChangeArrowheads="1"/>
          </p:cNvSpPr>
          <p:nvPr/>
        </p:nvSpPr>
        <p:spPr bwMode="auto">
          <a:xfrm>
            <a:off x="1828800" y="266700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200" dirty="0"/>
              <a:t>2004 Keynote:</a:t>
            </a:r>
          </a:p>
          <a:p>
            <a:pPr marL="342900" indent="-342900">
              <a:lnSpc>
                <a:spcPct val="70000"/>
              </a:lnSpc>
              <a:spcBef>
                <a:spcPct val="20000"/>
              </a:spcBef>
              <a:buClr>
                <a:srgbClr val="333399"/>
              </a:buClr>
              <a:buSzPct val="60000"/>
              <a:buFont typeface="Wingdings" pitchFamily="2" charset="2"/>
              <a:buNone/>
            </a:pPr>
            <a:r>
              <a:rPr lang="en-US" sz="1200" dirty="0" err="1"/>
              <a:t>Sangtae</a:t>
            </a:r>
            <a:r>
              <a:rPr lang="en-US" sz="1200" dirty="0"/>
              <a:t> Kim</a:t>
            </a:r>
          </a:p>
          <a:p>
            <a:pPr marL="342900" indent="-342900">
              <a:lnSpc>
                <a:spcPct val="80000"/>
              </a:lnSpc>
              <a:spcBef>
                <a:spcPct val="20000"/>
              </a:spcBef>
              <a:buClr>
                <a:srgbClr val="333399"/>
              </a:buClr>
              <a:buSzPct val="60000"/>
              <a:buFont typeface="Wingdings" pitchFamily="2" charset="2"/>
              <a:buNone/>
            </a:pPr>
            <a:r>
              <a:rPr lang="en-US" sz="1200" dirty="0"/>
              <a:t>NSF </a:t>
            </a:r>
            <a:r>
              <a:rPr lang="en-US" sz="1200" dirty="0" smtClean="0"/>
              <a:t>Shared </a:t>
            </a:r>
          </a:p>
          <a:p>
            <a:pPr marL="342900" indent="-342900">
              <a:lnSpc>
                <a:spcPct val="70000"/>
              </a:lnSpc>
              <a:spcBef>
                <a:spcPct val="20000"/>
              </a:spcBef>
              <a:buClr>
                <a:srgbClr val="333399"/>
              </a:buClr>
              <a:buSzPct val="60000"/>
              <a:buFont typeface="Wingdings" pitchFamily="2" charset="2"/>
              <a:buNone/>
            </a:pPr>
            <a:r>
              <a:rPr lang="en-US" sz="1200" dirty="0" smtClean="0"/>
              <a:t>Cyberinfrastructure</a:t>
            </a:r>
          </a:p>
          <a:p>
            <a:pPr marL="342900" indent="-342900">
              <a:lnSpc>
                <a:spcPct val="70000"/>
              </a:lnSpc>
              <a:spcBef>
                <a:spcPct val="20000"/>
              </a:spcBef>
              <a:buClr>
                <a:srgbClr val="333399"/>
              </a:buClr>
              <a:buSzPct val="60000"/>
              <a:buFont typeface="Wingdings" pitchFamily="2" charset="2"/>
              <a:buNone/>
            </a:pPr>
            <a:r>
              <a:rPr lang="en-US" sz="1200" dirty="0" smtClean="0"/>
              <a:t>Division </a:t>
            </a:r>
            <a:r>
              <a:rPr lang="en-US" sz="1200" dirty="0"/>
              <a:t>Director</a:t>
            </a:r>
          </a:p>
        </p:txBody>
      </p:sp>
      <p:pic>
        <p:nvPicPr>
          <p:cNvPr id="553993" name="Picture 9" descr="freeman"/>
          <p:cNvPicPr>
            <a:picLocks noChangeAspect="1" noChangeArrowheads="1"/>
          </p:cNvPicPr>
          <p:nvPr/>
        </p:nvPicPr>
        <p:blipFill>
          <a:blip r:embed="rId5" cstate="print"/>
          <a:srcRect/>
          <a:stretch>
            <a:fillRect/>
          </a:stretch>
        </p:blipFill>
        <p:spPr bwMode="auto">
          <a:xfrm>
            <a:off x="457200" y="1447800"/>
            <a:ext cx="1155700" cy="1219200"/>
          </a:xfrm>
          <a:prstGeom prst="rect">
            <a:avLst/>
          </a:prstGeom>
          <a:noFill/>
        </p:spPr>
      </p:pic>
      <p:sp>
        <p:nvSpPr>
          <p:cNvPr id="553994" name="Rectangle 10"/>
          <p:cNvSpPr>
            <a:spLocks noChangeArrowheads="1"/>
          </p:cNvSpPr>
          <p:nvPr/>
        </p:nvSpPr>
        <p:spPr bwMode="auto">
          <a:xfrm>
            <a:off x="128850" y="266007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2003 Keynote:</a:t>
            </a:r>
          </a:p>
          <a:p>
            <a:pPr marL="342900" indent="-342900">
              <a:lnSpc>
                <a:spcPct val="60000"/>
              </a:lnSpc>
              <a:spcBef>
                <a:spcPct val="20000"/>
              </a:spcBef>
              <a:buClr>
                <a:srgbClr val="333399"/>
              </a:buClr>
              <a:buSzPct val="60000"/>
              <a:buFont typeface="Wingdings" pitchFamily="2" charset="2"/>
              <a:buNone/>
            </a:pPr>
            <a:r>
              <a:rPr lang="en-US" sz="1200" dirty="0"/>
              <a:t>Peter Freeman</a:t>
            </a:r>
          </a:p>
          <a:p>
            <a:pPr marL="342900" indent="-342900">
              <a:lnSpc>
                <a:spcPct val="70000"/>
              </a:lnSpc>
              <a:spcBef>
                <a:spcPct val="20000"/>
              </a:spcBef>
              <a:buClr>
                <a:srgbClr val="333399"/>
              </a:buClr>
              <a:buSzPct val="60000"/>
              <a:buFont typeface="Wingdings" pitchFamily="2" charset="2"/>
              <a:buNone/>
            </a:pPr>
            <a:r>
              <a:rPr lang="en-US" sz="1200" dirty="0" smtClean="0"/>
              <a:t>NSF</a:t>
            </a:r>
          </a:p>
          <a:p>
            <a:pPr marL="342900" indent="-342900">
              <a:lnSpc>
                <a:spcPct val="70000"/>
              </a:lnSpc>
              <a:spcBef>
                <a:spcPct val="20000"/>
              </a:spcBef>
              <a:buClr>
                <a:srgbClr val="333399"/>
              </a:buClr>
              <a:buSzPct val="60000"/>
              <a:buFont typeface="Wingdings" pitchFamily="2" charset="2"/>
              <a:buNone/>
            </a:pPr>
            <a:r>
              <a:rPr lang="en-US" sz="1200" dirty="0" smtClean="0"/>
              <a:t>Computer &amp; </a:t>
            </a:r>
            <a:r>
              <a:rPr lang="en-US" sz="1200" dirty="0"/>
              <a:t>Information</a:t>
            </a:r>
          </a:p>
          <a:p>
            <a:pPr marL="342900" indent="-342900">
              <a:lnSpc>
                <a:spcPct val="70000"/>
              </a:lnSpc>
              <a:spcBef>
                <a:spcPct val="20000"/>
              </a:spcBef>
              <a:buClr>
                <a:srgbClr val="333399"/>
              </a:buClr>
              <a:buSzPct val="60000"/>
              <a:buFont typeface="Wingdings" pitchFamily="2" charset="2"/>
              <a:buNone/>
            </a:pPr>
            <a:r>
              <a:rPr lang="en-US" sz="1200" dirty="0"/>
              <a:t>Science </a:t>
            </a:r>
            <a:r>
              <a:rPr lang="en-US" sz="1200" dirty="0" smtClean="0"/>
              <a:t>&amp; </a:t>
            </a:r>
            <a:r>
              <a:rPr lang="en-US" sz="1200" dirty="0"/>
              <a:t>Engineering</a:t>
            </a:r>
          </a:p>
          <a:p>
            <a:pPr marL="342900" indent="-342900">
              <a:lnSpc>
                <a:spcPct val="70000"/>
              </a:lnSpc>
              <a:spcBef>
                <a:spcPct val="20000"/>
              </a:spcBef>
              <a:buClr>
                <a:srgbClr val="333399"/>
              </a:buClr>
              <a:buSzPct val="60000"/>
              <a:buFont typeface="Wingdings" pitchFamily="2" charset="2"/>
              <a:buNone/>
            </a:pPr>
            <a:r>
              <a:rPr lang="en-US" sz="1200" dirty="0"/>
              <a:t>Assistant Director</a:t>
            </a:r>
          </a:p>
        </p:txBody>
      </p:sp>
      <p:pic>
        <p:nvPicPr>
          <p:cNvPr id="553995" name="Picture 11" descr="brooks"/>
          <p:cNvPicPr>
            <a:picLocks noChangeAspect="1" noChangeArrowheads="1"/>
          </p:cNvPicPr>
          <p:nvPr/>
        </p:nvPicPr>
        <p:blipFill>
          <a:blip r:embed="rId6" cstate="print"/>
          <a:srcRect/>
          <a:stretch>
            <a:fillRect/>
          </a:stretch>
        </p:blipFill>
        <p:spPr bwMode="auto">
          <a:xfrm>
            <a:off x="3352800" y="1447800"/>
            <a:ext cx="1143000" cy="1434353"/>
          </a:xfrm>
          <a:prstGeom prst="rect">
            <a:avLst/>
          </a:prstGeom>
          <a:noFill/>
        </p:spPr>
      </p:pic>
      <p:sp>
        <p:nvSpPr>
          <p:cNvPr id="553996" name="Rectangle 12"/>
          <p:cNvSpPr>
            <a:spLocks noChangeArrowheads="1"/>
          </p:cNvSpPr>
          <p:nvPr/>
        </p:nvSpPr>
        <p:spPr bwMode="auto">
          <a:xfrm>
            <a:off x="3276600" y="2878975"/>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2005 Keynote:</a:t>
            </a:r>
          </a:p>
          <a:p>
            <a:pPr marL="342900" indent="-342900">
              <a:lnSpc>
                <a:spcPct val="70000"/>
              </a:lnSpc>
              <a:spcBef>
                <a:spcPct val="20000"/>
              </a:spcBef>
              <a:buClr>
                <a:srgbClr val="333399"/>
              </a:buClr>
              <a:buSzPct val="60000"/>
              <a:buFont typeface="Wingdings" pitchFamily="2" charset="2"/>
              <a:buNone/>
            </a:pPr>
            <a:r>
              <a:rPr lang="en-US" sz="1200" dirty="0"/>
              <a:t>Walt Brooks</a:t>
            </a:r>
          </a:p>
          <a:p>
            <a:pPr marL="342900" indent="-342900">
              <a:lnSpc>
                <a:spcPct val="70000"/>
              </a:lnSpc>
              <a:spcBef>
                <a:spcPct val="20000"/>
              </a:spcBef>
              <a:buClr>
                <a:srgbClr val="333399"/>
              </a:buClr>
              <a:buSzPct val="60000"/>
              <a:buFont typeface="Wingdings" pitchFamily="2" charset="2"/>
              <a:buNone/>
            </a:pPr>
            <a:r>
              <a:rPr lang="en-US" sz="1200" dirty="0"/>
              <a:t>NASA Advanced</a:t>
            </a:r>
          </a:p>
          <a:p>
            <a:pPr marL="342900" indent="-342900">
              <a:lnSpc>
                <a:spcPct val="70000"/>
              </a:lnSpc>
              <a:spcBef>
                <a:spcPct val="20000"/>
              </a:spcBef>
              <a:buClr>
                <a:srgbClr val="333399"/>
              </a:buClr>
              <a:buSzPct val="60000"/>
              <a:buFont typeface="Wingdings" pitchFamily="2" charset="2"/>
              <a:buNone/>
            </a:pPr>
            <a:r>
              <a:rPr lang="en-US" sz="1200" dirty="0"/>
              <a:t>Supercomputing</a:t>
            </a:r>
          </a:p>
          <a:p>
            <a:pPr marL="342900" indent="-342900">
              <a:lnSpc>
                <a:spcPct val="70000"/>
              </a:lnSpc>
              <a:spcBef>
                <a:spcPct val="20000"/>
              </a:spcBef>
              <a:buClr>
                <a:srgbClr val="333399"/>
              </a:buClr>
              <a:buSzPct val="60000"/>
              <a:buFont typeface="Wingdings" pitchFamily="2" charset="2"/>
              <a:buNone/>
            </a:pPr>
            <a:r>
              <a:rPr lang="en-US" sz="1200" dirty="0"/>
              <a:t>Division Director</a:t>
            </a:r>
          </a:p>
        </p:txBody>
      </p:sp>
      <p:pic>
        <p:nvPicPr>
          <p:cNvPr id="553997" name="Picture 13" descr="boisseau"/>
          <p:cNvPicPr>
            <a:picLocks noChangeAspect="1" noChangeArrowheads="1"/>
          </p:cNvPicPr>
          <p:nvPr/>
        </p:nvPicPr>
        <p:blipFill>
          <a:blip r:embed="rId7" cstate="print"/>
          <a:srcRect/>
          <a:stretch>
            <a:fillRect/>
          </a:stretch>
        </p:blipFill>
        <p:spPr bwMode="auto">
          <a:xfrm>
            <a:off x="5943600" y="1447800"/>
            <a:ext cx="1087438" cy="1447800"/>
          </a:xfrm>
          <a:prstGeom prst="rect">
            <a:avLst/>
          </a:prstGeom>
          <a:noFill/>
        </p:spPr>
      </p:pic>
      <p:sp>
        <p:nvSpPr>
          <p:cNvPr id="553998" name="Rectangle 14"/>
          <p:cNvSpPr>
            <a:spLocks noChangeArrowheads="1"/>
          </p:cNvSpPr>
          <p:nvPr/>
        </p:nvSpPr>
        <p:spPr bwMode="auto">
          <a:xfrm>
            <a:off x="5791200" y="2895600"/>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2007 Keynote:</a:t>
            </a:r>
          </a:p>
          <a:p>
            <a:pPr marL="342900" indent="-342900">
              <a:lnSpc>
                <a:spcPct val="70000"/>
              </a:lnSpc>
              <a:spcBef>
                <a:spcPct val="20000"/>
              </a:spcBef>
              <a:buClr>
                <a:srgbClr val="333399"/>
              </a:buClr>
              <a:buSzPct val="60000"/>
              <a:buFont typeface="Wingdings" pitchFamily="2" charset="2"/>
              <a:buNone/>
            </a:pPr>
            <a:r>
              <a:rPr lang="en-US" sz="1200" dirty="0"/>
              <a:t>Jay </a:t>
            </a:r>
            <a:r>
              <a:rPr lang="en-US" sz="1200" dirty="0" err="1"/>
              <a:t>Boisseau</a:t>
            </a:r>
            <a:endParaRPr lang="en-US" sz="1200" dirty="0"/>
          </a:p>
          <a:p>
            <a:pPr marL="342900" indent="-342900">
              <a:lnSpc>
                <a:spcPct val="70000"/>
              </a:lnSpc>
              <a:spcBef>
                <a:spcPct val="20000"/>
              </a:spcBef>
              <a:buClr>
                <a:srgbClr val="333399"/>
              </a:buClr>
              <a:buSzPct val="60000"/>
              <a:buFont typeface="Wingdings" pitchFamily="2" charset="2"/>
              <a:buNone/>
            </a:pPr>
            <a:r>
              <a:rPr lang="en-US" sz="1200" dirty="0"/>
              <a:t>Director</a:t>
            </a:r>
          </a:p>
          <a:p>
            <a:pPr marL="342900" indent="-342900">
              <a:lnSpc>
                <a:spcPct val="70000"/>
              </a:lnSpc>
              <a:spcBef>
                <a:spcPct val="20000"/>
              </a:spcBef>
              <a:buClr>
                <a:srgbClr val="333399"/>
              </a:buClr>
              <a:buSzPct val="60000"/>
              <a:buFont typeface="Wingdings" pitchFamily="2" charset="2"/>
              <a:buNone/>
            </a:pPr>
            <a:r>
              <a:rPr lang="en-US" sz="1200" dirty="0"/>
              <a:t>Texas Advanced</a:t>
            </a:r>
          </a:p>
          <a:p>
            <a:pPr marL="342900" indent="-342900">
              <a:lnSpc>
                <a:spcPct val="70000"/>
              </a:lnSpc>
              <a:spcBef>
                <a:spcPct val="20000"/>
              </a:spcBef>
              <a:buClr>
                <a:srgbClr val="333399"/>
              </a:buClr>
              <a:buSzPct val="60000"/>
              <a:buFont typeface="Wingdings" pitchFamily="2" charset="2"/>
              <a:buNone/>
            </a:pPr>
            <a:r>
              <a:rPr lang="en-US" sz="1200" dirty="0"/>
              <a:t>Computing Center</a:t>
            </a:r>
          </a:p>
          <a:p>
            <a:pPr marL="342900" indent="-342900">
              <a:lnSpc>
                <a:spcPct val="70000"/>
              </a:lnSpc>
              <a:spcBef>
                <a:spcPct val="20000"/>
              </a:spcBef>
              <a:buClr>
                <a:srgbClr val="333399"/>
              </a:buClr>
              <a:buSzPct val="60000"/>
              <a:buFont typeface="Wingdings" pitchFamily="2" charset="2"/>
              <a:buNone/>
            </a:pPr>
            <a:r>
              <a:rPr lang="en-US" sz="1200" dirty="0"/>
              <a:t>U. Texas Austin</a:t>
            </a:r>
          </a:p>
        </p:txBody>
      </p:sp>
      <p:pic>
        <p:nvPicPr>
          <p:cNvPr id="554000" name="Picture 16" descr="jose_munoz"/>
          <p:cNvPicPr>
            <a:picLocks noChangeAspect="1" noChangeArrowheads="1"/>
          </p:cNvPicPr>
          <p:nvPr/>
        </p:nvPicPr>
        <p:blipFill>
          <a:blip r:embed="rId8" cstate="print"/>
          <a:srcRect/>
          <a:stretch>
            <a:fillRect/>
          </a:stretch>
        </p:blipFill>
        <p:spPr bwMode="auto">
          <a:xfrm>
            <a:off x="7086601" y="1447800"/>
            <a:ext cx="1143000" cy="1495746"/>
          </a:xfrm>
          <a:prstGeom prst="rect">
            <a:avLst/>
          </a:prstGeom>
          <a:noFill/>
        </p:spPr>
      </p:pic>
      <p:sp>
        <p:nvSpPr>
          <p:cNvPr id="554001" name="Text Box 17"/>
          <p:cNvSpPr txBox="1">
            <a:spLocks noChangeArrowheads="1"/>
          </p:cNvSpPr>
          <p:nvPr/>
        </p:nvSpPr>
        <p:spPr bwMode="auto">
          <a:xfrm>
            <a:off x="6950825" y="2912225"/>
            <a:ext cx="1524000" cy="1126462"/>
          </a:xfrm>
          <a:prstGeom prst="rect">
            <a:avLst/>
          </a:prstGeom>
          <a:noFill/>
          <a:ln w="9525">
            <a:noFill/>
            <a:miter lim="800000"/>
            <a:headEnd/>
            <a:tailEnd/>
          </a:ln>
          <a:effectLst/>
        </p:spPr>
        <p:txBody>
          <a:bodyPr>
            <a:spAutoFit/>
          </a:bodyPr>
          <a:lstStyle/>
          <a:p>
            <a:pPr>
              <a:lnSpc>
                <a:spcPct val="80000"/>
              </a:lnSpc>
              <a:spcBef>
                <a:spcPct val="50000"/>
              </a:spcBef>
            </a:pPr>
            <a:r>
              <a:rPr lang="en-US" sz="1200" dirty="0"/>
              <a:t>2008 Keynote: </a:t>
            </a:r>
            <a:r>
              <a:rPr lang="en-US" sz="1200" dirty="0" smtClean="0"/>
              <a:t>    Jos</a:t>
            </a:r>
            <a:r>
              <a:rPr lang="en-US" sz="1200" dirty="0" smtClean="0">
                <a:cs typeface="Times New Roman" pitchFamily="18" charset="0"/>
              </a:rPr>
              <a:t>é </a:t>
            </a:r>
            <a:r>
              <a:rPr lang="en-US" sz="1200" dirty="0">
                <a:cs typeface="Times New Roman" pitchFamily="18" charset="0"/>
              </a:rPr>
              <a:t>Munoz </a:t>
            </a:r>
            <a:r>
              <a:rPr lang="en-US" sz="1200" dirty="0" smtClean="0">
                <a:cs typeface="Times New Roman" pitchFamily="18" charset="0"/>
              </a:rPr>
              <a:t>    Deputy </a:t>
            </a:r>
            <a:r>
              <a:rPr lang="en-US" sz="1200" dirty="0">
                <a:cs typeface="Times New Roman" pitchFamily="18" charset="0"/>
              </a:rPr>
              <a:t>Office Director/ Senior Scientific Advisor </a:t>
            </a:r>
            <a:r>
              <a:rPr lang="en-US" sz="1200" dirty="0" smtClean="0">
                <a:cs typeface="Times New Roman" pitchFamily="18" charset="0"/>
              </a:rPr>
              <a:t>NSF Office </a:t>
            </a:r>
            <a:r>
              <a:rPr lang="en-US" sz="1200" dirty="0">
                <a:cs typeface="Times New Roman" pitchFamily="18" charset="0"/>
              </a:rPr>
              <a:t>of </a:t>
            </a:r>
            <a:r>
              <a:rPr lang="en-US" sz="1200" dirty="0" smtClean="0">
                <a:cs typeface="Times New Roman" pitchFamily="18" charset="0"/>
              </a:rPr>
              <a:t>Cyberinfrastructure</a:t>
            </a:r>
            <a:endParaRPr lang="en-US" sz="1200" dirty="0">
              <a:cs typeface="Times New Roman" pitchFamily="18" charset="0"/>
            </a:endParaRPr>
          </a:p>
        </p:txBody>
      </p:sp>
      <p:sp>
        <p:nvSpPr>
          <p:cNvPr id="554003" name="Text Box 19"/>
          <p:cNvSpPr txBox="1">
            <a:spLocks noChangeArrowheads="1"/>
          </p:cNvSpPr>
          <p:nvPr/>
        </p:nvSpPr>
        <p:spPr bwMode="auto">
          <a:xfrm>
            <a:off x="278475" y="4953000"/>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a:t>2009 Keynote: Douglass </a:t>
            </a:r>
            <a:r>
              <a:rPr lang="en-US" sz="1200" dirty="0" smtClean="0"/>
              <a:t>Post  Chief </a:t>
            </a:r>
            <a:r>
              <a:rPr lang="en-US" sz="1200" dirty="0"/>
              <a:t>Scientist         US Dept of Defense       HPC Modernization Program</a:t>
            </a:r>
          </a:p>
        </p:txBody>
      </p:sp>
      <p:grpSp>
        <p:nvGrpSpPr>
          <p:cNvPr id="3" name="Group 25"/>
          <p:cNvGrpSpPr/>
          <p:nvPr/>
        </p:nvGrpSpPr>
        <p:grpSpPr>
          <a:xfrm>
            <a:off x="3962400" y="4036571"/>
            <a:ext cx="4876800" cy="1685227"/>
            <a:chOff x="3276600" y="4572001"/>
            <a:chExt cx="4876800" cy="1685227"/>
          </a:xfrm>
        </p:grpSpPr>
        <p:sp>
          <p:nvSpPr>
            <p:cNvPr id="553999" name="Text Box 15"/>
            <p:cNvSpPr txBox="1">
              <a:spLocks noChangeArrowheads="1"/>
            </p:cNvSpPr>
            <p:nvPr/>
          </p:nvSpPr>
          <p:spPr bwMode="auto">
            <a:xfrm>
              <a:off x="3581400" y="4572001"/>
              <a:ext cx="4343400" cy="987963"/>
            </a:xfrm>
            <a:prstGeom prst="rect">
              <a:avLst/>
            </a:prstGeom>
            <a:noFill/>
            <a:ln w="9525">
              <a:noFill/>
              <a:miter lim="800000"/>
              <a:headEnd/>
              <a:tailEnd/>
            </a:ln>
            <a:effectLst/>
          </p:spPr>
          <p:txBody>
            <a:bodyPr wrap="square">
              <a:spAutoFit/>
            </a:bodyPr>
            <a:lstStyle/>
            <a:p>
              <a:pPr>
                <a:lnSpc>
                  <a:spcPct val="60000"/>
                </a:lnSpc>
                <a:spcBef>
                  <a:spcPct val="50000"/>
                </a:spcBef>
              </a:pPr>
              <a:r>
                <a:rPr lang="en-US" sz="2400" b="1" dirty="0"/>
                <a:t>FREE! Wed Oct </a:t>
              </a:r>
              <a:r>
                <a:rPr lang="en-US" sz="2400" b="1" dirty="0" smtClean="0"/>
                <a:t>12 2011 </a:t>
              </a:r>
              <a:r>
                <a:rPr lang="en-US" sz="2400" b="1" dirty="0"/>
                <a:t>@ OU</a:t>
              </a:r>
            </a:p>
            <a:p>
              <a:pPr>
                <a:lnSpc>
                  <a:spcPct val="30000"/>
                </a:lnSpc>
                <a:spcBef>
                  <a:spcPct val="50000"/>
                </a:spcBef>
              </a:pPr>
              <a:r>
                <a:rPr lang="en-US" dirty="0">
                  <a:solidFill>
                    <a:schemeClr val="bg1"/>
                  </a:solidFill>
                </a:rPr>
                <a:t>Over 235 </a:t>
              </a:r>
              <a:r>
                <a:rPr lang="en-US" dirty="0" err="1" smtClean="0">
                  <a:solidFill>
                    <a:schemeClr val="bg1"/>
                  </a:solidFill>
                </a:rPr>
                <a:t>registratons</a:t>
              </a:r>
              <a:r>
                <a:rPr lang="en-US" dirty="0" smtClean="0">
                  <a:solidFill>
                    <a:schemeClr val="bg1"/>
                  </a:solidFill>
                </a:rPr>
                <a:t> </a:t>
              </a:r>
              <a:r>
                <a:rPr lang="en-US" dirty="0">
                  <a:solidFill>
                    <a:schemeClr val="bg1"/>
                  </a:solidFill>
                </a:rPr>
                <a:t>already!</a:t>
              </a:r>
            </a:p>
            <a:p>
              <a:pPr>
                <a:lnSpc>
                  <a:spcPct val="80000"/>
                </a:lnSpc>
                <a:spcBef>
                  <a:spcPct val="50000"/>
                </a:spcBef>
              </a:pPr>
              <a:r>
                <a:rPr lang="en-US" sz="1400" dirty="0">
                  <a:solidFill>
                    <a:schemeClr val="bg1"/>
                  </a:solidFill>
                </a:rPr>
                <a:t>Over 150 in the first day, over 200 in the first week, over 225 in the first month.</a:t>
              </a:r>
            </a:p>
          </p:txBody>
        </p:sp>
        <p:sp>
          <p:nvSpPr>
            <p:cNvPr id="554004" name="Text Box 20"/>
            <p:cNvSpPr txBox="1">
              <a:spLocks noChangeArrowheads="1"/>
            </p:cNvSpPr>
            <p:nvPr/>
          </p:nvSpPr>
          <p:spPr bwMode="auto">
            <a:xfrm>
              <a:off x="3276600" y="4800600"/>
              <a:ext cx="4876800" cy="304800"/>
            </a:xfrm>
            <a:prstGeom prst="rect">
              <a:avLst/>
            </a:prstGeom>
            <a:noFill/>
            <a:ln w="9525">
              <a:noFill/>
              <a:miter lim="800000"/>
              <a:headEnd/>
              <a:tailEnd/>
            </a:ln>
            <a:effectLst/>
          </p:spPr>
          <p:txBody>
            <a:bodyPr>
              <a:spAutoFit/>
            </a:bodyPr>
            <a:lstStyle/>
            <a:p>
              <a:pPr>
                <a:spcBef>
                  <a:spcPct val="50000"/>
                </a:spcBef>
              </a:pPr>
              <a:r>
                <a:rPr lang="en-US" sz="1400" b="1" dirty="0" smtClean="0">
                  <a:solidFill>
                    <a:schemeClr val="hlink"/>
                  </a:solidFill>
                  <a:latin typeface="Courier New" pitchFamily="49" charset="0"/>
                  <a:hlinkClick r:id="rId9"/>
                </a:rPr>
                <a:t>http://symposium2011.oscer.ou.edu/</a:t>
              </a:r>
              <a:endParaRPr lang="en-US" sz="1400" b="1" dirty="0">
                <a:solidFill>
                  <a:schemeClr val="hlink"/>
                </a:solidFill>
                <a:latin typeface="Courier New" pitchFamily="49" charset="0"/>
              </a:endParaRPr>
            </a:p>
          </p:txBody>
        </p:sp>
        <p:sp>
          <p:nvSpPr>
            <p:cNvPr id="554005" name="Text Box 21"/>
            <p:cNvSpPr txBox="1">
              <a:spLocks noChangeArrowheads="1"/>
            </p:cNvSpPr>
            <p:nvPr/>
          </p:nvSpPr>
          <p:spPr bwMode="auto">
            <a:xfrm>
              <a:off x="3505200" y="5029200"/>
              <a:ext cx="4495800" cy="1228028"/>
            </a:xfrm>
            <a:prstGeom prst="rect">
              <a:avLst/>
            </a:prstGeom>
            <a:noFill/>
            <a:ln w="9525">
              <a:noFill/>
              <a:miter lim="800000"/>
              <a:headEnd/>
              <a:tailEnd/>
            </a:ln>
            <a:effectLst/>
          </p:spPr>
          <p:txBody>
            <a:bodyPr wrap="square">
              <a:spAutoFit/>
            </a:bodyPr>
            <a:lstStyle/>
            <a:p>
              <a:pPr>
                <a:spcBef>
                  <a:spcPct val="50000"/>
                </a:spcBef>
              </a:pPr>
              <a:r>
                <a:rPr lang="en-US" b="1" dirty="0"/>
                <a:t>Parallel Programming Workshop              FREE! Tue Oct </a:t>
              </a:r>
              <a:r>
                <a:rPr lang="en-US" b="1" dirty="0" smtClean="0"/>
                <a:t>11 2011 </a:t>
              </a:r>
              <a:r>
                <a:rPr lang="en-US" b="1" dirty="0"/>
                <a:t>@ </a:t>
              </a:r>
              <a:r>
                <a:rPr lang="en-US" b="1" dirty="0" smtClean="0"/>
                <a:t>OU</a:t>
              </a:r>
              <a:endParaRPr lang="en-US" b="1" dirty="0"/>
            </a:p>
            <a:p>
              <a:pPr>
                <a:lnSpc>
                  <a:spcPct val="20000"/>
                </a:lnSpc>
                <a:spcBef>
                  <a:spcPct val="50000"/>
                </a:spcBef>
              </a:pPr>
              <a:r>
                <a:rPr lang="en-US" b="1" dirty="0"/>
                <a:t>FREE! Symposium Wed Oct </a:t>
              </a:r>
              <a:r>
                <a:rPr lang="en-US" b="1" dirty="0" smtClean="0"/>
                <a:t>12 2011 </a:t>
              </a:r>
              <a:r>
                <a:rPr lang="en-US" b="1" dirty="0"/>
                <a:t>@ </a:t>
              </a:r>
              <a:r>
                <a:rPr lang="en-US" b="1" dirty="0" smtClean="0"/>
                <a:t>OU</a:t>
              </a:r>
            </a:p>
            <a:p>
              <a:pPr>
                <a:lnSpc>
                  <a:spcPct val="20000"/>
                </a:lnSpc>
                <a:spcBef>
                  <a:spcPct val="50000"/>
                </a:spcBef>
              </a:pPr>
              <a:endParaRPr lang="en-US" b="1" dirty="0" smtClean="0"/>
            </a:p>
            <a:p>
              <a:pPr>
                <a:lnSpc>
                  <a:spcPct val="20000"/>
                </a:lnSpc>
                <a:spcBef>
                  <a:spcPct val="50000"/>
                </a:spcBef>
              </a:pPr>
              <a:r>
                <a:rPr lang="en-US" b="1" dirty="0" smtClean="0"/>
                <a:t>REGISTRATION IS NOW OPEN!</a:t>
              </a:r>
            </a:p>
          </p:txBody>
        </p:sp>
      </p:grpSp>
      <p:pic>
        <p:nvPicPr>
          <p:cNvPr id="554006" name="Picture 22" descr="post_douglass"/>
          <p:cNvPicPr>
            <a:picLocks noChangeAspect="1" noChangeArrowheads="1"/>
          </p:cNvPicPr>
          <p:nvPr/>
        </p:nvPicPr>
        <p:blipFill>
          <a:blip r:embed="rId10" cstate="print"/>
          <a:srcRect/>
          <a:stretch>
            <a:fillRect/>
          </a:stretch>
        </p:blipFill>
        <p:spPr bwMode="auto">
          <a:xfrm>
            <a:off x="457200" y="3657599"/>
            <a:ext cx="1066800" cy="1332113"/>
          </a:xfrm>
          <a:prstGeom prst="rect">
            <a:avLst/>
          </a:prstGeom>
          <a:noFill/>
        </p:spPr>
      </p:pic>
      <p:pic>
        <p:nvPicPr>
          <p:cNvPr id="79874" name="Picture 2"/>
          <p:cNvPicPr>
            <a:picLocks noChangeAspect="1" noChangeArrowheads="1"/>
          </p:cNvPicPr>
          <p:nvPr/>
        </p:nvPicPr>
        <p:blipFill>
          <a:blip r:embed="rId11" cstate="print"/>
          <a:srcRect/>
          <a:stretch>
            <a:fillRect/>
          </a:stretch>
        </p:blipFill>
        <p:spPr bwMode="auto">
          <a:xfrm>
            <a:off x="1749991" y="3671047"/>
            <a:ext cx="1033550" cy="1322944"/>
          </a:xfrm>
          <a:prstGeom prst="rect">
            <a:avLst/>
          </a:prstGeom>
          <a:noFill/>
          <a:ln w="9525">
            <a:noFill/>
            <a:miter lim="800000"/>
            <a:headEnd/>
            <a:tailEnd/>
          </a:ln>
        </p:spPr>
      </p:pic>
      <p:sp>
        <p:nvSpPr>
          <p:cNvPr id="27" name="Text Box 19"/>
          <p:cNvSpPr txBox="1">
            <a:spLocks noChangeArrowheads="1"/>
          </p:cNvSpPr>
          <p:nvPr/>
        </p:nvSpPr>
        <p:spPr bwMode="auto">
          <a:xfrm>
            <a:off x="1568823" y="5029200"/>
            <a:ext cx="1447800" cy="923330"/>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2010 </a:t>
            </a:r>
            <a:r>
              <a:rPr lang="en-US" sz="1200" dirty="0"/>
              <a:t>Keynote: </a:t>
            </a:r>
            <a:r>
              <a:rPr lang="en-US" sz="1200" dirty="0" smtClean="0"/>
              <a:t>Horst Simon  Deputy Director         Lawrence Berkeley National Laboratory</a:t>
            </a:r>
            <a:endParaRPr lang="en-US" sz="1200" dirty="0"/>
          </a:p>
        </p:txBody>
      </p:sp>
      <p:sp>
        <p:nvSpPr>
          <p:cNvPr id="29" name="TextBox 28"/>
          <p:cNvSpPr txBox="1"/>
          <p:nvPr/>
        </p:nvSpPr>
        <p:spPr>
          <a:xfrm>
            <a:off x="2971800" y="3756212"/>
            <a:ext cx="1295400" cy="1631216"/>
          </a:xfrm>
          <a:prstGeom prst="rect">
            <a:avLst/>
          </a:prstGeom>
          <a:noFill/>
          <a:ln>
            <a:solidFill>
              <a:schemeClr val="tx1"/>
            </a:solidFill>
          </a:ln>
        </p:spPr>
        <p:txBody>
          <a:bodyPr wrap="square" rtlCol="0">
            <a:spAutoFit/>
          </a:bodyPr>
          <a:lstStyle/>
          <a:p>
            <a:r>
              <a:rPr lang="en-US" sz="10000" dirty="0" smtClean="0"/>
              <a:t>?</a:t>
            </a:r>
            <a:endParaRPr lang="en-US" sz="10000" dirty="0"/>
          </a:p>
        </p:txBody>
      </p:sp>
      <p:sp>
        <p:nvSpPr>
          <p:cNvPr id="30" name="TextBox 29"/>
          <p:cNvSpPr txBox="1"/>
          <p:nvPr/>
        </p:nvSpPr>
        <p:spPr>
          <a:xfrm>
            <a:off x="2971800" y="5405718"/>
            <a:ext cx="1371600" cy="830997"/>
          </a:xfrm>
          <a:prstGeom prst="rect">
            <a:avLst/>
          </a:prstGeom>
          <a:noFill/>
        </p:spPr>
        <p:txBody>
          <a:bodyPr wrap="square" rtlCol="0">
            <a:spAutoFit/>
          </a:bodyPr>
          <a:lstStyle/>
          <a:p>
            <a:r>
              <a:rPr lang="en-US" sz="1600" dirty="0" smtClean="0"/>
              <a:t>2011 Keynote to be announced</a:t>
            </a:r>
            <a:endParaRPr lang="en-US" sz="1600" dirty="0"/>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BAF78582-057A-4635-8143-9FB397AB0807}" type="slidenum">
              <a:rPr lang="en-US"/>
              <a:pPr/>
              <a:t>2</a:t>
            </a:fld>
            <a:endParaRPr lang="en-US"/>
          </a:p>
        </p:txBody>
      </p:sp>
      <p:sp>
        <p:nvSpPr>
          <p:cNvPr id="450562" name="Rectangle 2"/>
          <p:cNvSpPr>
            <a:spLocks noGrp="1" noChangeArrowheads="1"/>
          </p:cNvSpPr>
          <p:nvPr>
            <p:ph type="title"/>
          </p:nvPr>
        </p:nvSpPr>
        <p:spPr/>
        <p:txBody>
          <a:bodyPr/>
          <a:lstStyle/>
          <a:p>
            <a:r>
              <a:rPr lang="en-US" sz="3600"/>
              <a:t>This is an experiment!</a:t>
            </a:r>
          </a:p>
        </p:txBody>
      </p:sp>
      <p:sp>
        <p:nvSpPr>
          <p:cNvPr id="450563" name="Rectangle 3"/>
          <p:cNvSpPr>
            <a:spLocks noGrp="1" noChangeArrowheads="1"/>
          </p:cNvSpPr>
          <p:nvPr>
            <p:ph type="body" idx="1"/>
          </p:nvPr>
        </p:nvSpPr>
        <p:spPr/>
        <p:txBody>
          <a:bodyPr/>
          <a:lstStyle/>
          <a:p>
            <a:pPr>
              <a:buFont typeface="Wingdings" pitchFamily="2" charset="2"/>
              <a:buNone/>
            </a:pPr>
            <a:r>
              <a:rPr lang="en-US"/>
              <a:t>It’s the nature of these kinds of videoconferences that </a:t>
            </a:r>
            <a:r>
              <a:rPr lang="en-US" b="1"/>
              <a:t>FAILURES ARE GUARANTEED TO HAPPEN!       NO PROMISES!</a:t>
            </a:r>
          </a:p>
          <a:p>
            <a:pPr>
              <a:buFont typeface="Wingdings" pitchFamily="2" charset="2"/>
              <a:buNone/>
            </a:pPr>
            <a:r>
              <a:rPr lang="en-US"/>
              <a:t>So, please bear with us. Hopefully everything will work out well enough.</a:t>
            </a:r>
          </a:p>
          <a:p>
            <a:pPr>
              <a:buFont typeface="Wingdings" pitchFamily="2" charset="2"/>
              <a:buNone/>
            </a:pPr>
            <a:r>
              <a:rPr lang="en-US"/>
              <a:t>If you lose your connection, you can retry the same kind of connection, or try connecting another way.</a:t>
            </a:r>
          </a:p>
          <a:p>
            <a:pPr>
              <a:buFont typeface="Wingdings" pitchFamily="2" charset="2"/>
              <a:buNone/>
            </a:pPr>
            <a:r>
              <a:rPr lang="en-US"/>
              <a:t>Remember, if all else fails, you always have the toll free phone bridge to fall back 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SC11 Education Program</a:t>
            </a:r>
            <a:endParaRPr lang="en-US" sz="3600" dirty="0"/>
          </a:p>
        </p:txBody>
      </p:sp>
      <p:sp>
        <p:nvSpPr>
          <p:cNvPr id="3" name="Content Placeholder 2"/>
          <p:cNvSpPr>
            <a:spLocks noGrp="1"/>
          </p:cNvSpPr>
          <p:nvPr>
            <p:ph idx="1"/>
          </p:nvPr>
        </p:nvSpPr>
        <p:spPr/>
        <p:txBody>
          <a:bodyPr/>
          <a:lstStyle/>
          <a:p>
            <a:r>
              <a:rPr lang="en-US" dirty="0" smtClean="0"/>
              <a:t>At the SC11 supercomputing conference, we’ll hold our annual Education Program, Sat Nov 12 – Tue Nov 15.</a:t>
            </a:r>
          </a:p>
          <a:p>
            <a:r>
              <a:rPr lang="en-US" dirty="0" smtClean="0"/>
              <a:t>You can apply to attend, either fully funded by SC11 or self-funded.</a:t>
            </a:r>
          </a:p>
          <a:p>
            <a:r>
              <a:rPr lang="en-US" dirty="0" smtClean="0"/>
              <a:t>Henry is the SC11 Education Chair.</a:t>
            </a:r>
          </a:p>
          <a:p>
            <a:r>
              <a:rPr lang="en-US" dirty="0" smtClean="0"/>
              <a:t>We’ll alert everyone once the registration website opens.</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Grab Bag</a:t>
            </a:r>
            <a:endParaRPr lang="en-US" dirty="0" smtClean="0"/>
          </a:p>
          <a:p>
            <a:pPr>
              <a:defRPr/>
            </a:pPr>
            <a:r>
              <a:rPr lang="es-ES" dirty="0" err="1" smtClean="0"/>
              <a:t>Tue</a:t>
            </a:r>
            <a:r>
              <a:rPr lang="es-ES" dirty="0" smtClean="0"/>
              <a:t> </a:t>
            </a:r>
            <a:r>
              <a:rPr lang="es-ES" dirty="0" err="1" smtClean="0"/>
              <a:t>May</a:t>
            </a:r>
            <a:r>
              <a:rPr lang="es-ES" dirty="0" smtClean="0"/>
              <a:t> 3 2011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20</a:t>
            </a:fld>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3AAA6750-D6FB-463C-889A-5FF1CCFD088E}" type="slidenum">
              <a:rPr lang="en-US"/>
              <a:pPr/>
              <a:t>21</a:t>
            </a:fld>
            <a:endParaRPr lang="en-US"/>
          </a:p>
        </p:txBody>
      </p:sp>
      <p:sp>
        <p:nvSpPr>
          <p:cNvPr id="1101826" name="Rectangle 2"/>
          <p:cNvSpPr>
            <a:spLocks noGrp="1" noChangeArrowheads="1"/>
          </p:cNvSpPr>
          <p:nvPr>
            <p:ph type="title"/>
          </p:nvPr>
        </p:nvSpPr>
        <p:spPr/>
        <p:txBody>
          <a:bodyPr/>
          <a:lstStyle/>
          <a:p>
            <a:r>
              <a:rPr lang="en-US"/>
              <a:t>Outline</a:t>
            </a:r>
          </a:p>
        </p:txBody>
      </p:sp>
      <p:sp>
        <p:nvSpPr>
          <p:cNvPr id="1101827" name="Rectangle 3"/>
          <p:cNvSpPr>
            <a:spLocks noGrp="1" noChangeArrowheads="1"/>
          </p:cNvSpPr>
          <p:nvPr>
            <p:ph type="body" idx="1"/>
          </p:nvPr>
        </p:nvSpPr>
        <p:spPr>
          <a:xfrm>
            <a:off x="533400" y="1371600"/>
            <a:ext cx="8077200" cy="4648200"/>
          </a:xfrm>
        </p:spPr>
        <p:txBody>
          <a:bodyPr/>
          <a:lstStyle/>
          <a:p>
            <a:r>
              <a:rPr lang="en-US" sz="2800" dirty="0"/>
              <a:t>Scientific Computing Pipeline</a:t>
            </a:r>
          </a:p>
          <a:p>
            <a:r>
              <a:rPr lang="en-US" sz="2800" dirty="0"/>
              <a:t>Scientific Libraries</a:t>
            </a:r>
          </a:p>
          <a:p>
            <a:r>
              <a:rPr lang="en-US" sz="2800" dirty="0"/>
              <a:t>I/O Libraries</a:t>
            </a:r>
          </a:p>
          <a:p>
            <a:r>
              <a:rPr lang="en-US" sz="2800" dirty="0"/>
              <a:t>Scientific Visualization</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15" name="Slide Number Placeholder 4"/>
          <p:cNvSpPr>
            <a:spLocks noGrp="1"/>
          </p:cNvSpPr>
          <p:nvPr>
            <p:ph type="sldNum" sz="quarter" idx="11"/>
          </p:nvPr>
        </p:nvSpPr>
        <p:spPr/>
        <p:txBody>
          <a:bodyPr/>
          <a:lstStyle/>
          <a:p>
            <a:fld id="{65245337-2E65-4BCD-B706-C2EB9506ECAB}" type="slidenum">
              <a:rPr lang="en-US"/>
              <a:pPr/>
              <a:t>22</a:t>
            </a:fld>
            <a:endParaRPr lang="en-US"/>
          </a:p>
        </p:txBody>
      </p:sp>
      <p:sp>
        <p:nvSpPr>
          <p:cNvPr id="1102850" name="Rectangle 2"/>
          <p:cNvSpPr>
            <a:spLocks noGrp="1" noChangeArrowheads="1"/>
          </p:cNvSpPr>
          <p:nvPr>
            <p:ph type="title"/>
          </p:nvPr>
        </p:nvSpPr>
        <p:spPr/>
        <p:txBody>
          <a:bodyPr/>
          <a:lstStyle/>
          <a:p>
            <a:r>
              <a:rPr lang="en-US"/>
              <a:t>Scientific Computing Pipeline</a:t>
            </a:r>
          </a:p>
        </p:txBody>
      </p:sp>
      <p:sp>
        <p:nvSpPr>
          <p:cNvPr id="1102851" name="Text Box 3"/>
          <p:cNvSpPr txBox="1">
            <a:spLocks noChangeArrowheads="1"/>
          </p:cNvSpPr>
          <p:nvPr/>
        </p:nvSpPr>
        <p:spPr bwMode="auto">
          <a:xfrm>
            <a:off x="3471863" y="1277938"/>
            <a:ext cx="1830387" cy="519112"/>
          </a:xfrm>
          <a:prstGeom prst="rect">
            <a:avLst/>
          </a:prstGeom>
          <a:noFill/>
          <a:ln w="9525">
            <a:noFill/>
            <a:miter lim="800000"/>
            <a:headEnd/>
            <a:tailEnd/>
          </a:ln>
          <a:effectLst/>
        </p:spPr>
        <p:txBody>
          <a:bodyPr wrap="none">
            <a:spAutoFit/>
          </a:bodyPr>
          <a:lstStyle/>
          <a:p>
            <a:r>
              <a:rPr lang="en-US" sz="2800"/>
              <a:t>Real World</a:t>
            </a:r>
          </a:p>
        </p:txBody>
      </p:sp>
      <p:sp>
        <p:nvSpPr>
          <p:cNvPr id="1102852" name="Text Box 4"/>
          <p:cNvSpPr txBox="1">
            <a:spLocks noChangeArrowheads="1"/>
          </p:cNvSpPr>
          <p:nvPr/>
        </p:nvSpPr>
        <p:spPr bwMode="auto">
          <a:xfrm>
            <a:off x="3811588" y="1724025"/>
            <a:ext cx="1270000" cy="519113"/>
          </a:xfrm>
          <a:prstGeom prst="rect">
            <a:avLst/>
          </a:prstGeom>
          <a:noFill/>
          <a:ln w="9525">
            <a:noFill/>
            <a:miter lim="800000"/>
            <a:headEnd/>
            <a:tailEnd/>
          </a:ln>
          <a:effectLst/>
        </p:spPr>
        <p:txBody>
          <a:bodyPr wrap="none">
            <a:spAutoFit/>
          </a:bodyPr>
          <a:lstStyle/>
          <a:p>
            <a:r>
              <a:rPr lang="en-US" sz="2800"/>
              <a:t>Physics</a:t>
            </a:r>
          </a:p>
        </p:txBody>
      </p:sp>
      <p:sp>
        <p:nvSpPr>
          <p:cNvPr id="1102853" name="Text Box 5"/>
          <p:cNvSpPr txBox="1">
            <a:spLocks noChangeArrowheads="1"/>
          </p:cNvSpPr>
          <p:nvPr/>
        </p:nvSpPr>
        <p:spPr bwMode="auto">
          <a:xfrm>
            <a:off x="1277938" y="2181225"/>
            <a:ext cx="6237287" cy="519113"/>
          </a:xfrm>
          <a:prstGeom prst="rect">
            <a:avLst/>
          </a:prstGeom>
          <a:noFill/>
          <a:ln w="9525">
            <a:noFill/>
            <a:miter lim="800000"/>
            <a:headEnd/>
            <a:tailEnd/>
          </a:ln>
          <a:effectLst/>
        </p:spPr>
        <p:txBody>
          <a:bodyPr wrap="none">
            <a:spAutoFit/>
          </a:bodyPr>
          <a:lstStyle/>
          <a:p>
            <a:r>
              <a:rPr lang="en-US" sz="2800"/>
              <a:t>Mathematical Representation (continuous)</a:t>
            </a:r>
          </a:p>
        </p:txBody>
      </p:sp>
      <p:sp>
        <p:nvSpPr>
          <p:cNvPr id="1102854" name="Text Box 6"/>
          <p:cNvSpPr txBox="1">
            <a:spLocks noChangeArrowheads="1"/>
          </p:cNvSpPr>
          <p:nvPr/>
        </p:nvSpPr>
        <p:spPr bwMode="auto">
          <a:xfrm>
            <a:off x="1744663" y="2638425"/>
            <a:ext cx="5330825" cy="519113"/>
          </a:xfrm>
          <a:prstGeom prst="rect">
            <a:avLst/>
          </a:prstGeom>
          <a:noFill/>
          <a:ln w="9525">
            <a:noFill/>
            <a:miter lim="800000"/>
            <a:headEnd/>
            <a:tailEnd/>
          </a:ln>
          <a:effectLst/>
        </p:spPr>
        <p:txBody>
          <a:bodyPr wrap="none">
            <a:spAutoFit/>
          </a:bodyPr>
          <a:lstStyle/>
          <a:p>
            <a:r>
              <a:rPr lang="en-US" sz="2800"/>
              <a:t>Numerical Representation (discrete)</a:t>
            </a:r>
          </a:p>
        </p:txBody>
      </p:sp>
      <p:sp>
        <p:nvSpPr>
          <p:cNvPr id="1102855" name="Text Box 7"/>
          <p:cNvSpPr txBox="1">
            <a:spLocks noChangeArrowheads="1"/>
          </p:cNvSpPr>
          <p:nvPr/>
        </p:nvSpPr>
        <p:spPr bwMode="auto">
          <a:xfrm>
            <a:off x="3609975" y="3095625"/>
            <a:ext cx="1665288" cy="519113"/>
          </a:xfrm>
          <a:prstGeom prst="rect">
            <a:avLst/>
          </a:prstGeom>
          <a:noFill/>
          <a:ln w="9525">
            <a:noFill/>
            <a:miter lim="800000"/>
            <a:headEnd/>
            <a:tailEnd/>
          </a:ln>
          <a:effectLst/>
        </p:spPr>
        <p:txBody>
          <a:bodyPr wrap="none">
            <a:spAutoFit/>
          </a:bodyPr>
          <a:lstStyle/>
          <a:p>
            <a:r>
              <a:rPr lang="en-US" sz="2800"/>
              <a:t>Algorithm</a:t>
            </a:r>
          </a:p>
        </p:txBody>
      </p:sp>
      <p:sp>
        <p:nvSpPr>
          <p:cNvPr id="1102856" name="Text Box 8"/>
          <p:cNvSpPr txBox="1">
            <a:spLocks noChangeArrowheads="1"/>
          </p:cNvSpPr>
          <p:nvPr/>
        </p:nvSpPr>
        <p:spPr bwMode="auto">
          <a:xfrm>
            <a:off x="2470150" y="3552825"/>
            <a:ext cx="3963988" cy="519113"/>
          </a:xfrm>
          <a:prstGeom prst="rect">
            <a:avLst/>
          </a:prstGeom>
          <a:noFill/>
          <a:ln w="9525">
            <a:noFill/>
            <a:miter lim="800000"/>
            <a:headEnd/>
            <a:tailEnd/>
          </a:ln>
          <a:effectLst/>
        </p:spPr>
        <p:txBody>
          <a:bodyPr wrap="none">
            <a:spAutoFit/>
          </a:bodyPr>
          <a:lstStyle/>
          <a:p>
            <a:r>
              <a:rPr lang="en-US" sz="2800"/>
              <a:t>Implementation (program)</a:t>
            </a:r>
          </a:p>
        </p:txBody>
      </p:sp>
      <p:sp>
        <p:nvSpPr>
          <p:cNvPr id="1102857" name="Text Box 9"/>
          <p:cNvSpPr txBox="1">
            <a:spLocks noChangeArrowheads="1"/>
          </p:cNvSpPr>
          <p:nvPr/>
        </p:nvSpPr>
        <p:spPr bwMode="auto">
          <a:xfrm>
            <a:off x="2339975" y="4010025"/>
            <a:ext cx="4132263" cy="519113"/>
          </a:xfrm>
          <a:prstGeom prst="rect">
            <a:avLst/>
          </a:prstGeom>
          <a:noFill/>
          <a:ln w="9525">
            <a:noFill/>
            <a:miter lim="800000"/>
            <a:headEnd/>
            <a:tailEnd/>
          </a:ln>
          <a:effectLst/>
        </p:spPr>
        <p:txBody>
          <a:bodyPr wrap="none">
            <a:spAutoFit/>
          </a:bodyPr>
          <a:lstStyle/>
          <a:p>
            <a:r>
              <a:rPr lang="en-US" sz="2800"/>
              <a:t>Port (to a specific platform)</a:t>
            </a:r>
          </a:p>
        </p:txBody>
      </p:sp>
      <p:sp>
        <p:nvSpPr>
          <p:cNvPr id="1102858" name="Text Box 10"/>
          <p:cNvSpPr txBox="1">
            <a:spLocks noChangeArrowheads="1"/>
          </p:cNvSpPr>
          <p:nvPr/>
        </p:nvSpPr>
        <p:spPr bwMode="auto">
          <a:xfrm>
            <a:off x="3475038" y="4467225"/>
            <a:ext cx="1892300" cy="519113"/>
          </a:xfrm>
          <a:prstGeom prst="rect">
            <a:avLst/>
          </a:prstGeom>
          <a:noFill/>
          <a:ln w="9525">
            <a:noFill/>
            <a:miter lim="800000"/>
            <a:headEnd/>
            <a:tailEnd/>
          </a:ln>
          <a:effectLst/>
        </p:spPr>
        <p:txBody>
          <a:bodyPr wrap="none">
            <a:spAutoFit/>
          </a:bodyPr>
          <a:lstStyle/>
          <a:p>
            <a:r>
              <a:rPr lang="en-US" sz="2800"/>
              <a:t>Result (run)</a:t>
            </a:r>
          </a:p>
        </p:txBody>
      </p:sp>
      <p:sp>
        <p:nvSpPr>
          <p:cNvPr id="1102859" name="Text Box 11"/>
          <p:cNvSpPr txBox="1">
            <a:spLocks noChangeArrowheads="1"/>
          </p:cNvSpPr>
          <p:nvPr/>
        </p:nvSpPr>
        <p:spPr bwMode="auto">
          <a:xfrm>
            <a:off x="1219200" y="5715000"/>
            <a:ext cx="6346825" cy="396875"/>
          </a:xfrm>
          <a:prstGeom prst="rect">
            <a:avLst/>
          </a:prstGeom>
          <a:noFill/>
          <a:ln w="9525">
            <a:noFill/>
            <a:miter lim="800000"/>
            <a:headEnd/>
            <a:tailEnd/>
          </a:ln>
          <a:effectLst/>
        </p:spPr>
        <p:txBody>
          <a:bodyPr wrap="none">
            <a:spAutoFit/>
          </a:bodyPr>
          <a:lstStyle/>
          <a:p>
            <a:pPr algn="l"/>
            <a:r>
              <a:rPr lang="en-US" sz="2000"/>
              <a:t>Thanks to Julia Mullen of MIT Lincoln Lab for this concept.</a:t>
            </a:r>
          </a:p>
        </p:txBody>
      </p:sp>
      <p:sp>
        <p:nvSpPr>
          <p:cNvPr id="1102860" name="Text Box 12"/>
          <p:cNvSpPr txBox="1">
            <a:spLocks noChangeArrowheads="1"/>
          </p:cNvSpPr>
          <p:nvPr/>
        </p:nvSpPr>
        <p:spPr bwMode="auto">
          <a:xfrm>
            <a:off x="3671888" y="4924425"/>
            <a:ext cx="1427162" cy="519113"/>
          </a:xfrm>
          <a:prstGeom prst="rect">
            <a:avLst/>
          </a:prstGeom>
          <a:noFill/>
          <a:ln w="9525">
            <a:noFill/>
            <a:miter lim="800000"/>
            <a:headEnd/>
            <a:tailEnd/>
          </a:ln>
          <a:effectLst/>
        </p:spPr>
        <p:txBody>
          <a:bodyPr wrap="none">
            <a:spAutoFit/>
          </a:bodyPr>
          <a:lstStyle/>
          <a:p>
            <a:r>
              <a:rPr lang="en-US" sz="2800"/>
              <a:t>Analysis</a:t>
            </a:r>
          </a:p>
        </p:txBody>
      </p:sp>
      <p:sp>
        <p:nvSpPr>
          <p:cNvPr id="1102861" name="Text Box 13"/>
          <p:cNvSpPr txBox="1">
            <a:spLocks noChangeArrowheads="1"/>
          </p:cNvSpPr>
          <p:nvPr/>
        </p:nvSpPr>
        <p:spPr bwMode="auto">
          <a:xfrm>
            <a:off x="3429000" y="5334000"/>
            <a:ext cx="1900238" cy="519113"/>
          </a:xfrm>
          <a:prstGeom prst="rect">
            <a:avLst/>
          </a:prstGeom>
          <a:noFill/>
          <a:ln w="9525">
            <a:noFill/>
            <a:miter lim="800000"/>
            <a:headEnd/>
            <a:tailEnd/>
          </a:ln>
          <a:effectLst/>
        </p:spPr>
        <p:txBody>
          <a:bodyPr wrap="none">
            <a:spAutoFit/>
          </a:bodyPr>
          <a:lstStyle/>
          <a:p>
            <a:r>
              <a:rPr lang="en-US" sz="2800"/>
              <a:t>Verification</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AD609665-20DA-496D-AC72-B5DD06264FD9}" type="slidenum">
              <a:rPr lang="en-US"/>
              <a:pPr/>
              <a:t>23</a:t>
            </a:fld>
            <a:endParaRPr lang="en-US"/>
          </a:p>
        </p:txBody>
      </p:sp>
      <p:sp>
        <p:nvSpPr>
          <p:cNvPr id="1103874" name="Rectangle 2"/>
          <p:cNvSpPr>
            <a:spLocks noGrp="1" noChangeArrowheads="1"/>
          </p:cNvSpPr>
          <p:nvPr>
            <p:ph type="title"/>
          </p:nvPr>
        </p:nvSpPr>
        <p:spPr/>
        <p:txBody>
          <a:bodyPr/>
          <a:lstStyle/>
          <a:p>
            <a:r>
              <a:rPr lang="en-US"/>
              <a:t>Five Rules of Scientific Computing</a:t>
            </a:r>
          </a:p>
        </p:txBody>
      </p:sp>
      <p:sp>
        <p:nvSpPr>
          <p:cNvPr id="1103875" name="Rectangle 3"/>
          <p:cNvSpPr>
            <a:spLocks noGrp="1" noChangeArrowheads="1"/>
          </p:cNvSpPr>
          <p:nvPr>
            <p:ph type="body" idx="1"/>
          </p:nvPr>
        </p:nvSpPr>
        <p:spPr/>
        <p:txBody>
          <a:bodyPr/>
          <a:lstStyle/>
          <a:p>
            <a:pPr marL="457200" indent="-457200">
              <a:buFont typeface="Wingdings" pitchFamily="2" charset="2"/>
              <a:buAutoNum type="arabicPeriod"/>
            </a:pPr>
            <a:r>
              <a:rPr lang="en-US">
                <a:solidFill>
                  <a:schemeClr val="hlink"/>
                </a:solidFill>
              </a:rPr>
              <a:t>Know</a:t>
            </a:r>
            <a:r>
              <a:rPr lang="en-US"/>
              <a:t> the physics.</a:t>
            </a:r>
          </a:p>
          <a:p>
            <a:pPr marL="457200" indent="-457200">
              <a:buFont typeface="Wingdings" pitchFamily="2" charset="2"/>
              <a:buAutoNum type="arabicPeriod"/>
            </a:pPr>
            <a:r>
              <a:rPr lang="en-US">
                <a:solidFill>
                  <a:schemeClr val="hlink"/>
                </a:solidFill>
              </a:rPr>
              <a:t>Control</a:t>
            </a:r>
            <a:r>
              <a:rPr lang="en-US"/>
              <a:t> the software.</a:t>
            </a:r>
          </a:p>
          <a:p>
            <a:pPr marL="457200" indent="-457200">
              <a:buFont typeface="Wingdings" pitchFamily="2" charset="2"/>
              <a:buAutoNum type="arabicPeriod"/>
            </a:pPr>
            <a:r>
              <a:rPr lang="en-US">
                <a:solidFill>
                  <a:schemeClr val="hlink"/>
                </a:solidFill>
              </a:rPr>
              <a:t>Understand</a:t>
            </a:r>
            <a:r>
              <a:rPr lang="en-US"/>
              <a:t> the numerics.</a:t>
            </a:r>
          </a:p>
          <a:p>
            <a:pPr marL="457200" indent="-457200">
              <a:buFont typeface="Wingdings" pitchFamily="2" charset="2"/>
              <a:buAutoNum type="arabicPeriod"/>
            </a:pPr>
            <a:r>
              <a:rPr lang="en-US">
                <a:solidFill>
                  <a:schemeClr val="hlink"/>
                </a:solidFill>
              </a:rPr>
              <a:t>Achieve</a:t>
            </a:r>
            <a:r>
              <a:rPr lang="en-US"/>
              <a:t> expected behavior.</a:t>
            </a:r>
          </a:p>
          <a:p>
            <a:pPr marL="457200" indent="-457200">
              <a:buFont typeface="Wingdings" pitchFamily="2" charset="2"/>
              <a:buAutoNum type="arabicPeriod"/>
            </a:pPr>
            <a:r>
              <a:rPr lang="en-US">
                <a:solidFill>
                  <a:schemeClr val="hlink"/>
                </a:solidFill>
              </a:rPr>
              <a:t>Question</a:t>
            </a:r>
            <a:r>
              <a:rPr lang="en-US"/>
              <a:t> unexpected behavior.</a:t>
            </a:r>
          </a:p>
          <a:p>
            <a:pPr marL="457200" indent="-457200">
              <a:buFont typeface="Wingdings" pitchFamily="2" charset="2"/>
              <a:buNone/>
            </a:pPr>
            <a:r>
              <a:rPr lang="en-US" sz="1800"/>
              <a:t>Thanks to Robert E. Peterkin for these.</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898" name="Rectangle 2"/>
          <p:cNvSpPr>
            <a:spLocks noGrp="1" noChangeArrowheads="1"/>
          </p:cNvSpPr>
          <p:nvPr>
            <p:ph type="ctrTitle"/>
          </p:nvPr>
        </p:nvSpPr>
        <p:spPr>
          <a:xfrm>
            <a:off x="990600" y="2057400"/>
            <a:ext cx="7772400" cy="1143000"/>
          </a:xfrm>
        </p:spPr>
        <p:txBody>
          <a:bodyPr/>
          <a:lstStyle/>
          <a:p>
            <a:pPr>
              <a:lnSpc>
                <a:spcPct val="80000"/>
              </a:lnSpc>
            </a:pPr>
            <a:r>
              <a:rPr lang="en-US" sz="6000"/>
              <a:t>Scientific Libraries</a:t>
            </a: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6" name="Slide Number Placeholder 4"/>
          <p:cNvSpPr>
            <a:spLocks noGrp="1"/>
          </p:cNvSpPr>
          <p:nvPr>
            <p:ph type="sldNum" sz="quarter" idx="11"/>
          </p:nvPr>
        </p:nvSpPr>
        <p:spPr/>
        <p:txBody>
          <a:bodyPr/>
          <a:lstStyle/>
          <a:p>
            <a:fld id="{7FDC2609-C8B8-4138-83B0-2F0DA66823EF}" type="slidenum">
              <a:rPr lang="en-US"/>
              <a:pPr/>
              <a:t>25</a:t>
            </a:fld>
            <a:endParaRPr lang="en-US"/>
          </a:p>
        </p:txBody>
      </p:sp>
      <p:sp>
        <p:nvSpPr>
          <p:cNvPr id="1105922" name="Rectangle 2"/>
          <p:cNvSpPr>
            <a:spLocks noGrp="1" noChangeArrowheads="1"/>
          </p:cNvSpPr>
          <p:nvPr>
            <p:ph type="title"/>
          </p:nvPr>
        </p:nvSpPr>
        <p:spPr/>
        <p:txBody>
          <a:bodyPr/>
          <a:lstStyle/>
          <a:p>
            <a:r>
              <a:rPr lang="en-US"/>
              <a:t>Preinvented Wheels</a:t>
            </a:r>
          </a:p>
        </p:txBody>
      </p:sp>
      <p:sp>
        <p:nvSpPr>
          <p:cNvPr id="1105923" name="Rectangle 3"/>
          <p:cNvSpPr>
            <a:spLocks noGrp="1" noChangeArrowheads="1"/>
          </p:cNvSpPr>
          <p:nvPr>
            <p:ph type="body" idx="1"/>
          </p:nvPr>
        </p:nvSpPr>
        <p:spPr>
          <a:xfrm>
            <a:off x="533400" y="1219200"/>
            <a:ext cx="8077200" cy="3200400"/>
          </a:xfrm>
        </p:spPr>
        <p:txBody>
          <a:bodyPr/>
          <a:lstStyle/>
          <a:p>
            <a:pPr>
              <a:buFont typeface="Wingdings" pitchFamily="2" charset="2"/>
              <a:buNone/>
            </a:pPr>
            <a:r>
              <a:rPr lang="en-US"/>
              <a:t>Many simulations perform fairly common tasks; for example, solving systems of equations:</a:t>
            </a:r>
          </a:p>
          <a:p>
            <a:pPr>
              <a:lnSpc>
                <a:spcPct val="70000"/>
              </a:lnSpc>
              <a:buFont typeface="Wingdings" pitchFamily="2" charset="2"/>
              <a:buNone/>
            </a:pPr>
            <a:r>
              <a:rPr lang="en-US"/>
              <a:t>                       </a:t>
            </a:r>
            <a:r>
              <a:rPr lang="en-US" b="1"/>
              <a:t>Ax</a:t>
            </a:r>
            <a:r>
              <a:rPr lang="en-US"/>
              <a:t> = </a:t>
            </a:r>
            <a:r>
              <a:rPr lang="en-US" b="1"/>
              <a:t>b</a:t>
            </a:r>
          </a:p>
          <a:p>
            <a:pPr>
              <a:buFont typeface="Wingdings" pitchFamily="2" charset="2"/>
              <a:buNone/>
            </a:pPr>
            <a:r>
              <a:rPr lang="en-US"/>
              <a:t>where </a:t>
            </a:r>
            <a:r>
              <a:rPr lang="en-US" b="1"/>
              <a:t>A</a:t>
            </a:r>
            <a:r>
              <a:rPr lang="en-US"/>
              <a:t> is the matrix of coefficients, </a:t>
            </a:r>
            <a:r>
              <a:rPr lang="en-US" b="1"/>
              <a:t>x</a:t>
            </a:r>
            <a:r>
              <a:rPr lang="en-US"/>
              <a:t> is the vector of unknowns and </a:t>
            </a:r>
            <a:r>
              <a:rPr lang="en-US" b="1"/>
              <a:t>b</a:t>
            </a:r>
            <a:r>
              <a:rPr lang="en-US"/>
              <a:t> is the vector of knowns.</a:t>
            </a:r>
          </a:p>
          <a:p>
            <a:pPr>
              <a:buFont typeface="Wingdings" pitchFamily="2" charset="2"/>
              <a:buNone/>
            </a:pPr>
            <a:endParaRPr lang="en-US" b="1"/>
          </a:p>
        </p:txBody>
      </p:sp>
      <p:graphicFrame>
        <p:nvGraphicFramePr>
          <p:cNvPr id="1105924" name="Object 4"/>
          <p:cNvGraphicFramePr>
            <a:graphicFrameLocks noChangeAspect="1"/>
          </p:cNvGraphicFramePr>
          <p:nvPr/>
        </p:nvGraphicFramePr>
        <p:xfrm>
          <a:off x="2514600" y="3505200"/>
          <a:ext cx="4165600" cy="2017713"/>
        </p:xfrm>
        <a:graphic>
          <a:graphicData uri="http://schemas.openxmlformats.org/presentationml/2006/ole">
            <p:oleObj spid="_x0000_s77826" name="Equation" r:id="rId4" imgW="2412720" imgH="1168200" progId="Equation.3">
              <p:embed/>
            </p:oleObj>
          </a:graphicData>
        </a:graphic>
      </p:graphicFrame>
    </p:spTree>
    <p:custDataLst>
      <p:tags r:id="rId2"/>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2B71A510-A169-4C15-A5B6-AD1CA22BD917}" type="slidenum">
              <a:rPr lang="en-US"/>
              <a:pPr/>
              <a:t>26</a:t>
            </a:fld>
            <a:endParaRPr lang="en-US"/>
          </a:p>
        </p:txBody>
      </p:sp>
      <p:sp>
        <p:nvSpPr>
          <p:cNvPr id="1106946" name="Rectangle 2"/>
          <p:cNvSpPr>
            <a:spLocks noGrp="1" noChangeArrowheads="1"/>
          </p:cNvSpPr>
          <p:nvPr>
            <p:ph type="title"/>
          </p:nvPr>
        </p:nvSpPr>
        <p:spPr/>
        <p:txBody>
          <a:bodyPr/>
          <a:lstStyle/>
          <a:p>
            <a:r>
              <a:rPr lang="en-US"/>
              <a:t>Scientific Libraries</a:t>
            </a:r>
          </a:p>
        </p:txBody>
      </p:sp>
      <p:sp>
        <p:nvSpPr>
          <p:cNvPr id="1106947" name="Rectangle 3"/>
          <p:cNvSpPr>
            <a:spLocks noGrp="1" noChangeArrowheads="1"/>
          </p:cNvSpPr>
          <p:nvPr>
            <p:ph type="body" idx="1"/>
          </p:nvPr>
        </p:nvSpPr>
        <p:spPr/>
        <p:txBody>
          <a:bodyPr/>
          <a:lstStyle/>
          <a:p>
            <a:pPr>
              <a:buFont typeface="Wingdings" pitchFamily="2" charset="2"/>
              <a:buNone/>
            </a:pPr>
            <a:r>
              <a:rPr lang="en-US"/>
              <a:t>Because some tasks are quite common across many science and engineering applications, groups of researchers have put a lot of effort into writing </a:t>
            </a:r>
            <a:r>
              <a:rPr lang="en-US" b="1" i="1" u="sng"/>
              <a:t>scientific libraries</a:t>
            </a:r>
            <a:r>
              <a:rPr lang="en-US"/>
              <a:t>: collections of routines for performing these commonly-used tasks (for example, linear algebra solvers).</a:t>
            </a:r>
          </a:p>
          <a:p>
            <a:pPr>
              <a:buFont typeface="Wingdings" pitchFamily="2" charset="2"/>
              <a:buNone/>
            </a:pPr>
            <a:r>
              <a:rPr lang="en-US"/>
              <a:t>The people who write these libraries know a lot more about these things than we do.</a:t>
            </a:r>
          </a:p>
          <a:p>
            <a:pPr>
              <a:buFont typeface="Wingdings" pitchFamily="2" charset="2"/>
              <a:buNone/>
            </a:pPr>
            <a:r>
              <a:rPr lang="en-US"/>
              <a:t>So, a good strategy is to use their libraries, rather than trying to write our own.</a:t>
            </a: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89074D7D-A95C-434C-A8F8-E821769429D9}" type="slidenum">
              <a:rPr lang="en-US"/>
              <a:pPr/>
              <a:t>27</a:t>
            </a:fld>
            <a:endParaRPr lang="en-US"/>
          </a:p>
        </p:txBody>
      </p:sp>
      <p:sp>
        <p:nvSpPr>
          <p:cNvPr id="1107970" name="Rectangle 2"/>
          <p:cNvSpPr>
            <a:spLocks noGrp="1" noChangeArrowheads="1"/>
          </p:cNvSpPr>
          <p:nvPr>
            <p:ph type="title"/>
          </p:nvPr>
        </p:nvSpPr>
        <p:spPr/>
        <p:txBody>
          <a:bodyPr/>
          <a:lstStyle/>
          <a:p>
            <a:r>
              <a:rPr lang="en-US"/>
              <a:t/>
            </a:r>
            <a:br>
              <a:rPr lang="en-US"/>
            </a:br>
            <a:r>
              <a:rPr lang="en-US"/>
              <a:t>Solver Libraries</a:t>
            </a:r>
          </a:p>
        </p:txBody>
      </p:sp>
      <p:sp>
        <p:nvSpPr>
          <p:cNvPr id="1107971" name="Rectangle 3"/>
          <p:cNvSpPr>
            <a:spLocks noGrp="1" noChangeArrowheads="1"/>
          </p:cNvSpPr>
          <p:nvPr>
            <p:ph type="body" idx="1"/>
          </p:nvPr>
        </p:nvSpPr>
        <p:spPr/>
        <p:txBody>
          <a:bodyPr/>
          <a:lstStyle/>
          <a:p>
            <a:pPr>
              <a:buFont typeface="Wingdings" pitchFamily="2" charset="2"/>
              <a:buNone/>
            </a:pPr>
            <a:r>
              <a:rPr lang="en-US"/>
              <a:t>Probably the most common scientific computing task is solving a system of equations</a:t>
            </a:r>
          </a:p>
          <a:p>
            <a:pPr>
              <a:lnSpc>
                <a:spcPct val="60000"/>
              </a:lnSpc>
              <a:buFont typeface="Wingdings" pitchFamily="2" charset="2"/>
              <a:buNone/>
            </a:pPr>
            <a:r>
              <a:rPr lang="en-US" b="1"/>
              <a:t>                            Ax</a:t>
            </a:r>
            <a:r>
              <a:rPr lang="en-US"/>
              <a:t> = </a:t>
            </a:r>
            <a:r>
              <a:rPr lang="en-US" b="1"/>
              <a:t>b</a:t>
            </a:r>
          </a:p>
          <a:p>
            <a:pPr>
              <a:buFont typeface="Wingdings" pitchFamily="2" charset="2"/>
              <a:buNone/>
            </a:pPr>
            <a:r>
              <a:rPr lang="en-US"/>
              <a:t>where </a:t>
            </a:r>
            <a:r>
              <a:rPr lang="en-US" b="1"/>
              <a:t>A</a:t>
            </a:r>
            <a:r>
              <a:rPr lang="en-US"/>
              <a:t> is a matrix of coefficients, </a:t>
            </a:r>
            <a:r>
              <a:rPr lang="en-US" b="1"/>
              <a:t>x</a:t>
            </a:r>
            <a:r>
              <a:rPr lang="en-US"/>
              <a:t> is a vector of unknowns, and </a:t>
            </a:r>
            <a:r>
              <a:rPr lang="en-US" b="1"/>
              <a:t>b</a:t>
            </a:r>
            <a:r>
              <a:rPr lang="en-US"/>
              <a:t> is a vector of knowns.</a:t>
            </a:r>
          </a:p>
          <a:p>
            <a:pPr>
              <a:buFont typeface="Wingdings" pitchFamily="2" charset="2"/>
              <a:buNone/>
            </a:pPr>
            <a:r>
              <a:rPr lang="en-US"/>
              <a:t>The goal is to solve for </a:t>
            </a:r>
            <a:r>
              <a:rPr lang="en-US" b="1"/>
              <a:t>x</a:t>
            </a:r>
            <a:r>
              <a:rPr lang="en-US"/>
              <a:t>.</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2392B4FB-960C-4BE3-B089-482636FB3508}" type="slidenum">
              <a:rPr lang="en-US"/>
              <a:pPr/>
              <a:t>28</a:t>
            </a:fld>
            <a:endParaRPr lang="en-US"/>
          </a:p>
        </p:txBody>
      </p:sp>
      <p:sp>
        <p:nvSpPr>
          <p:cNvPr id="1108994" name="Rectangle 2"/>
          <p:cNvSpPr>
            <a:spLocks noGrp="1" noChangeArrowheads="1"/>
          </p:cNvSpPr>
          <p:nvPr>
            <p:ph type="title"/>
          </p:nvPr>
        </p:nvSpPr>
        <p:spPr/>
        <p:txBody>
          <a:bodyPr/>
          <a:lstStyle/>
          <a:p>
            <a:r>
              <a:rPr lang="en-US"/>
              <a:t>Solving Systems of Equations</a:t>
            </a:r>
          </a:p>
        </p:txBody>
      </p:sp>
      <p:sp>
        <p:nvSpPr>
          <p:cNvPr id="1108995" name="Rectangle 3"/>
          <p:cNvSpPr>
            <a:spLocks noGrp="1" noChangeArrowheads="1"/>
          </p:cNvSpPr>
          <p:nvPr>
            <p:ph type="body" idx="1"/>
          </p:nvPr>
        </p:nvSpPr>
        <p:spPr/>
        <p:txBody>
          <a:bodyPr/>
          <a:lstStyle/>
          <a:p>
            <a:pPr>
              <a:spcBef>
                <a:spcPts val="0"/>
              </a:spcBef>
              <a:buFont typeface="Wingdings" pitchFamily="2" charset="2"/>
              <a:buNone/>
            </a:pPr>
            <a:r>
              <a:rPr lang="en-US" b="1" dirty="0">
                <a:solidFill>
                  <a:schemeClr val="hlink"/>
                </a:solidFill>
              </a:rPr>
              <a:t>Don’ts</a:t>
            </a:r>
            <a:r>
              <a:rPr lang="en-US" dirty="0"/>
              <a:t>:</a:t>
            </a:r>
          </a:p>
          <a:p>
            <a:pPr>
              <a:spcBef>
                <a:spcPts val="0"/>
              </a:spcBef>
            </a:pPr>
            <a:r>
              <a:rPr lang="en-US" b="1" u="sng" dirty="0">
                <a:solidFill>
                  <a:schemeClr val="hlink"/>
                </a:solidFill>
              </a:rPr>
              <a:t>Don’t</a:t>
            </a:r>
            <a:r>
              <a:rPr lang="en-US" dirty="0"/>
              <a:t> invert the matrix (</a:t>
            </a:r>
            <a:r>
              <a:rPr lang="en-US" b="1" dirty="0"/>
              <a:t>x</a:t>
            </a:r>
            <a:r>
              <a:rPr lang="en-US" dirty="0"/>
              <a:t> = </a:t>
            </a:r>
            <a:r>
              <a:rPr lang="en-US" b="1" dirty="0"/>
              <a:t>A</a:t>
            </a:r>
            <a:r>
              <a:rPr lang="en-US" baseline="30000" dirty="0"/>
              <a:t>-1</a:t>
            </a:r>
            <a:r>
              <a:rPr lang="en-US" b="1" dirty="0"/>
              <a:t>b</a:t>
            </a:r>
            <a:r>
              <a:rPr lang="en-US" dirty="0"/>
              <a:t>). That’s much more costly than solving directly, and much more prone to numerical error.</a:t>
            </a:r>
          </a:p>
          <a:p>
            <a:pPr>
              <a:spcBef>
                <a:spcPts val="0"/>
              </a:spcBef>
            </a:pPr>
            <a:r>
              <a:rPr lang="en-US" b="1" u="sng" dirty="0">
                <a:solidFill>
                  <a:schemeClr val="hlink"/>
                </a:solidFill>
              </a:rPr>
              <a:t>Don’t</a:t>
            </a:r>
            <a:r>
              <a:rPr lang="en-US" dirty="0"/>
              <a:t> write your own solver code.  There are people who devote their whole careers to writing solvers. They know a lot more about writing solvers than we do.</a:t>
            </a:r>
          </a:p>
        </p:txBody>
      </p:sp>
      <p:pic>
        <p:nvPicPr>
          <p:cNvPr id="6" name="Picture 5" descr="goofus_gallant_button_junejuly1959.jpg"/>
          <p:cNvPicPr>
            <a:picLocks noChangeAspect="1"/>
          </p:cNvPicPr>
          <p:nvPr/>
        </p:nvPicPr>
        <p:blipFill>
          <a:blip r:embed="rId3" cstate="print"/>
          <a:stretch>
            <a:fillRect/>
          </a:stretch>
        </p:blipFill>
        <p:spPr>
          <a:xfrm>
            <a:off x="738909" y="4038600"/>
            <a:ext cx="3191356" cy="2038350"/>
          </a:xfrm>
          <a:prstGeom prst="rect">
            <a:avLst/>
          </a:prstGeom>
        </p:spPr>
      </p:pic>
      <p:pic>
        <p:nvPicPr>
          <p:cNvPr id="7" name="Picture 6" descr="goofus_gallant_scissors.jpg"/>
          <p:cNvPicPr>
            <a:picLocks noChangeAspect="1"/>
          </p:cNvPicPr>
          <p:nvPr/>
        </p:nvPicPr>
        <p:blipFill>
          <a:blip r:embed="rId4" cstate="print"/>
          <a:stretch>
            <a:fillRect/>
          </a:stretch>
        </p:blipFill>
        <p:spPr>
          <a:xfrm>
            <a:off x="3942945" y="4038600"/>
            <a:ext cx="4362855" cy="2050542"/>
          </a:xfrm>
          <a:prstGeom prst="rect">
            <a:avLst/>
          </a:prstGeom>
        </p:spPr>
      </p:pic>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ABCA7B50-4591-4205-914D-489EE3D09476}" type="slidenum">
              <a:rPr lang="en-US"/>
              <a:pPr/>
              <a:t>29</a:t>
            </a:fld>
            <a:endParaRPr lang="en-US"/>
          </a:p>
        </p:txBody>
      </p:sp>
      <p:sp>
        <p:nvSpPr>
          <p:cNvPr id="1110018" name="Rectangle 2"/>
          <p:cNvSpPr>
            <a:spLocks noGrp="1" noChangeArrowheads="1"/>
          </p:cNvSpPr>
          <p:nvPr>
            <p:ph type="title"/>
          </p:nvPr>
        </p:nvSpPr>
        <p:spPr/>
        <p:txBody>
          <a:bodyPr/>
          <a:lstStyle/>
          <a:p>
            <a:r>
              <a:rPr lang="en-US"/>
              <a:t>Solving Do’s</a:t>
            </a:r>
          </a:p>
        </p:txBody>
      </p:sp>
      <p:sp>
        <p:nvSpPr>
          <p:cNvPr id="1110019" name="Rectangle 3"/>
          <p:cNvSpPr>
            <a:spLocks noGrp="1" noChangeArrowheads="1"/>
          </p:cNvSpPr>
          <p:nvPr>
            <p:ph type="body" idx="1"/>
          </p:nvPr>
        </p:nvSpPr>
        <p:spPr/>
        <p:txBody>
          <a:bodyPr/>
          <a:lstStyle/>
          <a:p>
            <a:pPr>
              <a:buFont typeface="Wingdings" pitchFamily="2" charset="2"/>
              <a:buNone/>
            </a:pPr>
            <a:r>
              <a:rPr lang="en-US" b="1">
                <a:solidFill>
                  <a:schemeClr val="folHlink"/>
                </a:solidFill>
              </a:rPr>
              <a:t>Do’s</a:t>
            </a:r>
            <a:r>
              <a:rPr lang="en-US"/>
              <a:t>:</a:t>
            </a:r>
          </a:p>
          <a:p>
            <a:r>
              <a:rPr lang="en-US" b="1" u="sng">
                <a:solidFill>
                  <a:schemeClr val="folHlink"/>
                </a:solidFill>
              </a:rPr>
              <a:t>Do</a:t>
            </a:r>
            <a:r>
              <a:rPr lang="en-US"/>
              <a:t> use standard, portable solver libraries.</a:t>
            </a:r>
          </a:p>
          <a:p>
            <a:r>
              <a:rPr lang="en-US" b="1" u="sng">
                <a:solidFill>
                  <a:schemeClr val="folHlink"/>
                </a:solidFill>
              </a:rPr>
              <a:t>Do</a:t>
            </a:r>
            <a:r>
              <a:rPr lang="en-US"/>
              <a:t> use a version that’s tuned for the platform you’re running on, if available.</a:t>
            </a:r>
          </a:p>
          <a:p>
            <a:r>
              <a:rPr lang="en-US" b="1" u="sng">
                <a:solidFill>
                  <a:schemeClr val="folHlink"/>
                </a:solidFill>
              </a:rPr>
              <a:t>Do</a:t>
            </a:r>
            <a:r>
              <a:rPr lang="en-US"/>
              <a:t> use the information that you have about your system of equations to pick the most efficient solver.</a:t>
            </a:r>
          </a:p>
        </p:txBody>
      </p:sp>
      <p:pic>
        <p:nvPicPr>
          <p:cNvPr id="6" name="Picture 5" descr="goofus_gallant_floor.jpg"/>
          <p:cNvPicPr>
            <a:picLocks noChangeAspect="1"/>
          </p:cNvPicPr>
          <p:nvPr/>
        </p:nvPicPr>
        <p:blipFill>
          <a:blip r:embed="rId3" cstate="print"/>
          <a:stretch>
            <a:fillRect/>
          </a:stretch>
        </p:blipFill>
        <p:spPr>
          <a:xfrm>
            <a:off x="381000" y="3886200"/>
            <a:ext cx="5397500" cy="2197100"/>
          </a:xfrm>
          <a:prstGeom prst="rect">
            <a:avLst/>
          </a:prstGeom>
        </p:spPr>
      </p:pic>
      <p:pic>
        <p:nvPicPr>
          <p:cNvPr id="7" name="Picture 6" descr="goofus_gallant_hrsm_oct1980.jpg"/>
          <p:cNvPicPr>
            <a:picLocks noChangeAspect="1"/>
          </p:cNvPicPr>
          <p:nvPr/>
        </p:nvPicPr>
        <p:blipFill>
          <a:blip r:embed="rId4" cstate="print"/>
          <a:stretch>
            <a:fillRect/>
          </a:stretch>
        </p:blipFill>
        <p:spPr>
          <a:xfrm>
            <a:off x="5867399" y="3810000"/>
            <a:ext cx="2845643" cy="2286000"/>
          </a:xfrm>
          <a:prstGeom prst="rect">
            <a:avLst/>
          </a:prstGeom>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oter Placeholder 4"/>
          <p:cNvSpPr>
            <a:spLocks noGrp="1"/>
          </p:cNvSpPr>
          <p:nvPr>
            <p:ph type="ftr" sz="quarter" idx="10"/>
          </p:nvPr>
        </p:nvSpPr>
        <p:spPr/>
        <p:txBody>
          <a:bodyPr/>
          <a:lstStyle/>
          <a:p>
            <a:r>
              <a:rPr lang="en-US" dirty="0"/>
              <a:t>Supercomputing in Plain </a:t>
            </a:r>
            <a:r>
              <a:rPr lang="en-US" dirty="0" smtClean="0"/>
              <a:t>English: Grab Bag</a:t>
            </a:r>
            <a:endParaRPr lang="en-US" dirty="0"/>
          </a:p>
          <a:p>
            <a:r>
              <a:rPr lang="en-US" dirty="0" smtClean="0"/>
              <a:t>Tue May 3 2011</a:t>
            </a:r>
            <a:endParaRPr lang="en-US" dirty="0"/>
          </a:p>
        </p:txBody>
      </p:sp>
      <p:sp>
        <p:nvSpPr>
          <p:cNvPr id="47" name="Slide Number Placeholder 5"/>
          <p:cNvSpPr>
            <a:spLocks noGrp="1"/>
          </p:cNvSpPr>
          <p:nvPr>
            <p:ph type="sldNum" sz="quarter" idx="11"/>
          </p:nvPr>
        </p:nvSpPr>
        <p:spPr/>
        <p:txBody>
          <a:bodyPr/>
          <a:lstStyle/>
          <a:p>
            <a:fld id="{EBB0104E-1552-4FE0-942D-69F62B5AB014}" type="slidenum">
              <a:rPr lang="en-US"/>
              <a:pPr/>
              <a:t>3</a:t>
            </a:fld>
            <a:endParaRPr lang="en-US"/>
          </a:p>
        </p:txBody>
      </p:sp>
      <p:sp>
        <p:nvSpPr>
          <p:cNvPr id="451586" name="Rectangle 2"/>
          <p:cNvSpPr>
            <a:spLocks noGrp="1" noChangeArrowheads="1"/>
          </p:cNvSpPr>
          <p:nvPr>
            <p:ph type="title"/>
          </p:nvPr>
        </p:nvSpPr>
        <p:spPr/>
        <p:txBody>
          <a:bodyPr/>
          <a:lstStyle/>
          <a:p>
            <a:r>
              <a:rPr lang="en-US" sz="3600"/>
              <a:t>Access Grid</a:t>
            </a:r>
          </a:p>
        </p:txBody>
      </p:sp>
      <p:sp>
        <p:nvSpPr>
          <p:cNvPr id="451587" name="Rectangle 3"/>
          <p:cNvSpPr>
            <a:spLocks noGrp="1" noChangeArrowheads="1"/>
          </p:cNvSpPr>
          <p:nvPr>
            <p:ph type="body" sz="half" idx="1"/>
          </p:nvPr>
        </p:nvSpPr>
        <p:spPr>
          <a:xfrm>
            <a:off x="609600" y="1219200"/>
            <a:ext cx="7772400" cy="4648200"/>
          </a:xfrm>
        </p:spPr>
        <p:txBody>
          <a:bodyPr/>
          <a:lstStyle/>
          <a:p>
            <a:pPr algn="ctr">
              <a:lnSpc>
                <a:spcPct val="90000"/>
              </a:lnSpc>
              <a:buFont typeface="Wingdings" pitchFamily="2" charset="2"/>
              <a:buNone/>
            </a:pPr>
            <a:r>
              <a:rPr lang="en-US" dirty="0" smtClean="0"/>
              <a:t>If </a:t>
            </a:r>
            <a:r>
              <a:rPr lang="en-US" dirty="0"/>
              <a:t>you aren’t sure whether you have AG, you probably don’t.</a:t>
            </a:r>
          </a:p>
        </p:txBody>
      </p:sp>
      <p:graphicFrame>
        <p:nvGraphicFramePr>
          <p:cNvPr id="451661" name="Group 77"/>
          <p:cNvGraphicFramePr>
            <a:graphicFrameLocks noGrp="1"/>
          </p:cNvGraphicFramePr>
          <p:nvPr>
            <p:ph sz="half" idx="2"/>
          </p:nvPr>
        </p:nvGraphicFramePr>
        <p:xfrm>
          <a:off x="2819400" y="1935480"/>
          <a:ext cx="2971800" cy="289560"/>
        </p:xfrm>
        <a:graphic>
          <a:graphicData uri="http://schemas.openxmlformats.org/drawingml/2006/table">
            <a:tbl>
              <a:tblPr/>
              <a:tblGrid>
                <a:gridCol w="1295400"/>
                <a:gridCol w="1676400"/>
              </a:tblGrid>
              <a:tr h="180975">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May 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Helium</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451660" name="Text Box 76"/>
          <p:cNvSpPr txBox="1">
            <a:spLocks noChangeArrowheads="1"/>
          </p:cNvSpPr>
          <p:nvPr/>
        </p:nvSpPr>
        <p:spPr bwMode="auto">
          <a:xfrm>
            <a:off x="6019800" y="1981200"/>
            <a:ext cx="2438400" cy="1569660"/>
          </a:xfrm>
          <a:prstGeom prst="rect">
            <a:avLst/>
          </a:prstGeom>
          <a:noFill/>
          <a:ln w="9525">
            <a:noFill/>
            <a:miter lim="800000"/>
            <a:headEnd/>
            <a:tailEnd/>
          </a:ln>
          <a:effectLst/>
        </p:spPr>
        <p:txBody>
          <a:bodyPr>
            <a:spAutoFit/>
          </a:bodyPr>
          <a:lstStyle/>
          <a:p>
            <a:pPr>
              <a:spcBef>
                <a:spcPct val="50000"/>
              </a:spcBef>
            </a:pPr>
            <a:r>
              <a:rPr lang="en-US" sz="2400" dirty="0"/>
              <a:t>Many thanks to </a:t>
            </a:r>
            <a:r>
              <a:rPr lang="en-US" sz="2400" dirty="0" smtClean="0"/>
              <a:t>Patrick Calhoun of OU for </a:t>
            </a:r>
            <a:r>
              <a:rPr lang="en-US" sz="2400" dirty="0"/>
              <a:t>setting these up  for us.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24" name="Slide Number Placeholder 4"/>
          <p:cNvSpPr>
            <a:spLocks noGrp="1"/>
          </p:cNvSpPr>
          <p:nvPr>
            <p:ph type="sldNum" sz="quarter" idx="11"/>
          </p:nvPr>
        </p:nvSpPr>
        <p:spPr/>
        <p:txBody>
          <a:bodyPr/>
          <a:lstStyle/>
          <a:p>
            <a:fld id="{AC6B423C-0ED9-49BD-9319-96257EECEFE1}" type="slidenum">
              <a:rPr lang="en-US"/>
              <a:pPr/>
              <a:t>30</a:t>
            </a:fld>
            <a:endParaRPr lang="en-US"/>
          </a:p>
        </p:txBody>
      </p:sp>
      <p:sp>
        <p:nvSpPr>
          <p:cNvPr id="1111042" name="Rectangle 2"/>
          <p:cNvSpPr>
            <a:spLocks noGrp="1" noChangeArrowheads="1"/>
          </p:cNvSpPr>
          <p:nvPr>
            <p:ph type="title"/>
          </p:nvPr>
        </p:nvSpPr>
        <p:spPr/>
        <p:txBody>
          <a:bodyPr/>
          <a:lstStyle/>
          <a:p>
            <a:r>
              <a:rPr lang="en-US"/>
              <a:t>All About Your Matrix</a:t>
            </a:r>
          </a:p>
        </p:txBody>
      </p:sp>
      <p:sp>
        <p:nvSpPr>
          <p:cNvPr id="1111043" name="Rectangle 3"/>
          <p:cNvSpPr>
            <a:spLocks noGrp="1" noChangeArrowheads="1"/>
          </p:cNvSpPr>
          <p:nvPr>
            <p:ph type="body" idx="1"/>
          </p:nvPr>
        </p:nvSpPr>
        <p:spPr/>
        <p:txBody>
          <a:bodyPr/>
          <a:lstStyle/>
          <a:p>
            <a:pPr>
              <a:buFont typeface="Wingdings" pitchFamily="2" charset="2"/>
              <a:buNone/>
            </a:pPr>
            <a:r>
              <a:rPr lang="en-US"/>
              <a:t>If you know things about your matrix, you maybe can use a more efficient solver.</a:t>
            </a:r>
          </a:p>
          <a:p>
            <a:r>
              <a:rPr lang="en-US"/>
              <a:t>Symmetric:  </a:t>
            </a:r>
            <a:r>
              <a:rPr lang="en-US" i="1"/>
              <a:t>a</a:t>
            </a:r>
            <a:r>
              <a:rPr lang="en-US" i="1" baseline="-25000"/>
              <a:t>i,j</a:t>
            </a:r>
            <a:r>
              <a:rPr lang="en-US"/>
              <a:t> = </a:t>
            </a:r>
            <a:r>
              <a:rPr lang="en-US" i="1"/>
              <a:t>a</a:t>
            </a:r>
            <a:r>
              <a:rPr lang="en-US" i="1" baseline="-25000"/>
              <a:t>j,i</a:t>
            </a:r>
          </a:p>
          <a:p>
            <a:r>
              <a:rPr lang="en-US"/>
              <a:t>Positive definite: </a:t>
            </a:r>
            <a:r>
              <a:rPr lang="en-US" b="1"/>
              <a:t>x</a:t>
            </a:r>
            <a:r>
              <a:rPr lang="en-US" baseline="30000"/>
              <a:t>T</a:t>
            </a:r>
            <a:r>
              <a:rPr lang="en-US" b="1"/>
              <a:t>Ax</a:t>
            </a:r>
            <a:r>
              <a:rPr lang="en-US"/>
              <a:t> &gt; 0 for all </a:t>
            </a:r>
            <a:r>
              <a:rPr lang="en-US" b="1"/>
              <a:t>x</a:t>
            </a:r>
            <a:r>
              <a:rPr lang="en-US"/>
              <a:t> </a:t>
            </a:r>
            <a:r>
              <a:rPr lang="en-US">
                <a:sym typeface="Symbol" pitchFamily="18" charset="2"/>
              </a:rPr>
              <a:t> </a:t>
            </a:r>
            <a:r>
              <a:rPr lang="en-US">
                <a:sym typeface="StarMath" pitchFamily="2" charset="2"/>
              </a:rPr>
              <a:t>0                             (for example, if all eigenvalues are positive)</a:t>
            </a:r>
          </a:p>
          <a:p>
            <a:r>
              <a:rPr lang="en-US">
                <a:sym typeface="StarMath" pitchFamily="2" charset="2"/>
              </a:rPr>
              <a:t>Banded:</a:t>
            </a:r>
          </a:p>
          <a:p>
            <a:pPr>
              <a:buFont typeface="Wingdings" pitchFamily="2" charset="2"/>
              <a:buNone/>
            </a:pPr>
            <a:r>
              <a:rPr lang="en-US"/>
              <a:t>    zero</a:t>
            </a:r>
          </a:p>
          <a:p>
            <a:pPr>
              <a:buFont typeface="Wingdings" pitchFamily="2" charset="2"/>
              <a:buNone/>
            </a:pPr>
            <a:r>
              <a:rPr lang="en-US"/>
              <a:t>    except</a:t>
            </a:r>
          </a:p>
          <a:p>
            <a:pPr>
              <a:buFont typeface="Wingdings" pitchFamily="2" charset="2"/>
              <a:buNone/>
            </a:pPr>
            <a:r>
              <a:rPr lang="en-US"/>
              <a:t>    on the</a:t>
            </a:r>
          </a:p>
          <a:p>
            <a:pPr>
              <a:buFont typeface="Wingdings" pitchFamily="2" charset="2"/>
              <a:buNone/>
            </a:pPr>
            <a:r>
              <a:rPr lang="en-US"/>
              <a:t>    bands</a:t>
            </a:r>
          </a:p>
        </p:txBody>
      </p:sp>
      <p:grpSp>
        <p:nvGrpSpPr>
          <p:cNvPr id="2" name="Group 4"/>
          <p:cNvGrpSpPr>
            <a:grpSpLocks/>
          </p:cNvGrpSpPr>
          <p:nvPr/>
        </p:nvGrpSpPr>
        <p:grpSpPr bwMode="auto">
          <a:xfrm>
            <a:off x="2362200" y="4038600"/>
            <a:ext cx="1600200" cy="1600200"/>
            <a:chOff x="1584" y="2928"/>
            <a:chExt cx="1008" cy="1008"/>
          </a:xfrm>
        </p:grpSpPr>
        <p:sp>
          <p:nvSpPr>
            <p:cNvPr id="1111045" name="Rectangle 5"/>
            <p:cNvSpPr>
              <a:spLocks noChangeArrowheads="1"/>
            </p:cNvSpPr>
            <p:nvPr/>
          </p:nvSpPr>
          <p:spPr bwMode="auto">
            <a:xfrm>
              <a:off x="1584" y="2928"/>
              <a:ext cx="1008" cy="100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111046" name="Line 6"/>
            <p:cNvSpPr>
              <a:spLocks noChangeShapeType="1"/>
            </p:cNvSpPr>
            <p:nvPr/>
          </p:nvSpPr>
          <p:spPr bwMode="auto">
            <a:xfrm>
              <a:off x="1584" y="2928"/>
              <a:ext cx="1008" cy="1008"/>
            </a:xfrm>
            <a:prstGeom prst="line">
              <a:avLst/>
            </a:prstGeom>
            <a:noFill/>
            <a:ln w="9525">
              <a:solidFill>
                <a:schemeClr val="tx1"/>
              </a:solidFill>
              <a:miter lim="800000"/>
              <a:headEnd/>
              <a:tailEnd/>
            </a:ln>
            <a:effectLst/>
          </p:spPr>
          <p:txBody>
            <a:bodyPr wrap="none"/>
            <a:lstStyle/>
            <a:p>
              <a:endParaRPr lang="en-US"/>
            </a:p>
          </p:txBody>
        </p:sp>
        <p:sp>
          <p:nvSpPr>
            <p:cNvPr id="1111047" name="Line 7"/>
            <p:cNvSpPr>
              <a:spLocks noChangeShapeType="1"/>
            </p:cNvSpPr>
            <p:nvPr/>
          </p:nvSpPr>
          <p:spPr bwMode="auto">
            <a:xfrm>
              <a:off x="1584" y="3072"/>
              <a:ext cx="864" cy="864"/>
            </a:xfrm>
            <a:prstGeom prst="line">
              <a:avLst/>
            </a:prstGeom>
            <a:noFill/>
            <a:ln w="9525">
              <a:solidFill>
                <a:schemeClr val="tx1"/>
              </a:solidFill>
              <a:miter lim="800000"/>
              <a:headEnd/>
              <a:tailEnd/>
            </a:ln>
            <a:effectLst/>
          </p:spPr>
          <p:txBody>
            <a:bodyPr wrap="none"/>
            <a:lstStyle/>
            <a:p>
              <a:endParaRPr lang="en-US"/>
            </a:p>
          </p:txBody>
        </p:sp>
        <p:sp>
          <p:nvSpPr>
            <p:cNvPr id="1111048" name="Line 8"/>
            <p:cNvSpPr>
              <a:spLocks noChangeShapeType="1"/>
            </p:cNvSpPr>
            <p:nvPr/>
          </p:nvSpPr>
          <p:spPr bwMode="auto">
            <a:xfrm>
              <a:off x="1728" y="2928"/>
              <a:ext cx="864" cy="864"/>
            </a:xfrm>
            <a:prstGeom prst="line">
              <a:avLst/>
            </a:prstGeom>
            <a:noFill/>
            <a:ln w="9525">
              <a:solidFill>
                <a:schemeClr val="tx1"/>
              </a:solidFill>
              <a:miter lim="800000"/>
              <a:headEnd/>
              <a:tailEnd/>
            </a:ln>
            <a:effectLst/>
          </p:spPr>
          <p:txBody>
            <a:bodyPr wrap="none"/>
            <a:lstStyle/>
            <a:p>
              <a:endParaRPr lang="en-US"/>
            </a:p>
          </p:txBody>
        </p:sp>
        <p:sp>
          <p:nvSpPr>
            <p:cNvPr id="1111049" name="Line 9"/>
            <p:cNvSpPr>
              <a:spLocks noChangeShapeType="1"/>
            </p:cNvSpPr>
            <p:nvPr/>
          </p:nvSpPr>
          <p:spPr bwMode="auto">
            <a:xfrm>
              <a:off x="1584" y="3600"/>
              <a:ext cx="336" cy="336"/>
            </a:xfrm>
            <a:prstGeom prst="line">
              <a:avLst/>
            </a:prstGeom>
            <a:noFill/>
            <a:ln w="9525">
              <a:solidFill>
                <a:schemeClr val="tx1"/>
              </a:solidFill>
              <a:miter lim="800000"/>
              <a:headEnd/>
              <a:tailEnd/>
            </a:ln>
            <a:effectLst/>
          </p:spPr>
          <p:txBody>
            <a:bodyPr wrap="none"/>
            <a:lstStyle/>
            <a:p>
              <a:endParaRPr lang="en-US"/>
            </a:p>
          </p:txBody>
        </p:sp>
        <p:sp>
          <p:nvSpPr>
            <p:cNvPr id="1111050" name="Line 10"/>
            <p:cNvSpPr>
              <a:spLocks noChangeShapeType="1"/>
            </p:cNvSpPr>
            <p:nvPr/>
          </p:nvSpPr>
          <p:spPr bwMode="auto">
            <a:xfrm>
              <a:off x="2256" y="2928"/>
              <a:ext cx="336" cy="336"/>
            </a:xfrm>
            <a:prstGeom prst="line">
              <a:avLst/>
            </a:prstGeom>
            <a:noFill/>
            <a:ln w="9525">
              <a:solidFill>
                <a:schemeClr val="tx1"/>
              </a:solidFill>
              <a:miter lim="800000"/>
              <a:headEnd/>
              <a:tailEnd/>
            </a:ln>
            <a:effectLst/>
          </p:spPr>
          <p:txBody>
            <a:bodyPr wrap="none"/>
            <a:lstStyle/>
            <a:p>
              <a:endParaRPr lang="en-US"/>
            </a:p>
          </p:txBody>
        </p:sp>
      </p:grpSp>
      <p:sp>
        <p:nvSpPr>
          <p:cNvPr id="1111051" name="Text Box 11"/>
          <p:cNvSpPr txBox="1">
            <a:spLocks noChangeArrowheads="1"/>
          </p:cNvSpPr>
          <p:nvPr/>
        </p:nvSpPr>
        <p:spPr bwMode="auto">
          <a:xfrm>
            <a:off x="4572000" y="3810000"/>
            <a:ext cx="2298700" cy="579438"/>
          </a:xfrm>
          <a:prstGeom prst="rect">
            <a:avLst/>
          </a:prstGeom>
          <a:noFill/>
          <a:ln w="9525">
            <a:noFill/>
            <a:miter lim="800000"/>
            <a:headEnd/>
            <a:tailEnd/>
          </a:ln>
          <a:effectLst/>
        </p:spPr>
        <p:txBody>
          <a:bodyPr wrap="none">
            <a:spAutoFit/>
          </a:bodyPr>
          <a:lstStyle/>
          <a:p>
            <a:pPr algn="l">
              <a:buClr>
                <a:schemeClr val="folHlink"/>
              </a:buClr>
              <a:buFont typeface="Wingdings" pitchFamily="2" charset="2"/>
              <a:buChar char="§"/>
            </a:pPr>
            <a:r>
              <a:rPr lang="en-US" sz="3200">
                <a:latin typeface="Tahoma" pitchFamily="34" charset="0"/>
              </a:rPr>
              <a:t> </a:t>
            </a:r>
            <a:r>
              <a:rPr lang="en-US" sz="2800"/>
              <a:t>Tridiagonal</a:t>
            </a:r>
            <a:r>
              <a:rPr lang="en-US" sz="3200">
                <a:latin typeface="Tahoma" pitchFamily="34" charset="0"/>
              </a:rPr>
              <a:t>:</a:t>
            </a:r>
          </a:p>
        </p:txBody>
      </p:sp>
      <p:sp>
        <p:nvSpPr>
          <p:cNvPr id="1111052" name="Line 12"/>
          <p:cNvSpPr>
            <a:spLocks noChangeShapeType="1"/>
          </p:cNvSpPr>
          <p:nvPr/>
        </p:nvSpPr>
        <p:spPr bwMode="auto">
          <a:xfrm>
            <a:off x="5791200" y="6400800"/>
            <a:ext cx="0" cy="0"/>
          </a:xfrm>
          <a:prstGeom prst="line">
            <a:avLst/>
          </a:prstGeom>
          <a:noFill/>
          <a:ln w="9525">
            <a:solidFill>
              <a:schemeClr val="tx1"/>
            </a:solidFill>
            <a:miter lim="800000"/>
            <a:headEnd/>
            <a:tailEnd/>
          </a:ln>
          <a:effectLst/>
        </p:spPr>
        <p:txBody>
          <a:bodyPr wrap="none"/>
          <a:lstStyle/>
          <a:p>
            <a:endParaRPr lang="en-US"/>
          </a:p>
        </p:txBody>
      </p:sp>
      <p:sp>
        <p:nvSpPr>
          <p:cNvPr id="1111053" name="Line 13"/>
          <p:cNvSpPr>
            <a:spLocks noChangeShapeType="1"/>
          </p:cNvSpPr>
          <p:nvPr/>
        </p:nvSpPr>
        <p:spPr bwMode="auto">
          <a:xfrm>
            <a:off x="6858000" y="5334000"/>
            <a:ext cx="0" cy="0"/>
          </a:xfrm>
          <a:prstGeom prst="line">
            <a:avLst/>
          </a:prstGeom>
          <a:noFill/>
          <a:ln w="9525">
            <a:solidFill>
              <a:schemeClr val="tx1"/>
            </a:solidFill>
            <a:miter lim="800000"/>
            <a:headEnd/>
            <a:tailEnd/>
          </a:ln>
          <a:effectLst/>
        </p:spPr>
        <p:txBody>
          <a:bodyPr wrap="none"/>
          <a:lstStyle/>
          <a:p>
            <a:endParaRPr lang="en-US"/>
          </a:p>
        </p:txBody>
      </p:sp>
      <p:sp>
        <p:nvSpPr>
          <p:cNvPr id="1111054" name="Text Box 14"/>
          <p:cNvSpPr txBox="1">
            <a:spLocks noChangeArrowheads="1"/>
          </p:cNvSpPr>
          <p:nvPr/>
        </p:nvSpPr>
        <p:spPr bwMode="auto">
          <a:xfrm>
            <a:off x="7620000" y="5707063"/>
            <a:ext cx="228600" cy="579437"/>
          </a:xfrm>
          <a:prstGeom prst="rect">
            <a:avLst/>
          </a:prstGeom>
          <a:noFill/>
          <a:ln w="9525">
            <a:noFill/>
            <a:miter lim="800000"/>
            <a:headEnd/>
            <a:tailEnd/>
          </a:ln>
          <a:effectLst/>
        </p:spPr>
        <p:txBody>
          <a:bodyPr>
            <a:spAutoFit/>
          </a:bodyPr>
          <a:lstStyle/>
          <a:p>
            <a:pPr algn="l">
              <a:spcBef>
                <a:spcPct val="50000"/>
              </a:spcBef>
            </a:pPr>
            <a:endParaRPr lang="en-US" sz="3200">
              <a:latin typeface="Tahoma" pitchFamily="34" charset="0"/>
            </a:endParaRPr>
          </a:p>
        </p:txBody>
      </p:sp>
      <p:grpSp>
        <p:nvGrpSpPr>
          <p:cNvPr id="3" name="Group 15"/>
          <p:cNvGrpSpPr>
            <a:grpSpLocks/>
          </p:cNvGrpSpPr>
          <p:nvPr/>
        </p:nvGrpSpPr>
        <p:grpSpPr bwMode="auto">
          <a:xfrm>
            <a:off x="5029200" y="4419600"/>
            <a:ext cx="1600200" cy="1600200"/>
            <a:chOff x="3312" y="3024"/>
            <a:chExt cx="1008" cy="1008"/>
          </a:xfrm>
        </p:grpSpPr>
        <p:sp>
          <p:nvSpPr>
            <p:cNvPr id="1111056" name="Rectangle 16"/>
            <p:cNvSpPr>
              <a:spLocks noChangeArrowheads="1"/>
            </p:cNvSpPr>
            <p:nvPr/>
          </p:nvSpPr>
          <p:spPr bwMode="auto">
            <a:xfrm>
              <a:off x="3312" y="3024"/>
              <a:ext cx="1008" cy="1008"/>
            </a:xfrm>
            <a:prstGeom prst="rect">
              <a:avLst/>
            </a:prstGeom>
            <a:solidFill>
              <a:schemeClr val="accent1"/>
            </a:solidFill>
            <a:ln w="9525">
              <a:solidFill>
                <a:schemeClr val="tx1"/>
              </a:solidFill>
              <a:miter lim="800000"/>
              <a:headEnd/>
              <a:tailEnd/>
            </a:ln>
            <a:effectLst/>
          </p:spPr>
          <p:txBody>
            <a:bodyPr wrap="none" anchor="ctr"/>
            <a:lstStyle/>
            <a:p>
              <a:endParaRPr lang="en-US" sz="3200">
                <a:latin typeface="Tahoma" pitchFamily="34" charset="0"/>
              </a:endParaRPr>
            </a:p>
          </p:txBody>
        </p:sp>
        <p:sp>
          <p:nvSpPr>
            <p:cNvPr id="1111057" name="Line 17"/>
            <p:cNvSpPr>
              <a:spLocks noChangeShapeType="1"/>
            </p:cNvSpPr>
            <p:nvPr/>
          </p:nvSpPr>
          <p:spPr bwMode="auto">
            <a:xfrm>
              <a:off x="3312" y="3120"/>
              <a:ext cx="912" cy="912"/>
            </a:xfrm>
            <a:prstGeom prst="line">
              <a:avLst/>
            </a:prstGeom>
            <a:noFill/>
            <a:ln w="9525">
              <a:solidFill>
                <a:schemeClr val="tx1"/>
              </a:solidFill>
              <a:miter lim="800000"/>
              <a:headEnd/>
              <a:tailEnd/>
            </a:ln>
            <a:effectLst/>
          </p:spPr>
          <p:txBody>
            <a:bodyPr wrap="none"/>
            <a:lstStyle/>
            <a:p>
              <a:endParaRPr lang="en-US"/>
            </a:p>
          </p:txBody>
        </p:sp>
        <p:sp>
          <p:nvSpPr>
            <p:cNvPr id="1111058" name="Line 18"/>
            <p:cNvSpPr>
              <a:spLocks noChangeShapeType="1"/>
            </p:cNvSpPr>
            <p:nvPr/>
          </p:nvSpPr>
          <p:spPr bwMode="auto">
            <a:xfrm>
              <a:off x="3408" y="3024"/>
              <a:ext cx="912" cy="912"/>
            </a:xfrm>
            <a:prstGeom prst="line">
              <a:avLst/>
            </a:prstGeom>
            <a:noFill/>
            <a:ln w="9525">
              <a:solidFill>
                <a:schemeClr val="tx1"/>
              </a:solidFill>
              <a:miter lim="800000"/>
              <a:headEnd/>
              <a:tailEnd/>
            </a:ln>
            <a:effectLst/>
          </p:spPr>
          <p:txBody>
            <a:bodyPr wrap="none"/>
            <a:lstStyle/>
            <a:p>
              <a:endParaRPr lang="en-US"/>
            </a:p>
          </p:txBody>
        </p:sp>
        <p:sp>
          <p:nvSpPr>
            <p:cNvPr id="1111059" name="Line 19"/>
            <p:cNvSpPr>
              <a:spLocks noChangeShapeType="1"/>
            </p:cNvSpPr>
            <p:nvPr/>
          </p:nvSpPr>
          <p:spPr bwMode="auto">
            <a:xfrm>
              <a:off x="3312" y="3024"/>
              <a:ext cx="1008" cy="1008"/>
            </a:xfrm>
            <a:prstGeom prst="line">
              <a:avLst/>
            </a:prstGeom>
            <a:noFill/>
            <a:ln w="9525">
              <a:solidFill>
                <a:schemeClr val="tx1"/>
              </a:solidFill>
              <a:miter lim="800000"/>
              <a:headEnd/>
              <a:tailEnd/>
            </a:ln>
            <a:effectLst/>
          </p:spPr>
          <p:txBody>
            <a:bodyPr wrap="none"/>
            <a:lstStyle/>
            <a:p>
              <a:endParaRPr lang="en-US"/>
            </a:p>
          </p:txBody>
        </p:sp>
        <p:sp>
          <p:nvSpPr>
            <p:cNvPr id="1111060" name="Text Box 20"/>
            <p:cNvSpPr txBox="1">
              <a:spLocks noChangeArrowheads="1"/>
            </p:cNvSpPr>
            <p:nvPr/>
          </p:nvSpPr>
          <p:spPr bwMode="auto">
            <a:xfrm>
              <a:off x="3408" y="3467"/>
              <a:ext cx="308" cy="519"/>
            </a:xfrm>
            <a:prstGeom prst="rect">
              <a:avLst/>
            </a:prstGeom>
            <a:noFill/>
            <a:ln w="9525">
              <a:noFill/>
              <a:miter lim="800000"/>
              <a:headEnd/>
              <a:tailEnd/>
            </a:ln>
            <a:effectLst/>
          </p:spPr>
          <p:txBody>
            <a:bodyPr wrap="none">
              <a:spAutoFit/>
            </a:bodyPr>
            <a:lstStyle/>
            <a:p>
              <a:pPr algn="l"/>
              <a:r>
                <a:rPr lang="en-US" sz="4800"/>
                <a:t>0</a:t>
              </a:r>
            </a:p>
          </p:txBody>
        </p:sp>
        <p:sp>
          <p:nvSpPr>
            <p:cNvPr id="1111061" name="Text Box 21"/>
            <p:cNvSpPr txBox="1">
              <a:spLocks noChangeArrowheads="1"/>
            </p:cNvSpPr>
            <p:nvPr/>
          </p:nvSpPr>
          <p:spPr bwMode="auto">
            <a:xfrm>
              <a:off x="3888" y="3035"/>
              <a:ext cx="308" cy="519"/>
            </a:xfrm>
            <a:prstGeom prst="rect">
              <a:avLst/>
            </a:prstGeom>
            <a:noFill/>
            <a:ln w="9525">
              <a:noFill/>
              <a:miter lim="800000"/>
              <a:headEnd/>
              <a:tailEnd/>
            </a:ln>
            <a:effectLst/>
          </p:spPr>
          <p:txBody>
            <a:bodyPr wrap="none">
              <a:spAutoFit/>
            </a:bodyPr>
            <a:lstStyle/>
            <a:p>
              <a:pPr algn="l"/>
              <a:r>
                <a:rPr lang="en-US" sz="4800"/>
                <a:t>0</a:t>
              </a:r>
            </a:p>
          </p:txBody>
        </p:sp>
      </p:grpSp>
      <p:sp>
        <p:nvSpPr>
          <p:cNvPr id="1111062" name="Text Box 22"/>
          <p:cNvSpPr txBox="1">
            <a:spLocks noChangeArrowheads="1"/>
          </p:cNvSpPr>
          <p:nvPr/>
        </p:nvSpPr>
        <p:spPr bwMode="auto">
          <a:xfrm>
            <a:off x="7162800" y="4876800"/>
            <a:ext cx="1141413" cy="519113"/>
          </a:xfrm>
          <a:prstGeom prst="rect">
            <a:avLst/>
          </a:prstGeom>
          <a:noFill/>
          <a:ln w="9525">
            <a:noFill/>
            <a:miter lim="800000"/>
            <a:headEnd/>
            <a:tailEnd/>
          </a:ln>
          <a:effectLst/>
        </p:spPr>
        <p:txBody>
          <a:bodyPr wrap="none">
            <a:spAutoFit/>
          </a:bodyPr>
          <a:lstStyle/>
          <a:p>
            <a:pPr algn="l"/>
            <a:r>
              <a:rPr lang="en-US" sz="2800"/>
              <a:t>and …</a:t>
            </a: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6" name="Slide Number Placeholder 4"/>
          <p:cNvSpPr>
            <a:spLocks noGrp="1"/>
          </p:cNvSpPr>
          <p:nvPr>
            <p:ph type="sldNum" sz="quarter" idx="11"/>
          </p:nvPr>
        </p:nvSpPr>
        <p:spPr/>
        <p:txBody>
          <a:bodyPr/>
          <a:lstStyle/>
          <a:p>
            <a:fld id="{7C7BE66D-753F-4BC6-8065-0D3DDA990575}" type="slidenum">
              <a:rPr lang="en-US"/>
              <a:pPr/>
              <a:t>31</a:t>
            </a:fld>
            <a:endParaRPr lang="en-US"/>
          </a:p>
        </p:txBody>
      </p:sp>
      <p:sp>
        <p:nvSpPr>
          <p:cNvPr id="1112066" name="Rectangle 2"/>
          <p:cNvSpPr>
            <a:spLocks noGrp="1" noChangeArrowheads="1"/>
          </p:cNvSpPr>
          <p:nvPr>
            <p:ph type="title"/>
          </p:nvPr>
        </p:nvSpPr>
        <p:spPr/>
        <p:txBody>
          <a:bodyPr/>
          <a:lstStyle/>
          <a:p>
            <a:r>
              <a:rPr lang="en-US"/>
              <a:t>Sparse Matrices</a:t>
            </a:r>
          </a:p>
        </p:txBody>
      </p:sp>
      <p:sp>
        <p:nvSpPr>
          <p:cNvPr id="1112067" name="Rectangle 3"/>
          <p:cNvSpPr>
            <a:spLocks noGrp="1" noChangeArrowheads="1"/>
          </p:cNvSpPr>
          <p:nvPr>
            <p:ph type="body" idx="1"/>
          </p:nvPr>
        </p:nvSpPr>
        <p:spPr>
          <a:xfrm>
            <a:off x="609600" y="1371600"/>
            <a:ext cx="7924800" cy="2144713"/>
          </a:xfrm>
        </p:spPr>
        <p:txBody>
          <a:bodyPr/>
          <a:lstStyle/>
          <a:p>
            <a:pPr>
              <a:lnSpc>
                <a:spcPct val="90000"/>
              </a:lnSpc>
              <a:buFont typeface="Wingdings" pitchFamily="2" charset="2"/>
              <a:buNone/>
            </a:pPr>
            <a:r>
              <a:rPr lang="en-US"/>
              <a:t>A </a:t>
            </a:r>
            <a:r>
              <a:rPr lang="en-US" b="1" i="1" u="sng"/>
              <a:t>sparse matrix</a:t>
            </a:r>
            <a:r>
              <a:rPr lang="en-US"/>
              <a:t> is a matrix that has mostly zeros in it.  “Mostly” is vaguely defined, but a good rule of thumb is that a matrix is sparse if more than, say, 90-95% of its entries are zero.  (A non-sparse matrix is </a:t>
            </a:r>
            <a:r>
              <a:rPr lang="en-US" b="1" i="1" u="sng"/>
              <a:t>dense</a:t>
            </a:r>
            <a:r>
              <a:rPr lang="en-US"/>
              <a:t>.)</a:t>
            </a:r>
          </a:p>
        </p:txBody>
      </p:sp>
      <p:graphicFrame>
        <p:nvGraphicFramePr>
          <p:cNvPr id="1112068" name="Object 4"/>
          <p:cNvGraphicFramePr>
            <a:graphicFrameLocks noChangeAspect="1"/>
          </p:cNvGraphicFramePr>
          <p:nvPr/>
        </p:nvGraphicFramePr>
        <p:xfrm>
          <a:off x="3976688" y="2895600"/>
          <a:ext cx="3276600" cy="3149600"/>
        </p:xfrm>
        <a:graphic>
          <a:graphicData uri="http://schemas.openxmlformats.org/presentationml/2006/ole">
            <p:oleObj spid="_x0000_s78850" name="Equation" r:id="rId4" imgW="3759120" imgH="4089240" progId="Equation.3">
              <p:embed/>
            </p:oleObj>
          </a:graphicData>
        </a:graphic>
      </p:graphicFrame>
    </p:spTree>
    <p:custDataLst>
      <p:tags r:id="rId2"/>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5CEA530D-2902-4500-ABB9-28BF58CC2472}" type="slidenum">
              <a:rPr lang="en-US"/>
              <a:pPr/>
              <a:t>32</a:t>
            </a:fld>
            <a:endParaRPr lang="en-US"/>
          </a:p>
        </p:txBody>
      </p:sp>
      <p:sp>
        <p:nvSpPr>
          <p:cNvPr id="1113090" name="Rectangle 2"/>
          <p:cNvSpPr>
            <a:spLocks noGrp="1" noChangeArrowheads="1"/>
          </p:cNvSpPr>
          <p:nvPr>
            <p:ph type="title"/>
          </p:nvPr>
        </p:nvSpPr>
        <p:spPr/>
        <p:txBody>
          <a:bodyPr/>
          <a:lstStyle/>
          <a:p>
            <a:r>
              <a:rPr lang="en-US"/>
              <a:t>Linear Algebra Libraries</a:t>
            </a:r>
          </a:p>
        </p:txBody>
      </p:sp>
      <p:sp>
        <p:nvSpPr>
          <p:cNvPr id="1113091" name="Rectangle 3"/>
          <p:cNvSpPr>
            <a:spLocks noGrp="1" noChangeArrowheads="1"/>
          </p:cNvSpPr>
          <p:nvPr>
            <p:ph type="body" idx="1"/>
          </p:nvPr>
        </p:nvSpPr>
        <p:spPr/>
        <p:txBody>
          <a:bodyPr/>
          <a:lstStyle/>
          <a:p>
            <a:r>
              <a:rPr lang="en-US"/>
              <a:t>BLAS </a:t>
            </a:r>
            <a:r>
              <a:rPr lang="en-US" baseline="30000"/>
              <a:t>[1],[2]</a:t>
            </a:r>
          </a:p>
          <a:p>
            <a:r>
              <a:rPr lang="en-US"/>
              <a:t>ATLAS</a:t>
            </a:r>
            <a:r>
              <a:rPr lang="en-US" baseline="30000"/>
              <a:t>[3]</a:t>
            </a:r>
          </a:p>
          <a:p>
            <a:r>
              <a:rPr lang="en-US"/>
              <a:t>LAPACK</a:t>
            </a:r>
            <a:r>
              <a:rPr lang="en-US" baseline="30000"/>
              <a:t>[4]</a:t>
            </a:r>
          </a:p>
          <a:p>
            <a:r>
              <a:rPr lang="en-US"/>
              <a:t>ScaLAPACK</a:t>
            </a:r>
            <a:r>
              <a:rPr lang="en-US" baseline="30000"/>
              <a:t>[5]</a:t>
            </a:r>
          </a:p>
          <a:p>
            <a:r>
              <a:rPr lang="en-US"/>
              <a:t>PETSc</a:t>
            </a:r>
            <a:r>
              <a:rPr lang="en-US" baseline="30000"/>
              <a:t>[6],[7],[8]</a:t>
            </a: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7D515ED4-A165-499E-866E-B033F02F3FAA}" type="slidenum">
              <a:rPr lang="en-US"/>
              <a:pPr/>
              <a:t>33</a:t>
            </a:fld>
            <a:endParaRPr lang="en-US"/>
          </a:p>
        </p:txBody>
      </p:sp>
      <p:sp>
        <p:nvSpPr>
          <p:cNvPr id="1114114" name="Rectangle 2"/>
          <p:cNvSpPr>
            <a:spLocks noGrp="1" noChangeArrowheads="1"/>
          </p:cNvSpPr>
          <p:nvPr>
            <p:ph type="title"/>
          </p:nvPr>
        </p:nvSpPr>
        <p:spPr/>
        <p:txBody>
          <a:bodyPr/>
          <a:lstStyle/>
          <a:p>
            <a:r>
              <a:rPr lang="en-US"/>
              <a:t>BLAS</a:t>
            </a:r>
          </a:p>
        </p:txBody>
      </p:sp>
      <p:sp>
        <p:nvSpPr>
          <p:cNvPr id="1114115" name="Rectangle 3"/>
          <p:cNvSpPr>
            <a:spLocks noGrp="1" noChangeArrowheads="1"/>
          </p:cNvSpPr>
          <p:nvPr>
            <p:ph type="body" idx="1"/>
          </p:nvPr>
        </p:nvSpPr>
        <p:spPr>
          <a:xfrm>
            <a:off x="609600" y="1371600"/>
            <a:ext cx="8153400" cy="4648200"/>
          </a:xfrm>
        </p:spPr>
        <p:txBody>
          <a:bodyPr/>
          <a:lstStyle/>
          <a:p>
            <a:pPr>
              <a:buFont typeface="Wingdings" pitchFamily="2" charset="2"/>
              <a:buNone/>
            </a:pPr>
            <a:r>
              <a:rPr lang="en-US"/>
              <a:t>The </a:t>
            </a:r>
            <a:r>
              <a:rPr lang="en-US" b="1" u="sng"/>
              <a:t>Basic Linear Algebra Subprograms</a:t>
            </a:r>
            <a:r>
              <a:rPr lang="en-US"/>
              <a:t> (BLAS) are a set of low level linear algebra routines:</a:t>
            </a:r>
          </a:p>
          <a:p>
            <a:r>
              <a:rPr lang="en-US"/>
              <a:t>Level 1: Vector-vector (for example, dot product)</a:t>
            </a:r>
          </a:p>
          <a:p>
            <a:r>
              <a:rPr lang="en-US"/>
              <a:t>Level 2: Matrix-vector (for example, matrix-vector multiply)</a:t>
            </a:r>
          </a:p>
          <a:p>
            <a:r>
              <a:rPr lang="en-US"/>
              <a:t>Level 3: Matrix-matrix (for example, matrix-matrix multiply)</a:t>
            </a:r>
          </a:p>
          <a:p>
            <a:pPr>
              <a:buFont typeface="Wingdings" pitchFamily="2" charset="2"/>
              <a:buNone/>
            </a:pPr>
            <a:r>
              <a:rPr lang="en-US"/>
              <a:t>Many linear algebra packages, including LAPACK, ScaLAPACK and PETSc, are built on top of BLAS.</a:t>
            </a:r>
          </a:p>
          <a:p>
            <a:pPr>
              <a:buFont typeface="Wingdings" pitchFamily="2" charset="2"/>
              <a:buNone/>
            </a:pPr>
            <a:r>
              <a:rPr lang="en-US"/>
              <a:t>Most supercomputer vendors have versions of BLAS that are highly tuned for their platforms.</a:t>
            </a:r>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C0A83B0E-2919-4F4E-B62E-AE60BAA6D44E}" type="slidenum">
              <a:rPr lang="en-US"/>
              <a:pPr/>
              <a:t>34</a:t>
            </a:fld>
            <a:endParaRPr lang="en-US"/>
          </a:p>
        </p:txBody>
      </p:sp>
      <p:sp>
        <p:nvSpPr>
          <p:cNvPr id="1115138" name="Rectangle 2"/>
          <p:cNvSpPr>
            <a:spLocks noGrp="1" noChangeArrowheads="1"/>
          </p:cNvSpPr>
          <p:nvPr>
            <p:ph type="title"/>
          </p:nvPr>
        </p:nvSpPr>
        <p:spPr/>
        <p:txBody>
          <a:bodyPr/>
          <a:lstStyle/>
          <a:p>
            <a:r>
              <a:rPr lang="en-US"/>
              <a:t>ATLAS</a:t>
            </a:r>
          </a:p>
        </p:txBody>
      </p:sp>
      <p:sp>
        <p:nvSpPr>
          <p:cNvPr id="1115139" name="Rectangle 3"/>
          <p:cNvSpPr>
            <a:spLocks noGrp="1" noChangeArrowheads="1"/>
          </p:cNvSpPr>
          <p:nvPr>
            <p:ph type="body" idx="1"/>
          </p:nvPr>
        </p:nvSpPr>
        <p:spPr/>
        <p:txBody>
          <a:bodyPr/>
          <a:lstStyle/>
          <a:p>
            <a:pPr>
              <a:buFont typeface="Wingdings" pitchFamily="2" charset="2"/>
              <a:buNone/>
            </a:pPr>
            <a:r>
              <a:rPr lang="en-US"/>
              <a:t>The </a:t>
            </a:r>
            <a:r>
              <a:rPr lang="en-US" b="1" u="sng"/>
              <a:t>Automatically Tuned Linear Algebra Software</a:t>
            </a:r>
            <a:r>
              <a:rPr lang="en-US"/>
              <a:t> package (ATLAS) is a self-tuned version of BLAS (it also includes a few LAPACK routines).</a:t>
            </a:r>
          </a:p>
          <a:p>
            <a:pPr>
              <a:buFont typeface="Wingdings" pitchFamily="2" charset="2"/>
              <a:buNone/>
            </a:pPr>
            <a:r>
              <a:rPr lang="en-US"/>
              <a:t>When it’s installed, it tests and times a variety of approaches to each routine, and selects the version that runs the fastest.</a:t>
            </a:r>
          </a:p>
          <a:p>
            <a:pPr>
              <a:buFont typeface="Wingdings" pitchFamily="2" charset="2"/>
              <a:buNone/>
            </a:pPr>
            <a:r>
              <a:rPr lang="en-US"/>
              <a:t>ATLAS is substantially faster than the generic version of BLAS.</a:t>
            </a:r>
          </a:p>
          <a:p>
            <a:pPr>
              <a:buFont typeface="Wingdings" pitchFamily="2" charset="2"/>
              <a:buNone/>
            </a:pPr>
            <a:r>
              <a:rPr lang="en-US"/>
              <a:t>And, it’s </a:t>
            </a:r>
            <a:r>
              <a:rPr lang="en-US" b="1" u="sng"/>
              <a:t>FREE</a:t>
            </a:r>
            <a:r>
              <a:rPr lang="en-US"/>
              <a:t>!</a:t>
            </a:r>
          </a:p>
          <a:p>
            <a:pPr>
              <a:buFont typeface="Wingdings" pitchFamily="2" charset="2"/>
              <a:buNone/>
            </a:pPr>
            <a:endParaRPr lang="en-US"/>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AD5051A8-D5B7-4CB0-BAA2-418121788A09}" type="slidenum">
              <a:rPr lang="en-US"/>
              <a:pPr/>
              <a:t>35</a:t>
            </a:fld>
            <a:endParaRPr lang="en-US"/>
          </a:p>
        </p:txBody>
      </p:sp>
      <p:sp>
        <p:nvSpPr>
          <p:cNvPr id="1116162" name="Rectangle 2"/>
          <p:cNvSpPr>
            <a:spLocks noGrp="1" noChangeArrowheads="1"/>
          </p:cNvSpPr>
          <p:nvPr>
            <p:ph type="title"/>
          </p:nvPr>
        </p:nvSpPr>
        <p:spPr/>
        <p:txBody>
          <a:bodyPr/>
          <a:lstStyle/>
          <a:p>
            <a:r>
              <a:rPr lang="en-US" sz="3600"/>
              <a:t>Goto BLAS</a:t>
            </a:r>
          </a:p>
        </p:txBody>
      </p:sp>
      <p:sp>
        <p:nvSpPr>
          <p:cNvPr id="1116163" name="Rectangle 3"/>
          <p:cNvSpPr>
            <a:spLocks noGrp="1" noChangeArrowheads="1"/>
          </p:cNvSpPr>
          <p:nvPr>
            <p:ph type="body" idx="1"/>
          </p:nvPr>
        </p:nvSpPr>
        <p:spPr/>
        <p:txBody>
          <a:bodyPr/>
          <a:lstStyle/>
          <a:p>
            <a:pPr>
              <a:buFont typeface="Wingdings" pitchFamily="2" charset="2"/>
              <a:buNone/>
            </a:pPr>
            <a:r>
              <a:rPr lang="en-US" dirty="0"/>
              <a:t>In the past </a:t>
            </a:r>
            <a:r>
              <a:rPr lang="en-US" dirty="0" smtClean="0"/>
              <a:t>several years</a:t>
            </a:r>
            <a:r>
              <a:rPr lang="en-US" dirty="0"/>
              <a:t>, a new version of BLAS has been released, developed by Kazushige </a:t>
            </a:r>
            <a:r>
              <a:rPr lang="en-US" dirty="0" err="1"/>
              <a:t>Goto</a:t>
            </a:r>
            <a:r>
              <a:rPr lang="en-US" dirty="0"/>
              <a:t> (currently at UT Austin).</a:t>
            </a:r>
          </a:p>
          <a:p>
            <a:pPr>
              <a:buFont typeface="Wingdings" pitchFamily="2" charset="2"/>
              <a:buNone/>
            </a:pPr>
            <a:r>
              <a:rPr lang="en-US" dirty="0"/>
              <a:t>This version is unusual, because instead of optimizing for cache, it optimizes for the </a:t>
            </a:r>
            <a:r>
              <a:rPr lang="en-US" b="1" i="1" u="sng" dirty="0"/>
              <a:t>Translation </a:t>
            </a:r>
            <a:r>
              <a:rPr lang="en-US" b="1" i="1" u="sng" dirty="0" err="1"/>
              <a:t>Lookaside</a:t>
            </a:r>
            <a:r>
              <a:rPr lang="en-US" b="1" i="1" u="sng" dirty="0"/>
              <a:t> Buffer</a:t>
            </a:r>
            <a:r>
              <a:rPr lang="en-US" dirty="0"/>
              <a:t> (TLB), which is a special little cache that often is ignored by software developers.</a:t>
            </a:r>
          </a:p>
          <a:p>
            <a:pPr>
              <a:buFont typeface="Wingdings" pitchFamily="2" charset="2"/>
              <a:buNone/>
            </a:pPr>
            <a:r>
              <a:rPr lang="en-US" dirty="0" err="1"/>
              <a:t>Goto</a:t>
            </a:r>
            <a:r>
              <a:rPr lang="en-US" dirty="0"/>
              <a:t> realized that optimizing for the TLB would be more efficient than optimizing for cache.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12" name="Slide Number Placeholder 3"/>
          <p:cNvSpPr>
            <a:spLocks noGrp="1"/>
          </p:cNvSpPr>
          <p:nvPr>
            <p:ph type="sldNum" sz="quarter" idx="11"/>
          </p:nvPr>
        </p:nvSpPr>
        <p:spPr/>
        <p:txBody>
          <a:bodyPr/>
          <a:lstStyle/>
          <a:p>
            <a:fld id="{89BC09CD-CB96-48F1-987A-A886911AB904}" type="slidenum">
              <a:rPr lang="en-US"/>
              <a:pPr/>
              <a:t>36</a:t>
            </a:fld>
            <a:endParaRPr lang="en-US"/>
          </a:p>
        </p:txBody>
      </p:sp>
      <p:sp>
        <p:nvSpPr>
          <p:cNvPr id="1117186" name="Rectangle 2"/>
          <p:cNvSpPr>
            <a:spLocks noGrp="1" noChangeArrowheads="1"/>
          </p:cNvSpPr>
          <p:nvPr>
            <p:ph type="title"/>
          </p:nvPr>
        </p:nvSpPr>
        <p:spPr/>
        <p:txBody>
          <a:bodyPr/>
          <a:lstStyle/>
          <a:p>
            <a:r>
              <a:rPr lang="en-US"/>
              <a:t>ATLAS vs. Generic BLAS</a:t>
            </a:r>
          </a:p>
        </p:txBody>
      </p:sp>
      <p:pic>
        <p:nvPicPr>
          <p:cNvPr id="1117187" name="Picture 3" descr="llcbench_blas_compare"/>
          <p:cNvPicPr>
            <a:picLocks noChangeAspect="1" noChangeArrowheads="1"/>
          </p:cNvPicPr>
          <p:nvPr/>
        </p:nvPicPr>
        <p:blipFill>
          <a:blip r:embed="rId3" cstate="print"/>
          <a:srcRect/>
          <a:stretch>
            <a:fillRect/>
          </a:stretch>
        </p:blipFill>
        <p:spPr bwMode="auto">
          <a:xfrm>
            <a:off x="1295400" y="1295400"/>
            <a:ext cx="6248400" cy="4826000"/>
          </a:xfrm>
          <a:prstGeom prst="rect">
            <a:avLst/>
          </a:prstGeom>
          <a:noFill/>
        </p:spPr>
      </p:pic>
      <p:sp>
        <p:nvSpPr>
          <p:cNvPr id="1117188" name="Line 4"/>
          <p:cNvSpPr>
            <a:spLocks noChangeShapeType="1"/>
          </p:cNvSpPr>
          <p:nvPr/>
        </p:nvSpPr>
        <p:spPr bwMode="auto">
          <a:xfrm flipH="1" flipV="1">
            <a:off x="4953000" y="2286000"/>
            <a:ext cx="533400" cy="609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117189" name="Text Box 5"/>
          <p:cNvSpPr txBox="1">
            <a:spLocks noChangeArrowheads="1"/>
          </p:cNvSpPr>
          <p:nvPr/>
        </p:nvSpPr>
        <p:spPr bwMode="auto">
          <a:xfrm>
            <a:off x="4191000" y="2819400"/>
            <a:ext cx="4303713" cy="336550"/>
          </a:xfrm>
          <a:prstGeom prst="rect">
            <a:avLst/>
          </a:prstGeom>
          <a:noFill/>
          <a:ln w="9525">
            <a:noFill/>
            <a:miter lim="800000"/>
            <a:headEnd/>
            <a:tailEnd/>
          </a:ln>
          <a:effectLst/>
        </p:spPr>
        <p:txBody>
          <a:bodyPr wrap="none">
            <a:spAutoFit/>
          </a:bodyPr>
          <a:lstStyle/>
          <a:p>
            <a:pPr algn="l"/>
            <a:r>
              <a:rPr lang="en-US" sz="1600"/>
              <a:t>ATLAS DGEMM:   2.76 GFLOP/s = 69% of peak</a:t>
            </a:r>
          </a:p>
        </p:txBody>
      </p:sp>
      <p:sp>
        <p:nvSpPr>
          <p:cNvPr id="1117190" name="Text Box 6"/>
          <p:cNvSpPr txBox="1">
            <a:spLocks noChangeArrowheads="1"/>
          </p:cNvSpPr>
          <p:nvPr/>
        </p:nvSpPr>
        <p:spPr bwMode="auto">
          <a:xfrm>
            <a:off x="4191000" y="3733800"/>
            <a:ext cx="4295775" cy="336550"/>
          </a:xfrm>
          <a:prstGeom prst="rect">
            <a:avLst/>
          </a:prstGeom>
          <a:noFill/>
          <a:ln w="9525">
            <a:noFill/>
            <a:miter lim="800000"/>
            <a:headEnd/>
            <a:tailEnd/>
          </a:ln>
          <a:effectLst/>
        </p:spPr>
        <p:txBody>
          <a:bodyPr wrap="none">
            <a:spAutoFit/>
          </a:bodyPr>
          <a:lstStyle/>
          <a:p>
            <a:pPr algn="l"/>
            <a:r>
              <a:rPr lang="en-US" sz="1600"/>
              <a:t>Generic DGEMM:   0.91 GFLOP/s = 23% of peak</a:t>
            </a:r>
            <a:endParaRPr lang="en-US" sz="2800"/>
          </a:p>
        </p:txBody>
      </p:sp>
      <p:sp>
        <p:nvSpPr>
          <p:cNvPr id="1117191" name="Text Box 7"/>
          <p:cNvSpPr txBox="1">
            <a:spLocks noChangeArrowheads="1"/>
          </p:cNvSpPr>
          <p:nvPr/>
        </p:nvSpPr>
        <p:spPr bwMode="auto">
          <a:xfrm>
            <a:off x="2133600" y="5638800"/>
            <a:ext cx="5260975" cy="581025"/>
          </a:xfrm>
          <a:prstGeom prst="rect">
            <a:avLst/>
          </a:prstGeom>
          <a:noFill/>
          <a:ln w="9525">
            <a:noFill/>
            <a:miter lim="800000"/>
            <a:headEnd/>
            <a:tailEnd/>
          </a:ln>
          <a:effectLst/>
        </p:spPr>
        <p:txBody>
          <a:bodyPr wrap="none">
            <a:spAutoFit/>
          </a:bodyPr>
          <a:lstStyle/>
          <a:p>
            <a:pPr algn="l"/>
            <a:r>
              <a:rPr lang="en-US" sz="1600" b="1"/>
              <a:t>DGEMM</a:t>
            </a:r>
            <a:r>
              <a:rPr lang="en-US" sz="1600"/>
              <a:t>: </a:t>
            </a:r>
            <a:r>
              <a:rPr lang="en-US" sz="1600" b="1"/>
              <a:t>D</a:t>
            </a:r>
            <a:r>
              <a:rPr lang="en-US" sz="1600"/>
              <a:t>ouble precision </a:t>
            </a:r>
            <a:r>
              <a:rPr lang="en-US" sz="1600" b="1"/>
              <a:t>GE</a:t>
            </a:r>
            <a:r>
              <a:rPr lang="en-US" sz="1600"/>
              <a:t>neral </a:t>
            </a:r>
            <a:r>
              <a:rPr lang="en-US" sz="1600" b="1"/>
              <a:t>M</a:t>
            </a:r>
            <a:r>
              <a:rPr lang="en-US" sz="1600"/>
              <a:t>atrix-</a:t>
            </a:r>
            <a:r>
              <a:rPr lang="en-US" sz="1600" b="1"/>
              <a:t>M</a:t>
            </a:r>
            <a:r>
              <a:rPr lang="en-US" sz="1600"/>
              <a:t>atrix multiply</a:t>
            </a:r>
          </a:p>
          <a:p>
            <a:pPr algn="l"/>
            <a:r>
              <a:rPr lang="en-US" sz="1600" b="1"/>
              <a:t>DGEMV</a:t>
            </a:r>
            <a:r>
              <a:rPr lang="en-US" sz="1600"/>
              <a:t>:  </a:t>
            </a:r>
            <a:r>
              <a:rPr lang="en-US" sz="1600" b="1"/>
              <a:t>D</a:t>
            </a:r>
            <a:r>
              <a:rPr lang="en-US" sz="1600"/>
              <a:t>ouble precision </a:t>
            </a:r>
            <a:r>
              <a:rPr lang="en-US" sz="1600" b="1"/>
              <a:t>GE</a:t>
            </a:r>
            <a:r>
              <a:rPr lang="en-US" sz="1600"/>
              <a:t>neral </a:t>
            </a:r>
            <a:r>
              <a:rPr lang="en-US" sz="1600" b="1"/>
              <a:t>M</a:t>
            </a:r>
            <a:r>
              <a:rPr lang="en-US" sz="1600"/>
              <a:t>atrix-</a:t>
            </a:r>
            <a:r>
              <a:rPr lang="en-US" sz="1600" b="1"/>
              <a:t>V</a:t>
            </a:r>
            <a:r>
              <a:rPr lang="en-US" sz="1600"/>
              <a:t>ector multiply</a:t>
            </a:r>
          </a:p>
        </p:txBody>
      </p:sp>
      <p:sp>
        <p:nvSpPr>
          <p:cNvPr id="1117192" name="Line 8"/>
          <p:cNvSpPr>
            <a:spLocks noChangeShapeType="1"/>
          </p:cNvSpPr>
          <p:nvPr/>
        </p:nvSpPr>
        <p:spPr bwMode="auto">
          <a:xfrm flipH="1">
            <a:off x="3810000" y="4038600"/>
            <a:ext cx="762000" cy="228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117193" name="AutoShape 9"/>
          <p:cNvSpPr>
            <a:spLocks noChangeArrowheads="1"/>
          </p:cNvSpPr>
          <p:nvPr/>
        </p:nvSpPr>
        <p:spPr bwMode="auto">
          <a:xfrm>
            <a:off x="1143000" y="2286000"/>
            <a:ext cx="304800" cy="2743200"/>
          </a:xfrm>
          <a:prstGeom prst="upArrow">
            <a:avLst>
              <a:gd name="adj1" fmla="val 50000"/>
              <a:gd name="adj2" fmla="val 225000"/>
            </a:avLst>
          </a:prstGeom>
          <a:solidFill>
            <a:schemeClr val="accent1"/>
          </a:solidFill>
          <a:ln w="9525">
            <a:solidFill>
              <a:schemeClr val="tx1"/>
            </a:solidFill>
            <a:miter lim="800000"/>
            <a:headEnd/>
            <a:tailEnd/>
          </a:ln>
          <a:effectLst/>
        </p:spPr>
        <p:txBody>
          <a:bodyPr wrap="none" anchor="ctr"/>
          <a:lstStyle/>
          <a:p>
            <a:endParaRPr lang="en-US"/>
          </a:p>
        </p:txBody>
      </p:sp>
      <p:sp>
        <p:nvSpPr>
          <p:cNvPr id="1117194" name="Text Box 10"/>
          <p:cNvSpPr txBox="1">
            <a:spLocks noChangeArrowheads="1"/>
          </p:cNvSpPr>
          <p:nvPr/>
        </p:nvSpPr>
        <p:spPr bwMode="auto">
          <a:xfrm>
            <a:off x="687388" y="1919288"/>
            <a:ext cx="1217612" cy="396875"/>
          </a:xfrm>
          <a:prstGeom prst="rect">
            <a:avLst/>
          </a:prstGeom>
          <a:noFill/>
          <a:ln w="9525">
            <a:noFill/>
            <a:miter lim="800000"/>
            <a:headEnd/>
            <a:tailEnd/>
          </a:ln>
          <a:effectLst/>
        </p:spPr>
        <p:txBody>
          <a:bodyPr wrap="none">
            <a:spAutoFit/>
          </a:bodyPr>
          <a:lstStyle/>
          <a:p>
            <a:r>
              <a:rPr lang="en-US" sz="2000" b="1"/>
              <a:t>BETTER</a:t>
            </a: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FFE9F08F-679E-48AD-8118-437205E5B3CC}" type="slidenum">
              <a:rPr lang="en-US"/>
              <a:pPr/>
              <a:t>37</a:t>
            </a:fld>
            <a:endParaRPr lang="en-US"/>
          </a:p>
        </p:txBody>
      </p:sp>
      <p:sp>
        <p:nvSpPr>
          <p:cNvPr id="1118210" name="Rectangle 2"/>
          <p:cNvSpPr>
            <a:spLocks noGrp="1" noChangeArrowheads="1"/>
          </p:cNvSpPr>
          <p:nvPr>
            <p:ph type="title"/>
          </p:nvPr>
        </p:nvSpPr>
        <p:spPr/>
        <p:txBody>
          <a:bodyPr/>
          <a:lstStyle/>
          <a:p>
            <a:r>
              <a:rPr lang="en-US"/>
              <a:t>LAPACK</a:t>
            </a:r>
          </a:p>
        </p:txBody>
      </p:sp>
      <p:sp>
        <p:nvSpPr>
          <p:cNvPr id="1118211" name="Rectangle 3"/>
          <p:cNvSpPr>
            <a:spLocks noGrp="1" noChangeArrowheads="1"/>
          </p:cNvSpPr>
          <p:nvPr>
            <p:ph type="body" idx="1"/>
          </p:nvPr>
        </p:nvSpPr>
        <p:spPr/>
        <p:txBody>
          <a:bodyPr/>
          <a:lstStyle/>
          <a:p>
            <a:pPr>
              <a:lnSpc>
                <a:spcPct val="90000"/>
              </a:lnSpc>
              <a:buFont typeface="Wingdings" pitchFamily="2" charset="2"/>
              <a:buNone/>
            </a:pPr>
            <a:r>
              <a:rPr lang="en-US" b="1" u="sng"/>
              <a:t>LAPACK</a:t>
            </a:r>
            <a:r>
              <a:rPr lang="en-US"/>
              <a:t> (Linear Algebra PACKage) solves dense or special-case sparse systems of equations depending on matrix properties such as:</a:t>
            </a:r>
          </a:p>
          <a:p>
            <a:pPr>
              <a:lnSpc>
                <a:spcPct val="90000"/>
              </a:lnSpc>
            </a:pPr>
            <a:r>
              <a:rPr lang="en-US"/>
              <a:t>Precision: single, double</a:t>
            </a:r>
          </a:p>
          <a:p>
            <a:pPr>
              <a:lnSpc>
                <a:spcPct val="70000"/>
              </a:lnSpc>
            </a:pPr>
            <a:r>
              <a:rPr lang="en-US"/>
              <a:t>Data type: real, complex</a:t>
            </a:r>
          </a:p>
          <a:p>
            <a:pPr>
              <a:lnSpc>
                <a:spcPct val="80000"/>
              </a:lnSpc>
            </a:pPr>
            <a:r>
              <a:rPr lang="en-US"/>
              <a:t>Shape: diagonal, bidiagonal, tridiagonal, banded, triangular, trapezoidal, Hesenberg, general dense</a:t>
            </a:r>
          </a:p>
          <a:p>
            <a:pPr>
              <a:lnSpc>
                <a:spcPct val="80000"/>
              </a:lnSpc>
            </a:pPr>
            <a:r>
              <a:rPr lang="en-US"/>
              <a:t>Properties: orthogonal, positive definite, Hermetian (complex), symmetric, general</a:t>
            </a:r>
          </a:p>
          <a:p>
            <a:pPr>
              <a:lnSpc>
                <a:spcPct val="90000"/>
              </a:lnSpc>
              <a:buFont typeface="Wingdings" pitchFamily="2" charset="2"/>
              <a:buNone/>
            </a:pPr>
            <a:r>
              <a:rPr lang="en-US"/>
              <a:t>LAPACK is built on top of BLAS, which means it can benefit from ATLAS.</a:t>
            </a:r>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BBBEBAD3-74C2-4BE9-99A3-35A8BF940A4C}" type="slidenum">
              <a:rPr lang="en-US"/>
              <a:pPr/>
              <a:t>38</a:t>
            </a:fld>
            <a:endParaRPr lang="en-US"/>
          </a:p>
        </p:txBody>
      </p:sp>
      <p:sp>
        <p:nvSpPr>
          <p:cNvPr id="1119234" name="Rectangle 2"/>
          <p:cNvSpPr>
            <a:spLocks noGrp="1" noChangeArrowheads="1"/>
          </p:cNvSpPr>
          <p:nvPr>
            <p:ph type="title"/>
          </p:nvPr>
        </p:nvSpPr>
        <p:spPr/>
        <p:txBody>
          <a:bodyPr/>
          <a:lstStyle/>
          <a:p>
            <a:r>
              <a:rPr lang="en-US"/>
              <a:t>LAPACK Example</a:t>
            </a:r>
          </a:p>
        </p:txBody>
      </p:sp>
      <p:sp>
        <p:nvSpPr>
          <p:cNvPr id="1119235" name="Rectangle 3"/>
          <p:cNvSpPr>
            <a:spLocks noGrp="1" noChangeArrowheads="1"/>
          </p:cNvSpPr>
          <p:nvPr>
            <p:ph type="body" idx="1"/>
          </p:nvPr>
        </p:nvSpPr>
        <p:spPr/>
        <p:txBody>
          <a:bodyPr/>
          <a:lstStyle/>
          <a:p>
            <a:pPr>
              <a:lnSpc>
                <a:spcPct val="90000"/>
              </a:lnSpc>
              <a:buFont typeface="Wingdings" pitchFamily="2" charset="2"/>
              <a:buNone/>
            </a:pPr>
            <a:r>
              <a:rPr lang="en-US" sz="1800" b="1">
                <a:latin typeface="Courier New" pitchFamily="49" charset="0"/>
              </a:rPr>
              <a:t>REAL,DIMENSION(numrows,numcols) :: A</a:t>
            </a:r>
          </a:p>
          <a:p>
            <a:pPr>
              <a:lnSpc>
                <a:spcPct val="50000"/>
              </a:lnSpc>
              <a:buFont typeface="Wingdings" pitchFamily="2" charset="2"/>
              <a:buNone/>
            </a:pPr>
            <a:r>
              <a:rPr lang="en-US" sz="1800" b="1">
                <a:latin typeface="Courier New" pitchFamily="49" charset="0"/>
              </a:rPr>
              <a:t>REAL,DIMENSION(numrows)         :: B</a:t>
            </a:r>
          </a:p>
          <a:p>
            <a:pPr>
              <a:lnSpc>
                <a:spcPct val="50000"/>
              </a:lnSpc>
              <a:buFont typeface="Wingdings" pitchFamily="2" charset="2"/>
              <a:buNone/>
            </a:pPr>
            <a:r>
              <a:rPr lang="en-US" sz="1800" b="1">
                <a:latin typeface="Courier New" pitchFamily="49" charset="0"/>
              </a:rPr>
              <a:t>REAL,DIMENSION(numcols)         :: X</a:t>
            </a:r>
          </a:p>
          <a:p>
            <a:pPr>
              <a:lnSpc>
                <a:spcPct val="50000"/>
              </a:lnSpc>
              <a:buFont typeface="Wingdings" pitchFamily="2" charset="2"/>
              <a:buNone/>
            </a:pPr>
            <a:r>
              <a:rPr lang="en-US" sz="1800" b="1">
                <a:latin typeface="Courier New" pitchFamily="49" charset="0"/>
              </a:rPr>
              <a:t>INTEGER,DIMENSION(numrows)      :: pivot</a:t>
            </a:r>
          </a:p>
          <a:p>
            <a:pPr>
              <a:lnSpc>
                <a:spcPct val="50000"/>
              </a:lnSpc>
              <a:buFont typeface="Wingdings" pitchFamily="2" charset="2"/>
              <a:buNone/>
            </a:pPr>
            <a:r>
              <a:rPr lang="en-US" sz="1800" b="1">
                <a:latin typeface="Courier New" pitchFamily="49" charset="0"/>
              </a:rPr>
              <a:t>INTEGER :: row, col, info, numrhs = 1</a:t>
            </a:r>
          </a:p>
          <a:p>
            <a:pPr>
              <a:lnSpc>
                <a:spcPct val="20000"/>
              </a:lnSpc>
              <a:buFont typeface="Wingdings" pitchFamily="2" charset="2"/>
              <a:buNone/>
            </a:pPr>
            <a:endParaRPr lang="en-US" sz="1800" b="1">
              <a:latin typeface="Courier New" pitchFamily="49" charset="0"/>
            </a:endParaRPr>
          </a:p>
          <a:p>
            <a:pPr>
              <a:lnSpc>
                <a:spcPct val="30000"/>
              </a:lnSpc>
              <a:buFont typeface="Wingdings" pitchFamily="2" charset="2"/>
              <a:buNone/>
            </a:pPr>
            <a:r>
              <a:rPr lang="en-US" sz="1800" b="1">
                <a:latin typeface="Courier New" pitchFamily="49" charset="0"/>
              </a:rPr>
              <a:t>DO row = 1, numrows</a:t>
            </a:r>
          </a:p>
          <a:p>
            <a:pPr>
              <a:lnSpc>
                <a:spcPct val="50000"/>
              </a:lnSpc>
              <a:buFont typeface="Wingdings" pitchFamily="2" charset="2"/>
              <a:buNone/>
            </a:pPr>
            <a:r>
              <a:rPr lang="en-US" sz="1800" b="1">
                <a:latin typeface="Courier New" pitchFamily="49" charset="0"/>
              </a:rPr>
              <a:t>  B(row) = …</a:t>
            </a:r>
          </a:p>
          <a:p>
            <a:pPr>
              <a:lnSpc>
                <a:spcPct val="50000"/>
              </a:lnSpc>
              <a:buFont typeface="Wingdings" pitchFamily="2" charset="2"/>
              <a:buNone/>
            </a:pPr>
            <a:r>
              <a:rPr lang="en-US" sz="1800" b="1">
                <a:latin typeface="Courier New" pitchFamily="49" charset="0"/>
              </a:rPr>
              <a:t>END DO</a:t>
            </a:r>
          </a:p>
          <a:p>
            <a:pPr>
              <a:lnSpc>
                <a:spcPct val="50000"/>
              </a:lnSpc>
              <a:buFont typeface="Wingdings" pitchFamily="2" charset="2"/>
              <a:buNone/>
            </a:pPr>
            <a:r>
              <a:rPr lang="en-US" sz="1800" b="1">
                <a:latin typeface="Courier New" pitchFamily="49" charset="0"/>
              </a:rPr>
              <a:t>DO col = 1, numcols</a:t>
            </a:r>
          </a:p>
          <a:p>
            <a:pPr>
              <a:lnSpc>
                <a:spcPct val="50000"/>
              </a:lnSpc>
              <a:buFont typeface="Wingdings" pitchFamily="2" charset="2"/>
              <a:buNone/>
            </a:pPr>
            <a:r>
              <a:rPr lang="en-US" sz="1800" b="1">
                <a:latin typeface="Courier New" pitchFamily="49" charset="0"/>
              </a:rPr>
              <a:t>  DO row = 1, numrows</a:t>
            </a:r>
          </a:p>
          <a:p>
            <a:pPr>
              <a:lnSpc>
                <a:spcPct val="50000"/>
              </a:lnSpc>
              <a:buFont typeface="Wingdings" pitchFamily="2" charset="2"/>
              <a:buNone/>
            </a:pPr>
            <a:r>
              <a:rPr lang="en-US" sz="1800" b="1">
                <a:latin typeface="Courier New" pitchFamily="49" charset="0"/>
              </a:rPr>
              <a:t>    A(row,col) = …</a:t>
            </a:r>
          </a:p>
          <a:p>
            <a:pPr>
              <a:lnSpc>
                <a:spcPct val="50000"/>
              </a:lnSpc>
              <a:buFont typeface="Wingdings" pitchFamily="2" charset="2"/>
              <a:buNone/>
            </a:pPr>
            <a:r>
              <a:rPr lang="en-US" sz="1800" b="1">
                <a:latin typeface="Courier New" pitchFamily="49" charset="0"/>
              </a:rPr>
              <a:t>  END DO</a:t>
            </a:r>
          </a:p>
          <a:p>
            <a:pPr>
              <a:lnSpc>
                <a:spcPct val="50000"/>
              </a:lnSpc>
              <a:buFont typeface="Wingdings" pitchFamily="2" charset="2"/>
              <a:buNone/>
            </a:pPr>
            <a:r>
              <a:rPr lang="en-US" sz="1800" b="1">
                <a:latin typeface="Courier New" pitchFamily="49" charset="0"/>
              </a:rPr>
              <a:t>END DO</a:t>
            </a:r>
          </a:p>
          <a:p>
            <a:pPr>
              <a:lnSpc>
                <a:spcPct val="50000"/>
              </a:lnSpc>
              <a:buFont typeface="Wingdings" pitchFamily="2" charset="2"/>
              <a:buNone/>
            </a:pPr>
            <a:r>
              <a:rPr lang="en-US" sz="1800" b="1">
                <a:latin typeface="Courier New" pitchFamily="49" charset="0"/>
              </a:rPr>
              <a:t>CALL </a:t>
            </a:r>
            <a:r>
              <a:rPr lang="en-US" sz="1800" b="1">
                <a:solidFill>
                  <a:schemeClr val="tx2"/>
                </a:solidFill>
                <a:latin typeface="Courier New" pitchFamily="49" charset="0"/>
              </a:rPr>
              <a:t>sgesv</a:t>
            </a:r>
            <a:r>
              <a:rPr lang="en-US" sz="1800" b="1">
                <a:latin typeface="Courier New" pitchFamily="49" charset="0"/>
              </a:rPr>
              <a:t>(numrows, numrhs, A, numrows, pivot, &amp;</a:t>
            </a:r>
          </a:p>
          <a:p>
            <a:pPr>
              <a:lnSpc>
                <a:spcPct val="60000"/>
              </a:lnSpc>
              <a:buFont typeface="Wingdings" pitchFamily="2" charset="2"/>
              <a:buNone/>
            </a:pPr>
            <a:r>
              <a:rPr lang="en-US" sz="1800" b="1">
                <a:latin typeface="Courier New" pitchFamily="49" charset="0"/>
              </a:rPr>
              <a:t>&amp;          B, numrows, info)</a:t>
            </a:r>
          </a:p>
          <a:p>
            <a:pPr>
              <a:lnSpc>
                <a:spcPct val="60000"/>
              </a:lnSpc>
              <a:buFont typeface="Wingdings" pitchFamily="2" charset="2"/>
              <a:buNone/>
            </a:pPr>
            <a:r>
              <a:rPr lang="en-US" sz="1800" b="1">
                <a:latin typeface="Courier New" pitchFamily="49" charset="0"/>
              </a:rPr>
              <a:t>DO col = 1, numcols</a:t>
            </a:r>
          </a:p>
          <a:p>
            <a:pPr>
              <a:lnSpc>
                <a:spcPct val="60000"/>
              </a:lnSpc>
              <a:buFont typeface="Wingdings" pitchFamily="2" charset="2"/>
              <a:buNone/>
            </a:pPr>
            <a:r>
              <a:rPr lang="en-US" sz="1800" b="1">
                <a:latin typeface="Courier New" pitchFamily="49" charset="0"/>
              </a:rPr>
              <a:t>  X(col) = B(col)</a:t>
            </a:r>
          </a:p>
          <a:p>
            <a:pPr>
              <a:lnSpc>
                <a:spcPct val="60000"/>
              </a:lnSpc>
              <a:buFont typeface="Wingdings" pitchFamily="2" charset="2"/>
              <a:buNone/>
            </a:pPr>
            <a:r>
              <a:rPr lang="en-US" sz="1800" b="1">
                <a:latin typeface="Courier New" pitchFamily="49" charset="0"/>
              </a:rPr>
              <a:t>END DO</a:t>
            </a: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CE9AD786-E015-4311-BCFA-81C17BB14A97}" type="slidenum">
              <a:rPr lang="en-US"/>
              <a:pPr/>
              <a:t>39</a:t>
            </a:fld>
            <a:endParaRPr lang="en-US"/>
          </a:p>
        </p:txBody>
      </p:sp>
      <p:sp>
        <p:nvSpPr>
          <p:cNvPr id="1120258" name="Rectangle 2"/>
          <p:cNvSpPr>
            <a:spLocks noGrp="1" noChangeArrowheads="1"/>
          </p:cNvSpPr>
          <p:nvPr>
            <p:ph type="title"/>
          </p:nvPr>
        </p:nvSpPr>
        <p:spPr/>
        <p:txBody>
          <a:bodyPr/>
          <a:lstStyle/>
          <a:p>
            <a:r>
              <a:rPr lang="en-US"/>
              <a:t>LAPACK: A Library and an API</a:t>
            </a:r>
          </a:p>
        </p:txBody>
      </p:sp>
      <p:sp>
        <p:nvSpPr>
          <p:cNvPr id="1120259" name="Rectangle 3"/>
          <p:cNvSpPr>
            <a:spLocks noGrp="1" noChangeArrowheads="1"/>
          </p:cNvSpPr>
          <p:nvPr>
            <p:ph type="body" idx="1"/>
          </p:nvPr>
        </p:nvSpPr>
        <p:spPr/>
        <p:txBody>
          <a:bodyPr/>
          <a:lstStyle/>
          <a:p>
            <a:pPr>
              <a:buFont typeface="Wingdings" pitchFamily="2" charset="2"/>
              <a:buNone/>
            </a:pPr>
            <a:r>
              <a:rPr lang="en-US"/>
              <a:t>LAPACK is a library that you can download for free from the Web:</a:t>
            </a:r>
          </a:p>
          <a:p>
            <a:pPr algn="ctr">
              <a:buFont typeface="Wingdings" pitchFamily="2" charset="2"/>
              <a:buNone/>
            </a:pPr>
            <a:r>
              <a:rPr lang="en-US" b="1">
                <a:latin typeface="Courier New" pitchFamily="49" charset="0"/>
              </a:rPr>
              <a:t>www.netlib.org</a:t>
            </a:r>
            <a:endParaRPr lang="en-US"/>
          </a:p>
          <a:p>
            <a:pPr>
              <a:buFont typeface="Wingdings" pitchFamily="2" charset="2"/>
              <a:buNone/>
            </a:pPr>
            <a:r>
              <a:rPr lang="en-US"/>
              <a:t>But, it’s also an Application Programming Interface (API): a definition of a set of routines, their arguments, and their behaviors.</a:t>
            </a:r>
          </a:p>
          <a:p>
            <a:pPr>
              <a:buFont typeface="Wingdings" pitchFamily="2" charset="2"/>
              <a:buNone/>
            </a:pPr>
            <a:r>
              <a:rPr lang="en-US"/>
              <a:t>So, anyone can write an implementation of LAPACK.</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4</a:t>
            </a:fld>
            <a:endParaRPr lang="en-US"/>
          </a:p>
        </p:txBody>
      </p:sp>
      <p:sp>
        <p:nvSpPr>
          <p:cNvPr id="464898" name="Rectangle 2"/>
          <p:cNvSpPr>
            <a:spLocks noGrp="1" noChangeArrowheads="1"/>
          </p:cNvSpPr>
          <p:nvPr>
            <p:ph type="title"/>
          </p:nvPr>
        </p:nvSpPr>
        <p:spPr/>
        <p:txBody>
          <a:bodyPr/>
          <a:lstStyle/>
          <a:p>
            <a:r>
              <a:rPr lang="en-US" sz="3600" dirty="0"/>
              <a:t>H.323 (</a:t>
            </a:r>
            <a:r>
              <a:rPr lang="en-US" sz="3600" dirty="0" err="1"/>
              <a:t>Polycom</a:t>
            </a:r>
            <a:r>
              <a:rPr lang="en-US" sz="3600" dirty="0"/>
              <a:t> etc)</a:t>
            </a:r>
          </a:p>
        </p:txBody>
      </p:sp>
      <p:sp>
        <p:nvSpPr>
          <p:cNvPr id="464899" name="Rectangle 3"/>
          <p:cNvSpPr>
            <a:spLocks noGrp="1" noChangeArrowheads="1"/>
          </p:cNvSpPr>
          <p:nvPr>
            <p:ph type="body" idx="1"/>
          </p:nvPr>
        </p:nvSpPr>
        <p:spPr/>
        <p:txBody>
          <a:bodyPr/>
          <a:lstStyle/>
          <a:p>
            <a:pPr>
              <a:buNone/>
            </a:pPr>
            <a:r>
              <a:rPr lang="en-US" sz="1800" dirty="0" smtClean="0"/>
              <a:t>From an H.323 device (e.g., </a:t>
            </a:r>
            <a:r>
              <a:rPr lang="en-US" sz="1800" dirty="0" err="1" smtClean="0">
                <a:hlinkClick r:id="rId2"/>
              </a:rPr>
              <a:t>Polycom</a:t>
            </a:r>
            <a:r>
              <a:rPr lang="en-US" sz="1800" dirty="0" smtClean="0"/>
              <a:t>, </a:t>
            </a:r>
            <a:r>
              <a:rPr lang="en-US" sz="1800" dirty="0" smtClean="0">
                <a:hlinkClick r:id="rId3"/>
              </a:rPr>
              <a:t>Tandberg</a:t>
            </a:r>
            <a:r>
              <a:rPr lang="en-US" sz="1800" dirty="0" smtClean="0"/>
              <a:t>, </a:t>
            </a:r>
            <a:r>
              <a:rPr lang="en-US" sz="1800" dirty="0" err="1" smtClean="0">
                <a:hlinkClick r:id="rId4"/>
              </a:rPr>
              <a:t>Lifesize</a:t>
            </a:r>
            <a:r>
              <a:rPr lang="en-US" sz="1800" dirty="0" smtClean="0"/>
              <a:t>, etc):</a:t>
            </a:r>
          </a:p>
          <a:p>
            <a:r>
              <a:rPr lang="en-US" sz="1800" dirty="0" smtClean="0"/>
              <a:t>If you </a:t>
            </a:r>
            <a:r>
              <a:rPr lang="en-US" sz="1800" b="1" dirty="0" smtClean="0"/>
              <a:t>ARE</a:t>
            </a:r>
            <a:r>
              <a:rPr lang="en-US" sz="1800" dirty="0" smtClean="0"/>
              <a:t> already registered with the </a:t>
            </a:r>
            <a:r>
              <a:rPr lang="en-US" sz="1800" dirty="0" err="1" smtClean="0">
                <a:hlinkClick r:id="rId5"/>
              </a:rPr>
              <a:t>OneNet</a:t>
            </a:r>
            <a:r>
              <a:rPr lang="en-US" sz="1800" dirty="0" smtClean="0"/>
              <a:t> gatekeeper:</a:t>
            </a:r>
            <a:br>
              <a:rPr lang="en-US" sz="1800" dirty="0" smtClean="0"/>
            </a:br>
            <a:r>
              <a:rPr lang="en-US" sz="1800" dirty="0" smtClean="0"/>
              <a:t>Dial</a:t>
            </a:r>
            <a:br>
              <a:rPr lang="en-US" sz="1800" dirty="0" smtClean="0"/>
            </a:br>
            <a:r>
              <a:rPr lang="en-US" sz="1800" b="1" dirty="0" smtClean="0">
                <a:latin typeface="Courier New" pitchFamily="49" charset="0"/>
                <a:cs typeface="Courier New" pitchFamily="49" charset="0"/>
              </a:rPr>
              <a:t>2500409</a:t>
            </a:r>
            <a:r>
              <a:rPr lang="en-US" sz="1800" dirty="0" smtClean="0">
                <a:latin typeface="Courier New" pitchFamily="49" charset="0"/>
                <a:cs typeface="Courier New" pitchFamily="49" charset="0"/>
              </a:rPr>
              <a:t> </a:t>
            </a:r>
          </a:p>
          <a:p>
            <a:r>
              <a:rPr lang="en-US" sz="1800" dirty="0" smtClean="0"/>
              <a:t>If you </a:t>
            </a:r>
            <a:r>
              <a:rPr lang="en-US" sz="1800" b="1" dirty="0" smtClean="0"/>
              <a:t>AREN'T</a:t>
            </a:r>
            <a:r>
              <a:rPr lang="en-US" sz="1800" dirty="0" smtClean="0"/>
              <a:t> registered with the </a:t>
            </a:r>
            <a:r>
              <a:rPr lang="en-US" sz="1800" dirty="0" err="1" smtClean="0">
                <a:hlinkClick r:id="rId5"/>
              </a:rPr>
              <a:t>OneNet</a:t>
            </a:r>
            <a:r>
              <a:rPr lang="en-US" sz="1800" dirty="0" smtClean="0"/>
              <a:t> gatekeeper (probably the case):</a:t>
            </a:r>
          </a:p>
          <a:p>
            <a:pPr marL="800100" lvl="1" indent="-342900">
              <a:buClrTx/>
              <a:buSzPct val="100000"/>
              <a:buFont typeface="+mj-lt"/>
              <a:buAutoNum type="arabicPeriod"/>
            </a:pPr>
            <a:r>
              <a:rPr lang="en-US" sz="1800" dirty="0" smtClean="0"/>
              <a:t>Dial:</a:t>
            </a:r>
            <a:br>
              <a:rPr lang="en-US" sz="1800" dirty="0" smtClean="0"/>
            </a:br>
            <a:r>
              <a:rPr lang="en-US" sz="1800" b="1" dirty="0" smtClean="0">
                <a:latin typeface="Courier New" pitchFamily="49" charset="0"/>
                <a:cs typeface="Courier New" pitchFamily="49" charset="0"/>
              </a:rPr>
              <a:t>164.58.250.47</a:t>
            </a:r>
            <a:r>
              <a:rPr lang="en-US" sz="1800" dirty="0" smtClean="0">
                <a:latin typeface="Courier New" pitchFamily="49" charset="0"/>
                <a:cs typeface="Courier New" pitchFamily="49" charset="0"/>
              </a:rPr>
              <a:t> </a:t>
            </a:r>
          </a:p>
          <a:p>
            <a:pPr marL="800100" lvl="1" indent="-342900">
              <a:buClrTx/>
              <a:buSzPct val="100000"/>
              <a:buFont typeface="+mj-lt"/>
              <a:buAutoNum type="arabicPeriod"/>
            </a:pPr>
            <a:r>
              <a:rPr lang="en-US" sz="1800" dirty="0" smtClean="0"/>
              <a:t>Bring up the virtual keypad.</a:t>
            </a:r>
            <a:br>
              <a:rPr lang="en-US" sz="1800" dirty="0" smtClean="0"/>
            </a:br>
            <a:r>
              <a:rPr lang="en-US" sz="1800" dirty="0" smtClean="0"/>
              <a:t>On some H.323 devices, you can bring up the virtual keypad by typing:</a:t>
            </a:r>
            <a:br>
              <a:rPr lang="en-US" sz="1800" dirty="0" smtClean="0"/>
            </a:br>
            <a:r>
              <a:rPr lang="en-US" sz="1800" b="1" dirty="0" smtClean="0">
                <a:latin typeface="Courier New" pitchFamily="49" charset="0"/>
                <a:cs typeface="Courier New" pitchFamily="49" charset="0"/>
              </a:rPr>
              <a:t>#</a:t>
            </a:r>
            <a:endParaRPr lang="en-US" sz="1800" dirty="0" smtClean="0">
              <a:latin typeface="Courier New" pitchFamily="49" charset="0"/>
              <a:cs typeface="Courier New" pitchFamily="49" charset="0"/>
            </a:endParaRPr>
          </a:p>
          <a:p>
            <a:pPr marL="800100" lvl="1" indent="-342900">
              <a:buClrTx/>
              <a:buSzPct val="100000"/>
              <a:buFont typeface="+mj-lt"/>
              <a:buAutoNum type="arabicPeriod"/>
            </a:pPr>
            <a:r>
              <a:rPr lang="en-US" sz="1800" dirty="0" smtClean="0"/>
              <a:t>When asked for the conference ID, enter:</a:t>
            </a:r>
            <a:br>
              <a:rPr lang="en-US" sz="1800" dirty="0" smtClean="0"/>
            </a:br>
            <a:r>
              <a:rPr lang="en-US" sz="1800" b="1" dirty="0" smtClean="0">
                <a:latin typeface="Courier New" pitchFamily="49" charset="0"/>
                <a:cs typeface="Courier New" pitchFamily="49" charset="0"/>
              </a:rPr>
              <a:t>0409</a:t>
            </a:r>
            <a:endParaRPr lang="en-US" sz="1800" dirty="0" smtClean="0">
              <a:latin typeface="Courier New" pitchFamily="49" charset="0"/>
              <a:cs typeface="Courier New" pitchFamily="49" charset="0"/>
            </a:endParaRPr>
          </a:p>
          <a:p>
            <a:pPr marL="800100" lvl="1" indent="-342900">
              <a:buClrTx/>
              <a:buSzPct val="100000"/>
              <a:buFont typeface="+mj-lt"/>
              <a:buAutoNum type="arabicPeriod"/>
            </a:pPr>
            <a:r>
              <a:rPr lang="en-US" sz="1800" dirty="0" smtClean="0"/>
              <a:t>On some H.323 devices, you indicate the end of conference ID with:</a:t>
            </a:r>
            <a:br>
              <a:rPr lang="en-US" sz="1800" dirty="0" smtClean="0"/>
            </a:br>
            <a:r>
              <a:rPr lang="en-US" sz="1800" b="1" dirty="0" smtClean="0">
                <a:latin typeface="Courier New" pitchFamily="49" charset="0"/>
                <a:cs typeface="Courier New" pitchFamily="49" charset="0"/>
              </a:rPr>
              <a:t>#</a:t>
            </a:r>
            <a:endParaRPr lang="en-US" sz="1800" dirty="0" smtClean="0">
              <a:latin typeface="Courier New" pitchFamily="49" charset="0"/>
              <a:cs typeface="Courier New" pitchFamily="49" charset="0"/>
            </a:endParaRPr>
          </a:p>
          <a:p>
            <a:pPr>
              <a:spcBef>
                <a:spcPts val="0"/>
              </a:spcBef>
              <a:buFont typeface="Wingdings" pitchFamily="2" charset="2"/>
              <a:buNone/>
            </a:pPr>
            <a:r>
              <a:rPr lang="en-US" dirty="0" smtClean="0"/>
              <a:t>Many thanks to Roger Holder and </a:t>
            </a:r>
            <a:r>
              <a:rPr lang="en-US" dirty="0" err="1" smtClean="0"/>
              <a:t>OneNet</a:t>
            </a:r>
            <a:r>
              <a:rPr lang="en-US" dirty="0" smtClean="0"/>
              <a:t> for providing this.</a:t>
            </a: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B4182356-8C19-4D7B-A04B-2DD2F097672E}" type="slidenum">
              <a:rPr lang="en-US"/>
              <a:pPr/>
              <a:t>40</a:t>
            </a:fld>
            <a:endParaRPr lang="en-US"/>
          </a:p>
        </p:txBody>
      </p:sp>
      <p:sp>
        <p:nvSpPr>
          <p:cNvPr id="1121282" name="Rectangle 2"/>
          <p:cNvSpPr>
            <a:spLocks noGrp="1" noChangeArrowheads="1"/>
          </p:cNvSpPr>
          <p:nvPr>
            <p:ph type="title"/>
          </p:nvPr>
        </p:nvSpPr>
        <p:spPr/>
        <p:txBody>
          <a:bodyPr/>
          <a:lstStyle/>
          <a:p>
            <a:r>
              <a:rPr lang="en-US"/>
              <a:t>It’s Good to Be Popular</a:t>
            </a:r>
          </a:p>
        </p:txBody>
      </p:sp>
      <p:sp>
        <p:nvSpPr>
          <p:cNvPr id="1121283" name="Rectangle 3"/>
          <p:cNvSpPr>
            <a:spLocks noGrp="1" noChangeArrowheads="1"/>
          </p:cNvSpPr>
          <p:nvPr>
            <p:ph type="body" idx="1"/>
          </p:nvPr>
        </p:nvSpPr>
        <p:spPr>
          <a:xfrm>
            <a:off x="609600" y="1371600"/>
            <a:ext cx="8001000" cy="5029200"/>
          </a:xfrm>
        </p:spPr>
        <p:txBody>
          <a:bodyPr/>
          <a:lstStyle/>
          <a:p>
            <a:pPr>
              <a:buFont typeface="Wingdings" pitchFamily="2" charset="2"/>
              <a:buNone/>
            </a:pPr>
            <a:r>
              <a:rPr lang="en-US"/>
              <a:t>LAPACK is a good choice for non-parallelized solving, because its popularity has convinced many supercomputer vendors to write their own, highly tuned versions.</a:t>
            </a:r>
          </a:p>
          <a:p>
            <a:pPr>
              <a:lnSpc>
                <a:spcPct val="90000"/>
              </a:lnSpc>
              <a:buFont typeface="Wingdings" pitchFamily="2" charset="2"/>
              <a:buNone/>
            </a:pPr>
            <a:r>
              <a:rPr lang="en-US"/>
              <a:t>The API for the LAPACK routines is the same as the portable version from NetLib, but the performance can be much better, via either ATLAS or proprietary vendor-tuned versions.</a:t>
            </a:r>
          </a:p>
          <a:p>
            <a:pPr>
              <a:lnSpc>
                <a:spcPct val="90000"/>
              </a:lnSpc>
              <a:buFont typeface="Wingdings" pitchFamily="2" charset="2"/>
              <a:buNone/>
            </a:pPr>
            <a:r>
              <a:rPr lang="en-US"/>
              <a:t>Also, some vendors have shared memory parallel versions of LAPACK.</a:t>
            </a: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3CAB8864-2C94-4B3F-A62E-811ED0A331D2}" type="slidenum">
              <a:rPr lang="en-US"/>
              <a:pPr/>
              <a:t>41</a:t>
            </a:fld>
            <a:endParaRPr lang="en-US"/>
          </a:p>
        </p:txBody>
      </p:sp>
      <p:sp>
        <p:nvSpPr>
          <p:cNvPr id="1122306" name="Rectangle 2"/>
          <p:cNvSpPr>
            <a:spLocks noGrp="1" noChangeArrowheads="1"/>
          </p:cNvSpPr>
          <p:nvPr>
            <p:ph type="title"/>
          </p:nvPr>
        </p:nvSpPr>
        <p:spPr/>
        <p:txBody>
          <a:bodyPr/>
          <a:lstStyle/>
          <a:p>
            <a:r>
              <a:rPr lang="en-US"/>
              <a:t>LAPACK Performance</a:t>
            </a:r>
          </a:p>
        </p:txBody>
      </p:sp>
      <p:sp>
        <p:nvSpPr>
          <p:cNvPr id="1122307" name="Rectangle 3"/>
          <p:cNvSpPr>
            <a:spLocks noGrp="1" noChangeArrowheads="1"/>
          </p:cNvSpPr>
          <p:nvPr>
            <p:ph type="body" idx="1"/>
          </p:nvPr>
        </p:nvSpPr>
        <p:spPr/>
        <p:txBody>
          <a:bodyPr/>
          <a:lstStyle/>
          <a:p>
            <a:pPr>
              <a:lnSpc>
                <a:spcPct val="90000"/>
              </a:lnSpc>
              <a:buFont typeface="Wingdings" pitchFamily="2" charset="2"/>
              <a:buNone/>
            </a:pPr>
            <a:r>
              <a:rPr lang="en-US"/>
              <a:t>Because LAPACK uses BLAS, it’s about as fast as BLAS.</a:t>
            </a:r>
          </a:p>
          <a:p>
            <a:pPr>
              <a:lnSpc>
                <a:spcPct val="90000"/>
              </a:lnSpc>
              <a:buFont typeface="Wingdings" pitchFamily="2" charset="2"/>
              <a:buNone/>
            </a:pPr>
            <a:r>
              <a:rPr lang="en-US"/>
              <a:t>For example, DGESV (Double precision General SolVer) on a 2 GHz Pentium4 using ATLAS gets 65% of peak, compared to 69% of peak for Matrix-Matrix multiply.</a:t>
            </a:r>
          </a:p>
          <a:p>
            <a:pPr>
              <a:lnSpc>
                <a:spcPct val="90000"/>
              </a:lnSpc>
              <a:buFont typeface="Wingdings" pitchFamily="2" charset="2"/>
              <a:buNone/>
            </a:pPr>
            <a:r>
              <a:rPr lang="en-US"/>
              <a:t>In fact, an older version of LAPACK, called LINPACK, is used to determine the top 500 supercomputers in the world.</a:t>
            </a: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6D1FB173-2BCE-4D5E-95CA-7798FD64627B}" type="slidenum">
              <a:rPr lang="en-US"/>
              <a:pPr/>
              <a:t>42</a:t>
            </a:fld>
            <a:endParaRPr lang="en-US"/>
          </a:p>
        </p:txBody>
      </p:sp>
      <p:sp>
        <p:nvSpPr>
          <p:cNvPr id="1123330" name="Rectangle 2"/>
          <p:cNvSpPr>
            <a:spLocks noGrp="1" noChangeArrowheads="1"/>
          </p:cNvSpPr>
          <p:nvPr>
            <p:ph type="title"/>
          </p:nvPr>
        </p:nvSpPr>
        <p:spPr/>
        <p:txBody>
          <a:bodyPr/>
          <a:lstStyle/>
          <a:p>
            <a:r>
              <a:rPr lang="en-US"/>
              <a:t>ScaLAPACK</a:t>
            </a:r>
          </a:p>
        </p:txBody>
      </p:sp>
      <p:sp>
        <p:nvSpPr>
          <p:cNvPr id="1123331" name="Rectangle 3"/>
          <p:cNvSpPr>
            <a:spLocks noGrp="1" noChangeArrowheads="1"/>
          </p:cNvSpPr>
          <p:nvPr>
            <p:ph type="body" idx="1"/>
          </p:nvPr>
        </p:nvSpPr>
        <p:spPr>
          <a:xfrm>
            <a:off x="533400" y="1295400"/>
            <a:ext cx="8077200" cy="5105400"/>
          </a:xfrm>
        </p:spPr>
        <p:txBody>
          <a:bodyPr/>
          <a:lstStyle/>
          <a:p>
            <a:pPr>
              <a:buFont typeface="Wingdings" pitchFamily="2" charset="2"/>
              <a:buNone/>
            </a:pPr>
            <a:r>
              <a:rPr lang="en-US" b="1" u="sng"/>
              <a:t>ScaLAPACK</a:t>
            </a:r>
            <a:r>
              <a:rPr lang="en-US"/>
              <a:t> is the distributed parallel (MPI) version of LAPACK.  It actually contains only a subset of the LAPACK routines, and has a somewhat awkward Application Programming Interface (API).</a:t>
            </a:r>
          </a:p>
          <a:p>
            <a:pPr>
              <a:buFont typeface="Wingdings" pitchFamily="2" charset="2"/>
              <a:buNone/>
            </a:pPr>
            <a:r>
              <a:rPr lang="en-US"/>
              <a:t>Like LAPACK, ScaLAPACK is also available from</a:t>
            </a:r>
          </a:p>
          <a:p>
            <a:pPr algn="ctr">
              <a:buFont typeface="Wingdings" pitchFamily="2" charset="2"/>
              <a:buNone/>
            </a:pPr>
            <a:r>
              <a:rPr lang="en-US" b="1">
                <a:latin typeface="Courier New" pitchFamily="49" charset="0"/>
              </a:rPr>
              <a:t>www.netlib.org</a:t>
            </a:r>
            <a:r>
              <a:rPr lang="en-US"/>
              <a:t>.</a:t>
            </a:r>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0350C5F6-27C5-48D5-95CF-FB3D6DA41F6E}" type="slidenum">
              <a:rPr lang="en-US"/>
              <a:pPr/>
              <a:t>43</a:t>
            </a:fld>
            <a:endParaRPr lang="en-US"/>
          </a:p>
        </p:txBody>
      </p:sp>
      <p:sp>
        <p:nvSpPr>
          <p:cNvPr id="1124354" name="Rectangle 2"/>
          <p:cNvSpPr>
            <a:spLocks noGrp="1" noChangeArrowheads="1"/>
          </p:cNvSpPr>
          <p:nvPr>
            <p:ph type="title"/>
          </p:nvPr>
        </p:nvSpPr>
        <p:spPr/>
        <p:txBody>
          <a:bodyPr/>
          <a:lstStyle/>
          <a:p>
            <a:r>
              <a:rPr lang="en-US"/>
              <a:t>PETSc</a:t>
            </a:r>
          </a:p>
        </p:txBody>
      </p:sp>
      <p:sp>
        <p:nvSpPr>
          <p:cNvPr id="1124355" name="Rectangle 3"/>
          <p:cNvSpPr>
            <a:spLocks noGrp="1" noChangeArrowheads="1"/>
          </p:cNvSpPr>
          <p:nvPr>
            <p:ph type="body" idx="1"/>
          </p:nvPr>
        </p:nvSpPr>
        <p:spPr/>
        <p:txBody>
          <a:bodyPr/>
          <a:lstStyle/>
          <a:p>
            <a:pPr>
              <a:buFont typeface="Wingdings" pitchFamily="2" charset="2"/>
              <a:buNone/>
            </a:pPr>
            <a:r>
              <a:rPr lang="en-US" b="1" u="sng"/>
              <a:t>PETSc</a:t>
            </a:r>
            <a:r>
              <a:rPr lang="en-US"/>
              <a:t> (Portable, Extensible Toolkit for Scientific Computation) is a solver library for sparse matrices that uses distributed parallelism (MPI).</a:t>
            </a:r>
          </a:p>
          <a:p>
            <a:pPr>
              <a:buFont typeface="Wingdings" pitchFamily="2" charset="2"/>
              <a:buNone/>
            </a:pPr>
            <a:r>
              <a:rPr lang="en-US"/>
              <a:t>PETSc is designed for general sparse matrices with no special properties, but it also works well for sparse matrices with simple properties like banding and symmetry.</a:t>
            </a:r>
          </a:p>
          <a:p>
            <a:pPr>
              <a:buFont typeface="Wingdings" pitchFamily="2" charset="2"/>
              <a:buNone/>
            </a:pPr>
            <a:r>
              <a:rPr lang="en-US"/>
              <a:t>It has a simpler, more intuitive Application Programming Interface than ScaLAPACK.</a:t>
            </a:r>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8602F8A3-7254-4161-B89B-6E33621D3719}" type="slidenum">
              <a:rPr lang="en-US"/>
              <a:pPr/>
              <a:t>44</a:t>
            </a:fld>
            <a:endParaRPr lang="en-US"/>
          </a:p>
        </p:txBody>
      </p:sp>
      <p:sp>
        <p:nvSpPr>
          <p:cNvPr id="1125378" name="Rectangle 2"/>
          <p:cNvSpPr>
            <a:spLocks noGrp="1" noChangeArrowheads="1"/>
          </p:cNvSpPr>
          <p:nvPr>
            <p:ph type="title"/>
          </p:nvPr>
        </p:nvSpPr>
        <p:spPr/>
        <p:txBody>
          <a:bodyPr/>
          <a:lstStyle/>
          <a:p>
            <a:r>
              <a:rPr lang="en-US"/>
              <a:t>Pick Your Solver Package</a:t>
            </a:r>
          </a:p>
        </p:txBody>
      </p:sp>
      <p:sp>
        <p:nvSpPr>
          <p:cNvPr id="1125379" name="Rectangle 3"/>
          <p:cNvSpPr>
            <a:spLocks noGrp="1" noChangeArrowheads="1"/>
          </p:cNvSpPr>
          <p:nvPr>
            <p:ph type="body" idx="1"/>
          </p:nvPr>
        </p:nvSpPr>
        <p:spPr/>
        <p:txBody>
          <a:bodyPr/>
          <a:lstStyle/>
          <a:p>
            <a:r>
              <a:rPr lang="en-US"/>
              <a:t>Dense Matrix</a:t>
            </a:r>
          </a:p>
          <a:p>
            <a:pPr lvl="1"/>
            <a:r>
              <a:rPr lang="en-US" sz="2600"/>
              <a:t>Serial: LAPACK</a:t>
            </a:r>
          </a:p>
          <a:p>
            <a:pPr lvl="1"/>
            <a:r>
              <a:rPr lang="en-US" sz="2600"/>
              <a:t>Shared Memory Parallel: threaded LAPACK</a:t>
            </a:r>
          </a:p>
          <a:p>
            <a:pPr lvl="1"/>
            <a:r>
              <a:rPr lang="en-US" sz="2600"/>
              <a:t>Distributed Parallel: ScaLAPACK</a:t>
            </a:r>
          </a:p>
          <a:p>
            <a:r>
              <a:rPr lang="en-US"/>
              <a:t>Sparse Matrix: PETSc</a:t>
            </a:r>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Rectangle 2"/>
          <p:cNvSpPr>
            <a:spLocks noGrp="1" noChangeArrowheads="1"/>
          </p:cNvSpPr>
          <p:nvPr>
            <p:ph type="ctrTitle"/>
          </p:nvPr>
        </p:nvSpPr>
        <p:spPr>
          <a:xfrm>
            <a:off x="990600" y="2057400"/>
            <a:ext cx="7772400" cy="1143000"/>
          </a:xfrm>
        </p:spPr>
        <p:txBody>
          <a:bodyPr/>
          <a:lstStyle/>
          <a:p>
            <a:r>
              <a:rPr lang="en-US" sz="6000"/>
              <a:t>I/O Libraries</a:t>
            </a:r>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D5756B38-5201-4E3A-8841-433D63D1227B}" type="slidenum">
              <a:rPr lang="en-US"/>
              <a:pPr/>
              <a:t>46</a:t>
            </a:fld>
            <a:endParaRPr lang="en-US"/>
          </a:p>
        </p:txBody>
      </p:sp>
      <p:sp>
        <p:nvSpPr>
          <p:cNvPr id="1127426" name="Rectangle 2"/>
          <p:cNvSpPr>
            <a:spLocks noGrp="1" noChangeArrowheads="1"/>
          </p:cNvSpPr>
          <p:nvPr>
            <p:ph type="title"/>
          </p:nvPr>
        </p:nvSpPr>
        <p:spPr/>
        <p:txBody>
          <a:bodyPr/>
          <a:lstStyle/>
          <a:p>
            <a:r>
              <a:rPr lang="en-US"/>
              <a:t>I/O Challenges</a:t>
            </a:r>
          </a:p>
        </p:txBody>
      </p:sp>
      <p:sp>
        <p:nvSpPr>
          <p:cNvPr id="1127427" name="Rectangle 3"/>
          <p:cNvSpPr>
            <a:spLocks noGrp="1" noChangeArrowheads="1"/>
          </p:cNvSpPr>
          <p:nvPr>
            <p:ph type="body" idx="1"/>
          </p:nvPr>
        </p:nvSpPr>
        <p:spPr>
          <a:xfrm>
            <a:off x="533400" y="1295400"/>
            <a:ext cx="8001000" cy="4953000"/>
          </a:xfrm>
        </p:spPr>
        <p:txBody>
          <a:bodyPr/>
          <a:lstStyle/>
          <a:p>
            <a:pPr>
              <a:buFont typeface="Wingdings" pitchFamily="2" charset="2"/>
              <a:buNone/>
            </a:pPr>
            <a:r>
              <a:rPr lang="en-US"/>
              <a:t>I/O presents two important challenges to scientific computing:</a:t>
            </a:r>
          </a:p>
          <a:p>
            <a:pPr>
              <a:lnSpc>
                <a:spcPct val="80000"/>
              </a:lnSpc>
            </a:pPr>
            <a:r>
              <a:rPr lang="en-US"/>
              <a:t>Performance</a:t>
            </a:r>
          </a:p>
          <a:p>
            <a:pPr>
              <a:lnSpc>
                <a:spcPct val="80000"/>
              </a:lnSpc>
            </a:pPr>
            <a:r>
              <a:rPr lang="en-US"/>
              <a:t>Portability</a:t>
            </a:r>
          </a:p>
          <a:p>
            <a:pPr>
              <a:buFont typeface="Wingdings" pitchFamily="2" charset="2"/>
              <a:buNone/>
            </a:pPr>
            <a:r>
              <a:rPr lang="en-US"/>
              <a:t>The performance issue arises because I/O is much more time-consuming than computation, as we saw in the “Storage Hierarchy” session.</a:t>
            </a:r>
          </a:p>
          <a:p>
            <a:pPr>
              <a:buFont typeface="Wingdings" pitchFamily="2" charset="2"/>
              <a:buNone/>
            </a:pPr>
            <a:r>
              <a:rPr lang="en-US"/>
              <a:t>The portability issue arises because different kinds of computers can have different ways of representing real (floating point) numbers.</a:t>
            </a:r>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6281BD89-E5C1-4FA4-8465-8CFB3A578EC5}" type="slidenum">
              <a:rPr lang="en-US"/>
              <a:pPr/>
              <a:t>47</a:t>
            </a:fld>
            <a:endParaRPr lang="en-US"/>
          </a:p>
        </p:txBody>
      </p:sp>
      <p:sp>
        <p:nvSpPr>
          <p:cNvPr id="1128450" name="Rectangle 2"/>
          <p:cNvSpPr>
            <a:spLocks noGrp="1" noChangeArrowheads="1"/>
          </p:cNvSpPr>
          <p:nvPr>
            <p:ph type="title"/>
          </p:nvPr>
        </p:nvSpPr>
        <p:spPr/>
        <p:txBody>
          <a:bodyPr/>
          <a:lstStyle/>
          <a:p>
            <a:r>
              <a:rPr lang="en-US"/>
              <a:t>Storage Formats</a:t>
            </a:r>
          </a:p>
        </p:txBody>
      </p:sp>
      <p:sp>
        <p:nvSpPr>
          <p:cNvPr id="1128451" name="Rectangle 3"/>
          <p:cNvSpPr>
            <a:spLocks noGrp="1" noChangeArrowheads="1"/>
          </p:cNvSpPr>
          <p:nvPr>
            <p:ph type="body" idx="1"/>
          </p:nvPr>
        </p:nvSpPr>
        <p:spPr/>
        <p:txBody>
          <a:bodyPr/>
          <a:lstStyle/>
          <a:p>
            <a:pPr>
              <a:buFont typeface="Wingdings" pitchFamily="2" charset="2"/>
              <a:buNone/>
            </a:pPr>
            <a:r>
              <a:rPr lang="en-US"/>
              <a:t>When you use a </a:t>
            </a:r>
            <a:r>
              <a:rPr lang="en-US" b="1">
                <a:latin typeface="Courier New" pitchFamily="49" charset="0"/>
              </a:rPr>
              <a:t>PRINT</a:t>
            </a:r>
            <a:r>
              <a:rPr lang="en-US"/>
              <a:t> statement in Fortran or a </a:t>
            </a:r>
            <a:r>
              <a:rPr lang="en-US" b="1">
                <a:latin typeface="Courier New" pitchFamily="49" charset="0"/>
              </a:rPr>
              <a:t>printf</a:t>
            </a:r>
            <a:r>
              <a:rPr lang="en-US"/>
              <a:t> in C or output to </a:t>
            </a:r>
            <a:r>
              <a:rPr lang="en-US" b="1">
                <a:latin typeface="Courier New" pitchFamily="49" charset="0"/>
              </a:rPr>
              <a:t>cout</a:t>
            </a:r>
            <a:r>
              <a:rPr lang="en-US"/>
              <a:t> in C++, you are asking the program to output data in human-readable form:</a:t>
            </a:r>
          </a:p>
          <a:p>
            <a:pPr>
              <a:buFont typeface="Wingdings" pitchFamily="2" charset="2"/>
              <a:buNone/>
            </a:pPr>
            <a:r>
              <a:rPr lang="en-US"/>
              <a:t>  </a:t>
            </a:r>
            <a:r>
              <a:rPr lang="en-US" b="1">
                <a:latin typeface="Courier New" pitchFamily="49" charset="0"/>
              </a:rPr>
              <a:t>x = 5</a:t>
            </a:r>
          </a:p>
          <a:p>
            <a:pPr>
              <a:buFont typeface="Wingdings" pitchFamily="2" charset="2"/>
              <a:buNone/>
            </a:pPr>
            <a:r>
              <a:rPr lang="en-US" b="1">
                <a:latin typeface="Courier New" pitchFamily="49" charset="0"/>
              </a:rPr>
              <a:t> PRINT *, x</a:t>
            </a:r>
          </a:p>
          <a:p>
            <a:pPr>
              <a:buFont typeface="Wingdings" pitchFamily="2" charset="2"/>
              <a:buNone/>
            </a:pPr>
            <a:r>
              <a:rPr lang="en-US"/>
              <a:t>But what if the value that you want to output is a real number with lots of significant digits?</a:t>
            </a:r>
          </a:p>
          <a:p>
            <a:pPr>
              <a:buFont typeface="Wingdings" pitchFamily="2" charset="2"/>
              <a:buNone/>
            </a:pPr>
            <a:r>
              <a:rPr lang="en-US" b="1">
                <a:latin typeface="Courier New" pitchFamily="49" charset="0"/>
              </a:rPr>
              <a:t>   1.3456789E+23</a:t>
            </a:r>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3424B29F-06F2-445D-8852-943C1FFC3E8A}" type="slidenum">
              <a:rPr lang="en-US"/>
              <a:pPr/>
              <a:t>48</a:t>
            </a:fld>
            <a:endParaRPr lang="en-US"/>
          </a:p>
        </p:txBody>
      </p:sp>
      <p:sp>
        <p:nvSpPr>
          <p:cNvPr id="1129474" name="Rectangle 2"/>
          <p:cNvSpPr>
            <a:spLocks noGrp="1" noChangeArrowheads="1"/>
          </p:cNvSpPr>
          <p:nvPr>
            <p:ph type="title"/>
          </p:nvPr>
        </p:nvSpPr>
        <p:spPr/>
        <p:txBody>
          <a:bodyPr/>
          <a:lstStyle/>
          <a:p>
            <a:r>
              <a:rPr lang="en-US"/>
              <a:t>Data Output as Text</a:t>
            </a:r>
          </a:p>
        </p:txBody>
      </p:sp>
      <p:sp>
        <p:nvSpPr>
          <p:cNvPr id="1129475" name="Rectangle 3"/>
          <p:cNvSpPr>
            <a:spLocks noGrp="1" noChangeArrowheads="1"/>
          </p:cNvSpPr>
          <p:nvPr>
            <p:ph type="body" idx="1"/>
          </p:nvPr>
        </p:nvSpPr>
        <p:spPr/>
        <p:txBody>
          <a:bodyPr/>
          <a:lstStyle/>
          <a:p>
            <a:pPr>
              <a:buFont typeface="Wingdings" pitchFamily="2" charset="2"/>
              <a:buNone/>
            </a:pPr>
            <a:r>
              <a:rPr lang="en-US" b="1">
                <a:latin typeface="Courier New" pitchFamily="49" charset="0"/>
              </a:rPr>
              <a:t>   1.3456789E+23</a:t>
            </a:r>
          </a:p>
          <a:p>
            <a:pPr>
              <a:buFont typeface="Wingdings" pitchFamily="2" charset="2"/>
              <a:buNone/>
            </a:pPr>
            <a:r>
              <a:rPr lang="en-US"/>
              <a:t>When you output data as text, each character takes 1 byte.</a:t>
            </a:r>
          </a:p>
          <a:p>
            <a:pPr>
              <a:buFont typeface="Wingdings" pitchFamily="2" charset="2"/>
              <a:buNone/>
            </a:pPr>
            <a:r>
              <a:rPr lang="en-US"/>
              <a:t>So if you output a number with lots of digits, then you’re outputting lots of bytes.</a:t>
            </a:r>
          </a:p>
          <a:p>
            <a:pPr>
              <a:buFont typeface="Wingdings" pitchFamily="2" charset="2"/>
              <a:buNone/>
            </a:pPr>
            <a:r>
              <a:rPr lang="en-US"/>
              <a:t>For example, the above number takes 13 bytes to output as text.</a:t>
            </a:r>
          </a:p>
          <a:p>
            <a:pPr>
              <a:buFont typeface="Wingdings" pitchFamily="2" charset="2"/>
              <a:buNone/>
            </a:pPr>
            <a:r>
              <a:rPr lang="en-US" b="1" u="sng">
                <a:solidFill>
                  <a:schemeClr val="folHlink"/>
                </a:solidFill>
              </a:rPr>
              <a:t>Jargon</a:t>
            </a:r>
            <a:r>
              <a:rPr lang="en-US"/>
              <a:t>:  Text is sometimes called </a:t>
            </a:r>
            <a:r>
              <a:rPr lang="en-US" b="1" u="sng"/>
              <a:t>ASCII</a:t>
            </a:r>
            <a:r>
              <a:rPr lang="en-US"/>
              <a:t> (American Standard Code for Information Interchange).</a:t>
            </a:r>
          </a:p>
        </p:txBody>
      </p:sp>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093688F2-4B28-43E2-A26E-94558A986B05}" type="slidenum">
              <a:rPr lang="en-US"/>
              <a:pPr/>
              <a:t>49</a:t>
            </a:fld>
            <a:endParaRPr lang="en-US"/>
          </a:p>
        </p:txBody>
      </p:sp>
      <p:sp>
        <p:nvSpPr>
          <p:cNvPr id="1130498" name="Rectangle 2"/>
          <p:cNvSpPr>
            <a:spLocks noGrp="1" noChangeArrowheads="1"/>
          </p:cNvSpPr>
          <p:nvPr>
            <p:ph type="title"/>
          </p:nvPr>
        </p:nvSpPr>
        <p:spPr/>
        <p:txBody>
          <a:bodyPr/>
          <a:lstStyle/>
          <a:p>
            <a:r>
              <a:rPr lang="en-US"/>
              <a:t>Output Data in Binary</a:t>
            </a:r>
          </a:p>
        </p:txBody>
      </p:sp>
      <p:sp>
        <p:nvSpPr>
          <p:cNvPr id="1130499" name="Rectangle 3"/>
          <p:cNvSpPr>
            <a:spLocks noGrp="1" noChangeArrowheads="1"/>
          </p:cNvSpPr>
          <p:nvPr>
            <p:ph type="body" idx="1"/>
          </p:nvPr>
        </p:nvSpPr>
        <p:spPr>
          <a:xfrm>
            <a:off x="533400" y="1295400"/>
            <a:ext cx="8153400" cy="5181600"/>
          </a:xfrm>
        </p:spPr>
        <p:txBody>
          <a:bodyPr/>
          <a:lstStyle/>
          <a:p>
            <a:pPr>
              <a:buFont typeface="Wingdings" pitchFamily="2" charset="2"/>
              <a:buNone/>
            </a:pPr>
            <a:r>
              <a:rPr lang="en-US" dirty="0"/>
              <a:t>Inside the computer, a single precision real number </a:t>
            </a:r>
            <a:r>
              <a:rPr lang="en-US" dirty="0" smtClean="0"/>
              <a:t>         (</a:t>
            </a:r>
            <a:r>
              <a:rPr lang="en-US" dirty="0"/>
              <a:t>Fortran </a:t>
            </a:r>
            <a:r>
              <a:rPr lang="en-US" b="1" dirty="0">
                <a:latin typeface="Courier New" pitchFamily="49" charset="0"/>
              </a:rPr>
              <a:t>REAL</a:t>
            </a:r>
            <a:r>
              <a:rPr lang="en-US" dirty="0"/>
              <a:t>, C/C++ </a:t>
            </a:r>
            <a:r>
              <a:rPr lang="en-US" b="1" dirty="0">
                <a:latin typeface="Courier New" pitchFamily="49" charset="0"/>
              </a:rPr>
              <a:t>float</a:t>
            </a:r>
            <a:r>
              <a:rPr lang="en-US" dirty="0"/>
              <a:t>) typically requires 4 bytes</a:t>
            </a:r>
            <a:r>
              <a:rPr lang="en-US" dirty="0" smtClean="0"/>
              <a:t>,  </a:t>
            </a:r>
            <a:r>
              <a:rPr lang="en-US" dirty="0"/>
              <a:t>and a double precision number (</a:t>
            </a:r>
            <a:r>
              <a:rPr lang="en-US" b="1" dirty="0">
                <a:latin typeface="Courier New" pitchFamily="49" charset="0"/>
              </a:rPr>
              <a:t>DOUBLE PRECISION</a:t>
            </a:r>
            <a:r>
              <a:rPr lang="en-US" dirty="0"/>
              <a:t> or </a:t>
            </a:r>
            <a:r>
              <a:rPr lang="en-US" b="1" dirty="0">
                <a:latin typeface="Courier New" pitchFamily="49" charset="0"/>
              </a:rPr>
              <a:t>double</a:t>
            </a:r>
            <a:r>
              <a:rPr lang="en-US" dirty="0"/>
              <a:t>) typically requires 8.</a:t>
            </a:r>
          </a:p>
          <a:p>
            <a:pPr>
              <a:buFont typeface="Wingdings" pitchFamily="2" charset="2"/>
              <a:buNone/>
            </a:pPr>
            <a:r>
              <a:rPr lang="en-US" dirty="0"/>
              <a:t>That’s less than 13.</a:t>
            </a:r>
          </a:p>
          <a:p>
            <a:pPr>
              <a:buFont typeface="Wingdings" pitchFamily="2" charset="2"/>
              <a:buNone/>
            </a:pPr>
            <a:r>
              <a:rPr lang="en-US" dirty="0"/>
              <a:t>Since I/O is very expensive, it’s better to output 4 or 8 bytes than 13 or more.</a:t>
            </a:r>
          </a:p>
          <a:p>
            <a:pPr>
              <a:buFont typeface="Wingdings" pitchFamily="2" charset="2"/>
              <a:buNone/>
            </a:pPr>
            <a:r>
              <a:rPr lang="en-US" dirty="0"/>
              <a:t>Happily, Fortran, C and C++ allow you to output data as </a:t>
            </a:r>
            <a:r>
              <a:rPr lang="en-US" b="1" u="sng" dirty="0"/>
              <a:t>binary</a:t>
            </a:r>
            <a:r>
              <a:rPr lang="en-US" dirty="0"/>
              <a:t> (internal representation) rather than as text.</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H.323 from Internet Explorer</a:t>
            </a:r>
            <a:endParaRPr lang="en-US" dirty="0"/>
          </a:p>
        </p:txBody>
      </p:sp>
      <p:sp>
        <p:nvSpPr>
          <p:cNvPr id="3" name="Content Placeholder 2"/>
          <p:cNvSpPr>
            <a:spLocks noGrp="1"/>
          </p:cNvSpPr>
          <p:nvPr>
            <p:ph idx="1"/>
          </p:nvPr>
        </p:nvSpPr>
        <p:spPr/>
        <p:txBody>
          <a:bodyPr/>
          <a:lstStyle/>
          <a:p>
            <a:pPr>
              <a:buNone/>
            </a:pPr>
            <a:r>
              <a:rPr lang="en-US" sz="1500" dirty="0" smtClean="0"/>
              <a:t>From a Windows PC running Internet Explorer:</a:t>
            </a:r>
          </a:p>
          <a:p>
            <a:pPr>
              <a:buClrTx/>
              <a:buSzPct val="100000"/>
              <a:buFont typeface="+mj-lt"/>
              <a:buAutoNum type="arabicPeriod"/>
            </a:pPr>
            <a:r>
              <a:rPr lang="en-US" sz="1500" dirty="0" smtClean="0"/>
              <a:t>You </a:t>
            </a:r>
            <a:r>
              <a:rPr lang="en-US" sz="1500" b="1" dirty="0" smtClean="0"/>
              <a:t>MUST</a:t>
            </a:r>
            <a:r>
              <a:rPr lang="en-US" sz="1500" dirty="0" smtClean="0"/>
              <a:t> have the ability to install software on the PC (or have someone install it for you).</a:t>
            </a:r>
          </a:p>
          <a:p>
            <a:pPr>
              <a:buClrTx/>
              <a:buSzPct val="100000"/>
              <a:buFont typeface="+mj-lt"/>
              <a:buAutoNum type="arabicPeriod"/>
            </a:pPr>
            <a:r>
              <a:rPr lang="en-US" sz="1500" dirty="0" smtClean="0"/>
              <a:t>Download and install the latest Java Runtime Environment (JRE) from here: </a:t>
            </a:r>
            <a:r>
              <a:rPr lang="en-US" sz="1500" b="1" dirty="0" smtClean="0">
                <a:latin typeface="Courier New" pitchFamily="49" charset="0"/>
                <a:cs typeface="Courier New" pitchFamily="49" charset="0"/>
                <a:hlinkClick r:id="rId2"/>
              </a:rPr>
              <a:t>http://www.oracle.com/technetwork/java/javase/downloads/</a:t>
            </a:r>
            <a:r>
              <a:rPr lang="en-US" sz="1500" dirty="0" smtClean="0"/>
              <a:t/>
            </a:r>
            <a:br>
              <a:rPr lang="en-US" sz="1500" dirty="0" smtClean="0"/>
            </a:br>
            <a:r>
              <a:rPr lang="en-US" sz="1500" dirty="0" smtClean="0"/>
              <a:t>(Click on the Java Download icon, because that install package includes both the JRE and other components.)</a:t>
            </a:r>
          </a:p>
          <a:p>
            <a:pPr>
              <a:buClrTx/>
              <a:buSzPct val="100000"/>
              <a:buFont typeface="+mj-lt"/>
              <a:buAutoNum type="arabicPeriod"/>
            </a:pPr>
            <a:r>
              <a:rPr lang="en-US" sz="1500" dirty="0" smtClean="0"/>
              <a:t>Download and install this video decoder: </a:t>
            </a:r>
            <a:r>
              <a:rPr lang="en-US" sz="1500" b="1" dirty="0" smtClean="0">
                <a:latin typeface="Courier New" pitchFamily="49" charset="0"/>
                <a:cs typeface="Courier New" pitchFamily="49" charset="0"/>
                <a:hlinkClick r:id="rId3"/>
              </a:rPr>
              <a:t>http://164.58.250.47/codian_video_decoder.msi</a:t>
            </a:r>
            <a:endParaRPr lang="en-US" sz="1500" b="1" dirty="0" smtClean="0">
              <a:latin typeface="Courier New" pitchFamily="49" charset="0"/>
              <a:cs typeface="Courier New" pitchFamily="49" charset="0"/>
            </a:endParaRPr>
          </a:p>
          <a:p>
            <a:pPr>
              <a:buClrTx/>
              <a:buSzPct val="100000"/>
              <a:buFont typeface="+mj-lt"/>
              <a:buAutoNum type="arabicPeriod"/>
            </a:pPr>
            <a:r>
              <a:rPr lang="en-US" sz="1500" dirty="0" smtClean="0"/>
              <a:t>Start Internet Explorer.</a:t>
            </a:r>
          </a:p>
          <a:p>
            <a:pPr>
              <a:buClrTx/>
              <a:buSzPct val="100000"/>
              <a:buFont typeface="+mj-lt"/>
              <a:buAutoNum type="arabicPeriod"/>
            </a:pPr>
            <a:r>
              <a:rPr lang="en-US" sz="1500" dirty="0" smtClean="0"/>
              <a:t>Copy-and-paste this URL into your IE window:</a:t>
            </a:r>
            <a:br>
              <a:rPr lang="en-US" sz="1500" dirty="0" smtClean="0"/>
            </a:br>
            <a:r>
              <a:rPr lang="en-US" sz="1500" b="1" dirty="0" smtClean="0">
                <a:latin typeface="Courier New" pitchFamily="49" charset="0"/>
                <a:cs typeface="Courier New" pitchFamily="49" charset="0"/>
                <a:hlinkClick r:id="rId4"/>
              </a:rPr>
              <a:t>http://164.58.250.47/</a:t>
            </a:r>
            <a:endParaRPr lang="en-US" sz="1500" b="1" dirty="0" smtClean="0">
              <a:latin typeface="Courier New" pitchFamily="49" charset="0"/>
              <a:cs typeface="Courier New" pitchFamily="49" charset="0"/>
            </a:endParaRPr>
          </a:p>
          <a:p>
            <a:pPr>
              <a:buClrTx/>
              <a:buSzPct val="100000"/>
              <a:buFont typeface="+mj-lt"/>
              <a:buAutoNum type="arabicPeriod"/>
            </a:pPr>
            <a:r>
              <a:rPr lang="en-US" sz="1500" dirty="0" smtClean="0"/>
              <a:t>When that webpage loads, in the upper left, click on “Streaming.”</a:t>
            </a:r>
          </a:p>
          <a:p>
            <a:pPr>
              <a:buClrTx/>
              <a:buSzPct val="100000"/>
              <a:buFont typeface="+mj-lt"/>
              <a:buAutoNum type="arabicPeriod"/>
            </a:pPr>
            <a:r>
              <a:rPr lang="en-US" sz="1500" dirty="0" smtClean="0"/>
              <a:t>In the textbox labeled Sign-in Name, type your name.</a:t>
            </a:r>
          </a:p>
          <a:p>
            <a:pPr>
              <a:buClrTx/>
              <a:buSzPct val="100000"/>
              <a:buFont typeface="+mj-lt"/>
              <a:buAutoNum type="arabicPeriod"/>
            </a:pPr>
            <a:r>
              <a:rPr lang="en-US" sz="1500" dirty="0" smtClean="0"/>
              <a:t>In the textbox labeled Conference ID, type this:</a:t>
            </a:r>
            <a:br>
              <a:rPr lang="en-US" sz="1500" dirty="0" smtClean="0"/>
            </a:br>
            <a:r>
              <a:rPr lang="en-US" sz="1500" b="1" dirty="0" smtClean="0">
                <a:latin typeface="Courier New" pitchFamily="49" charset="0"/>
                <a:cs typeface="Courier New" pitchFamily="49" charset="0"/>
              </a:rPr>
              <a:t>0409</a:t>
            </a:r>
          </a:p>
          <a:p>
            <a:pPr>
              <a:buClrTx/>
              <a:buSzPct val="100000"/>
              <a:buFont typeface="+mj-lt"/>
              <a:buAutoNum type="arabicPeriod"/>
            </a:pPr>
            <a:r>
              <a:rPr lang="en-US" sz="1500" dirty="0" smtClean="0"/>
              <a:t>Click on “Stream this conference.”</a:t>
            </a:r>
          </a:p>
          <a:p>
            <a:pPr>
              <a:buClrTx/>
              <a:buSzPct val="100000"/>
              <a:buFont typeface="+mj-lt"/>
              <a:buAutoNum type="arabicPeriod"/>
            </a:pPr>
            <a:r>
              <a:rPr lang="en-US" sz="1500" dirty="0" smtClean="0"/>
              <a:t>When that webpage loads, you may see, at the very top, a bar offering you options.</a:t>
            </a:r>
            <a:br>
              <a:rPr lang="en-US" sz="1500" dirty="0" smtClean="0"/>
            </a:br>
            <a:r>
              <a:rPr lang="en-US" sz="1500" dirty="0" smtClean="0"/>
              <a:t>If so, click on it and choose “Install this add-on.”</a:t>
            </a:r>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Grab Bag</a:t>
            </a:r>
            <a:endParaRPr lang="en-US" dirty="0" smtClean="0"/>
          </a:p>
          <a:p>
            <a:pPr>
              <a:defRPr/>
            </a:pPr>
            <a:r>
              <a:rPr lang="es-ES" dirty="0" err="1" smtClean="0"/>
              <a:t>Tue</a:t>
            </a:r>
            <a:r>
              <a:rPr lang="es-ES" dirty="0" smtClean="0"/>
              <a:t> </a:t>
            </a:r>
            <a:r>
              <a:rPr lang="es-ES" dirty="0" err="1" smtClean="0"/>
              <a:t>May</a:t>
            </a:r>
            <a:r>
              <a:rPr lang="es-ES" dirty="0" smtClean="0"/>
              <a:t> 3 2011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a:t>
            </a:fld>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1F22C326-3771-4BB7-AAEA-59EEDB130DDE}" type="slidenum">
              <a:rPr lang="en-US"/>
              <a:pPr/>
              <a:t>50</a:t>
            </a:fld>
            <a:endParaRPr lang="en-US"/>
          </a:p>
        </p:txBody>
      </p:sp>
      <p:sp>
        <p:nvSpPr>
          <p:cNvPr id="1131522" name="Rectangle 2"/>
          <p:cNvSpPr>
            <a:spLocks noGrp="1" noChangeArrowheads="1"/>
          </p:cNvSpPr>
          <p:nvPr>
            <p:ph type="title"/>
          </p:nvPr>
        </p:nvSpPr>
        <p:spPr/>
        <p:txBody>
          <a:bodyPr/>
          <a:lstStyle/>
          <a:p>
            <a:r>
              <a:rPr lang="en-US"/>
              <a:t>Binary Output Problems</a:t>
            </a:r>
          </a:p>
        </p:txBody>
      </p:sp>
      <p:sp>
        <p:nvSpPr>
          <p:cNvPr id="1131523" name="Rectangle 3"/>
          <p:cNvSpPr>
            <a:spLocks noGrp="1" noChangeArrowheads="1"/>
          </p:cNvSpPr>
          <p:nvPr>
            <p:ph type="body" idx="1"/>
          </p:nvPr>
        </p:nvSpPr>
        <p:spPr/>
        <p:txBody>
          <a:bodyPr/>
          <a:lstStyle/>
          <a:p>
            <a:pPr>
              <a:buFont typeface="Wingdings" pitchFamily="2" charset="2"/>
              <a:buNone/>
            </a:pPr>
            <a:r>
              <a:rPr lang="en-US"/>
              <a:t>When you output data as </a:t>
            </a:r>
            <a:r>
              <a:rPr lang="en-US" b="1" u="sng"/>
              <a:t>binary</a:t>
            </a:r>
            <a:r>
              <a:rPr lang="en-US"/>
              <a:t> rather than as text, you output substantially </a:t>
            </a:r>
            <a:r>
              <a:rPr lang="en-US" b="1" u="sng"/>
              <a:t>fewer bytes</a:t>
            </a:r>
            <a:r>
              <a:rPr lang="en-US"/>
              <a:t>, so you save time (since I/O is very expensive) and you save disk space.</a:t>
            </a:r>
          </a:p>
          <a:p>
            <a:pPr>
              <a:buFont typeface="Wingdings" pitchFamily="2" charset="2"/>
              <a:buNone/>
            </a:pPr>
            <a:r>
              <a:rPr lang="en-US"/>
              <a:t>But, you pay two prices:</a:t>
            </a:r>
          </a:p>
          <a:p>
            <a:r>
              <a:rPr lang="en-US" b="1" u="sng"/>
              <a:t>Readability</a:t>
            </a:r>
            <a:r>
              <a:rPr lang="en-US"/>
              <a:t>: Humans can’t read binary.</a:t>
            </a:r>
          </a:p>
          <a:p>
            <a:r>
              <a:rPr lang="en-US" b="1" u="sng"/>
              <a:t>Portability</a:t>
            </a:r>
            <a:r>
              <a:rPr lang="en-US"/>
              <a:t>: Different kinds of computers have different ways of internally representing numbers.</a:t>
            </a:r>
          </a:p>
        </p:txBody>
      </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B3C081C3-5F32-4273-9050-95C3FCD8884F}" type="slidenum">
              <a:rPr lang="en-US"/>
              <a:pPr/>
              <a:t>51</a:t>
            </a:fld>
            <a:endParaRPr lang="en-US"/>
          </a:p>
        </p:txBody>
      </p:sp>
      <p:sp>
        <p:nvSpPr>
          <p:cNvPr id="1132546" name="Rectangle 2"/>
          <p:cNvSpPr>
            <a:spLocks noGrp="1" noChangeArrowheads="1"/>
          </p:cNvSpPr>
          <p:nvPr>
            <p:ph type="title"/>
          </p:nvPr>
        </p:nvSpPr>
        <p:spPr/>
        <p:txBody>
          <a:bodyPr/>
          <a:lstStyle/>
          <a:p>
            <a:r>
              <a:rPr lang="en-US"/>
              <a:t>Binary Readability: No Problem</a:t>
            </a:r>
          </a:p>
        </p:txBody>
      </p:sp>
      <p:sp>
        <p:nvSpPr>
          <p:cNvPr id="1132547" name="Rectangle 3"/>
          <p:cNvSpPr>
            <a:spLocks noGrp="1" noChangeArrowheads="1"/>
          </p:cNvSpPr>
          <p:nvPr>
            <p:ph type="body" idx="1"/>
          </p:nvPr>
        </p:nvSpPr>
        <p:spPr/>
        <p:txBody>
          <a:bodyPr/>
          <a:lstStyle/>
          <a:p>
            <a:pPr>
              <a:buFont typeface="Wingdings" pitchFamily="2" charset="2"/>
              <a:buNone/>
            </a:pPr>
            <a:r>
              <a:rPr lang="en-US" b="1" u="sng"/>
              <a:t>Readability</a:t>
            </a:r>
            <a:r>
              <a:rPr lang="en-US"/>
              <a:t> of binary data </a:t>
            </a:r>
            <a:r>
              <a:rPr lang="en-US" b="1" u="sng"/>
              <a:t>isn’t a problem</a:t>
            </a:r>
            <a:r>
              <a:rPr lang="en-US"/>
              <a:t> in scientific computing, because:</a:t>
            </a:r>
          </a:p>
          <a:p>
            <a:r>
              <a:rPr lang="en-US"/>
              <a:t>You can always write a little program to read in the binary data and display its text equivalent.</a:t>
            </a:r>
          </a:p>
          <a:p>
            <a:r>
              <a:rPr lang="en-US"/>
              <a:t>If you have lots and lots of data (that is, MBs or GBs), you wouldn’t want to look at all of it anyway.</a:t>
            </a:r>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72482331-FA71-413A-A84F-248996BF7CF0}" type="slidenum">
              <a:rPr lang="en-US"/>
              <a:pPr/>
              <a:t>52</a:t>
            </a:fld>
            <a:endParaRPr lang="en-US"/>
          </a:p>
        </p:txBody>
      </p:sp>
      <p:sp>
        <p:nvSpPr>
          <p:cNvPr id="1133570" name="Rectangle 2"/>
          <p:cNvSpPr>
            <a:spLocks noGrp="1" noChangeArrowheads="1"/>
          </p:cNvSpPr>
          <p:nvPr>
            <p:ph type="title"/>
          </p:nvPr>
        </p:nvSpPr>
        <p:spPr/>
        <p:txBody>
          <a:bodyPr/>
          <a:lstStyle/>
          <a:p>
            <a:r>
              <a:rPr lang="en-US"/>
              <a:t>Binary Portability: Big Problem</a:t>
            </a:r>
          </a:p>
        </p:txBody>
      </p:sp>
      <p:sp>
        <p:nvSpPr>
          <p:cNvPr id="1133571" name="Rectangle 3"/>
          <p:cNvSpPr>
            <a:spLocks noGrp="1" noChangeArrowheads="1"/>
          </p:cNvSpPr>
          <p:nvPr>
            <p:ph type="body" idx="1"/>
          </p:nvPr>
        </p:nvSpPr>
        <p:spPr>
          <a:xfrm>
            <a:off x="533400" y="1219200"/>
            <a:ext cx="8153400" cy="5181600"/>
          </a:xfrm>
        </p:spPr>
        <p:txBody>
          <a:bodyPr/>
          <a:lstStyle/>
          <a:p>
            <a:pPr>
              <a:buFont typeface="Wingdings" pitchFamily="2" charset="2"/>
              <a:buNone/>
            </a:pPr>
            <a:r>
              <a:rPr lang="en-US" b="1" u="sng"/>
              <a:t>Binary data portability</a:t>
            </a:r>
            <a:r>
              <a:rPr lang="en-US"/>
              <a:t> is a </a:t>
            </a:r>
            <a:r>
              <a:rPr lang="en-US" b="1" u="sng"/>
              <a:t>very big problem</a:t>
            </a:r>
            <a:r>
              <a:rPr lang="en-US"/>
              <a:t> in scientific computing, because data that’s output on one kind of computer may not be readable on another, and so:</a:t>
            </a:r>
          </a:p>
          <a:p>
            <a:r>
              <a:rPr lang="en-US"/>
              <a:t>You can’t output the data on one kind of computer and then use them (for example, visualize, analyze) on another kind.</a:t>
            </a:r>
          </a:p>
          <a:p>
            <a:r>
              <a:rPr lang="en-US"/>
              <a:t>Some day the kind of computer that output the data will be obsolete, so there may be no computer in the world that can input it, and thus the data are lost.</a:t>
            </a:r>
          </a:p>
        </p:txBody>
      </p:sp>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4519EC63-999E-4915-A420-5202EB1068CF}" type="slidenum">
              <a:rPr lang="en-US"/>
              <a:pPr/>
              <a:t>53</a:t>
            </a:fld>
            <a:endParaRPr lang="en-US"/>
          </a:p>
        </p:txBody>
      </p:sp>
      <p:sp>
        <p:nvSpPr>
          <p:cNvPr id="1134594" name="Rectangle 2"/>
          <p:cNvSpPr>
            <a:spLocks noGrp="1" noChangeArrowheads="1"/>
          </p:cNvSpPr>
          <p:nvPr>
            <p:ph type="title"/>
          </p:nvPr>
        </p:nvSpPr>
        <p:spPr/>
        <p:txBody>
          <a:bodyPr/>
          <a:lstStyle/>
          <a:p>
            <a:r>
              <a:rPr lang="en-US"/>
              <a:t>Portable Binary Data</a:t>
            </a:r>
          </a:p>
        </p:txBody>
      </p:sp>
      <p:sp>
        <p:nvSpPr>
          <p:cNvPr id="1134595" name="Rectangle 3"/>
          <p:cNvSpPr>
            <a:spLocks noGrp="1" noChangeArrowheads="1"/>
          </p:cNvSpPr>
          <p:nvPr>
            <p:ph type="body" idx="1"/>
          </p:nvPr>
        </p:nvSpPr>
        <p:spPr>
          <a:xfrm>
            <a:off x="609600" y="1371600"/>
            <a:ext cx="8077200" cy="4648200"/>
          </a:xfrm>
        </p:spPr>
        <p:txBody>
          <a:bodyPr/>
          <a:lstStyle/>
          <a:p>
            <a:pPr>
              <a:buFont typeface="Wingdings" pitchFamily="2" charset="2"/>
              <a:buNone/>
            </a:pPr>
            <a:r>
              <a:rPr lang="en-US"/>
              <a:t>The HPC community noticed this problem some years ago, and so a number of portable binary data formats were developed.</a:t>
            </a:r>
          </a:p>
          <a:p>
            <a:pPr>
              <a:lnSpc>
                <a:spcPct val="80000"/>
              </a:lnSpc>
              <a:buFont typeface="Wingdings" pitchFamily="2" charset="2"/>
              <a:buNone/>
            </a:pPr>
            <a:r>
              <a:rPr lang="en-US"/>
              <a:t>The two most popular are:</a:t>
            </a:r>
          </a:p>
          <a:p>
            <a:r>
              <a:rPr lang="en-US" b="1" u="sng"/>
              <a:t>HDF</a:t>
            </a:r>
            <a:r>
              <a:rPr lang="en-US"/>
              <a:t> (Hierarchical Data Format) from the National Center for Supercomputing Applications:</a:t>
            </a:r>
          </a:p>
          <a:p>
            <a:pPr>
              <a:buFont typeface="Wingdings" pitchFamily="2" charset="2"/>
              <a:buNone/>
            </a:pPr>
            <a:r>
              <a:rPr lang="en-US" b="1">
                <a:solidFill>
                  <a:srgbClr val="008000"/>
                </a:solidFill>
                <a:latin typeface="Courier New" pitchFamily="49" charset="0"/>
              </a:rPr>
              <a:t>	</a:t>
            </a:r>
            <a:r>
              <a:rPr lang="en-US" b="1">
                <a:solidFill>
                  <a:srgbClr val="008000"/>
                </a:solidFill>
                <a:latin typeface="Courier New" pitchFamily="49" charset="0"/>
                <a:hlinkClick r:id="rId3"/>
              </a:rPr>
              <a:t>http://www.hdfgroup.org/</a:t>
            </a:r>
            <a:endParaRPr lang="en-US" b="1">
              <a:solidFill>
                <a:srgbClr val="008000"/>
              </a:solidFill>
              <a:latin typeface="Courier New" pitchFamily="49" charset="0"/>
            </a:endParaRPr>
          </a:p>
          <a:p>
            <a:r>
              <a:rPr lang="en-US" b="1" u="sng"/>
              <a:t>NetCDF</a:t>
            </a:r>
            <a:r>
              <a:rPr lang="en-US"/>
              <a:t> (Network Common Data Form) from Unidata: </a:t>
            </a:r>
          </a:p>
          <a:p>
            <a:pPr>
              <a:buFont typeface="Wingdings" pitchFamily="2" charset="2"/>
              <a:buNone/>
            </a:pPr>
            <a:r>
              <a:rPr lang="en-US" b="1">
                <a:solidFill>
                  <a:srgbClr val="008000"/>
                </a:solidFill>
                <a:latin typeface="Courier New" pitchFamily="49" charset="0"/>
                <a:hlinkClick r:id="rId4"/>
              </a:rPr>
              <a:t>http://www.unidata.ucar.edu/software/netcdf</a:t>
            </a:r>
            <a:endParaRPr lang="en-US" b="1">
              <a:solidFill>
                <a:srgbClr val="008000"/>
              </a:solidFill>
              <a:latin typeface="Courier New" pitchFamily="49" charset="0"/>
            </a:endParaRPr>
          </a:p>
        </p:txBody>
      </p:sp>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E4150BFF-06F6-460C-BA17-53B9C328634E}" type="slidenum">
              <a:rPr lang="en-US"/>
              <a:pPr/>
              <a:t>54</a:t>
            </a:fld>
            <a:endParaRPr lang="en-US"/>
          </a:p>
        </p:txBody>
      </p:sp>
      <p:sp>
        <p:nvSpPr>
          <p:cNvPr id="1135618" name="Rectangle 2"/>
          <p:cNvSpPr>
            <a:spLocks noGrp="1" noChangeArrowheads="1"/>
          </p:cNvSpPr>
          <p:nvPr>
            <p:ph type="title"/>
          </p:nvPr>
        </p:nvSpPr>
        <p:spPr/>
        <p:txBody>
          <a:bodyPr/>
          <a:lstStyle/>
          <a:p>
            <a:r>
              <a:rPr lang="en-US"/>
              <a:t>Advantages of Portable I/O</a:t>
            </a:r>
          </a:p>
        </p:txBody>
      </p:sp>
      <p:sp>
        <p:nvSpPr>
          <p:cNvPr id="1135619" name="Rectangle 3"/>
          <p:cNvSpPr>
            <a:spLocks noGrp="1" noChangeArrowheads="1"/>
          </p:cNvSpPr>
          <p:nvPr>
            <p:ph type="body" idx="1"/>
          </p:nvPr>
        </p:nvSpPr>
        <p:spPr>
          <a:xfrm>
            <a:off x="609600" y="1371600"/>
            <a:ext cx="7850188" cy="4648200"/>
          </a:xfrm>
        </p:spPr>
        <p:txBody>
          <a:bodyPr/>
          <a:lstStyle/>
          <a:p>
            <a:pPr>
              <a:buFont typeface="Wingdings" pitchFamily="2" charset="2"/>
              <a:buNone/>
            </a:pPr>
            <a:r>
              <a:rPr lang="en-US"/>
              <a:t>Portable binary I/O packages:</a:t>
            </a:r>
          </a:p>
          <a:p>
            <a:r>
              <a:rPr lang="en-US"/>
              <a:t>give you portable binary I/O;</a:t>
            </a:r>
          </a:p>
          <a:p>
            <a:r>
              <a:rPr lang="en-US"/>
              <a:t>have simple, clear APIs;</a:t>
            </a:r>
          </a:p>
          <a:p>
            <a:r>
              <a:rPr lang="en-US"/>
              <a:t>are available for </a:t>
            </a:r>
            <a:r>
              <a:rPr lang="en-US" b="1" u="sng">
                <a:solidFill>
                  <a:schemeClr val="folHlink"/>
                </a:solidFill>
              </a:rPr>
              <a:t>free</a:t>
            </a:r>
            <a:r>
              <a:rPr lang="en-US"/>
              <a:t>;</a:t>
            </a:r>
          </a:p>
          <a:p>
            <a:r>
              <a:rPr lang="en-US"/>
              <a:t>run on most platforms;</a:t>
            </a:r>
          </a:p>
          <a:p>
            <a:r>
              <a:rPr lang="en-US"/>
              <a:t>allow you to </a:t>
            </a:r>
            <a:r>
              <a:rPr lang="en-US" b="1" u="sng"/>
              <a:t>annotate</a:t>
            </a:r>
            <a:r>
              <a:rPr lang="en-US"/>
              <a:t> your data (for example, put into the file the variable names, units, experiment name, grid description, etc).</a:t>
            </a:r>
          </a:p>
          <a:p>
            <a:pPr>
              <a:buFont typeface="Wingdings" pitchFamily="2" charset="2"/>
              <a:buNone/>
            </a:pPr>
            <a:r>
              <a:rPr lang="en-US"/>
              <a:t>Also, both HDF and netCDF support distributed parallel I/O.</a:t>
            </a:r>
          </a:p>
        </p:txBody>
      </p:sp>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p:cNvSpPr>
            <a:spLocks noGrp="1" noChangeArrowheads="1"/>
          </p:cNvSpPr>
          <p:nvPr>
            <p:ph type="ctrTitle"/>
          </p:nvPr>
        </p:nvSpPr>
        <p:spPr>
          <a:xfrm>
            <a:off x="990600" y="2057400"/>
            <a:ext cx="7772400" cy="1143000"/>
          </a:xfrm>
        </p:spPr>
        <p:txBody>
          <a:bodyPr/>
          <a:lstStyle/>
          <a:p>
            <a:pPr>
              <a:lnSpc>
                <a:spcPct val="80000"/>
              </a:lnSpc>
            </a:pPr>
            <a:r>
              <a:rPr lang="en-US" sz="6000"/>
              <a:t>Scientific Visualization</a:t>
            </a:r>
          </a:p>
        </p:txBody>
      </p:sp>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FA3F535A-F1CF-4032-A22D-1CEDE5BEA4E6}" type="slidenum">
              <a:rPr lang="en-US"/>
              <a:pPr/>
              <a:t>56</a:t>
            </a:fld>
            <a:endParaRPr lang="en-US"/>
          </a:p>
        </p:txBody>
      </p:sp>
      <p:sp>
        <p:nvSpPr>
          <p:cNvPr id="1137666" name="Rectangle 2"/>
          <p:cNvSpPr>
            <a:spLocks noGrp="1" noChangeArrowheads="1"/>
          </p:cNvSpPr>
          <p:nvPr>
            <p:ph type="title"/>
          </p:nvPr>
        </p:nvSpPr>
        <p:spPr/>
        <p:txBody>
          <a:bodyPr/>
          <a:lstStyle/>
          <a:p>
            <a:r>
              <a:rPr lang="en-US"/>
              <a:t>Too Many Numbers</a:t>
            </a:r>
          </a:p>
        </p:txBody>
      </p:sp>
      <p:sp>
        <p:nvSpPr>
          <p:cNvPr id="1137667" name="Rectangle 3"/>
          <p:cNvSpPr>
            <a:spLocks noGrp="1" noChangeArrowheads="1"/>
          </p:cNvSpPr>
          <p:nvPr>
            <p:ph type="body" idx="1"/>
          </p:nvPr>
        </p:nvSpPr>
        <p:spPr>
          <a:xfrm>
            <a:off x="533400" y="1219200"/>
            <a:ext cx="8153400" cy="4953000"/>
          </a:xfrm>
        </p:spPr>
        <p:txBody>
          <a:bodyPr/>
          <a:lstStyle/>
          <a:p>
            <a:pPr>
              <a:buFont typeface="Wingdings" pitchFamily="2" charset="2"/>
              <a:buNone/>
            </a:pPr>
            <a:r>
              <a:rPr lang="en-US"/>
              <a:t>A typical scientific code outputs lots and lots of data.</a:t>
            </a:r>
          </a:p>
          <a:p>
            <a:pPr>
              <a:buFont typeface="Wingdings" pitchFamily="2" charset="2"/>
              <a:buNone/>
            </a:pPr>
            <a:endParaRPr lang="en-US"/>
          </a:p>
          <a:p>
            <a:pPr>
              <a:buFont typeface="Wingdings" pitchFamily="2" charset="2"/>
              <a:buNone/>
            </a:pPr>
            <a:r>
              <a:rPr lang="en-US"/>
              <a:t>For example, the ARPS weather forecasting code, running a       5 day forecast over the continental U.S. with a resolution of    1 km horizontal and 0.25 km vertical outputting data for every hour would produce about </a:t>
            </a:r>
            <a:r>
              <a:rPr lang="en-US" b="1" u="sng"/>
              <a:t>10 terabytes</a:t>
            </a:r>
            <a:r>
              <a:rPr lang="en-US"/>
              <a:t> (10</a:t>
            </a:r>
            <a:r>
              <a:rPr lang="en-US" baseline="30000"/>
              <a:t>13</a:t>
            </a:r>
            <a:r>
              <a:rPr lang="en-US"/>
              <a:t> bytes).</a:t>
            </a:r>
          </a:p>
          <a:p>
            <a:pPr>
              <a:buFont typeface="Wingdings" pitchFamily="2" charset="2"/>
              <a:buNone/>
            </a:pPr>
            <a:endParaRPr lang="en-US"/>
          </a:p>
          <a:p>
            <a:pPr>
              <a:buFont typeface="Wingdings" pitchFamily="2" charset="2"/>
              <a:buNone/>
            </a:pPr>
            <a:r>
              <a:rPr lang="en-US"/>
              <a:t>No one can look at that many numbers.</a:t>
            </a:r>
          </a:p>
        </p:txBody>
      </p:sp>
    </p:spTree>
    <p:custDataLst>
      <p:tags r:id="rId1"/>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7" name="Slide Number Placeholder 4"/>
          <p:cNvSpPr>
            <a:spLocks noGrp="1"/>
          </p:cNvSpPr>
          <p:nvPr>
            <p:ph type="sldNum" sz="quarter" idx="11"/>
          </p:nvPr>
        </p:nvSpPr>
        <p:spPr/>
        <p:txBody>
          <a:bodyPr/>
          <a:lstStyle/>
          <a:p>
            <a:fld id="{AC23BAFA-166C-46F5-8268-8FCAB72BDE94}" type="slidenum">
              <a:rPr lang="en-US"/>
              <a:pPr/>
              <a:t>57</a:t>
            </a:fld>
            <a:endParaRPr lang="en-US"/>
          </a:p>
        </p:txBody>
      </p:sp>
      <p:sp>
        <p:nvSpPr>
          <p:cNvPr id="1138690" name="Rectangle 2"/>
          <p:cNvSpPr>
            <a:spLocks noGrp="1" noChangeArrowheads="1"/>
          </p:cNvSpPr>
          <p:nvPr>
            <p:ph type="title"/>
          </p:nvPr>
        </p:nvSpPr>
        <p:spPr/>
        <p:txBody>
          <a:bodyPr/>
          <a:lstStyle/>
          <a:p>
            <a:r>
              <a:rPr lang="en-US"/>
              <a:t>A Picture is Worth …</a:t>
            </a:r>
          </a:p>
        </p:txBody>
      </p:sp>
      <p:sp>
        <p:nvSpPr>
          <p:cNvPr id="1138691" name="Rectangle 3"/>
          <p:cNvSpPr>
            <a:spLocks noGrp="1" noChangeArrowheads="1"/>
          </p:cNvSpPr>
          <p:nvPr>
            <p:ph type="body" idx="1"/>
          </p:nvPr>
        </p:nvSpPr>
        <p:spPr>
          <a:xfrm>
            <a:off x="5105400" y="1676400"/>
            <a:ext cx="3581400" cy="571500"/>
          </a:xfrm>
        </p:spPr>
        <p:txBody>
          <a:bodyPr/>
          <a:lstStyle/>
          <a:p>
            <a:pPr>
              <a:buFont typeface="Wingdings" pitchFamily="2" charset="2"/>
              <a:buNone/>
            </a:pPr>
            <a:r>
              <a:rPr lang="en-US"/>
              <a:t>… millions of numbers.</a:t>
            </a:r>
          </a:p>
        </p:txBody>
      </p:sp>
      <p:pic>
        <p:nvPicPr>
          <p:cNvPr id="1138692" name="Picture 4" descr="comet73_e_front"/>
          <p:cNvPicPr>
            <a:picLocks noChangeAspect="1" noChangeArrowheads="1"/>
          </p:cNvPicPr>
          <p:nvPr/>
        </p:nvPicPr>
        <p:blipFill>
          <a:blip r:embed="rId3" cstate="print"/>
          <a:srcRect/>
          <a:stretch>
            <a:fillRect/>
          </a:stretch>
        </p:blipFill>
        <p:spPr bwMode="auto">
          <a:xfrm>
            <a:off x="533400" y="1524000"/>
            <a:ext cx="4530725" cy="4506913"/>
          </a:xfrm>
          <a:prstGeom prst="rect">
            <a:avLst/>
          </a:prstGeom>
          <a:noFill/>
        </p:spPr>
      </p:pic>
      <p:sp>
        <p:nvSpPr>
          <p:cNvPr id="1138693" name="Text Box 5"/>
          <p:cNvSpPr txBox="1">
            <a:spLocks noChangeArrowheads="1"/>
          </p:cNvSpPr>
          <p:nvPr/>
        </p:nvSpPr>
        <p:spPr bwMode="auto">
          <a:xfrm>
            <a:off x="5105400" y="2895600"/>
            <a:ext cx="3292475" cy="3081338"/>
          </a:xfrm>
          <a:prstGeom prst="rect">
            <a:avLst/>
          </a:prstGeom>
          <a:noFill/>
          <a:ln w="9525">
            <a:noFill/>
            <a:miter lim="800000"/>
            <a:headEnd/>
            <a:tailEnd/>
          </a:ln>
          <a:effectLst/>
        </p:spPr>
        <p:txBody>
          <a:bodyPr>
            <a:spAutoFit/>
          </a:bodyPr>
          <a:lstStyle/>
          <a:p>
            <a:pPr algn="l"/>
            <a:r>
              <a:rPr lang="en-US" sz="2800"/>
              <a:t>This is Comet Shoemaker-Levy 9, which hit Jupiter in 1994; the image is from 35 seconds after hitting Jupiter’s inner atmosphere.</a:t>
            </a:r>
            <a:r>
              <a:rPr lang="en-US" sz="2800" baseline="30000"/>
              <a:t>[9]</a:t>
            </a:r>
          </a:p>
        </p:txBody>
      </p:sp>
    </p:spTree>
    <p:custDataLst>
      <p:tags r:id="rId1"/>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5EBDD85B-6525-4E75-B031-DDA160292F98}" type="slidenum">
              <a:rPr lang="en-US"/>
              <a:pPr/>
              <a:t>58</a:t>
            </a:fld>
            <a:endParaRPr lang="en-US"/>
          </a:p>
        </p:txBody>
      </p:sp>
      <p:sp>
        <p:nvSpPr>
          <p:cNvPr id="1139714" name="Rectangle 2"/>
          <p:cNvSpPr>
            <a:spLocks noGrp="1" noChangeArrowheads="1"/>
          </p:cNvSpPr>
          <p:nvPr>
            <p:ph type="title"/>
          </p:nvPr>
        </p:nvSpPr>
        <p:spPr/>
        <p:txBody>
          <a:bodyPr/>
          <a:lstStyle/>
          <a:p>
            <a:r>
              <a:rPr lang="en-US"/>
              <a:t>Types of Visualization</a:t>
            </a:r>
          </a:p>
        </p:txBody>
      </p:sp>
      <p:sp>
        <p:nvSpPr>
          <p:cNvPr id="1139715" name="Rectangle 3"/>
          <p:cNvSpPr>
            <a:spLocks noGrp="1" noChangeArrowheads="1"/>
          </p:cNvSpPr>
          <p:nvPr>
            <p:ph type="body" idx="1"/>
          </p:nvPr>
        </p:nvSpPr>
        <p:spPr/>
        <p:txBody>
          <a:bodyPr/>
          <a:lstStyle/>
          <a:p>
            <a:r>
              <a:rPr lang="en-US"/>
              <a:t>Contour lines</a:t>
            </a:r>
          </a:p>
          <a:p>
            <a:r>
              <a:rPr lang="en-US"/>
              <a:t>Slice planes</a:t>
            </a:r>
          </a:p>
          <a:p>
            <a:r>
              <a:rPr lang="en-US"/>
              <a:t>Isosurfaces</a:t>
            </a:r>
          </a:p>
          <a:p>
            <a:r>
              <a:rPr lang="en-US"/>
              <a:t>Streamlines</a:t>
            </a:r>
          </a:p>
          <a:p>
            <a:r>
              <a:rPr lang="en-US"/>
              <a:t>Volume rendering</a:t>
            </a:r>
          </a:p>
          <a:p>
            <a:pPr>
              <a:buFont typeface="Wingdings" pitchFamily="2" charset="2"/>
              <a:buNone/>
            </a:pPr>
            <a:r>
              <a:rPr lang="en-US"/>
              <a:t>… and many others.</a:t>
            </a:r>
          </a:p>
          <a:p>
            <a:pPr>
              <a:buFont typeface="Wingdings" pitchFamily="2" charset="2"/>
              <a:buNone/>
            </a:pPr>
            <a:r>
              <a:rPr lang="en-US"/>
              <a:t>Note: except for the volume rendering, the following images were created by Vis5D,</a:t>
            </a:r>
            <a:r>
              <a:rPr lang="en-US" baseline="30000"/>
              <a:t>[10]</a:t>
            </a:r>
            <a:r>
              <a:rPr lang="en-US"/>
              <a:t> which you can download for free.</a:t>
            </a:r>
            <a:r>
              <a:rPr lang="en-US" baseline="30000"/>
              <a:t> </a:t>
            </a:r>
            <a:endParaRPr lang="en-US"/>
          </a:p>
        </p:txBody>
      </p:sp>
    </p:spTree>
    <p:custDataLst>
      <p:tags r:id="rId1"/>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6" name="Slide Number Placeholder 4"/>
          <p:cNvSpPr>
            <a:spLocks noGrp="1"/>
          </p:cNvSpPr>
          <p:nvPr>
            <p:ph type="sldNum" sz="quarter" idx="11"/>
          </p:nvPr>
        </p:nvSpPr>
        <p:spPr/>
        <p:txBody>
          <a:bodyPr/>
          <a:lstStyle/>
          <a:p>
            <a:fld id="{2F296284-E7B4-4A95-B9E3-8E56D4BB9A69}" type="slidenum">
              <a:rPr lang="en-US"/>
              <a:pPr/>
              <a:t>59</a:t>
            </a:fld>
            <a:endParaRPr lang="en-US"/>
          </a:p>
        </p:txBody>
      </p:sp>
      <p:sp>
        <p:nvSpPr>
          <p:cNvPr id="1140738" name="Rectangle 2"/>
          <p:cNvSpPr>
            <a:spLocks noGrp="1" noChangeArrowheads="1"/>
          </p:cNvSpPr>
          <p:nvPr>
            <p:ph type="title"/>
          </p:nvPr>
        </p:nvSpPr>
        <p:spPr/>
        <p:txBody>
          <a:bodyPr/>
          <a:lstStyle/>
          <a:p>
            <a:r>
              <a:rPr lang="en-US"/>
              <a:t>Contour Lines</a:t>
            </a:r>
          </a:p>
        </p:txBody>
      </p:sp>
      <p:sp>
        <p:nvSpPr>
          <p:cNvPr id="1140739" name="Rectangle 3"/>
          <p:cNvSpPr>
            <a:spLocks noGrp="1" noChangeArrowheads="1"/>
          </p:cNvSpPr>
          <p:nvPr>
            <p:ph type="body" idx="1"/>
          </p:nvPr>
        </p:nvSpPr>
        <p:spPr>
          <a:xfrm>
            <a:off x="609600" y="1371600"/>
            <a:ext cx="7924800" cy="1501775"/>
          </a:xfrm>
        </p:spPr>
        <p:txBody>
          <a:bodyPr/>
          <a:lstStyle/>
          <a:p>
            <a:pPr>
              <a:buFont typeface="Wingdings" pitchFamily="2" charset="2"/>
              <a:buNone/>
            </a:pPr>
            <a:r>
              <a:rPr lang="en-US"/>
              <a:t>This image shows </a:t>
            </a:r>
            <a:r>
              <a:rPr lang="en-US" b="1" i="1" u="sng"/>
              <a:t>contour lines</a:t>
            </a:r>
            <a:r>
              <a:rPr lang="en-US"/>
              <a:t> of relative humidity.  Each contour line represents a single humidity value.</a:t>
            </a:r>
          </a:p>
        </p:txBody>
      </p:sp>
      <p:pic>
        <p:nvPicPr>
          <p:cNvPr id="1140740" name="Picture 4" descr="ngm_cntr_rh"/>
          <p:cNvPicPr>
            <a:picLocks noChangeAspect="1" noChangeArrowheads="1"/>
          </p:cNvPicPr>
          <p:nvPr/>
        </p:nvPicPr>
        <p:blipFill>
          <a:blip r:embed="rId3" cstate="print"/>
          <a:srcRect/>
          <a:stretch>
            <a:fillRect/>
          </a:stretch>
        </p:blipFill>
        <p:spPr bwMode="auto">
          <a:xfrm>
            <a:off x="2971800" y="2200275"/>
            <a:ext cx="3962400" cy="39624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H.323 from </a:t>
            </a:r>
            <a:r>
              <a:rPr lang="en-US" dirty="0" err="1" smtClean="0"/>
              <a:t>XMeeting</a:t>
            </a:r>
            <a:r>
              <a:rPr lang="en-US" dirty="0" smtClean="0"/>
              <a:t> (</a:t>
            </a:r>
            <a:r>
              <a:rPr lang="en-US" dirty="0" err="1" smtClean="0"/>
              <a:t>MacOS</a:t>
            </a:r>
            <a:r>
              <a:rPr lang="en-US" dirty="0" smtClean="0"/>
              <a:t>)</a:t>
            </a:r>
            <a:endParaRPr lang="en-US" dirty="0"/>
          </a:p>
        </p:txBody>
      </p:sp>
      <p:sp>
        <p:nvSpPr>
          <p:cNvPr id="3" name="Content Placeholder 2"/>
          <p:cNvSpPr>
            <a:spLocks noGrp="1"/>
          </p:cNvSpPr>
          <p:nvPr>
            <p:ph idx="1"/>
          </p:nvPr>
        </p:nvSpPr>
        <p:spPr/>
        <p:txBody>
          <a:bodyPr/>
          <a:lstStyle/>
          <a:p>
            <a:pPr>
              <a:buNone/>
            </a:pPr>
            <a:r>
              <a:rPr lang="en-US" sz="1900" dirty="0" smtClean="0"/>
              <a:t>From a Mac running </a:t>
            </a:r>
            <a:r>
              <a:rPr lang="en-US" sz="1900" dirty="0" err="1" smtClean="0"/>
              <a:t>MacOS</a:t>
            </a:r>
            <a:r>
              <a:rPr lang="en-US" sz="1900" dirty="0" smtClean="0"/>
              <a:t> X:</a:t>
            </a:r>
          </a:p>
          <a:p>
            <a:pPr marL="457200" indent="-457200">
              <a:buClrTx/>
              <a:buSzPct val="100000"/>
              <a:buFont typeface="+mj-lt"/>
              <a:buAutoNum type="arabicPeriod"/>
            </a:pPr>
            <a:r>
              <a:rPr lang="en-US" sz="1900" dirty="0" smtClean="0"/>
              <a:t>Download </a:t>
            </a:r>
            <a:r>
              <a:rPr lang="en-US" sz="1900" dirty="0" err="1" smtClean="0"/>
              <a:t>XMeeting</a:t>
            </a:r>
            <a:r>
              <a:rPr lang="en-US" sz="1900" dirty="0" smtClean="0"/>
              <a:t> from</a:t>
            </a:r>
            <a:br>
              <a:rPr lang="en-US" sz="1900" dirty="0" smtClean="0"/>
            </a:br>
            <a:r>
              <a:rPr lang="en-US" sz="1900" b="1" dirty="0" smtClean="0">
                <a:latin typeface="Courier New" pitchFamily="49" charset="0"/>
                <a:cs typeface="Courier New" pitchFamily="49" charset="0"/>
                <a:hlinkClick r:id="rId2"/>
              </a:rPr>
              <a:t>http://xmeeting.sourceforge.net/</a:t>
            </a:r>
            <a:endParaRPr lang="en-US" sz="1900" b="1" dirty="0" smtClean="0">
              <a:latin typeface="Courier New" pitchFamily="49" charset="0"/>
              <a:cs typeface="Courier New" pitchFamily="49" charset="0"/>
            </a:endParaRPr>
          </a:p>
          <a:p>
            <a:pPr marL="457200" indent="-457200">
              <a:buClrTx/>
              <a:buSzPct val="100000"/>
              <a:buFont typeface="+mj-lt"/>
              <a:buAutoNum type="arabicPeriod"/>
            </a:pPr>
            <a:r>
              <a:rPr lang="en-US" sz="1900" dirty="0" smtClean="0"/>
              <a:t>Install </a:t>
            </a:r>
            <a:r>
              <a:rPr lang="en-US" sz="1900" dirty="0" err="1" smtClean="0"/>
              <a:t>XMeeting</a:t>
            </a:r>
            <a:r>
              <a:rPr lang="en-US" sz="1900" dirty="0" smtClean="0"/>
              <a:t> as follows:</a:t>
            </a:r>
          </a:p>
          <a:p>
            <a:pPr marL="914400" lvl="1" indent="-457200">
              <a:buClrTx/>
              <a:buSzPct val="100000"/>
              <a:buFont typeface="+mj-lt"/>
              <a:buAutoNum type="alphaLcPeriod"/>
            </a:pPr>
            <a:r>
              <a:rPr lang="en-US" sz="1900" dirty="0" smtClean="0"/>
              <a:t>Open the .</a:t>
            </a:r>
            <a:r>
              <a:rPr lang="en-US" sz="1900" dirty="0" err="1" smtClean="0"/>
              <a:t>dmg</a:t>
            </a:r>
            <a:r>
              <a:rPr lang="en-US" sz="1900" dirty="0" smtClean="0"/>
              <a:t> file.</a:t>
            </a:r>
          </a:p>
          <a:p>
            <a:pPr marL="914400" lvl="1" indent="-457200">
              <a:buClrTx/>
              <a:buSzPct val="100000"/>
              <a:buFont typeface="+mj-lt"/>
              <a:buAutoNum type="alphaLcPeriod"/>
            </a:pPr>
            <a:r>
              <a:rPr lang="en-US" sz="1900" dirty="0" smtClean="0"/>
              <a:t>Drag </a:t>
            </a:r>
            <a:r>
              <a:rPr lang="en-US" sz="1900" dirty="0" err="1" smtClean="0"/>
              <a:t>XMeeting</a:t>
            </a:r>
            <a:r>
              <a:rPr lang="en-US" sz="1900" dirty="0" smtClean="0"/>
              <a:t> into the Applications folder.</a:t>
            </a:r>
          </a:p>
          <a:p>
            <a:pPr marL="457200" indent="-457200">
              <a:buClrTx/>
              <a:buSzPct val="100000"/>
              <a:buFont typeface="+mj-lt"/>
              <a:buAutoNum type="arabicPeriod"/>
            </a:pPr>
            <a:r>
              <a:rPr lang="en-US" sz="1900" dirty="0" smtClean="0"/>
              <a:t>Open </a:t>
            </a:r>
            <a:r>
              <a:rPr lang="en-US" sz="1900" dirty="0" err="1" smtClean="0"/>
              <a:t>XMeeting</a:t>
            </a:r>
            <a:r>
              <a:rPr lang="en-US" sz="1900" dirty="0" smtClean="0"/>
              <a:t> from Applications.</a:t>
            </a:r>
          </a:p>
          <a:p>
            <a:pPr marL="457200" indent="-457200">
              <a:buClrTx/>
              <a:buSzPct val="100000"/>
              <a:buFont typeface="+mj-lt"/>
              <a:buAutoNum type="arabicPeriod"/>
            </a:pPr>
            <a:r>
              <a:rPr lang="en-US" sz="1900" dirty="0" smtClean="0"/>
              <a:t>Skip the setup wizard.</a:t>
            </a:r>
          </a:p>
          <a:p>
            <a:pPr marL="457200" indent="-457200">
              <a:buClrTx/>
              <a:buSzPct val="100000"/>
              <a:buFont typeface="+mj-lt"/>
              <a:buAutoNum type="arabicPeriod"/>
            </a:pPr>
            <a:r>
              <a:rPr lang="en-US" sz="1900" dirty="0" smtClean="0"/>
              <a:t>In the call box, type</a:t>
            </a:r>
            <a:br>
              <a:rPr lang="en-US" sz="1900" dirty="0" smtClean="0"/>
            </a:br>
            <a:r>
              <a:rPr lang="en-US" sz="1900" b="1" dirty="0" smtClean="0">
                <a:latin typeface="Courier New" pitchFamily="49" charset="0"/>
                <a:cs typeface="Courier New" pitchFamily="49" charset="0"/>
              </a:rPr>
              <a:t>164.58.250.47</a:t>
            </a:r>
            <a:endParaRPr lang="en-US" sz="1900" dirty="0" smtClean="0"/>
          </a:p>
          <a:p>
            <a:pPr marL="457200" indent="-457200">
              <a:buClrTx/>
              <a:buSzPct val="100000"/>
              <a:buFont typeface="+mj-lt"/>
              <a:buAutoNum type="arabicPeriod"/>
            </a:pPr>
            <a:r>
              <a:rPr lang="en-US" sz="1900" dirty="0" smtClean="0"/>
              <a:t>Click the </a:t>
            </a:r>
            <a:r>
              <a:rPr lang="en-US" sz="1900" b="1" dirty="0" smtClean="0"/>
              <a:t>Call</a:t>
            </a:r>
            <a:r>
              <a:rPr lang="en-US" sz="1900" dirty="0" smtClean="0"/>
              <a:t> button.</a:t>
            </a:r>
          </a:p>
          <a:p>
            <a:pPr marL="457200" indent="-457200">
              <a:buClrTx/>
              <a:buSzPct val="100000"/>
              <a:buFont typeface="+mj-lt"/>
              <a:buAutoNum type="arabicPeriod"/>
            </a:pPr>
            <a:r>
              <a:rPr lang="en-US" sz="1900" dirty="0" smtClean="0"/>
              <a:t>From the Remote Control window, when prompted to join the conference, enter :</a:t>
            </a:r>
            <a:br>
              <a:rPr lang="en-US" sz="1900" dirty="0" smtClean="0"/>
            </a:br>
            <a:r>
              <a:rPr lang="en-US" sz="1900" b="1" dirty="0" smtClean="0">
                <a:latin typeface="Courier New" pitchFamily="49" charset="0"/>
                <a:cs typeface="Courier New" pitchFamily="49" charset="0"/>
              </a:rPr>
              <a:t>0409#</a:t>
            </a:r>
            <a:endParaRPr lang="en-US" sz="1900" dirty="0" smtClean="0">
              <a:latin typeface="Courier New" pitchFamily="49" charset="0"/>
              <a:cs typeface="Courier New"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Grab Bag</a:t>
            </a:r>
            <a:endParaRPr lang="en-US" dirty="0" smtClean="0"/>
          </a:p>
          <a:p>
            <a:pPr>
              <a:defRPr/>
            </a:pPr>
            <a:r>
              <a:rPr lang="es-ES" dirty="0" err="1" smtClean="0"/>
              <a:t>Tue</a:t>
            </a:r>
            <a:r>
              <a:rPr lang="es-ES" dirty="0" smtClean="0"/>
              <a:t> </a:t>
            </a:r>
            <a:r>
              <a:rPr lang="es-ES" dirty="0" err="1" smtClean="0"/>
              <a:t>May</a:t>
            </a:r>
            <a:r>
              <a:rPr lang="es-ES" dirty="0" smtClean="0"/>
              <a:t> 3 2011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a:t>
            </a:fld>
            <a:endParaRPr lang="en-US"/>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6" name="Slide Number Placeholder 4"/>
          <p:cNvSpPr>
            <a:spLocks noGrp="1"/>
          </p:cNvSpPr>
          <p:nvPr>
            <p:ph type="sldNum" sz="quarter" idx="11"/>
          </p:nvPr>
        </p:nvSpPr>
        <p:spPr/>
        <p:txBody>
          <a:bodyPr/>
          <a:lstStyle/>
          <a:p>
            <a:fld id="{62D63D22-9F89-466A-97A6-6A7A31DBCDD7}" type="slidenum">
              <a:rPr lang="en-US"/>
              <a:pPr/>
              <a:t>60</a:t>
            </a:fld>
            <a:endParaRPr lang="en-US"/>
          </a:p>
        </p:txBody>
      </p:sp>
      <p:sp>
        <p:nvSpPr>
          <p:cNvPr id="1141762" name="Rectangle 2"/>
          <p:cNvSpPr>
            <a:spLocks noGrp="1" noChangeArrowheads="1"/>
          </p:cNvSpPr>
          <p:nvPr>
            <p:ph type="title"/>
          </p:nvPr>
        </p:nvSpPr>
        <p:spPr/>
        <p:txBody>
          <a:bodyPr/>
          <a:lstStyle/>
          <a:p>
            <a:r>
              <a:rPr lang="en-US"/>
              <a:t>Slice Planes</a:t>
            </a:r>
          </a:p>
        </p:txBody>
      </p:sp>
      <p:sp>
        <p:nvSpPr>
          <p:cNvPr id="1141763" name="Rectangle 3"/>
          <p:cNvSpPr>
            <a:spLocks noGrp="1" noChangeArrowheads="1"/>
          </p:cNvSpPr>
          <p:nvPr>
            <p:ph type="body" idx="1"/>
          </p:nvPr>
        </p:nvSpPr>
        <p:spPr>
          <a:xfrm>
            <a:off x="609600" y="1371600"/>
            <a:ext cx="7924800" cy="2432050"/>
          </a:xfrm>
        </p:spPr>
        <p:txBody>
          <a:bodyPr/>
          <a:lstStyle/>
          <a:p>
            <a:pPr>
              <a:buFont typeface="Wingdings" pitchFamily="2" charset="2"/>
              <a:buNone/>
            </a:pPr>
            <a:r>
              <a:rPr lang="en-US"/>
              <a:t>A </a:t>
            </a:r>
            <a:r>
              <a:rPr lang="en-US" b="1" i="1" u="sng"/>
              <a:t>slice plane</a:t>
            </a:r>
            <a:r>
              <a:rPr lang="en-US"/>
              <a:t> is a single plane passed through a 3D volume.  Typically, it is color coded by mapping some scalar variable to color (for example, low vorticity to blue, high vorticity to red).</a:t>
            </a:r>
          </a:p>
        </p:txBody>
      </p:sp>
      <p:pic>
        <p:nvPicPr>
          <p:cNvPr id="1141764" name="Picture 4" descr="ngm_slcpln_vort"/>
          <p:cNvPicPr>
            <a:picLocks noChangeAspect="1" noChangeArrowheads="1"/>
          </p:cNvPicPr>
          <p:nvPr/>
        </p:nvPicPr>
        <p:blipFill>
          <a:blip r:embed="rId3" cstate="print"/>
          <a:srcRect/>
          <a:stretch>
            <a:fillRect/>
          </a:stretch>
        </p:blipFill>
        <p:spPr bwMode="auto">
          <a:xfrm>
            <a:off x="4876800" y="2743200"/>
            <a:ext cx="3276600" cy="32766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6" name="Slide Number Placeholder 4"/>
          <p:cNvSpPr>
            <a:spLocks noGrp="1"/>
          </p:cNvSpPr>
          <p:nvPr>
            <p:ph type="sldNum" sz="quarter" idx="11"/>
          </p:nvPr>
        </p:nvSpPr>
        <p:spPr/>
        <p:txBody>
          <a:bodyPr/>
          <a:lstStyle/>
          <a:p>
            <a:fld id="{E433DD4A-51D8-450B-819F-C7D275A57577}" type="slidenum">
              <a:rPr lang="en-US"/>
              <a:pPr/>
              <a:t>61</a:t>
            </a:fld>
            <a:endParaRPr lang="en-US"/>
          </a:p>
        </p:txBody>
      </p:sp>
      <p:sp>
        <p:nvSpPr>
          <p:cNvPr id="1142786" name="Rectangle 2"/>
          <p:cNvSpPr>
            <a:spLocks noGrp="1" noChangeArrowheads="1"/>
          </p:cNvSpPr>
          <p:nvPr>
            <p:ph type="title"/>
          </p:nvPr>
        </p:nvSpPr>
        <p:spPr/>
        <p:txBody>
          <a:bodyPr/>
          <a:lstStyle/>
          <a:p>
            <a:r>
              <a:rPr lang="en-US"/>
              <a:t>Isosurfaces</a:t>
            </a:r>
          </a:p>
        </p:txBody>
      </p:sp>
      <p:sp>
        <p:nvSpPr>
          <p:cNvPr id="1142787" name="Rectangle 3"/>
          <p:cNvSpPr>
            <a:spLocks noGrp="1" noChangeArrowheads="1"/>
          </p:cNvSpPr>
          <p:nvPr>
            <p:ph type="body" idx="1"/>
          </p:nvPr>
        </p:nvSpPr>
        <p:spPr>
          <a:xfrm>
            <a:off x="533400" y="1295400"/>
            <a:ext cx="8153400" cy="2057400"/>
          </a:xfrm>
        </p:spPr>
        <p:txBody>
          <a:bodyPr/>
          <a:lstStyle/>
          <a:p>
            <a:pPr>
              <a:buFont typeface="Wingdings" pitchFamily="2" charset="2"/>
              <a:buNone/>
            </a:pPr>
            <a:r>
              <a:rPr lang="en-US"/>
              <a:t>An </a:t>
            </a:r>
            <a:r>
              <a:rPr lang="en-US" b="1" i="1" u="sng"/>
              <a:t>isosurface</a:t>
            </a:r>
            <a:r>
              <a:rPr lang="en-US"/>
              <a:t> is a surface that has a constant value for some scalar quantity.  This image shows an isosurface of temperature at 0</a:t>
            </a:r>
            <a:r>
              <a:rPr lang="en-US" baseline="30000"/>
              <a:t>o</a:t>
            </a:r>
            <a:r>
              <a:rPr lang="en-US"/>
              <a:t> Celsius, colored with pressure.</a:t>
            </a:r>
          </a:p>
        </p:txBody>
      </p:sp>
      <p:pic>
        <p:nvPicPr>
          <p:cNvPr id="1142788" name="Picture 4" descr="ngm_iso_t273p"/>
          <p:cNvPicPr>
            <a:picLocks noChangeAspect="1" noChangeArrowheads="1"/>
          </p:cNvPicPr>
          <p:nvPr/>
        </p:nvPicPr>
        <p:blipFill>
          <a:blip r:embed="rId3" cstate="print"/>
          <a:srcRect/>
          <a:stretch>
            <a:fillRect/>
          </a:stretch>
        </p:blipFill>
        <p:spPr bwMode="auto">
          <a:xfrm>
            <a:off x="3048000" y="2547938"/>
            <a:ext cx="3581400" cy="35814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6" name="Slide Number Placeholder 4"/>
          <p:cNvSpPr>
            <a:spLocks noGrp="1"/>
          </p:cNvSpPr>
          <p:nvPr>
            <p:ph type="sldNum" sz="quarter" idx="11"/>
          </p:nvPr>
        </p:nvSpPr>
        <p:spPr/>
        <p:txBody>
          <a:bodyPr/>
          <a:lstStyle/>
          <a:p>
            <a:fld id="{143C4114-54BA-453B-A0FA-0E6CEB70673B}" type="slidenum">
              <a:rPr lang="en-US"/>
              <a:pPr/>
              <a:t>62</a:t>
            </a:fld>
            <a:endParaRPr lang="en-US"/>
          </a:p>
        </p:txBody>
      </p:sp>
      <p:sp>
        <p:nvSpPr>
          <p:cNvPr id="1143810" name="Rectangle 2"/>
          <p:cNvSpPr>
            <a:spLocks noGrp="1" noChangeArrowheads="1"/>
          </p:cNvSpPr>
          <p:nvPr>
            <p:ph type="title"/>
          </p:nvPr>
        </p:nvSpPr>
        <p:spPr/>
        <p:txBody>
          <a:bodyPr/>
          <a:lstStyle/>
          <a:p>
            <a:r>
              <a:rPr lang="en-US"/>
              <a:t>Streamlines</a:t>
            </a:r>
          </a:p>
        </p:txBody>
      </p:sp>
      <p:sp>
        <p:nvSpPr>
          <p:cNvPr id="1143811" name="Rectangle 3"/>
          <p:cNvSpPr>
            <a:spLocks noGrp="1" noChangeArrowheads="1"/>
          </p:cNvSpPr>
          <p:nvPr>
            <p:ph type="body" idx="1"/>
          </p:nvPr>
        </p:nvSpPr>
        <p:spPr>
          <a:xfrm>
            <a:off x="609600" y="1371600"/>
            <a:ext cx="7924800" cy="1073150"/>
          </a:xfrm>
        </p:spPr>
        <p:txBody>
          <a:bodyPr/>
          <a:lstStyle/>
          <a:p>
            <a:pPr>
              <a:buFont typeface="Wingdings" pitchFamily="2" charset="2"/>
              <a:buNone/>
            </a:pPr>
            <a:r>
              <a:rPr lang="en-US"/>
              <a:t>A </a:t>
            </a:r>
            <a:r>
              <a:rPr lang="en-US" b="1" i="1" u="sng"/>
              <a:t>streamline</a:t>
            </a:r>
            <a:r>
              <a:rPr lang="en-US"/>
              <a:t> traces a vector quantity (for example, velocity).</a:t>
            </a:r>
          </a:p>
        </p:txBody>
      </p:sp>
      <p:pic>
        <p:nvPicPr>
          <p:cNvPr id="1143812" name="Picture 4" descr="ngm_horzwnd_strm"/>
          <p:cNvPicPr>
            <a:picLocks noChangeAspect="1" noChangeArrowheads="1"/>
          </p:cNvPicPr>
          <p:nvPr/>
        </p:nvPicPr>
        <p:blipFill>
          <a:blip r:embed="rId3" cstate="print"/>
          <a:srcRect/>
          <a:stretch>
            <a:fillRect/>
          </a:stretch>
        </p:blipFill>
        <p:spPr bwMode="auto">
          <a:xfrm>
            <a:off x="2286000" y="1833563"/>
            <a:ext cx="4343400" cy="43434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7" name="Slide Number Placeholder 4"/>
          <p:cNvSpPr>
            <a:spLocks noGrp="1"/>
          </p:cNvSpPr>
          <p:nvPr>
            <p:ph type="sldNum" sz="quarter" idx="11"/>
          </p:nvPr>
        </p:nvSpPr>
        <p:spPr/>
        <p:txBody>
          <a:bodyPr/>
          <a:lstStyle/>
          <a:p>
            <a:fld id="{7E862D3D-54DE-4CE2-8ECB-2B8AA076DF60}" type="slidenum">
              <a:rPr lang="en-US"/>
              <a:pPr/>
              <a:t>63</a:t>
            </a:fld>
            <a:endParaRPr lang="en-US"/>
          </a:p>
        </p:txBody>
      </p:sp>
      <p:sp>
        <p:nvSpPr>
          <p:cNvPr id="1144834" name="Rectangle 2"/>
          <p:cNvSpPr>
            <a:spLocks noGrp="1" noChangeArrowheads="1"/>
          </p:cNvSpPr>
          <p:nvPr>
            <p:ph type="title"/>
          </p:nvPr>
        </p:nvSpPr>
        <p:spPr/>
        <p:txBody>
          <a:bodyPr/>
          <a:lstStyle/>
          <a:p>
            <a:r>
              <a:rPr lang="en-US"/>
              <a:t>Volume Rendering</a:t>
            </a:r>
          </a:p>
        </p:txBody>
      </p:sp>
      <p:sp>
        <p:nvSpPr>
          <p:cNvPr id="1144835" name="Rectangle 3"/>
          <p:cNvSpPr>
            <a:spLocks noGrp="1" noChangeArrowheads="1"/>
          </p:cNvSpPr>
          <p:nvPr>
            <p:ph type="body" idx="1"/>
          </p:nvPr>
        </p:nvSpPr>
        <p:spPr>
          <a:xfrm>
            <a:off x="552450" y="1371600"/>
            <a:ext cx="7924800" cy="1501775"/>
          </a:xfrm>
        </p:spPr>
        <p:txBody>
          <a:bodyPr/>
          <a:lstStyle/>
          <a:p>
            <a:pPr>
              <a:buFont typeface="Wingdings" pitchFamily="2" charset="2"/>
              <a:buNone/>
            </a:pPr>
            <a:r>
              <a:rPr lang="en-US"/>
              <a:t>A </a:t>
            </a:r>
            <a:r>
              <a:rPr lang="en-US" b="1" i="1" u="sng"/>
              <a:t>volume rendering</a:t>
            </a:r>
            <a:r>
              <a:rPr lang="en-US"/>
              <a:t> is created by mapping some variable (for example, energy) to color and another variable (for example, density) to opacity.</a:t>
            </a:r>
          </a:p>
        </p:txBody>
      </p:sp>
      <p:pic>
        <p:nvPicPr>
          <p:cNvPr id="1144836" name="Picture 4" descr="chdm_big"/>
          <p:cNvPicPr>
            <a:picLocks noChangeAspect="1" noChangeArrowheads="1"/>
          </p:cNvPicPr>
          <p:nvPr/>
        </p:nvPicPr>
        <p:blipFill>
          <a:blip r:embed="rId3" cstate="print"/>
          <a:srcRect/>
          <a:stretch>
            <a:fillRect/>
          </a:stretch>
        </p:blipFill>
        <p:spPr bwMode="auto">
          <a:xfrm>
            <a:off x="4572000" y="2362200"/>
            <a:ext cx="3981450" cy="3644900"/>
          </a:xfrm>
          <a:prstGeom prst="rect">
            <a:avLst/>
          </a:prstGeom>
          <a:noFill/>
        </p:spPr>
      </p:pic>
      <p:sp>
        <p:nvSpPr>
          <p:cNvPr id="1144837" name="Text Box 5"/>
          <p:cNvSpPr txBox="1">
            <a:spLocks noChangeArrowheads="1"/>
          </p:cNvSpPr>
          <p:nvPr/>
        </p:nvSpPr>
        <p:spPr bwMode="auto">
          <a:xfrm>
            <a:off x="1066800" y="2971800"/>
            <a:ext cx="3429000" cy="2654300"/>
          </a:xfrm>
          <a:prstGeom prst="rect">
            <a:avLst/>
          </a:prstGeom>
          <a:noFill/>
          <a:ln w="9525">
            <a:noFill/>
            <a:miter lim="800000"/>
            <a:headEnd/>
            <a:tailEnd/>
          </a:ln>
          <a:effectLst/>
        </p:spPr>
        <p:txBody>
          <a:bodyPr>
            <a:spAutoFit/>
          </a:bodyPr>
          <a:lstStyle/>
          <a:p>
            <a:pPr algn="r"/>
            <a:r>
              <a:rPr lang="en-US" sz="2800"/>
              <a:t>This image shows the overall structure of the universe.</a:t>
            </a:r>
            <a:r>
              <a:rPr lang="en-US" sz="2800" baseline="30000"/>
              <a:t>[11]</a:t>
            </a:r>
          </a:p>
          <a:p>
            <a:pPr algn="r"/>
            <a:r>
              <a:rPr lang="en-US" sz="2800"/>
              <a:t>Notice that the image looks like thick colored smoke.</a:t>
            </a:r>
            <a:endParaRPr lang="en-US" sz="2800" baseline="30000"/>
          </a:p>
        </p:txBody>
      </p:sp>
    </p:spTree>
    <p:custDataLst>
      <p:tags r:id="rId1"/>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Summer Workshops 2011</a:t>
            </a:r>
            <a:endParaRPr lang="en-US" sz="3600" dirty="0"/>
          </a:p>
        </p:txBody>
      </p:sp>
      <p:sp>
        <p:nvSpPr>
          <p:cNvPr id="3" name="Content Placeholder 2"/>
          <p:cNvSpPr>
            <a:spLocks noGrp="1"/>
          </p:cNvSpPr>
          <p:nvPr>
            <p:ph idx="1"/>
          </p:nvPr>
        </p:nvSpPr>
        <p:spPr>
          <a:xfrm>
            <a:off x="457200" y="1371600"/>
            <a:ext cx="8229600" cy="4648200"/>
          </a:xfrm>
        </p:spPr>
        <p:txBody>
          <a:bodyPr/>
          <a:lstStyle/>
          <a:p>
            <a:r>
              <a:rPr lang="en-US" dirty="0" smtClean="0"/>
              <a:t>Introduction to Computational Thinking</a:t>
            </a:r>
          </a:p>
          <a:p>
            <a:pPr lvl="1"/>
            <a:r>
              <a:rPr lang="en-US" dirty="0" smtClean="0"/>
              <a:t>Modeling and Simulation Across the Curriculum</a:t>
            </a:r>
          </a:p>
          <a:p>
            <a:pPr lvl="2"/>
            <a:r>
              <a:rPr lang="en-US" dirty="0" smtClean="0"/>
              <a:t>June 19 - 25, Wayne State College, Wayne NE</a:t>
            </a:r>
          </a:p>
          <a:p>
            <a:pPr lvl="2"/>
            <a:r>
              <a:rPr lang="en-US" dirty="0" smtClean="0"/>
              <a:t>July 10 - 16, Texas State Technical College, Waco</a:t>
            </a:r>
          </a:p>
          <a:p>
            <a:pPr lvl="1"/>
            <a:r>
              <a:rPr lang="en-US" dirty="0" smtClean="0"/>
              <a:t>Preparing In-service and Pre-service Educators for Computational Thinking</a:t>
            </a:r>
          </a:p>
          <a:p>
            <a:pPr lvl="2"/>
            <a:r>
              <a:rPr lang="en-US" dirty="0" smtClean="0"/>
              <a:t>July 24 - 30, Oregon State University, Corvallis</a:t>
            </a:r>
          </a:p>
          <a:p>
            <a:pPr lvl="1"/>
            <a:r>
              <a:rPr lang="en-US" dirty="0" smtClean="0"/>
              <a:t>Computational Thinking from a Parallel Perspective</a:t>
            </a:r>
          </a:p>
          <a:p>
            <a:pPr lvl="2"/>
            <a:r>
              <a:rPr lang="en-US" dirty="0" smtClean="0"/>
              <a:t>July 31 - Aug 6, Louisiana State University, Baton Rouge</a:t>
            </a:r>
          </a:p>
          <a:p>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Grab Bag</a:t>
            </a:r>
            <a:endParaRPr lang="en-US" dirty="0" smtClean="0"/>
          </a:p>
          <a:p>
            <a:pPr>
              <a:defRPr/>
            </a:pPr>
            <a:r>
              <a:rPr lang="es-ES" dirty="0" err="1" smtClean="0"/>
              <a:t>Tue</a:t>
            </a:r>
            <a:r>
              <a:rPr lang="es-ES" dirty="0" smtClean="0"/>
              <a:t> </a:t>
            </a:r>
            <a:r>
              <a:rPr lang="es-ES" dirty="0" err="1" smtClean="0"/>
              <a:t>May</a:t>
            </a:r>
            <a:r>
              <a:rPr lang="es-ES" dirty="0" smtClean="0"/>
              <a:t> 3 2011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64</a:t>
            </a:fld>
            <a:endParaRPr lang="en-US"/>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Summer Workshops 2011 (cont’d)</a:t>
            </a:r>
            <a:endParaRPr lang="en-US" sz="3600" dirty="0"/>
          </a:p>
        </p:txBody>
      </p:sp>
      <p:sp>
        <p:nvSpPr>
          <p:cNvPr id="3" name="Content Placeholder 2"/>
          <p:cNvSpPr>
            <a:spLocks noGrp="1"/>
          </p:cNvSpPr>
          <p:nvPr>
            <p:ph idx="1"/>
          </p:nvPr>
        </p:nvSpPr>
        <p:spPr>
          <a:xfrm>
            <a:off x="457200" y="1371600"/>
            <a:ext cx="8382000" cy="4648200"/>
          </a:xfrm>
        </p:spPr>
        <p:txBody>
          <a:bodyPr/>
          <a:lstStyle/>
          <a:p>
            <a:r>
              <a:rPr lang="en-US" dirty="0" smtClean="0"/>
              <a:t>Computational Biology for Biology Educators</a:t>
            </a:r>
          </a:p>
          <a:p>
            <a:pPr lvl="1"/>
            <a:r>
              <a:rPr lang="en-US" dirty="0" smtClean="0"/>
              <a:t>June 12 - 18, Lafayette College, Easton PA</a:t>
            </a:r>
          </a:p>
          <a:p>
            <a:pPr lvl="1"/>
            <a:r>
              <a:rPr lang="en-US" dirty="0" smtClean="0"/>
              <a:t>June 26 - July 2, Calvin College, Grand Rapids MI</a:t>
            </a:r>
          </a:p>
          <a:p>
            <a:r>
              <a:rPr lang="en-US" dirty="0" smtClean="0"/>
              <a:t>Computational Chemistry for Chemistry Educators</a:t>
            </a:r>
          </a:p>
          <a:p>
            <a:pPr lvl="1"/>
            <a:r>
              <a:rPr lang="en-US" dirty="0" smtClean="0"/>
              <a:t>July 24 - 30, Washington and Lee University, Lexington VA</a:t>
            </a:r>
          </a:p>
          <a:p>
            <a:pPr lvl="1">
              <a:buNone/>
            </a:pPr>
            <a:r>
              <a:rPr lang="en-US" b="1" dirty="0" smtClean="0"/>
              <a:t>JOINTLY PRESENTED VIA VIDEOCONFERENCING WITH</a:t>
            </a:r>
          </a:p>
          <a:p>
            <a:pPr lvl="1"/>
            <a:r>
              <a:rPr lang="en-US" dirty="0" smtClean="0"/>
              <a:t>July 24 - 30, Oklahoma State University, Stillwater</a:t>
            </a:r>
          </a:p>
          <a:p>
            <a:r>
              <a:rPr lang="en-US" dirty="0" smtClean="0"/>
              <a:t>Data-driven Computational Science: Modeling and Visualization</a:t>
            </a:r>
          </a:p>
          <a:p>
            <a:pPr lvl="1"/>
            <a:r>
              <a:rPr lang="en-US" dirty="0" smtClean="0"/>
              <a:t>June 19 - 25, Richard Stockton College of New Jersey, Pomona</a:t>
            </a:r>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Grab Bag</a:t>
            </a:r>
            <a:endParaRPr lang="en-US" dirty="0" smtClean="0"/>
          </a:p>
          <a:p>
            <a:pPr>
              <a:defRPr/>
            </a:pPr>
            <a:r>
              <a:rPr lang="es-ES" dirty="0" err="1" smtClean="0"/>
              <a:t>Tue</a:t>
            </a:r>
            <a:r>
              <a:rPr lang="es-ES" dirty="0" smtClean="0"/>
              <a:t> </a:t>
            </a:r>
            <a:r>
              <a:rPr lang="es-ES" dirty="0" err="1" smtClean="0"/>
              <a:t>May</a:t>
            </a:r>
            <a:r>
              <a:rPr lang="es-ES" dirty="0" smtClean="0"/>
              <a:t> 3 2011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65</a:t>
            </a:fld>
            <a:endParaRPr lang="en-US"/>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Summer Workshops 2011 (cont’d)</a:t>
            </a:r>
            <a:endParaRPr lang="en-US" sz="3600" dirty="0"/>
          </a:p>
        </p:txBody>
      </p:sp>
      <p:sp>
        <p:nvSpPr>
          <p:cNvPr id="3" name="Content Placeholder 2"/>
          <p:cNvSpPr>
            <a:spLocks noGrp="1"/>
          </p:cNvSpPr>
          <p:nvPr>
            <p:ph idx="1"/>
          </p:nvPr>
        </p:nvSpPr>
        <p:spPr>
          <a:xfrm>
            <a:off x="381000" y="1371600"/>
            <a:ext cx="8534400" cy="4648200"/>
          </a:xfrm>
        </p:spPr>
        <p:txBody>
          <a:bodyPr/>
          <a:lstStyle/>
          <a:p>
            <a:r>
              <a:rPr lang="en-US" dirty="0" smtClean="0"/>
              <a:t>Introduction to Parallel Programming &amp; Cluster Computing</a:t>
            </a:r>
          </a:p>
          <a:p>
            <a:pPr lvl="1"/>
            <a:r>
              <a:rPr lang="en-US" dirty="0" smtClean="0"/>
              <a:t>June 26 - July 1, Idaho State University, Pocatello</a:t>
            </a:r>
          </a:p>
          <a:p>
            <a:pPr lvl="1">
              <a:buNone/>
            </a:pPr>
            <a:r>
              <a:rPr lang="en-US" b="1" dirty="0" smtClean="0"/>
              <a:t>JOINTLY PRESENTED VIA VIDEOCONFERENCING WITH</a:t>
            </a:r>
          </a:p>
          <a:p>
            <a:pPr lvl="1"/>
            <a:r>
              <a:rPr lang="en-US" dirty="0" smtClean="0"/>
              <a:t>June 26 - July 1, University of Washington, Seattle</a:t>
            </a:r>
          </a:p>
          <a:p>
            <a:r>
              <a:rPr lang="en-US" dirty="0" smtClean="0"/>
              <a:t>Intermediate Parallel Programming &amp; Cluster Computing</a:t>
            </a:r>
          </a:p>
          <a:p>
            <a:pPr lvl="1"/>
            <a:r>
              <a:rPr lang="en-US" dirty="0" smtClean="0"/>
              <a:t>July 31 - Aug 6, University of Oklahoma, Norman</a:t>
            </a:r>
          </a:p>
          <a:p>
            <a:pPr lvl="1">
              <a:buNone/>
            </a:pPr>
            <a:r>
              <a:rPr lang="en-US" b="1" dirty="0" smtClean="0"/>
              <a:t>JOINTLY PRESENTED VIA VIDEOCONFERENCING WITH</a:t>
            </a:r>
          </a:p>
          <a:p>
            <a:pPr lvl="1"/>
            <a:r>
              <a:rPr lang="en-US" dirty="0" smtClean="0"/>
              <a:t>July 31 - Aug 6, Polytechnic University of Puerto Rico, </a:t>
            </a:r>
            <a:r>
              <a:rPr lang="en-US" dirty="0" err="1" smtClean="0"/>
              <a:t>Hato</a:t>
            </a:r>
            <a:r>
              <a:rPr lang="en-US" dirty="0" smtClean="0"/>
              <a:t> Rey</a:t>
            </a:r>
          </a:p>
          <a:p>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Grab Bag</a:t>
            </a:r>
            <a:endParaRPr lang="en-US" dirty="0" smtClean="0"/>
          </a:p>
          <a:p>
            <a:pPr>
              <a:defRPr/>
            </a:pPr>
            <a:r>
              <a:rPr lang="es-ES" dirty="0" err="1" smtClean="0"/>
              <a:t>Tue</a:t>
            </a:r>
            <a:r>
              <a:rPr lang="es-ES" dirty="0" smtClean="0"/>
              <a:t> </a:t>
            </a:r>
            <a:r>
              <a:rPr lang="es-ES" dirty="0" err="1" smtClean="0"/>
              <a:t>May</a:t>
            </a:r>
            <a:r>
              <a:rPr lang="es-ES" dirty="0" smtClean="0"/>
              <a:t> 3 2011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66</a:t>
            </a:fld>
            <a:endParaRPr lang="en-US"/>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3"/>
          <p:cNvSpPr>
            <a:spLocks noGrp="1"/>
          </p:cNvSpPr>
          <p:nvPr>
            <p:ph type="ftr" sz="quarter" idx="10"/>
          </p:nvPr>
        </p:nvSpPr>
        <p:spPr/>
        <p:txBody>
          <a:bodyPr/>
          <a:lstStyle/>
          <a:p>
            <a:pPr lvl="0">
              <a:defRPr/>
            </a:pPr>
            <a:r>
              <a:rPr lang="en-US" dirty="0"/>
              <a:t>Supercomputing in Plain </a:t>
            </a:r>
            <a:r>
              <a:rPr lang="en-US" dirty="0" smtClean="0"/>
              <a:t>English: Grab Bag</a:t>
            </a:r>
            <a:endParaRPr lang="en-US" dirty="0"/>
          </a:p>
          <a:p>
            <a:pPr lvl="0">
              <a:defRPr/>
            </a:pPr>
            <a:r>
              <a:rPr lang="en-US" dirty="0" smtClean="0"/>
              <a:t>Tue May 3 2011</a:t>
            </a:r>
            <a:endParaRPr lang="en-US" dirty="0"/>
          </a:p>
        </p:txBody>
      </p:sp>
      <p:sp>
        <p:nvSpPr>
          <p:cNvPr id="23" name="Slide Number Placeholder 4"/>
          <p:cNvSpPr>
            <a:spLocks noGrp="1"/>
          </p:cNvSpPr>
          <p:nvPr>
            <p:ph type="sldNum" sz="quarter" idx="11"/>
          </p:nvPr>
        </p:nvSpPr>
        <p:spPr/>
        <p:txBody>
          <a:bodyPr/>
          <a:lstStyle/>
          <a:p>
            <a:fld id="{D4C6B874-FE2D-40EE-A33E-EB158CDD195A}" type="slidenum">
              <a:rPr lang="en-US"/>
              <a:pPr/>
              <a:t>67</a:t>
            </a:fld>
            <a:endParaRPr lang="en-US" dirty="0"/>
          </a:p>
        </p:txBody>
      </p:sp>
      <p:grpSp>
        <p:nvGrpSpPr>
          <p:cNvPr id="2" name="Group 2"/>
          <p:cNvGrpSpPr>
            <a:grpSpLocks/>
          </p:cNvGrpSpPr>
          <p:nvPr/>
        </p:nvGrpSpPr>
        <p:grpSpPr bwMode="auto">
          <a:xfrm>
            <a:off x="4572000" y="1190625"/>
            <a:ext cx="1295400" cy="1752600"/>
            <a:chOff x="4032" y="1611"/>
            <a:chExt cx="1296" cy="1653"/>
          </a:xfrm>
        </p:grpSpPr>
        <p:pic>
          <p:nvPicPr>
            <p:cNvPr id="553987" name="Picture 3" descr="atkinsdaniel"/>
            <p:cNvPicPr>
              <a:picLocks noChangeAspect="1" noChangeArrowheads="1"/>
            </p:cNvPicPr>
            <p:nvPr/>
          </p:nvPicPr>
          <p:blipFill>
            <a:blip r:embed="rId3" cstate="print"/>
            <a:srcRect/>
            <a:stretch>
              <a:fillRect/>
            </a:stretch>
          </p:blipFill>
          <p:spPr bwMode="auto">
            <a:xfrm>
              <a:off x="4080" y="1680"/>
              <a:ext cx="1238" cy="1584"/>
            </a:xfrm>
            <a:prstGeom prst="rect">
              <a:avLst/>
            </a:prstGeom>
            <a:noFill/>
          </p:spPr>
        </p:pic>
        <p:sp>
          <p:nvSpPr>
            <p:cNvPr id="553988" name="Rectangle 4"/>
            <p:cNvSpPr>
              <a:spLocks noChangeArrowheads="1"/>
            </p:cNvSpPr>
            <p:nvPr/>
          </p:nvSpPr>
          <p:spPr bwMode="auto">
            <a:xfrm>
              <a:off x="4032" y="1611"/>
              <a:ext cx="1296" cy="240"/>
            </a:xfrm>
            <a:prstGeom prst="rect">
              <a:avLst/>
            </a:prstGeom>
            <a:solidFill>
              <a:schemeClr val="bg1"/>
            </a:solidFill>
            <a:ln w="9525">
              <a:noFill/>
              <a:miter lim="800000"/>
              <a:headEnd/>
              <a:tailEnd/>
            </a:ln>
            <a:effectLst/>
          </p:spPr>
          <p:txBody>
            <a:bodyPr wrap="none" anchor="ctr"/>
            <a:lstStyle/>
            <a:p>
              <a:endParaRPr lang="en-US"/>
            </a:p>
          </p:txBody>
        </p:sp>
      </p:gr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2011</a:t>
            </a:r>
            <a:endParaRPr lang="en-US" sz="3600" dirty="0"/>
          </a:p>
        </p:txBody>
      </p:sp>
      <p:sp>
        <p:nvSpPr>
          <p:cNvPr id="553990" name="Rectangle 6"/>
          <p:cNvSpPr>
            <a:spLocks noGrp="1" noChangeArrowheads="1"/>
          </p:cNvSpPr>
          <p:nvPr>
            <p:ph type="body" idx="1"/>
          </p:nvPr>
        </p:nvSpPr>
        <p:spPr>
          <a:xfrm>
            <a:off x="4436225" y="2819400"/>
            <a:ext cx="1600200" cy="1295400"/>
          </a:xfrm>
        </p:spPr>
        <p:txBody>
          <a:bodyPr/>
          <a:lstStyle/>
          <a:p>
            <a:pPr algn="ctr">
              <a:lnSpc>
                <a:spcPct val="80000"/>
              </a:lnSpc>
              <a:buFont typeface="Wingdings" pitchFamily="2" charset="2"/>
              <a:buNone/>
            </a:pPr>
            <a:r>
              <a:rPr lang="en-US" sz="1200" dirty="0"/>
              <a:t>2006 Keynote:</a:t>
            </a:r>
          </a:p>
          <a:p>
            <a:pPr algn="ctr">
              <a:lnSpc>
                <a:spcPct val="80000"/>
              </a:lnSpc>
              <a:buFont typeface="Wingdings" pitchFamily="2" charset="2"/>
              <a:buNone/>
            </a:pPr>
            <a:r>
              <a:rPr lang="en-US" sz="1200" dirty="0"/>
              <a:t>Dan Atkins</a:t>
            </a:r>
          </a:p>
          <a:p>
            <a:pPr algn="ctr">
              <a:lnSpc>
                <a:spcPct val="80000"/>
              </a:lnSpc>
              <a:buFont typeface="Wingdings" pitchFamily="2" charset="2"/>
              <a:buNone/>
            </a:pPr>
            <a:r>
              <a:rPr lang="en-US" sz="1200" dirty="0"/>
              <a:t>Head of NSF’s</a:t>
            </a:r>
          </a:p>
          <a:p>
            <a:pPr algn="ctr">
              <a:lnSpc>
                <a:spcPct val="80000"/>
              </a:lnSpc>
              <a:buFont typeface="Wingdings" pitchFamily="2" charset="2"/>
              <a:buNone/>
            </a:pPr>
            <a:r>
              <a:rPr lang="en-US" sz="1200" dirty="0"/>
              <a:t>Office of</a:t>
            </a:r>
          </a:p>
          <a:p>
            <a:pPr algn="ctr">
              <a:lnSpc>
                <a:spcPct val="80000"/>
              </a:lnSpc>
              <a:buFont typeface="Wingdings" pitchFamily="2" charset="2"/>
              <a:buNone/>
            </a:pPr>
            <a:r>
              <a:rPr lang="en-US" sz="1200" dirty="0" smtClean="0"/>
              <a:t>Cyberinfrastructure</a:t>
            </a:r>
            <a:endParaRPr lang="en-US" sz="1200" dirty="0"/>
          </a:p>
        </p:txBody>
      </p:sp>
      <p:pic>
        <p:nvPicPr>
          <p:cNvPr id="553991" name="Picture 7" descr="skim"/>
          <p:cNvPicPr>
            <a:picLocks noChangeAspect="1" noChangeArrowheads="1"/>
          </p:cNvPicPr>
          <p:nvPr/>
        </p:nvPicPr>
        <p:blipFill>
          <a:blip r:embed="rId4" cstate="print"/>
          <a:srcRect/>
          <a:stretch>
            <a:fillRect/>
          </a:stretch>
        </p:blipFill>
        <p:spPr bwMode="auto">
          <a:xfrm>
            <a:off x="1676400" y="1447800"/>
            <a:ext cx="1600200" cy="1200150"/>
          </a:xfrm>
          <a:prstGeom prst="rect">
            <a:avLst/>
          </a:prstGeom>
          <a:noFill/>
        </p:spPr>
      </p:pic>
      <p:sp>
        <p:nvSpPr>
          <p:cNvPr id="553992" name="Rectangle 8"/>
          <p:cNvSpPr>
            <a:spLocks noChangeArrowheads="1"/>
          </p:cNvSpPr>
          <p:nvPr/>
        </p:nvSpPr>
        <p:spPr bwMode="auto">
          <a:xfrm>
            <a:off x="1828800" y="266700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200" dirty="0"/>
              <a:t>2004 Keynote:</a:t>
            </a:r>
          </a:p>
          <a:p>
            <a:pPr marL="342900" indent="-342900">
              <a:lnSpc>
                <a:spcPct val="70000"/>
              </a:lnSpc>
              <a:spcBef>
                <a:spcPct val="20000"/>
              </a:spcBef>
              <a:buClr>
                <a:srgbClr val="333399"/>
              </a:buClr>
              <a:buSzPct val="60000"/>
              <a:buFont typeface="Wingdings" pitchFamily="2" charset="2"/>
              <a:buNone/>
            </a:pPr>
            <a:r>
              <a:rPr lang="en-US" sz="1200" dirty="0" err="1"/>
              <a:t>Sangtae</a:t>
            </a:r>
            <a:r>
              <a:rPr lang="en-US" sz="1200" dirty="0"/>
              <a:t> Kim</a:t>
            </a:r>
          </a:p>
          <a:p>
            <a:pPr marL="342900" indent="-342900">
              <a:lnSpc>
                <a:spcPct val="80000"/>
              </a:lnSpc>
              <a:spcBef>
                <a:spcPct val="20000"/>
              </a:spcBef>
              <a:buClr>
                <a:srgbClr val="333399"/>
              </a:buClr>
              <a:buSzPct val="60000"/>
              <a:buFont typeface="Wingdings" pitchFamily="2" charset="2"/>
              <a:buNone/>
            </a:pPr>
            <a:r>
              <a:rPr lang="en-US" sz="1200" dirty="0"/>
              <a:t>NSF </a:t>
            </a:r>
            <a:r>
              <a:rPr lang="en-US" sz="1200" dirty="0" smtClean="0"/>
              <a:t>Shared </a:t>
            </a:r>
          </a:p>
          <a:p>
            <a:pPr marL="342900" indent="-342900">
              <a:lnSpc>
                <a:spcPct val="70000"/>
              </a:lnSpc>
              <a:spcBef>
                <a:spcPct val="20000"/>
              </a:spcBef>
              <a:buClr>
                <a:srgbClr val="333399"/>
              </a:buClr>
              <a:buSzPct val="60000"/>
              <a:buFont typeface="Wingdings" pitchFamily="2" charset="2"/>
              <a:buNone/>
            </a:pPr>
            <a:r>
              <a:rPr lang="en-US" sz="1200" dirty="0" smtClean="0"/>
              <a:t>Cyberinfrastructure</a:t>
            </a:r>
          </a:p>
          <a:p>
            <a:pPr marL="342900" indent="-342900">
              <a:lnSpc>
                <a:spcPct val="70000"/>
              </a:lnSpc>
              <a:spcBef>
                <a:spcPct val="20000"/>
              </a:spcBef>
              <a:buClr>
                <a:srgbClr val="333399"/>
              </a:buClr>
              <a:buSzPct val="60000"/>
              <a:buFont typeface="Wingdings" pitchFamily="2" charset="2"/>
              <a:buNone/>
            </a:pPr>
            <a:r>
              <a:rPr lang="en-US" sz="1200" dirty="0" smtClean="0"/>
              <a:t>Division </a:t>
            </a:r>
            <a:r>
              <a:rPr lang="en-US" sz="1200" dirty="0"/>
              <a:t>Director</a:t>
            </a:r>
          </a:p>
        </p:txBody>
      </p:sp>
      <p:pic>
        <p:nvPicPr>
          <p:cNvPr id="553993" name="Picture 9" descr="freeman"/>
          <p:cNvPicPr>
            <a:picLocks noChangeAspect="1" noChangeArrowheads="1"/>
          </p:cNvPicPr>
          <p:nvPr/>
        </p:nvPicPr>
        <p:blipFill>
          <a:blip r:embed="rId5" cstate="print"/>
          <a:srcRect/>
          <a:stretch>
            <a:fillRect/>
          </a:stretch>
        </p:blipFill>
        <p:spPr bwMode="auto">
          <a:xfrm>
            <a:off x="457200" y="1447800"/>
            <a:ext cx="1155700" cy="1219200"/>
          </a:xfrm>
          <a:prstGeom prst="rect">
            <a:avLst/>
          </a:prstGeom>
          <a:noFill/>
        </p:spPr>
      </p:pic>
      <p:sp>
        <p:nvSpPr>
          <p:cNvPr id="553994" name="Rectangle 10"/>
          <p:cNvSpPr>
            <a:spLocks noChangeArrowheads="1"/>
          </p:cNvSpPr>
          <p:nvPr/>
        </p:nvSpPr>
        <p:spPr bwMode="auto">
          <a:xfrm>
            <a:off x="128850" y="266007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2003 Keynote:</a:t>
            </a:r>
          </a:p>
          <a:p>
            <a:pPr marL="342900" indent="-342900">
              <a:lnSpc>
                <a:spcPct val="60000"/>
              </a:lnSpc>
              <a:spcBef>
                <a:spcPct val="20000"/>
              </a:spcBef>
              <a:buClr>
                <a:srgbClr val="333399"/>
              </a:buClr>
              <a:buSzPct val="60000"/>
              <a:buFont typeface="Wingdings" pitchFamily="2" charset="2"/>
              <a:buNone/>
            </a:pPr>
            <a:r>
              <a:rPr lang="en-US" sz="1200" dirty="0"/>
              <a:t>Peter Freeman</a:t>
            </a:r>
          </a:p>
          <a:p>
            <a:pPr marL="342900" indent="-342900">
              <a:lnSpc>
                <a:spcPct val="70000"/>
              </a:lnSpc>
              <a:spcBef>
                <a:spcPct val="20000"/>
              </a:spcBef>
              <a:buClr>
                <a:srgbClr val="333399"/>
              </a:buClr>
              <a:buSzPct val="60000"/>
              <a:buFont typeface="Wingdings" pitchFamily="2" charset="2"/>
              <a:buNone/>
            </a:pPr>
            <a:r>
              <a:rPr lang="en-US" sz="1200" dirty="0" smtClean="0"/>
              <a:t>NSF</a:t>
            </a:r>
          </a:p>
          <a:p>
            <a:pPr marL="342900" indent="-342900">
              <a:lnSpc>
                <a:spcPct val="70000"/>
              </a:lnSpc>
              <a:spcBef>
                <a:spcPct val="20000"/>
              </a:spcBef>
              <a:buClr>
                <a:srgbClr val="333399"/>
              </a:buClr>
              <a:buSzPct val="60000"/>
              <a:buFont typeface="Wingdings" pitchFamily="2" charset="2"/>
              <a:buNone/>
            </a:pPr>
            <a:r>
              <a:rPr lang="en-US" sz="1200" dirty="0" smtClean="0"/>
              <a:t>Computer &amp; </a:t>
            </a:r>
            <a:r>
              <a:rPr lang="en-US" sz="1200" dirty="0"/>
              <a:t>Information</a:t>
            </a:r>
          </a:p>
          <a:p>
            <a:pPr marL="342900" indent="-342900">
              <a:lnSpc>
                <a:spcPct val="70000"/>
              </a:lnSpc>
              <a:spcBef>
                <a:spcPct val="20000"/>
              </a:spcBef>
              <a:buClr>
                <a:srgbClr val="333399"/>
              </a:buClr>
              <a:buSzPct val="60000"/>
              <a:buFont typeface="Wingdings" pitchFamily="2" charset="2"/>
              <a:buNone/>
            </a:pPr>
            <a:r>
              <a:rPr lang="en-US" sz="1200" dirty="0"/>
              <a:t>Science </a:t>
            </a:r>
            <a:r>
              <a:rPr lang="en-US" sz="1200" dirty="0" smtClean="0"/>
              <a:t>&amp; </a:t>
            </a:r>
            <a:r>
              <a:rPr lang="en-US" sz="1200" dirty="0"/>
              <a:t>Engineering</a:t>
            </a:r>
          </a:p>
          <a:p>
            <a:pPr marL="342900" indent="-342900">
              <a:lnSpc>
                <a:spcPct val="70000"/>
              </a:lnSpc>
              <a:spcBef>
                <a:spcPct val="20000"/>
              </a:spcBef>
              <a:buClr>
                <a:srgbClr val="333399"/>
              </a:buClr>
              <a:buSzPct val="60000"/>
              <a:buFont typeface="Wingdings" pitchFamily="2" charset="2"/>
              <a:buNone/>
            </a:pPr>
            <a:r>
              <a:rPr lang="en-US" sz="1200" dirty="0"/>
              <a:t>Assistant Director</a:t>
            </a:r>
          </a:p>
        </p:txBody>
      </p:sp>
      <p:pic>
        <p:nvPicPr>
          <p:cNvPr id="553995" name="Picture 11" descr="brooks"/>
          <p:cNvPicPr>
            <a:picLocks noChangeAspect="1" noChangeArrowheads="1"/>
          </p:cNvPicPr>
          <p:nvPr/>
        </p:nvPicPr>
        <p:blipFill>
          <a:blip r:embed="rId6" cstate="print"/>
          <a:srcRect/>
          <a:stretch>
            <a:fillRect/>
          </a:stretch>
        </p:blipFill>
        <p:spPr bwMode="auto">
          <a:xfrm>
            <a:off x="3352800" y="1447800"/>
            <a:ext cx="1143000" cy="1434353"/>
          </a:xfrm>
          <a:prstGeom prst="rect">
            <a:avLst/>
          </a:prstGeom>
          <a:noFill/>
        </p:spPr>
      </p:pic>
      <p:sp>
        <p:nvSpPr>
          <p:cNvPr id="553996" name="Rectangle 12"/>
          <p:cNvSpPr>
            <a:spLocks noChangeArrowheads="1"/>
          </p:cNvSpPr>
          <p:nvPr/>
        </p:nvSpPr>
        <p:spPr bwMode="auto">
          <a:xfrm>
            <a:off x="3276600" y="2878975"/>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2005 Keynote:</a:t>
            </a:r>
          </a:p>
          <a:p>
            <a:pPr marL="342900" indent="-342900">
              <a:lnSpc>
                <a:spcPct val="70000"/>
              </a:lnSpc>
              <a:spcBef>
                <a:spcPct val="20000"/>
              </a:spcBef>
              <a:buClr>
                <a:srgbClr val="333399"/>
              </a:buClr>
              <a:buSzPct val="60000"/>
              <a:buFont typeface="Wingdings" pitchFamily="2" charset="2"/>
              <a:buNone/>
            </a:pPr>
            <a:r>
              <a:rPr lang="en-US" sz="1200" dirty="0"/>
              <a:t>Walt Brooks</a:t>
            </a:r>
          </a:p>
          <a:p>
            <a:pPr marL="342900" indent="-342900">
              <a:lnSpc>
                <a:spcPct val="70000"/>
              </a:lnSpc>
              <a:spcBef>
                <a:spcPct val="20000"/>
              </a:spcBef>
              <a:buClr>
                <a:srgbClr val="333399"/>
              </a:buClr>
              <a:buSzPct val="60000"/>
              <a:buFont typeface="Wingdings" pitchFamily="2" charset="2"/>
              <a:buNone/>
            </a:pPr>
            <a:r>
              <a:rPr lang="en-US" sz="1200" dirty="0"/>
              <a:t>NASA Advanced</a:t>
            </a:r>
          </a:p>
          <a:p>
            <a:pPr marL="342900" indent="-342900">
              <a:lnSpc>
                <a:spcPct val="70000"/>
              </a:lnSpc>
              <a:spcBef>
                <a:spcPct val="20000"/>
              </a:spcBef>
              <a:buClr>
                <a:srgbClr val="333399"/>
              </a:buClr>
              <a:buSzPct val="60000"/>
              <a:buFont typeface="Wingdings" pitchFamily="2" charset="2"/>
              <a:buNone/>
            </a:pPr>
            <a:r>
              <a:rPr lang="en-US" sz="1200" dirty="0"/>
              <a:t>Supercomputing</a:t>
            </a:r>
          </a:p>
          <a:p>
            <a:pPr marL="342900" indent="-342900">
              <a:lnSpc>
                <a:spcPct val="70000"/>
              </a:lnSpc>
              <a:spcBef>
                <a:spcPct val="20000"/>
              </a:spcBef>
              <a:buClr>
                <a:srgbClr val="333399"/>
              </a:buClr>
              <a:buSzPct val="60000"/>
              <a:buFont typeface="Wingdings" pitchFamily="2" charset="2"/>
              <a:buNone/>
            </a:pPr>
            <a:r>
              <a:rPr lang="en-US" sz="1200" dirty="0"/>
              <a:t>Division Director</a:t>
            </a:r>
          </a:p>
        </p:txBody>
      </p:sp>
      <p:pic>
        <p:nvPicPr>
          <p:cNvPr id="553997" name="Picture 13" descr="boisseau"/>
          <p:cNvPicPr>
            <a:picLocks noChangeAspect="1" noChangeArrowheads="1"/>
          </p:cNvPicPr>
          <p:nvPr/>
        </p:nvPicPr>
        <p:blipFill>
          <a:blip r:embed="rId7" cstate="print"/>
          <a:srcRect/>
          <a:stretch>
            <a:fillRect/>
          </a:stretch>
        </p:blipFill>
        <p:spPr bwMode="auto">
          <a:xfrm>
            <a:off x="5943600" y="1447800"/>
            <a:ext cx="1087438" cy="1447800"/>
          </a:xfrm>
          <a:prstGeom prst="rect">
            <a:avLst/>
          </a:prstGeom>
          <a:noFill/>
        </p:spPr>
      </p:pic>
      <p:sp>
        <p:nvSpPr>
          <p:cNvPr id="553998" name="Rectangle 14"/>
          <p:cNvSpPr>
            <a:spLocks noChangeArrowheads="1"/>
          </p:cNvSpPr>
          <p:nvPr/>
        </p:nvSpPr>
        <p:spPr bwMode="auto">
          <a:xfrm>
            <a:off x="5791200" y="2895600"/>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2007 Keynote:</a:t>
            </a:r>
          </a:p>
          <a:p>
            <a:pPr marL="342900" indent="-342900">
              <a:lnSpc>
                <a:spcPct val="70000"/>
              </a:lnSpc>
              <a:spcBef>
                <a:spcPct val="20000"/>
              </a:spcBef>
              <a:buClr>
                <a:srgbClr val="333399"/>
              </a:buClr>
              <a:buSzPct val="60000"/>
              <a:buFont typeface="Wingdings" pitchFamily="2" charset="2"/>
              <a:buNone/>
            </a:pPr>
            <a:r>
              <a:rPr lang="en-US" sz="1200" dirty="0"/>
              <a:t>Jay </a:t>
            </a:r>
            <a:r>
              <a:rPr lang="en-US" sz="1200" dirty="0" err="1"/>
              <a:t>Boisseau</a:t>
            </a:r>
            <a:endParaRPr lang="en-US" sz="1200" dirty="0"/>
          </a:p>
          <a:p>
            <a:pPr marL="342900" indent="-342900">
              <a:lnSpc>
                <a:spcPct val="70000"/>
              </a:lnSpc>
              <a:spcBef>
                <a:spcPct val="20000"/>
              </a:spcBef>
              <a:buClr>
                <a:srgbClr val="333399"/>
              </a:buClr>
              <a:buSzPct val="60000"/>
              <a:buFont typeface="Wingdings" pitchFamily="2" charset="2"/>
              <a:buNone/>
            </a:pPr>
            <a:r>
              <a:rPr lang="en-US" sz="1200" dirty="0"/>
              <a:t>Director</a:t>
            </a:r>
          </a:p>
          <a:p>
            <a:pPr marL="342900" indent="-342900">
              <a:lnSpc>
                <a:spcPct val="70000"/>
              </a:lnSpc>
              <a:spcBef>
                <a:spcPct val="20000"/>
              </a:spcBef>
              <a:buClr>
                <a:srgbClr val="333399"/>
              </a:buClr>
              <a:buSzPct val="60000"/>
              <a:buFont typeface="Wingdings" pitchFamily="2" charset="2"/>
              <a:buNone/>
            </a:pPr>
            <a:r>
              <a:rPr lang="en-US" sz="1200" dirty="0"/>
              <a:t>Texas Advanced</a:t>
            </a:r>
          </a:p>
          <a:p>
            <a:pPr marL="342900" indent="-342900">
              <a:lnSpc>
                <a:spcPct val="70000"/>
              </a:lnSpc>
              <a:spcBef>
                <a:spcPct val="20000"/>
              </a:spcBef>
              <a:buClr>
                <a:srgbClr val="333399"/>
              </a:buClr>
              <a:buSzPct val="60000"/>
              <a:buFont typeface="Wingdings" pitchFamily="2" charset="2"/>
              <a:buNone/>
            </a:pPr>
            <a:r>
              <a:rPr lang="en-US" sz="1200" dirty="0"/>
              <a:t>Computing Center</a:t>
            </a:r>
          </a:p>
          <a:p>
            <a:pPr marL="342900" indent="-342900">
              <a:lnSpc>
                <a:spcPct val="70000"/>
              </a:lnSpc>
              <a:spcBef>
                <a:spcPct val="20000"/>
              </a:spcBef>
              <a:buClr>
                <a:srgbClr val="333399"/>
              </a:buClr>
              <a:buSzPct val="60000"/>
              <a:buFont typeface="Wingdings" pitchFamily="2" charset="2"/>
              <a:buNone/>
            </a:pPr>
            <a:r>
              <a:rPr lang="en-US" sz="1200" dirty="0"/>
              <a:t>U. Texas Austin</a:t>
            </a:r>
          </a:p>
        </p:txBody>
      </p:sp>
      <p:pic>
        <p:nvPicPr>
          <p:cNvPr id="554000" name="Picture 16" descr="jose_munoz"/>
          <p:cNvPicPr>
            <a:picLocks noChangeAspect="1" noChangeArrowheads="1"/>
          </p:cNvPicPr>
          <p:nvPr/>
        </p:nvPicPr>
        <p:blipFill>
          <a:blip r:embed="rId8" cstate="print"/>
          <a:srcRect/>
          <a:stretch>
            <a:fillRect/>
          </a:stretch>
        </p:blipFill>
        <p:spPr bwMode="auto">
          <a:xfrm>
            <a:off x="7086601" y="1447800"/>
            <a:ext cx="1143000" cy="1495746"/>
          </a:xfrm>
          <a:prstGeom prst="rect">
            <a:avLst/>
          </a:prstGeom>
          <a:noFill/>
        </p:spPr>
      </p:pic>
      <p:sp>
        <p:nvSpPr>
          <p:cNvPr id="554001" name="Text Box 17"/>
          <p:cNvSpPr txBox="1">
            <a:spLocks noChangeArrowheads="1"/>
          </p:cNvSpPr>
          <p:nvPr/>
        </p:nvSpPr>
        <p:spPr bwMode="auto">
          <a:xfrm>
            <a:off x="6950825" y="2912225"/>
            <a:ext cx="1524000" cy="1126462"/>
          </a:xfrm>
          <a:prstGeom prst="rect">
            <a:avLst/>
          </a:prstGeom>
          <a:noFill/>
          <a:ln w="9525">
            <a:noFill/>
            <a:miter lim="800000"/>
            <a:headEnd/>
            <a:tailEnd/>
          </a:ln>
          <a:effectLst/>
        </p:spPr>
        <p:txBody>
          <a:bodyPr>
            <a:spAutoFit/>
          </a:bodyPr>
          <a:lstStyle/>
          <a:p>
            <a:pPr>
              <a:lnSpc>
                <a:spcPct val="80000"/>
              </a:lnSpc>
              <a:spcBef>
                <a:spcPct val="50000"/>
              </a:spcBef>
            </a:pPr>
            <a:r>
              <a:rPr lang="en-US" sz="1200" dirty="0"/>
              <a:t>2008 Keynote: </a:t>
            </a:r>
            <a:r>
              <a:rPr lang="en-US" sz="1200" dirty="0" smtClean="0"/>
              <a:t>    Jos</a:t>
            </a:r>
            <a:r>
              <a:rPr lang="en-US" sz="1200" dirty="0" smtClean="0">
                <a:cs typeface="Times New Roman" pitchFamily="18" charset="0"/>
              </a:rPr>
              <a:t>é </a:t>
            </a:r>
            <a:r>
              <a:rPr lang="en-US" sz="1200" dirty="0">
                <a:cs typeface="Times New Roman" pitchFamily="18" charset="0"/>
              </a:rPr>
              <a:t>Munoz </a:t>
            </a:r>
            <a:r>
              <a:rPr lang="en-US" sz="1200" dirty="0" smtClean="0">
                <a:cs typeface="Times New Roman" pitchFamily="18" charset="0"/>
              </a:rPr>
              <a:t>    Deputy </a:t>
            </a:r>
            <a:r>
              <a:rPr lang="en-US" sz="1200" dirty="0">
                <a:cs typeface="Times New Roman" pitchFamily="18" charset="0"/>
              </a:rPr>
              <a:t>Office Director/ Senior Scientific Advisor </a:t>
            </a:r>
            <a:r>
              <a:rPr lang="en-US" sz="1200" dirty="0" smtClean="0">
                <a:cs typeface="Times New Roman" pitchFamily="18" charset="0"/>
              </a:rPr>
              <a:t>NSF Office </a:t>
            </a:r>
            <a:r>
              <a:rPr lang="en-US" sz="1200" dirty="0">
                <a:cs typeface="Times New Roman" pitchFamily="18" charset="0"/>
              </a:rPr>
              <a:t>of </a:t>
            </a:r>
            <a:r>
              <a:rPr lang="en-US" sz="1200" dirty="0" smtClean="0">
                <a:cs typeface="Times New Roman" pitchFamily="18" charset="0"/>
              </a:rPr>
              <a:t>Cyberinfrastructure</a:t>
            </a:r>
            <a:endParaRPr lang="en-US" sz="1200" dirty="0">
              <a:cs typeface="Times New Roman" pitchFamily="18" charset="0"/>
            </a:endParaRPr>
          </a:p>
        </p:txBody>
      </p:sp>
      <p:sp>
        <p:nvSpPr>
          <p:cNvPr id="554003" name="Text Box 19"/>
          <p:cNvSpPr txBox="1">
            <a:spLocks noChangeArrowheads="1"/>
          </p:cNvSpPr>
          <p:nvPr/>
        </p:nvSpPr>
        <p:spPr bwMode="auto">
          <a:xfrm>
            <a:off x="278475" y="4953000"/>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a:t>2009 Keynote: Douglass </a:t>
            </a:r>
            <a:r>
              <a:rPr lang="en-US" sz="1200" dirty="0" smtClean="0"/>
              <a:t>Post  Chief </a:t>
            </a:r>
            <a:r>
              <a:rPr lang="en-US" sz="1200" dirty="0"/>
              <a:t>Scientist         US Dept of Defense       HPC Modernization Program</a:t>
            </a:r>
          </a:p>
        </p:txBody>
      </p:sp>
      <p:grpSp>
        <p:nvGrpSpPr>
          <p:cNvPr id="3" name="Group 25"/>
          <p:cNvGrpSpPr/>
          <p:nvPr/>
        </p:nvGrpSpPr>
        <p:grpSpPr>
          <a:xfrm>
            <a:off x="3962400" y="4036571"/>
            <a:ext cx="4876800" cy="1685227"/>
            <a:chOff x="3276600" y="4572001"/>
            <a:chExt cx="4876800" cy="1685227"/>
          </a:xfrm>
        </p:grpSpPr>
        <p:sp>
          <p:nvSpPr>
            <p:cNvPr id="553999" name="Text Box 15"/>
            <p:cNvSpPr txBox="1">
              <a:spLocks noChangeArrowheads="1"/>
            </p:cNvSpPr>
            <p:nvPr/>
          </p:nvSpPr>
          <p:spPr bwMode="auto">
            <a:xfrm>
              <a:off x="3581400" y="4572001"/>
              <a:ext cx="4343400" cy="987963"/>
            </a:xfrm>
            <a:prstGeom prst="rect">
              <a:avLst/>
            </a:prstGeom>
            <a:noFill/>
            <a:ln w="9525">
              <a:noFill/>
              <a:miter lim="800000"/>
              <a:headEnd/>
              <a:tailEnd/>
            </a:ln>
            <a:effectLst/>
          </p:spPr>
          <p:txBody>
            <a:bodyPr wrap="square">
              <a:spAutoFit/>
            </a:bodyPr>
            <a:lstStyle/>
            <a:p>
              <a:pPr>
                <a:lnSpc>
                  <a:spcPct val="60000"/>
                </a:lnSpc>
                <a:spcBef>
                  <a:spcPct val="50000"/>
                </a:spcBef>
              </a:pPr>
              <a:r>
                <a:rPr lang="en-US" sz="2400" b="1" dirty="0"/>
                <a:t>FREE! Wed Oct </a:t>
              </a:r>
              <a:r>
                <a:rPr lang="en-US" sz="2400" b="1" dirty="0" smtClean="0"/>
                <a:t>12 2011 </a:t>
              </a:r>
              <a:r>
                <a:rPr lang="en-US" sz="2400" b="1" dirty="0"/>
                <a:t>@ OU</a:t>
              </a:r>
            </a:p>
            <a:p>
              <a:pPr>
                <a:lnSpc>
                  <a:spcPct val="30000"/>
                </a:lnSpc>
                <a:spcBef>
                  <a:spcPct val="50000"/>
                </a:spcBef>
              </a:pPr>
              <a:r>
                <a:rPr lang="en-US" dirty="0">
                  <a:solidFill>
                    <a:schemeClr val="bg1"/>
                  </a:solidFill>
                </a:rPr>
                <a:t>Over 235 </a:t>
              </a:r>
              <a:r>
                <a:rPr lang="en-US" dirty="0" err="1" smtClean="0">
                  <a:solidFill>
                    <a:schemeClr val="bg1"/>
                  </a:solidFill>
                </a:rPr>
                <a:t>registratons</a:t>
              </a:r>
              <a:r>
                <a:rPr lang="en-US" dirty="0" smtClean="0">
                  <a:solidFill>
                    <a:schemeClr val="bg1"/>
                  </a:solidFill>
                </a:rPr>
                <a:t> </a:t>
              </a:r>
              <a:r>
                <a:rPr lang="en-US" dirty="0">
                  <a:solidFill>
                    <a:schemeClr val="bg1"/>
                  </a:solidFill>
                </a:rPr>
                <a:t>already!</a:t>
              </a:r>
            </a:p>
            <a:p>
              <a:pPr>
                <a:lnSpc>
                  <a:spcPct val="80000"/>
                </a:lnSpc>
                <a:spcBef>
                  <a:spcPct val="50000"/>
                </a:spcBef>
              </a:pPr>
              <a:r>
                <a:rPr lang="en-US" sz="1400" dirty="0">
                  <a:solidFill>
                    <a:schemeClr val="bg1"/>
                  </a:solidFill>
                </a:rPr>
                <a:t>Over 150 in the first day, over 200 in the first week, over 225 in the first month.</a:t>
              </a:r>
            </a:p>
          </p:txBody>
        </p:sp>
        <p:sp>
          <p:nvSpPr>
            <p:cNvPr id="554004" name="Text Box 20"/>
            <p:cNvSpPr txBox="1">
              <a:spLocks noChangeArrowheads="1"/>
            </p:cNvSpPr>
            <p:nvPr/>
          </p:nvSpPr>
          <p:spPr bwMode="auto">
            <a:xfrm>
              <a:off x="3276600" y="4800600"/>
              <a:ext cx="4876800" cy="304800"/>
            </a:xfrm>
            <a:prstGeom prst="rect">
              <a:avLst/>
            </a:prstGeom>
            <a:noFill/>
            <a:ln w="9525">
              <a:noFill/>
              <a:miter lim="800000"/>
              <a:headEnd/>
              <a:tailEnd/>
            </a:ln>
            <a:effectLst/>
          </p:spPr>
          <p:txBody>
            <a:bodyPr>
              <a:spAutoFit/>
            </a:bodyPr>
            <a:lstStyle/>
            <a:p>
              <a:pPr>
                <a:spcBef>
                  <a:spcPct val="50000"/>
                </a:spcBef>
              </a:pPr>
              <a:r>
                <a:rPr lang="en-US" sz="1400" b="1" dirty="0" smtClean="0">
                  <a:solidFill>
                    <a:schemeClr val="hlink"/>
                  </a:solidFill>
                  <a:latin typeface="Courier New" pitchFamily="49" charset="0"/>
                  <a:hlinkClick r:id="rId9"/>
                </a:rPr>
                <a:t>http://symposium2011.oscer.ou.edu/</a:t>
              </a:r>
              <a:endParaRPr lang="en-US" sz="1400" b="1" dirty="0">
                <a:solidFill>
                  <a:schemeClr val="hlink"/>
                </a:solidFill>
                <a:latin typeface="Courier New" pitchFamily="49" charset="0"/>
              </a:endParaRPr>
            </a:p>
          </p:txBody>
        </p:sp>
        <p:sp>
          <p:nvSpPr>
            <p:cNvPr id="554005" name="Text Box 21"/>
            <p:cNvSpPr txBox="1">
              <a:spLocks noChangeArrowheads="1"/>
            </p:cNvSpPr>
            <p:nvPr/>
          </p:nvSpPr>
          <p:spPr bwMode="auto">
            <a:xfrm>
              <a:off x="3505200" y="5029200"/>
              <a:ext cx="4495800" cy="1228028"/>
            </a:xfrm>
            <a:prstGeom prst="rect">
              <a:avLst/>
            </a:prstGeom>
            <a:noFill/>
            <a:ln w="9525">
              <a:noFill/>
              <a:miter lim="800000"/>
              <a:headEnd/>
              <a:tailEnd/>
            </a:ln>
            <a:effectLst/>
          </p:spPr>
          <p:txBody>
            <a:bodyPr wrap="square">
              <a:spAutoFit/>
            </a:bodyPr>
            <a:lstStyle/>
            <a:p>
              <a:pPr>
                <a:spcBef>
                  <a:spcPct val="50000"/>
                </a:spcBef>
              </a:pPr>
              <a:r>
                <a:rPr lang="en-US" b="1" dirty="0"/>
                <a:t>Parallel Programming Workshop              FREE! Tue Oct </a:t>
              </a:r>
              <a:r>
                <a:rPr lang="en-US" b="1" dirty="0" smtClean="0"/>
                <a:t>11 2011 </a:t>
              </a:r>
              <a:r>
                <a:rPr lang="en-US" b="1" dirty="0"/>
                <a:t>@ </a:t>
              </a:r>
              <a:r>
                <a:rPr lang="en-US" b="1" dirty="0" smtClean="0"/>
                <a:t>OU</a:t>
              </a:r>
              <a:endParaRPr lang="en-US" b="1" dirty="0"/>
            </a:p>
            <a:p>
              <a:pPr>
                <a:lnSpc>
                  <a:spcPct val="20000"/>
                </a:lnSpc>
                <a:spcBef>
                  <a:spcPct val="50000"/>
                </a:spcBef>
              </a:pPr>
              <a:r>
                <a:rPr lang="en-US" b="1" dirty="0"/>
                <a:t>FREE! Symposium Wed Oct </a:t>
              </a:r>
              <a:r>
                <a:rPr lang="en-US" b="1" dirty="0" smtClean="0"/>
                <a:t>12 2011 </a:t>
              </a:r>
              <a:r>
                <a:rPr lang="en-US" b="1" dirty="0"/>
                <a:t>@ </a:t>
              </a:r>
              <a:r>
                <a:rPr lang="en-US" b="1" dirty="0" smtClean="0"/>
                <a:t>OU</a:t>
              </a:r>
            </a:p>
            <a:p>
              <a:pPr>
                <a:lnSpc>
                  <a:spcPct val="20000"/>
                </a:lnSpc>
                <a:spcBef>
                  <a:spcPct val="50000"/>
                </a:spcBef>
              </a:pPr>
              <a:endParaRPr lang="en-US" b="1" dirty="0" smtClean="0"/>
            </a:p>
            <a:p>
              <a:pPr>
                <a:lnSpc>
                  <a:spcPct val="20000"/>
                </a:lnSpc>
                <a:spcBef>
                  <a:spcPct val="50000"/>
                </a:spcBef>
              </a:pPr>
              <a:r>
                <a:rPr lang="en-US" b="1" dirty="0" smtClean="0"/>
                <a:t>REGISTRATION IS NOW OPEN!</a:t>
              </a:r>
            </a:p>
          </p:txBody>
        </p:sp>
      </p:grpSp>
      <p:pic>
        <p:nvPicPr>
          <p:cNvPr id="554006" name="Picture 22" descr="post_douglass"/>
          <p:cNvPicPr>
            <a:picLocks noChangeAspect="1" noChangeArrowheads="1"/>
          </p:cNvPicPr>
          <p:nvPr/>
        </p:nvPicPr>
        <p:blipFill>
          <a:blip r:embed="rId10" cstate="print"/>
          <a:srcRect/>
          <a:stretch>
            <a:fillRect/>
          </a:stretch>
        </p:blipFill>
        <p:spPr bwMode="auto">
          <a:xfrm>
            <a:off x="457200" y="3657599"/>
            <a:ext cx="1066800" cy="1332113"/>
          </a:xfrm>
          <a:prstGeom prst="rect">
            <a:avLst/>
          </a:prstGeom>
          <a:noFill/>
        </p:spPr>
      </p:pic>
      <p:pic>
        <p:nvPicPr>
          <p:cNvPr id="79874" name="Picture 2"/>
          <p:cNvPicPr>
            <a:picLocks noChangeAspect="1" noChangeArrowheads="1"/>
          </p:cNvPicPr>
          <p:nvPr/>
        </p:nvPicPr>
        <p:blipFill>
          <a:blip r:embed="rId11" cstate="print"/>
          <a:srcRect/>
          <a:stretch>
            <a:fillRect/>
          </a:stretch>
        </p:blipFill>
        <p:spPr bwMode="auto">
          <a:xfrm>
            <a:off x="1749991" y="3671047"/>
            <a:ext cx="1033550" cy="1322944"/>
          </a:xfrm>
          <a:prstGeom prst="rect">
            <a:avLst/>
          </a:prstGeom>
          <a:noFill/>
          <a:ln w="9525">
            <a:noFill/>
            <a:miter lim="800000"/>
            <a:headEnd/>
            <a:tailEnd/>
          </a:ln>
        </p:spPr>
      </p:pic>
      <p:sp>
        <p:nvSpPr>
          <p:cNvPr id="27" name="Text Box 19"/>
          <p:cNvSpPr txBox="1">
            <a:spLocks noChangeArrowheads="1"/>
          </p:cNvSpPr>
          <p:nvPr/>
        </p:nvSpPr>
        <p:spPr bwMode="auto">
          <a:xfrm>
            <a:off x="1568823" y="5029200"/>
            <a:ext cx="1447800" cy="923330"/>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2010 </a:t>
            </a:r>
            <a:r>
              <a:rPr lang="en-US" sz="1200" dirty="0"/>
              <a:t>Keynote: </a:t>
            </a:r>
            <a:r>
              <a:rPr lang="en-US" sz="1200" dirty="0" smtClean="0"/>
              <a:t>Horst Simon  Deputy Director         Lawrence Berkeley National Laboratory</a:t>
            </a:r>
            <a:endParaRPr lang="en-US" sz="1200" dirty="0"/>
          </a:p>
        </p:txBody>
      </p:sp>
      <p:sp>
        <p:nvSpPr>
          <p:cNvPr id="29" name="TextBox 28"/>
          <p:cNvSpPr txBox="1"/>
          <p:nvPr/>
        </p:nvSpPr>
        <p:spPr>
          <a:xfrm>
            <a:off x="2971800" y="3756212"/>
            <a:ext cx="1295400" cy="1631216"/>
          </a:xfrm>
          <a:prstGeom prst="rect">
            <a:avLst/>
          </a:prstGeom>
          <a:noFill/>
          <a:ln>
            <a:solidFill>
              <a:schemeClr val="tx1"/>
            </a:solidFill>
          </a:ln>
        </p:spPr>
        <p:txBody>
          <a:bodyPr wrap="square" rtlCol="0">
            <a:spAutoFit/>
          </a:bodyPr>
          <a:lstStyle/>
          <a:p>
            <a:r>
              <a:rPr lang="en-US" sz="10000" dirty="0" smtClean="0"/>
              <a:t>?</a:t>
            </a:r>
            <a:endParaRPr lang="en-US" sz="10000" dirty="0"/>
          </a:p>
        </p:txBody>
      </p:sp>
      <p:sp>
        <p:nvSpPr>
          <p:cNvPr id="30" name="TextBox 29"/>
          <p:cNvSpPr txBox="1"/>
          <p:nvPr/>
        </p:nvSpPr>
        <p:spPr>
          <a:xfrm>
            <a:off x="2971800" y="5405718"/>
            <a:ext cx="1371600" cy="830997"/>
          </a:xfrm>
          <a:prstGeom prst="rect">
            <a:avLst/>
          </a:prstGeom>
          <a:noFill/>
        </p:spPr>
        <p:txBody>
          <a:bodyPr wrap="square" rtlCol="0">
            <a:spAutoFit/>
          </a:bodyPr>
          <a:lstStyle/>
          <a:p>
            <a:r>
              <a:rPr lang="en-US" sz="1600" dirty="0" smtClean="0"/>
              <a:t>2011 Keynote to be announced</a:t>
            </a:r>
            <a:endParaRPr lang="en-US" sz="1600" dirty="0"/>
          </a:p>
        </p:txBody>
      </p:sp>
    </p:spTree>
    <p:custDataLst>
      <p:tags r:id="rId1"/>
    </p:custData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SC11 Education Program</a:t>
            </a:r>
            <a:endParaRPr lang="en-US" sz="3600" dirty="0"/>
          </a:p>
        </p:txBody>
      </p:sp>
      <p:sp>
        <p:nvSpPr>
          <p:cNvPr id="3" name="Content Placeholder 2"/>
          <p:cNvSpPr>
            <a:spLocks noGrp="1"/>
          </p:cNvSpPr>
          <p:nvPr>
            <p:ph idx="1"/>
          </p:nvPr>
        </p:nvSpPr>
        <p:spPr/>
        <p:txBody>
          <a:bodyPr/>
          <a:lstStyle/>
          <a:p>
            <a:r>
              <a:rPr lang="en-US" dirty="0" smtClean="0"/>
              <a:t>At the SC11 supercomputing conference, we’ll hold our annual Education Program, Sat Nov 12 – Tue Nov 15.</a:t>
            </a:r>
          </a:p>
          <a:p>
            <a:r>
              <a:rPr lang="en-US" dirty="0" smtClean="0"/>
              <a:t>You can apply to attend, either fully funded by SC11 or self-funded.</a:t>
            </a:r>
          </a:p>
          <a:p>
            <a:r>
              <a:rPr lang="en-US" dirty="0" smtClean="0"/>
              <a:t>Henry is the SC11 Education Chair.</a:t>
            </a:r>
          </a:p>
          <a:p>
            <a:r>
              <a:rPr lang="en-US" dirty="0" smtClean="0"/>
              <a:t>We’ll alert everyone once the registration website opens.</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Grab Bag</a:t>
            </a:r>
            <a:endParaRPr lang="en-US" dirty="0" smtClean="0"/>
          </a:p>
          <a:p>
            <a:pPr>
              <a:defRPr/>
            </a:pPr>
            <a:r>
              <a:rPr lang="es-ES" dirty="0" err="1" smtClean="0"/>
              <a:t>Tue</a:t>
            </a:r>
            <a:r>
              <a:rPr lang="es-ES" dirty="0" smtClean="0"/>
              <a:t> </a:t>
            </a:r>
            <a:r>
              <a:rPr lang="es-ES" dirty="0" err="1" smtClean="0"/>
              <a:t>May</a:t>
            </a:r>
            <a:r>
              <a:rPr lang="es-ES" dirty="0" smtClean="0"/>
              <a:t> 3 2011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68</a:t>
            </a:fld>
            <a:endParaRPr lang="en-US"/>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4"/>
              </a:rPr>
              <a:t>www.oscer.ou.edu</a:t>
            </a:r>
            <a:endParaRPr lang="en-US" sz="320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40C5B91A-D25A-4171-9B64-6EC05E7A942A}" type="slidenum">
              <a:rPr lang="en-US"/>
              <a:pPr/>
              <a:t>7</a:t>
            </a:fld>
            <a:endParaRPr lang="en-US"/>
          </a:p>
        </p:txBody>
      </p:sp>
      <p:sp>
        <p:nvSpPr>
          <p:cNvPr id="452610" name="Rectangle 2"/>
          <p:cNvSpPr>
            <a:spLocks noGrp="1" noChangeArrowheads="1"/>
          </p:cNvSpPr>
          <p:nvPr>
            <p:ph type="title"/>
          </p:nvPr>
        </p:nvSpPr>
        <p:spPr/>
        <p:txBody>
          <a:bodyPr/>
          <a:lstStyle/>
          <a:p>
            <a:r>
              <a:rPr lang="en-US" sz="3600" dirty="0" smtClean="0"/>
              <a:t>EVO</a:t>
            </a:r>
            <a:endParaRPr lang="en-US" sz="3600" dirty="0"/>
          </a:p>
        </p:txBody>
      </p:sp>
      <p:sp>
        <p:nvSpPr>
          <p:cNvPr id="452611" name="Rectangle 3"/>
          <p:cNvSpPr>
            <a:spLocks noGrp="1" noChangeArrowheads="1"/>
          </p:cNvSpPr>
          <p:nvPr>
            <p:ph type="body" idx="1"/>
          </p:nvPr>
        </p:nvSpPr>
        <p:spPr/>
        <p:txBody>
          <a:bodyPr/>
          <a:lstStyle/>
          <a:p>
            <a:pPr>
              <a:buFont typeface="Wingdings" pitchFamily="2" charset="2"/>
              <a:buNone/>
            </a:pPr>
            <a:r>
              <a:rPr lang="en-US" dirty="0" smtClean="0"/>
              <a:t>There’s a quick tutorial on the OSCER education webpage.</a:t>
            </a:r>
            <a:endParaRPr 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dirty="0" smtClean="0"/>
              <a:t>Supercomputing in Plain English: Grab Bag</a:t>
            </a:r>
            <a:endParaRPr lang="en-US" dirty="0"/>
          </a:p>
          <a:p>
            <a:r>
              <a:rPr lang="en-US" dirty="0" smtClean="0"/>
              <a:t>Tue May 3 2011</a:t>
            </a:r>
            <a:endParaRPr lang="en-US" dirty="0"/>
          </a:p>
        </p:txBody>
      </p:sp>
      <p:sp>
        <p:nvSpPr>
          <p:cNvPr id="5" name="Slide Number Placeholder 3"/>
          <p:cNvSpPr>
            <a:spLocks noGrp="1"/>
          </p:cNvSpPr>
          <p:nvPr>
            <p:ph type="sldNum" sz="quarter" idx="11"/>
          </p:nvPr>
        </p:nvSpPr>
        <p:spPr/>
        <p:txBody>
          <a:bodyPr/>
          <a:lstStyle/>
          <a:p>
            <a:fld id="{14720F7B-0056-4B44-A3F8-EF19B92B478E}" type="slidenum">
              <a:rPr lang="en-US"/>
              <a:pPr/>
              <a:t>70</a:t>
            </a:fld>
            <a:endParaRPr lang="en-US"/>
          </a:p>
        </p:txBody>
      </p:sp>
      <p:sp>
        <p:nvSpPr>
          <p:cNvPr id="1149954" name="Rectangle 2"/>
          <p:cNvSpPr>
            <a:spLocks noGrp="1" noChangeArrowheads="1"/>
          </p:cNvSpPr>
          <p:nvPr>
            <p:ph type="title"/>
          </p:nvPr>
        </p:nvSpPr>
        <p:spPr/>
        <p:txBody>
          <a:bodyPr/>
          <a:lstStyle/>
          <a:p>
            <a:r>
              <a:rPr lang="en-US"/>
              <a:t>References</a:t>
            </a:r>
          </a:p>
        </p:txBody>
      </p:sp>
      <p:sp>
        <p:nvSpPr>
          <p:cNvPr id="1149955" name="Text Box 3"/>
          <p:cNvSpPr txBox="1">
            <a:spLocks noChangeArrowheads="1"/>
          </p:cNvSpPr>
          <p:nvPr/>
        </p:nvSpPr>
        <p:spPr bwMode="auto">
          <a:xfrm>
            <a:off x="304800" y="1219200"/>
            <a:ext cx="8534400" cy="4346575"/>
          </a:xfrm>
          <a:prstGeom prst="rect">
            <a:avLst/>
          </a:prstGeom>
          <a:noFill/>
          <a:ln w="9525">
            <a:noFill/>
            <a:miter lim="800000"/>
            <a:headEnd/>
            <a:tailEnd/>
          </a:ln>
          <a:effectLst/>
        </p:spPr>
        <p:txBody>
          <a:bodyPr>
            <a:spAutoFit/>
          </a:bodyPr>
          <a:lstStyle/>
          <a:p>
            <a:pPr marL="457200" indent="-457200" algn="l"/>
            <a:r>
              <a:rPr lang="en-US" sz="1400">
                <a:solidFill>
                  <a:srgbClr val="003366"/>
                </a:solidFill>
              </a:rPr>
              <a:t>[1] C. L. Lawson, R. J. Hanson, D. Kincaid, and F. T. Krogh, </a:t>
            </a:r>
            <a:r>
              <a:rPr lang="en-US" sz="1400" i="1">
                <a:solidFill>
                  <a:srgbClr val="003366"/>
                </a:solidFill>
              </a:rPr>
              <a:t>Basic Linear Algebra Subprograms for FORTRAN Usage</a:t>
            </a:r>
            <a:r>
              <a:rPr lang="en-US" sz="1400">
                <a:solidFill>
                  <a:srgbClr val="003366"/>
                </a:solidFill>
              </a:rPr>
              <a:t>, </a:t>
            </a:r>
            <a:r>
              <a:rPr lang="en-US" sz="1400">
                <a:solidFill>
                  <a:srgbClr val="003366"/>
                </a:solidFill>
                <a:hlinkClick r:id="rId3"/>
              </a:rPr>
              <a:t>ACM Trans. Math. Soft., 5 (1979)</a:t>
            </a:r>
            <a:r>
              <a:rPr lang="en-US" sz="1400">
                <a:solidFill>
                  <a:srgbClr val="003366"/>
                </a:solidFill>
              </a:rPr>
              <a:t>, pp. 308--323.</a:t>
            </a:r>
          </a:p>
          <a:p>
            <a:pPr marL="457200" indent="-457200" algn="l"/>
            <a:r>
              <a:rPr lang="en-US" sz="1400">
                <a:solidFill>
                  <a:srgbClr val="003366"/>
                </a:solidFill>
              </a:rPr>
              <a:t>[2] </a:t>
            </a:r>
            <a:r>
              <a:rPr lang="en-US" sz="1400">
                <a:solidFill>
                  <a:srgbClr val="003366"/>
                </a:solidFill>
                <a:latin typeface="Courier New" pitchFamily="49" charset="0"/>
                <a:hlinkClick r:id="rId4"/>
              </a:rPr>
              <a:t>http://www.netlib.org/blas/</a:t>
            </a:r>
            <a:endParaRPr lang="en-US" sz="1400">
              <a:solidFill>
                <a:srgbClr val="003366"/>
              </a:solidFill>
              <a:latin typeface="Courier New" pitchFamily="49" charset="0"/>
            </a:endParaRPr>
          </a:p>
          <a:p>
            <a:pPr marL="457200" indent="-457200" algn="l"/>
            <a:r>
              <a:rPr lang="en-US" sz="1400">
                <a:solidFill>
                  <a:srgbClr val="003366"/>
                </a:solidFill>
              </a:rPr>
              <a:t>[3] </a:t>
            </a:r>
            <a:r>
              <a:rPr lang="en-US" sz="1400">
                <a:solidFill>
                  <a:srgbClr val="003366"/>
                </a:solidFill>
                <a:latin typeface="Courier New" pitchFamily="49" charset="0"/>
                <a:hlinkClick r:id="rId5"/>
              </a:rPr>
              <a:t>http://math-atlas.sourceforge.net/</a:t>
            </a:r>
            <a:endParaRPr lang="en-US" sz="1400">
              <a:solidFill>
                <a:srgbClr val="003366"/>
              </a:solidFill>
              <a:latin typeface="Courier New" pitchFamily="49" charset="0"/>
            </a:endParaRPr>
          </a:p>
          <a:p>
            <a:pPr marL="457200" indent="-457200" algn="l"/>
            <a:r>
              <a:rPr lang="en-US" sz="1400">
                <a:solidFill>
                  <a:srgbClr val="003366"/>
                </a:solidFill>
              </a:rPr>
              <a:t>[4] E. Anderson, Z. Bai, C. Bischof, S. Blackford, J. Demmel, J. Dongarra, J. Du Croz, A. Greenbaum, S. Hammarling, A. McKenney, D. Sorensen, </a:t>
            </a:r>
            <a:r>
              <a:rPr lang="en-US" sz="1400" i="1">
                <a:solidFill>
                  <a:srgbClr val="003366"/>
                </a:solidFill>
              </a:rPr>
              <a:t>LAPACK Users' Guide, </a:t>
            </a:r>
            <a:r>
              <a:rPr lang="en-US" sz="1400">
                <a:solidFill>
                  <a:srgbClr val="003366"/>
                </a:solidFill>
              </a:rPr>
              <a:t>3</a:t>
            </a:r>
            <a:r>
              <a:rPr lang="en-US" sz="1400" baseline="30000">
                <a:solidFill>
                  <a:srgbClr val="003366"/>
                </a:solidFill>
              </a:rPr>
              <a:t>rd</a:t>
            </a:r>
            <a:r>
              <a:rPr lang="en-US" sz="1400">
                <a:solidFill>
                  <a:srgbClr val="003366"/>
                </a:solidFill>
              </a:rPr>
              <a:t> ed, 1999. </a:t>
            </a:r>
            <a:r>
              <a:rPr lang="en-US" sz="1400">
                <a:solidFill>
                  <a:srgbClr val="003366"/>
                </a:solidFill>
                <a:latin typeface="Courier New" pitchFamily="49" charset="0"/>
                <a:hlinkClick r:id="rId6"/>
              </a:rPr>
              <a:t>http://www.netlib.org/lapack/</a:t>
            </a:r>
            <a:endParaRPr lang="en-US" sz="1400">
              <a:solidFill>
                <a:srgbClr val="003366"/>
              </a:solidFill>
              <a:latin typeface="Courier New" pitchFamily="49" charset="0"/>
            </a:endParaRPr>
          </a:p>
          <a:p>
            <a:pPr marL="457200" indent="-457200" algn="l"/>
            <a:r>
              <a:rPr lang="en-US" sz="1400">
                <a:solidFill>
                  <a:srgbClr val="003366"/>
                </a:solidFill>
              </a:rPr>
              <a:t>[5] L. S. Blackford, J. Choi, A. Cleary, E. D'Azevedo, J. Demmel, I. Dhillon, J. Dongarra, S. Hammarling, G. Henry, A. Petitet, K. Stanley, D. Walker, R. C. Whaley, </a:t>
            </a:r>
            <a:r>
              <a:rPr lang="en-US" sz="1400" i="1">
                <a:solidFill>
                  <a:srgbClr val="003366"/>
                </a:solidFill>
              </a:rPr>
              <a:t>ScaLAPACK Users' Guide</a:t>
            </a:r>
            <a:r>
              <a:rPr lang="en-US" sz="1400">
                <a:solidFill>
                  <a:srgbClr val="003366"/>
                </a:solidFill>
              </a:rPr>
              <a:t>, 1997. </a:t>
            </a:r>
            <a:r>
              <a:rPr lang="en-US" sz="1400">
                <a:solidFill>
                  <a:srgbClr val="003366"/>
                </a:solidFill>
                <a:latin typeface="Courier New" pitchFamily="49" charset="0"/>
                <a:hlinkClick r:id="rId7"/>
              </a:rPr>
              <a:t>http://www.netlib.org/scalapack/</a:t>
            </a:r>
            <a:endParaRPr lang="en-US" sz="1400">
              <a:solidFill>
                <a:srgbClr val="003366"/>
              </a:solidFill>
              <a:latin typeface="Courier New" pitchFamily="49" charset="0"/>
            </a:endParaRPr>
          </a:p>
          <a:p>
            <a:pPr marL="457200" indent="-457200" algn="l"/>
            <a:r>
              <a:rPr lang="en-US" sz="1400">
                <a:solidFill>
                  <a:srgbClr val="003366"/>
                </a:solidFill>
              </a:rPr>
              <a:t>[6] S. Balay, K. Buschelman, W. D. Gropp, D. Kaushik, L. Curfman McInnes and B. F. Smith, PETSc home page, 2001. </a:t>
            </a:r>
            <a:r>
              <a:rPr lang="en-US" sz="1400">
                <a:solidFill>
                  <a:srgbClr val="003366"/>
                </a:solidFill>
                <a:latin typeface="Courier New" pitchFamily="49" charset="0"/>
                <a:hlinkClick r:id="rId8"/>
              </a:rPr>
              <a:t>http://www.mcs.anl.gov/petsc</a:t>
            </a:r>
            <a:endParaRPr lang="en-US" sz="1400">
              <a:solidFill>
                <a:srgbClr val="003366"/>
              </a:solidFill>
              <a:latin typeface="Courier New" pitchFamily="49" charset="0"/>
            </a:endParaRPr>
          </a:p>
          <a:p>
            <a:pPr marL="457200" indent="-457200" algn="l"/>
            <a:r>
              <a:rPr lang="en-US" sz="1400">
                <a:solidFill>
                  <a:srgbClr val="003366"/>
                </a:solidFill>
              </a:rPr>
              <a:t>[7] S. Balay, W. D. Gropp. L. Curfman McInnes and B. Smith, </a:t>
            </a:r>
            <a:r>
              <a:rPr lang="en-US" sz="1400" i="1">
                <a:solidFill>
                  <a:srgbClr val="003366"/>
                </a:solidFill>
              </a:rPr>
              <a:t>PETSc Users Manual</a:t>
            </a:r>
            <a:r>
              <a:rPr lang="en-US" sz="1400">
                <a:solidFill>
                  <a:srgbClr val="003366"/>
                </a:solidFill>
              </a:rPr>
              <a:t>, ANL-95/11 - Revision 2.1.0, Argonne National Laboratory, 2001.</a:t>
            </a:r>
          </a:p>
          <a:p>
            <a:pPr marL="457200" indent="-457200" algn="l"/>
            <a:r>
              <a:rPr lang="en-US" sz="1400">
                <a:solidFill>
                  <a:srgbClr val="003366"/>
                </a:solidFill>
              </a:rPr>
              <a:t>[8] S. Balay, W. D. Gropp, L. Curfman McInnes and B. F. Smith, "Efficient Management of Parallelism in Object Oriented Numerical Software Libraries", in </a:t>
            </a:r>
            <a:r>
              <a:rPr lang="en-US" sz="1400" i="1">
                <a:solidFill>
                  <a:srgbClr val="003366"/>
                </a:solidFill>
              </a:rPr>
              <a:t>Modern Software Tools in Scientific Computing</a:t>
            </a:r>
            <a:r>
              <a:rPr lang="en-US" sz="1400">
                <a:solidFill>
                  <a:srgbClr val="003366"/>
                </a:solidFill>
              </a:rPr>
              <a:t>, E. Arge, A. M. Bruaset and H. P. Langtangen, editors, Birkhauser Press, 1997, 163-202.</a:t>
            </a:r>
          </a:p>
          <a:p>
            <a:pPr marL="457200" indent="-457200" algn="l"/>
            <a:r>
              <a:rPr lang="en-US" sz="1400">
                <a:solidFill>
                  <a:srgbClr val="003366"/>
                </a:solidFill>
              </a:rPr>
              <a:t>[9]  </a:t>
            </a:r>
            <a:r>
              <a:rPr lang="en-US" sz="1400">
                <a:solidFill>
                  <a:srgbClr val="003366"/>
                </a:solidFill>
                <a:latin typeface="Courier New" pitchFamily="49" charset="0"/>
                <a:hlinkClick r:id="rId9"/>
              </a:rPr>
              <a:t>http://hneeman.oscer.ou.edu/hamr.html</a:t>
            </a:r>
            <a:endParaRPr lang="en-US" sz="1400">
              <a:solidFill>
                <a:srgbClr val="003366"/>
              </a:solidFill>
            </a:endParaRPr>
          </a:p>
          <a:p>
            <a:pPr marL="457200" indent="-457200" algn="l"/>
            <a:r>
              <a:rPr lang="en-US" sz="1400">
                <a:solidFill>
                  <a:srgbClr val="003366"/>
                </a:solidFill>
              </a:rPr>
              <a:t>[10] </a:t>
            </a:r>
            <a:r>
              <a:rPr lang="en-US" sz="1400">
                <a:solidFill>
                  <a:srgbClr val="003366"/>
                </a:solidFill>
                <a:latin typeface="Courier New" pitchFamily="49" charset="0"/>
                <a:hlinkClick r:id="rId10"/>
              </a:rPr>
              <a:t>http://www.ssec.wisc.edu/~billh/vis5d.html</a:t>
            </a:r>
            <a:endParaRPr lang="en-US" sz="1400">
              <a:solidFill>
                <a:srgbClr val="003366"/>
              </a:solidFill>
              <a:latin typeface="Courier New" pitchFamily="49" charset="0"/>
            </a:endParaRPr>
          </a:p>
          <a:p>
            <a:pPr marL="457200" indent="-457200" algn="l"/>
            <a:r>
              <a:rPr lang="en-US" sz="1400">
                <a:solidFill>
                  <a:srgbClr val="003366"/>
                </a:solidFill>
              </a:rPr>
              <a:t>[11]  Image by Greg Bryan, MIT.</a:t>
            </a:r>
            <a:endParaRPr lang="en-US" sz="1400">
              <a:solidFill>
                <a:srgbClr val="003366"/>
              </a:solidFill>
              <a:latin typeface="Courier New" pitchFamily="49" charset="0"/>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Grab Bag</a:t>
            </a:r>
            <a:endParaRPr lang="en-US" dirty="0"/>
          </a:p>
          <a:p>
            <a:r>
              <a:rPr lang="en-US" dirty="0" smtClean="0"/>
              <a:t>Tue May 3 2011</a:t>
            </a:r>
            <a:endParaRPr lang="en-US" dirty="0"/>
          </a:p>
        </p:txBody>
      </p:sp>
      <p:sp>
        <p:nvSpPr>
          <p:cNvPr id="5" name="Slide Number Placeholder 4"/>
          <p:cNvSpPr>
            <a:spLocks noGrp="1"/>
          </p:cNvSpPr>
          <p:nvPr>
            <p:ph type="sldNum" sz="quarter" idx="11"/>
          </p:nvPr>
        </p:nvSpPr>
        <p:spPr/>
        <p:txBody>
          <a:bodyPr/>
          <a:lstStyle/>
          <a:p>
            <a:fld id="{4AFC2E8C-A605-464A-A3EE-273E29B52AE7}" type="slidenum">
              <a:rPr lang="en-US"/>
              <a:pPr/>
              <a:t>8</a:t>
            </a:fld>
            <a:endParaRPr lang="en-US"/>
          </a:p>
        </p:txBody>
      </p:sp>
      <p:sp>
        <p:nvSpPr>
          <p:cNvPr id="453634" name="Rectangle 2"/>
          <p:cNvSpPr>
            <a:spLocks noGrp="1" noChangeArrowheads="1"/>
          </p:cNvSpPr>
          <p:nvPr>
            <p:ph type="title"/>
          </p:nvPr>
        </p:nvSpPr>
        <p:spPr/>
        <p:txBody>
          <a:bodyPr/>
          <a:lstStyle/>
          <a:p>
            <a:r>
              <a:rPr lang="en-US" sz="3600"/>
              <a:t>QuickTime Broadcaster</a:t>
            </a:r>
          </a:p>
        </p:txBody>
      </p:sp>
      <p:sp>
        <p:nvSpPr>
          <p:cNvPr id="453635" name="Rectangle 3"/>
          <p:cNvSpPr>
            <a:spLocks noGrp="1" noChangeArrowheads="1"/>
          </p:cNvSpPr>
          <p:nvPr>
            <p:ph type="body" idx="1"/>
          </p:nvPr>
        </p:nvSpPr>
        <p:spPr/>
        <p:txBody>
          <a:bodyPr/>
          <a:lstStyle/>
          <a:p>
            <a:pPr>
              <a:lnSpc>
                <a:spcPct val="90000"/>
              </a:lnSpc>
              <a:buFont typeface="Wingdings" pitchFamily="2" charset="2"/>
              <a:buNone/>
            </a:pPr>
            <a:r>
              <a:rPr lang="en-US" dirty="0"/>
              <a:t>If you cannot connect via the Access Grid, H.323 or </a:t>
            </a:r>
            <a:r>
              <a:rPr lang="en-US" dirty="0" smtClean="0"/>
              <a:t>EVO, </a:t>
            </a:r>
            <a:r>
              <a:rPr lang="en-US" dirty="0"/>
              <a:t>then you can connect via QuickTime:</a:t>
            </a:r>
          </a:p>
          <a:p>
            <a:pPr algn="ctr">
              <a:lnSpc>
                <a:spcPct val="90000"/>
              </a:lnSpc>
              <a:buFont typeface="Wingdings" pitchFamily="2" charset="2"/>
              <a:buNone/>
            </a:pPr>
            <a:r>
              <a:rPr lang="en-US" b="1" dirty="0">
                <a:latin typeface="Courier New" pitchFamily="49" charset="0"/>
              </a:rPr>
              <a:t>rtsp://129.15.254.141/test_hpc09.sdp</a:t>
            </a:r>
          </a:p>
          <a:p>
            <a:pPr>
              <a:lnSpc>
                <a:spcPct val="90000"/>
              </a:lnSpc>
              <a:buFont typeface="Wingdings" pitchFamily="2" charset="2"/>
              <a:buNone/>
            </a:pPr>
            <a:r>
              <a:rPr lang="en-US" dirty="0"/>
              <a:t>We recommend using QuickTime Player for this, because we’ve tested it successfully.</a:t>
            </a:r>
          </a:p>
          <a:p>
            <a:pPr>
              <a:lnSpc>
                <a:spcPct val="90000"/>
              </a:lnSpc>
              <a:buFont typeface="Wingdings" pitchFamily="2" charset="2"/>
              <a:buNone/>
            </a:pPr>
            <a:r>
              <a:rPr lang="en-US" dirty="0"/>
              <a:t>We recommend upgrading to the latest version at:</a:t>
            </a:r>
          </a:p>
          <a:p>
            <a:pPr algn="ctr">
              <a:lnSpc>
                <a:spcPct val="90000"/>
              </a:lnSpc>
              <a:buFont typeface="Wingdings" pitchFamily="2" charset="2"/>
              <a:buNone/>
            </a:pPr>
            <a:r>
              <a:rPr lang="en-US" b="1" dirty="0">
                <a:latin typeface="Courier New" pitchFamily="49" charset="0"/>
                <a:hlinkClick r:id="rId2"/>
              </a:rPr>
              <a:t>http://www.apple.com/quicktime/</a:t>
            </a:r>
            <a:endParaRPr lang="en-US" b="1" dirty="0">
              <a:latin typeface="Courier New" pitchFamily="49" charset="0"/>
            </a:endParaRPr>
          </a:p>
          <a:p>
            <a:pPr>
              <a:lnSpc>
                <a:spcPct val="90000"/>
              </a:lnSpc>
              <a:buFont typeface="Wingdings" pitchFamily="2" charset="2"/>
              <a:buNone/>
            </a:pPr>
            <a:r>
              <a:rPr lang="en-US" dirty="0"/>
              <a:t>When you run QuickTime Player, traverse the menus</a:t>
            </a:r>
          </a:p>
          <a:p>
            <a:pPr algn="ctr">
              <a:lnSpc>
                <a:spcPct val="90000"/>
              </a:lnSpc>
              <a:buFont typeface="Wingdings" pitchFamily="2" charset="2"/>
              <a:buNone/>
            </a:pPr>
            <a:r>
              <a:rPr lang="en-US" dirty="0"/>
              <a:t>File -&gt; Open URL</a:t>
            </a:r>
          </a:p>
          <a:p>
            <a:pPr>
              <a:lnSpc>
                <a:spcPct val="90000"/>
              </a:lnSpc>
              <a:buFont typeface="Wingdings" pitchFamily="2" charset="2"/>
              <a:buNone/>
            </a:pPr>
            <a:r>
              <a:rPr lang="en-US" dirty="0"/>
              <a:t>Then paste in the </a:t>
            </a:r>
            <a:r>
              <a:rPr lang="en-US" dirty="0" err="1"/>
              <a:t>rstp</a:t>
            </a:r>
            <a:r>
              <a:rPr lang="en-US" dirty="0"/>
              <a:t> URL into the textbox, and click OK.</a:t>
            </a:r>
          </a:p>
          <a:p>
            <a:pPr>
              <a:lnSpc>
                <a:spcPct val="90000"/>
              </a:lnSpc>
              <a:buFont typeface="Wingdings" pitchFamily="2" charset="2"/>
              <a:buNone/>
            </a:pPr>
            <a:r>
              <a:rPr lang="en-US" dirty="0"/>
              <a:t>Many thanks to Kevin Blake of OU for setting up QuickTime Broadcaster for us.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WebEx</a:t>
            </a:r>
            <a:endParaRPr lang="en-US" dirty="0"/>
          </a:p>
        </p:txBody>
      </p:sp>
      <p:sp>
        <p:nvSpPr>
          <p:cNvPr id="3" name="Content Placeholder 2"/>
          <p:cNvSpPr>
            <a:spLocks noGrp="1"/>
          </p:cNvSpPr>
          <p:nvPr>
            <p:ph idx="1"/>
          </p:nvPr>
        </p:nvSpPr>
        <p:spPr/>
        <p:txBody>
          <a:bodyPr/>
          <a:lstStyle/>
          <a:p>
            <a:pPr>
              <a:buNone/>
            </a:pPr>
            <a:r>
              <a:rPr lang="en-US" dirty="0" smtClean="0"/>
              <a:t>We have only a limited number of WebEx connections, so please avoid WebEx unless you have </a:t>
            </a:r>
            <a:r>
              <a:rPr lang="en-US" b="1" u="sng" dirty="0" smtClean="0"/>
              <a:t>NO OTHER WAY TO CONNECT</a:t>
            </a:r>
            <a:r>
              <a:rPr lang="en-US" dirty="0" smtClean="0"/>
              <a:t>.</a:t>
            </a:r>
          </a:p>
          <a:p>
            <a:pPr>
              <a:buNone/>
            </a:pPr>
            <a:r>
              <a:rPr lang="en-US" dirty="0" smtClean="0"/>
              <a:t>Instructions are available on the OSCER education webpage.</a:t>
            </a:r>
          </a:p>
          <a:p>
            <a:pPr>
              <a:buNone/>
            </a:pPr>
            <a:endParaRPr lang="en-US" dirty="0" smtClean="0"/>
          </a:p>
          <a:p>
            <a:pPr>
              <a:buNone/>
            </a:pPr>
            <a:r>
              <a:rPr lang="en-US" dirty="0" smtClean="0"/>
              <a:t>Thanks to Tim Miller of Wake Forest U.</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Grab Bag</a:t>
            </a:r>
            <a:endParaRPr lang="en-US" dirty="0" smtClean="0"/>
          </a:p>
          <a:p>
            <a:pPr>
              <a:defRPr/>
            </a:pPr>
            <a:r>
              <a:rPr lang="es-ES" dirty="0" err="1" smtClean="0"/>
              <a:t>Tue</a:t>
            </a:r>
            <a:r>
              <a:rPr lang="es-ES" dirty="0" smtClean="0"/>
              <a:t> </a:t>
            </a:r>
            <a:r>
              <a:rPr lang="es-ES" dirty="0" err="1" smtClean="0"/>
              <a:t>May</a:t>
            </a:r>
            <a:r>
              <a:rPr lang="es-ES" dirty="0" smtClean="0"/>
              <a:t> 3 2011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a:t>
            </a:fld>
            <a:endParaRPr lang="en-US"/>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179"/>
  <p:tag name="CVB" val="179"/>
  <p:tag name="BSN" val="179"/>
  <p:tag name="SVT" val="FALSE"/>
  <p:tag name="NBP" val="1"/>
  <p:tag name="SPT" val="FALSE"/>
  <p:tag name="CII" val="179"/>
</p:tagLst>
</file>

<file path=ppt/tags/tag11.xml><?xml version="1.0" encoding="utf-8"?>
<p:tagLst xmlns:a="http://schemas.openxmlformats.org/drawingml/2006/main" xmlns:r="http://schemas.openxmlformats.org/officeDocument/2006/relationships" xmlns:p="http://schemas.openxmlformats.org/presentationml/2006/main">
  <p:tag name="SWI" val="180"/>
  <p:tag name="CVB" val="180"/>
  <p:tag name="BSN" val="180"/>
  <p:tag name="SVT" val="FALSE"/>
  <p:tag name="NBP" val="1"/>
  <p:tag name="SPT" val="FALSE"/>
  <p:tag name="CII" val="180"/>
</p:tagLst>
</file>

<file path=ppt/tags/tag12.xml><?xml version="1.0" encoding="utf-8"?>
<p:tagLst xmlns:a="http://schemas.openxmlformats.org/drawingml/2006/main" xmlns:r="http://schemas.openxmlformats.org/officeDocument/2006/relationships" xmlns:p="http://schemas.openxmlformats.org/presentationml/2006/main">
  <p:tag name="SWI" val="181"/>
  <p:tag name="CVB" val="181"/>
  <p:tag name="BSN" val="181"/>
  <p:tag name="SVT" val="FALSE"/>
  <p:tag name="NBP" val="1"/>
  <p:tag name="SPT" val="FALSE"/>
  <p:tag name="CII" val="181"/>
</p:tagLst>
</file>

<file path=ppt/tags/tag13.xml><?xml version="1.0" encoding="utf-8"?>
<p:tagLst xmlns:a="http://schemas.openxmlformats.org/drawingml/2006/main" xmlns:r="http://schemas.openxmlformats.org/officeDocument/2006/relationships" xmlns:p="http://schemas.openxmlformats.org/presentationml/2006/main">
  <p:tag name="SWI" val="182"/>
  <p:tag name="CVB" val="182"/>
  <p:tag name="BSN" val="182"/>
  <p:tag name="SVT" val="FALSE"/>
  <p:tag name="NBP" val="1"/>
  <p:tag name="SPT" val="FALSE"/>
  <p:tag name="CII" val="182"/>
</p:tagLst>
</file>

<file path=ppt/tags/tag14.xml><?xml version="1.0" encoding="utf-8"?>
<p:tagLst xmlns:a="http://schemas.openxmlformats.org/drawingml/2006/main" xmlns:r="http://schemas.openxmlformats.org/officeDocument/2006/relationships" xmlns:p="http://schemas.openxmlformats.org/presentationml/2006/main">
  <p:tag name="SWI" val="183"/>
  <p:tag name="CVB" val="183"/>
  <p:tag name="BSN" val="183"/>
  <p:tag name="SVT" val="FALSE"/>
  <p:tag name="NBP" val="1"/>
  <p:tag name="SPT" val="FALSE"/>
  <p:tag name="CII" val="183"/>
</p:tagLst>
</file>

<file path=ppt/tags/tag15.xml><?xml version="1.0" encoding="utf-8"?>
<p:tagLst xmlns:a="http://schemas.openxmlformats.org/drawingml/2006/main" xmlns:r="http://schemas.openxmlformats.org/officeDocument/2006/relationships" xmlns:p="http://schemas.openxmlformats.org/presentationml/2006/main">
  <p:tag name="SWI" val="184"/>
  <p:tag name="CVB" val="184"/>
  <p:tag name="BSN" val="184"/>
  <p:tag name="SVT" val="FALSE"/>
  <p:tag name="NBP" val="1"/>
  <p:tag name="SPT" val="FALSE"/>
  <p:tag name="CII" val="184"/>
</p:tagLst>
</file>

<file path=ppt/tags/tag16.xml><?xml version="1.0" encoding="utf-8"?>
<p:tagLst xmlns:a="http://schemas.openxmlformats.org/drawingml/2006/main" xmlns:r="http://schemas.openxmlformats.org/officeDocument/2006/relationships" xmlns:p="http://schemas.openxmlformats.org/presentationml/2006/main">
  <p:tag name="SWI" val="185"/>
  <p:tag name="CVB" val="185"/>
  <p:tag name="BSN" val="185"/>
  <p:tag name="SVT" val="FALSE"/>
  <p:tag name="NBP" val="1"/>
  <p:tag name="SPT" val="FALSE"/>
  <p:tag name="CII" val="185"/>
</p:tagLst>
</file>

<file path=ppt/tags/tag17.xml><?xml version="1.0" encoding="utf-8"?>
<p:tagLst xmlns:a="http://schemas.openxmlformats.org/drawingml/2006/main" xmlns:r="http://schemas.openxmlformats.org/officeDocument/2006/relationships" xmlns:p="http://schemas.openxmlformats.org/presentationml/2006/main">
  <p:tag name="SWI" val="186"/>
  <p:tag name="CVB" val="186"/>
  <p:tag name="BSN" val="186"/>
  <p:tag name="SVT" val="FALSE"/>
  <p:tag name="NBP" val="1"/>
  <p:tag name="SPT" val="FALSE"/>
  <p:tag name="CII" val="186"/>
</p:tagLst>
</file>

<file path=ppt/tags/tag18.xml><?xml version="1.0" encoding="utf-8"?>
<p:tagLst xmlns:a="http://schemas.openxmlformats.org/drawingml/2006/main" xmlns:r="http://schemas.openxmlformats.org/officeDocument/2006/relationships" xmlns:p="http://schemas.openxmlformats.org/presentationml/2006/main">
  <p:tag name="SWI" val="187"/>
  <p:tag name="CVB" val="187"/>
  <p:tag name="BSN" val="187"/>
  <p:tag name="SVT" val="FALSE"/>
  <p:tag name="NBP" val="1"/>
  <p:tag name="SPT" val="FALSE"/>
  <p:tag name="CII" val="187"/>
</p:tagLst>
</file>

<file path=ppt/tags/tag19.xml><?xml version="1.0" encoding="utf-8"?>
<p:tagLst xmlns:a="http://schemas.openxmlformats.org/drawingml/2006/main" xmlns:r="http://schemas.openxmlformats.org/officeDocument/2006/relationships" xmlns:p="http://schemas.openxmlformats.org/presentationml/2006/main">
  <p:tag name="SWI" val="188"/>
  <p:tag name="CVB" val="188"/>
  <p:tag name="BSN" val="188"/>
  <p:tag name="SVT" val="FALSE"/>
  <p:tag name="NBP" val="1"/>
  <p:tag name="SPT" val="FALSE"/>
  <p:tag name="CII" val="188"/>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189"/>
  <p:tag name="CVB" val="189"/>
  <p:tag name="BSN" val="189"/>
  <p:tag name="SVT" val="FALSE"/>
  <p:tag name="NBP" val="1"/>
  <p:tag name="SPT" val="FALSE"/>
  <p:tag name="CII" val="189"/>
</p:tagLst>
</file>

<file path=ppt/tags/tag21.xml><?xml version="1.0" encoding="utf-8"?>
<p:tagLst xmlns:a="http://schemas.openxmlformats.org/drawingml/2006/main" xmlns:r="http://schemas.openxmlformats.org/officeDocument/2006/relationships" xmlns:p="http://schemas.openxmlformats.org/presentationml/2006/main">
  <p:tag name="SWI" val="190"/>
  <p:tag name="CVB" val="190"/>
  <p:tag name="BSN" val="190"/>
  <p:tag name="SVT" val="FALSE"/>
  <p:tag name="NBP" val="1"/>
  <p:tag name="SPT" val="FALSE"/>
  <p:tag name="CII" val="190"/>
</p:tagLst>
</file>

<file path=ppt/tags/tag22.xml><?xml version="1.0" encoding="utf-8"?>
<p:tagLst xmlns:a="http://schemas.openxmlformats.org/drawingml/2006/main" xmlns:r="http://schemas.openxmlformats.org/officeDocument/2006/relationships" xmlns:p="http://schemas.openxmlformats.org/presentationml/2006/main">
  <p:tag name="SWI" val="191"/>
  <p:tag name="CVB" val="191"/>
  <p:tag name="BSN" val="191"/>
  <p:tag name="SVT" val="FALSE"/>
  <p:tag name="NBP" val="1"/>
  <p:tag name="SPT" val="FALSE"/>
  <p:tag name="CII" val="191"/>
</p:tagLst>
</file>

<file path=ppt/tags/tag23.xml><?xml version="1.0" encoding="utf-8"?>
<p:tagLst xmlns:a="http://schemas.openxmlformats.org/drawingml/2006/main" xmlns:r="http://schemas.openxmlformats.org/officeDocument/2006/relationships" xmlns:p="http://schemas.openxmlformats.org/presentationml/2006/main">
  <p:tag name="SWI" val="192"/>
  <p:tag name="CVB" val="192"/>
  <p:tag name="BSN" val="192"/>
  <p:tag name="SVT" val="FALSE"/>
  <p:tag name="NBP" val="1"/>
  <p:tag name="SPT" val="FALSE"/>
  <p:tag name="CII" val="192"/>
</p:tagLst>
</file>

<file path=ppt/tags/tag24.xml><?xml version="1.0" encoding="utf-8"?>
<p:tagLst xmlns:a="http://schemas.openxmlformats.org/drawingml/2006/main" xmlns:r="http://schemas.openxmlformats.org/officeDocument/2006/relationships" xmlns:p="http://schemas.openxmlformats.org/presentationml/2006/main">
  <p:tag name="SWI" val="193"/>
  <p:tag name="CVB" val="193"/>
  <p:tag name="BSN" val="193"/>
  <p:tag name="SVT" val="FALSE"/>
  <p:tag name="NBP" val="1"/>
  <p:tag name="SPT" val="FALSE"/>
  <p:tag name="CII" val="193"/>
</p:tagLst>
</file>

<file path=ppt/tags/tag25.xml><?xml version="1.0" encoding="utf-8"?>
<p:tagLst xmlns:a="http://schemas.openxmlformats.org/drawingml/2006/main" xmlns:r="http://schemas.openxmlformats.org/officeDocument/2006/relationships" xmlns:p="http://schemas.openxmlformats.org/presentationml/2006/main">
  <p:tag name="SWI" val="194"/>
  <p:tag name="CVB" val="194"/>
  <p:tag name="BSN" val="194"/>
  <p:tag name="SVT" val="FALSE"/>
  <p:tag name="NBP" val="1"/>
  <p:tag name="SPT" val="FALSE"/>
  <p:tag name="CII" val="194"/>
</p:tagLst>
</file>

<file path=ppt/tags/tag26.xml><?xml version="1.0" encoding="utf-8"?>
<p:tagLst xmlns:a="http://schemas.openxmlformats.org/drawingml/2006/main" xmlns:r="http://schemas.openxmlformats.org/officeDocument/2006/relationships" xmlns:p="http://schemas.openxmlformats.org/presentationml/2006/main">
  <p:tag name="SWI" val="195"/>
  <p:tag name="CVB" val="195"/>
  <p:tag name="BSN" val="195"/>
  <p:tag name="SVT" val="FALSE"/>
  <p:tag name="NBP" val="1"/>
  <p:tag name="SPT" val="FALSE"/>
  <p:tag name="CII" val="195"/>
</p:tagLst>
</file>

<file path=ppt/tags/tag27.xml><?xml version="1.0" encoding="utf-8"?>
<p:tagLst xmlns:a="http://schemas.openxmlformats.org/drawingml/2006/main" xmlns:r="http://schemas.openxmlformats.org/officeDocument/2006/relationships" xmlns:p="http://schemas.openxmlformats.org/presentationml/2006/main">
  <p:tag name="SWI" val="196"/>
  <p:tag name="CVB" val="196"/>
  <p:tag name="BSN" val="196"/>
  <p:tag name="SVT" val="FALSE"/>
  <p:tag name="NBP" val="1"/>
  <p:tag name="SPT" val="FALSE"/>
  <p:tag name="CII" val="196"/>
</p:tagLst>
</file>

<file path=ppt/tags/tag28.xml><?xml version="1.0" encoding="utf-8"?>
<p:tagLst xmlns:a="http://schemas.openxmlformats.org/drawingml/2006/main" xmlns:r="http://schemas.openxmlformats.org/officeDocument/2006/relationships" xmlns:p="http://schemas.openxmlformats.org/presentationml/2006/main">
  <p:tag name="SWI" val="197"/>
  <p:tag name="CVB" val="197"/>
  <p:tag name="BSN" val="197"/>
  <p:tag name="SVT" val="FALSE"/>
  <p:tag name="NBP" val="1"/>
  <p:tag name="SPT" val="FALSE"/>
  <p:tag name="CII" val="197"/>
</p:tagLst>
</file>

<file path=ppt/tags/tag29.xml><?xml version="1.0" encoding="utf-8"?>
<p:tagLst xmlns:a="http://schemas.openxmlformats.org/drawingml/2006/main" xmlns:r="http://schemas.openxmlformats.org/officeDocument/2006/relationships" xmlns:p="http://schemas.openxmlformats.org/presentationml/2006/main">
  <p:tag name="SWI" val="198"/>
  <p:tag name="CVB" val="198"/>
  <p:tag name="BSN" val="198"/>
  <p:tag name="SVT" val="FALSE"/>
  <p:tag name="NBP" val="1"/>
  <p:tag name="SPT" val="FALSE"/>
  <p:tag name="CII" val="198"/>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SWI" val="199"/>
  <p:tag name="CVB" val="199"/>
  <p:tag name="BSN" val="199"/>
  <p:tag name="SVT" val="FALSE"/>
  <p:tag name="NBP" val="1"/>
  <p:tag name="SPT" val="FALSE"/>
  <p:tag name="CII" val="199"/>
</p:tagLst>
</file>

<file path=ppt/tags/tag31.xml><?xml version="1.0" encoding="utf-8"?>
<p:tagLst xmlns:a="http://schemas.openxmlformats.org/drawingml/2006/main" xmlns:r="http://schemas.openxmlformats.org/officeDocument/2006/relationships" xmlns:p="http://schemas.openxmlformats.org/presentationml/2006/main">
  <p:tag name="SWI" val="200"/>
  <p:tag name="CVB" val="200"/>
  <p:tag name="BSN" val="200"/>
  <p:tag name="SVT" val="FALSE"/>
  <p:tag name="NBP" val="1"/>
  <p:tag name="SPT" val="FALSE"/>
  <p:tag name="CII" val="200"/>
</p:tagLst>
</file>

<file path=ppt/tags/tag32.xml><?xml version="1.0" encoding="utf-8"?>
<p:tagLst xmlns:a="http://schemas.openxmlformats.org/drawingml/2006/main" xmlns:r="http://schemas.openxmlformats.org/officeDocument/2006/relationships" xmlns:p="http://schemas.openxmlformats.org/presentationml/2006/main">
  <p:tag name="SWI" val="201"/>
  <p:tag name="CVB" val="201"/>
  <p:tag name="BSN" val="201"/>
  <p:tag name="SVT" val="FALSE"/>
  <p:tag name="NBP" val="1"/>
  <p:tag name="SPT" val="FALSE"/>
  <p:tag name="CII" val="201"/>
</p:tagLst>
</file>

<file path=ppt/tags/tag33.xml><?xml version="1.0" encoding="utf-8"?>
<p:tagLst xmlns:a="http://schemas.openxmlformats.org/drawingml/2006/main" xmlns:r="http://schemas.openxmlformats.org/officeDocument/2006/relationships" xmlns:p="http://schemas.openxmlformats.org/presentationml/2006/main">
  <p:tag name="SWI" val="202"/>
  <p:tag name="CVB" val="202"/>
  <p:tag name="BSN" val="202"/>
  <p:tag name="SVT" val="FALSE"/>
  <p:tag name="NBP" val="1"/>
  <p:tag name="SPT" val="FALSE"/>
  <p:tag name="CII" val="202"/>
</p:tagLst>
</file>

<file path=ppt/tags/tag34.xml><?xml version="1.0" encoding="utf-8"?>
<p:tagLst xmlns:a="http://schemas.openxmlformats.org/drawingml/2006/main" xmlns:r="http://schemas.openxmlformats.org/officeDocument/2006/relationships" xmlns:p="http://schemas.openxmlformats.org/presentationml/2006/main">
  <p:tag name="SWI" val="203"/>
  <p:tag name="CVB" val="203"/>
  <p:tag name="BSN" val="203"/>
  <p:tag name="SVT" val="FALSE"/>
  <p:tag name="NBP" val="1"/>
  <p:tag name="SPT" val="FALSE"/>
  <p:tag name="CII" val="203"/>
</p:tagLst>
</file>

<file path=ppt/tags/tag35.xml><?xml version="1.0" encoding="utf-8"?>
<p:tagLst xmlns:a="http://schemas.openxmlformats.org/drawingml/2006/main" xmlns:r="http://schemas.openxmlformats.org/officeDocument/2006/relationships" xmlns:p="http://schemas.openxmlformats.org/presentationml/2006/main">
  <p:tag name="SWI" val="204"/>
  <p:tag name="CVB" val="204"/>
  <p:tag name="BSN" val="204"/>
  <p:tag name="SVT" val="FALSE"/>
  <p:tag name="NBP" val="1"/>
  <p:tag name="SPT" val="FALSE"/>
  <p:tag name="CII" val="204"/>
</p:tagLst>
</file>

<file path=ppt/tags/tag36.xml><?xml version="1.0" encoding="utf-8"?>
<p:tagLst xmlns:a="http://schemas.openxmlformats.org/drawingml/2006/main" xmlns:r="http://schemas.openxmlformats.org/officeDocument/2006/relationships" xmlns:p="http://schemas.openxmlformats.org/presentationml/2006/main">
  <p:tag name="SWI" val="205"/>
  <p:tag name="CVB" val="205"/>
  <p:tag name="BSN" val="205"/>
  <p:tag name="SVT" val="FALSE"/>
  <p:tag name="NBP" val="1"/>
  <p:tag name="SPT" val="FALSE"/>
  <p:tag name="CII" val="205"/>
</p:tagLst>
</file>

<file path=ppt/tags/tag37.xml><?xml version="1.0" encoding="utf-8"?>
<p:tagLst xmlns:a="http://schemas.openxmlformats.org/drawingml/2006/main" xmlns:r="http://schemas.openxmlformats.org/officeDocument/2006/relationships" xmlns:p="http://schemas.openxmlformats.org/presentationml/2006/main">
  <p:tag name="SWI" val="206"/>
  <p:tag name="CVB" val="206"/>
  <p:tag name="BSN" val="206"/>
  <p:tag name="SVT" val="FALSE"/>
  <p:tag name="NBP" val="1"/>
  <p:tag name="SPT" val="FALSE"/>
  <p:tag name="CII" val="206"/>
</p:tagLst>
</file>

<file path=ppt/tags/tag38.xml><?xml version="1.0" encoding="utf-8"?>
<p:tagLst xmlns:a="http://schemas.openxmlformats.org/drawingml/2006/main" xmlns:r="http://schemas.openxmlformats.org/officeDocument/2006/relationships" xmlns:p="http://schemas.openxmlformats.org/presentationml/2006/main">
  <p:tag name="SWI" val="207"/>
  <p:tag name="CVB" val="207"/>
  <p:tag name="BSN" val="207"/>
  <p:tag name="SVT" val="FALSE"/>
  <p:tag name="NBP" val="1"/>
  <p:tag name="SPT" val="FALSE"/>
  <p:tag name="CII" val="207"/>
</p:tagLst>
</file>

<file path=ppt/tags/tag39.xml><?xml version="1.0" encoding="utf-8"?>
<p:tagLst xmlns:a="http://schemas.openxmlformats.org/drawingml/2006/main" xmlns:r="http://schemas.openxmlformats.org/officeDocument/2006/relationships" xmlns:p="http://schemas.openxmlformats.org/presentationml/2006/main">
  <p:tag name="SWI" val="208"/>
  <p:tag name="CVB" val="208"/>
  <p:tag name="BSN" val="208"/>
  <p:tag name="SVT" val="FALSE"/>
  <p:tag name="NBP" val="1"/>
  <p:tag name="SPT" val="FALSE"/>
  <p:tag name="CII" val="208"/>
</p:tagLst>
</file>

<file path=ppt/tags/tag4.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40.xml><?xml version="1.0" encoding="utf-8"?>
<p:tagLst xmlns:a="http://schemas.openxmlformats.org/drawingml/2006/main" xmlns:r="http://schemas.openxmlformats.org/officeDocument/2006/relationships" xmlns:p="http://schemas.openxmlformats.org/presentationml/2006/main">
  <p:tag name="SWI" val="209"/>
  <p:tag name="CVB" val="209"/>
  <p:tag name="BSN" val="209"/>
  <p:tag name="SVT" val="FALSE"/>
  <p:tag name="NBP" val="1"/>
  <p:tag name="SPT" val="FALSE"/>
  <p:tag name="CII" val="209"/>
</p:tagLst>
</file>

<file path=ppt/tags/tag41.xml><?xml version="1.0" encoding="utf-8"?>
<p:tagLst xmlns:a="http://schemas.openxmlformats.org/drawingml/2006/main" xmlns:r="http://schemas.openxmlformats.org/officeDocument/2006/relationships" xmlns:p="http://schemas.openxmlformats.org/presentationml/2006/main">
  <p:tag name="SWI" val="210"/>
  <p:tag name="CVB" val="210"/>
  <p:tag name="BSN" val="210"/>
  <p:tag name="SVT" val="FALSE"/>
  <p:tag name="NBP" val="1"/>
  <p:tag name="SPT" val="FALSE"/>
  <p:tag name="CII" val="210"/>
</p:tagLst>
</file>

<file path=ppt/tags/tag42.xml><?xml version="1.0" encoding="utf-8"?>
<p:tagLst xmlns:a="http://schemas.openxmlformats.org/drawingml/2006/main" xmlns:r="http://schemas.openxmlformats.org/officeDocument/2006/relationships" xmlns:p="http://schemas.openxmlformats.org/presentationml/2006/main">
  <p:tag name="SWI" val="211"/>
  <p:tag name="CVB" val="211"/>
  <p:tag name="BSN" val="211"/>
  <p:tag name="SVT" val="FALSE"/>
  <p:tag name="NBP" val="1"/>
  <p:tag name="SPT" val="FALSE"/>
  <p:tag name="CII" val="211"/>
</p:tagLst>
</file>

<file path=ppt/tags/tag43.xml><?xml version="1.0" encoding="utf-8"?>
<p:tagLst xmlns:a="http://schemas.openxmlformats.org/drawingml/2006/main" xmlns:r="http://schemas.openxmlformats.org/officeDocument/2006/relationships" xmlns:p="http://schemas.openxmlformats.org/presentationml/2006/main">
  <p:tag name="SWI" val="212"/>
  <p:tag name="CVB" val="212"/>
  <p:tag name="BSN" val="212"/>
  <p:tag name="SVT" val="FALSE"/>
  <p:tag name="NBP" val="1"/>
  <p:tag name="SPT" val="FALSE"/>
  <p:tag name="CII" val="212"/>
</p:tagLst>
</file>

<file path=ppt/tags/tag44.xml><?xml version="1.0" encoding="utf-8"?>
<p:tagLst xmlns:a="http://schemas.openxmlformats.org/drawingml/2006/main" xmlns:r="http://schemas.openxmlformats.org/officeDocument/2006/relationships" xmlns:p="http://schemas.openxmlformats.org/presentationml/2006/main">
  <p:tag name="SWI" val="213"/>
  <p:tag name="CVB" val="213"/>
  <p:tag name="BSN" val="213"/>
  <p:tag name="SVT" val="FALSE"/>
  <p:tag name="NBP" val="1"/>
  <p:tag name="SPT" val="FALSE"/>
  <p:tag name="CII" val="213"/>
</p:tagLst>
</file>

<file path=ppt/tags/tag45.xml><?xml version="1.0" encoding="utf-8"?>
<p:tagLst xmlns:a="http://schemas.openxmlformats.org/drawingml/2006/main" xmlns:r="http://schemas.openxmlformats.org/officeDocument/2006/relationships" xmlns:p="http://schemas.openxmlformats.org/presentationml/2006/main">
  <p:tag name="SWI" val="214"/>
  <p:tag name="CVB" val="214"/>
  <p:tag name="BSN" val="214"/>
  <p:tag name="SVT" val="FALSE"/>
  <p:tag name="NBP" val="1"/>
  <p:tag name="SPT" val="FALSE"/>
  <p:tag name="CII" val="214"/>
</p:tagLst>
</file>

<file path=ppt/tags/tag46.xml><?xml version="1.0" encoding="utf-8"?>
<p:tagLst xmlns:a="http://schemas.openxmlformats.org/drawingml/2006/main" xmlns:r="http://schemas.openxmlformats.org/officeDocument/2006/relationships" xmlns:p="http://schemas.openxmlformats.org/presentationml/2006/main">
  <p:tag name="SWI" val="215"/>
  <p:tag name="CVB" val="215"/>
  <p:tag name="BSN" val="215"/>
  <p:tag name="SVT" val="FALSE"/>
  <p:tag name="NBP" val="1"/>
  <p:tag name="SPT" val="FALSE"/>
  <p:tag name="CII" val="215"/>
</p:tagLst>
</file>

<file path=ppt/tags/tag47.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48.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49.xml><?xml version="1.0" encoding="utf-8"?>
<p:tagLst xmlns:a="http://schemas.openxmlformats.org/drawingml/2006/main" xmlns:r="http://schemas.openxmlformats.org/officeDocument/2006/relationships" xmlns:p="http://schemas.openxmlformats.org/presentationml/2006/main">
  <p:tag name="DUMMACSH" val="TRUE"/>
</p:tagLst>
</file>

<file path=ppt/tags/tag5.xml><?xml version="1.0" encoding="utf-8"?>
<p:tagLst xmlns:a="http://schemas.openxmlformats.org/drawingml/2006/main" xmlns:r="http://schemas.openxmlformats.org/officeDocument/2006/relationships" xmlns:p="http://schemas.openxmlformats.org/presentationml/2006/main">
  <p:tag name="SWI" val="174"/>
  <p:tag name="CVB" val="174"/>
  <p:tag name="BSN" val="174"/>
  <p:tag name="SVT" val="FALSE"/>
  <p:tag name="NBP" val="1"/>
  <p:tag name="SPT" val="FALSE"/>
  <p:tag name="CII" val="174"/>
</p:tagLst>
</file>

<file path=ppt/tags/tag50.xml><?xml version="1.0" encoding="utf-8"?>
<p:tagLst xmlns:a="http://schemas.openxmlformats.org/drawingml/2006/main" xmlns:r="http://schemas.openxmlformats.org/officeDocument/2006/relationships" xmlns:p="http://schemas.openxmlformats.org/presentationml/2006/main">
  <p:tag name="SWI" val="217"/>
  <p:tag name="CVB" val="217"/>
  <p:tag name="BSN" val="217"/>
  <p:tag name="SVT" val="FALSE"/>
  <p:tag name="NBP" val="1"/>
  <p:tag name="SPT" val="FALSE"/>
  <p:tag name="CII" val="217"/>
</p:tagLst>
</file>

<file path=ppt/tags/tag6.xml><?xml version="1.0" encoding="utf-8"?>
<p:tagLst xmlns:a="http://schemas.openxmlformats.org/drawingml/2006/main" xmlns:r="http://schemas.openxmlformats.org/officeDocument/2006/relationships" xmlns:p="http://schemas.openxmlformats.org/presentationml/2006/main">
  <p:tag name="SWI" val="175"/>
  <p:tag name="CVB" val="175"/>
  <p:tag name="BSN" val="175"/>
  <p:tag name="SVT" val="FALSE"/>
  <p:tag name="NBP" val="1"/>
  <p:tag name="SPT" val="FALSE"/>
  <p:tag name="CII" val="175"/>
</p:tagLst>
</file>

<file path=ppt/tags/tag7.xml><?xml version="1.0" encoding="utf-8"?>
<p:tagLst xmlns:a="http://schemas.openxmlformats.org/drawingml/2006/main" xmlns:r="http://schemas.openxmlformats.org/officeDocument/2006/relationships" xmlns:p="http://schemas.openxmlformats.org/presentationml/2006/main">
  <p:tag name="SWI" val="176"/>
  <p:tag name="CVB" val="176"/>
  <p:tag name="BSN" val="176"/>
  <p:tag name="SVT" val="FALSE"/>
  <p:tag name="NBP" val="1"/>
  <p:tag name="SPT" val="FALSE"/>
  <p:tag name="CII" val="176"/>
</p:tagLst>
</file>

<file path=ppt/tags/tag8.xml><?xml version="1.0" encoding="utf-8"?>
<p:tagLst xmlns:a="http://schemas.openxmlformats.org/drawingml/2006/main" xmlns:r="http://schemas.openxmlformats.org/officeDocument/2006/relationships" xmlns:p="http://schemas.openxmlformats.org/presentationml/2006/main">
  <p:tag name="SWI" val="177"/>
  <p:tag name="CVB" val="177"/>
  <p:tag name="BSN" val="177"/>
  <p:tag name="SVT" val="FALSE"/>
  <p:tag name="NBP" val="1"/>
  <p:tag name="SPT" val="FALSE"/>
  <p:tag name="CII" val="177"/>
</p:tagLst>
</file>

<file path=ppt/tags/tag9.xml><?xml version="1.0" encoding="utf-8"?>
<p:tagLst xmlns:a="http://schemas.openxmlformats.org/drawingml/2006/main" xmlns:r="http://schemas.openxmlformats.org/officeDocument/2006/relationships" xmlns:p="http://schemas.openxmlformats.org/presentationml/2006/main">
  <p:tag name="SWI" val="178"/>
  <p:tag name="CVB" val="178"/>
  <p:tag name="BSN" val="178"/>
  <p:tag name="SVT" val="FALSE"/>
  <p:tag name="NBP" val="1"/>
  <p:tag name="SPT" val="FALSE"/>
  <p:tag name="CII" val="178"/>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8776</TotalTime>
  <Words>5123</Words>
  <Application>Microsoft Office PowerPoint</Application>
  <PresentationFormat>On-screen Show (4:3)</PresentationFormat>
  <Paragraphs>686</Paragraphs>
  <Slides>70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2" baseType="lpstr">
      <vt:lpstr>Blends</vt:lpstr>
      <vt:lpstr>Equation</vt:lpstr>
      <vt:lpstr>Supercomputing in Plain English   Grab Bag: Scientific Libraries, I/O Libraries, Visualization</vt:lpstr>
      <vt:lpstr>This is an experiment!</vt:lpstr>
      <vt:lpstr>Access Grid</vt:lpstr>
      <vt:lpstr>H.323 (Polycom etc)</vt:lpstr>
      <vt:lpstr>H.323 from Internet Explorer</vt:lpstr>
      <vt:lpstr>H.323 from XMeeting (MacOS)</vt:lpstr>
      <vt:lpstr>EVO</vt:lpstr>
      <vt:lpstr>QuickTime Broadcaster</vt:lpstr>
      <vt:lpstr>WebEx</vt:lpstr>
      <vt:lpstr>Phone Bridge</vt:lpstr>
      <vt:lpstr>Please Mute Yourself</vt:lpstr>
      <vt:lpstr>Questions via Text: E-mail</vt:lpstr>
      <vt:lpstr>Thanks for helping!</vt:lpstr>
      <vt:lpstr>This is an experiment!</vt:lpstr>
      <vt:lpstr>Supercomputing Exercises</vt:lpstr>
      <vt:lpstr>Summer Workshops 2011</vt:lpstr>
      <vt:lpstr>Summer Workshops 2011 (cont’d)</vt:lpstr>
      <vt:lpstr>Summer Workshops 2011 (cont’d)</vt:lpstr>
      <vt:lpstr>OK Supercomputing Symposium 2011</vt:lpstr>
      <vt:lpstr>SC11 Education Program</vt:lpstr>
      <vt:lpstr>Outline</vt:lpstr>
      <vt:lpstr>Scientific Computing Pipeline</vt:lpstr>
      <vt:lpstr>Five Rules of Scientific Computing</vt:lpstr>
      <vt:lpstr>Scientific Libraries</vt:lpstr>
      <vt:lpstr>Preinvented Wheels</vt:lpstr>
      <vt:lpstr>Scientific Libraries</vt:lpstr>
      <vt:lpstr> Solver Libraries</vt:lpstr>
      <vt:lpstr>Solving Systems of Equations</vt:lpstr>
      <vt:lpstr>Solving Do’s</vt:lpstr>
      <vt:lpstr>All About Your Matrix</vt:lpstr>
      <vt:lpstr>Sparse Matrices</vt:lpstr>
      <vt:lpstr>Linear Algebra Libraries</vt:lpstr>
      <vt:lpstr>BLAS</vt:lpstr>
      <vt:lpstr>ATLAS</vt:lpstr>
      <vt:lpstr>Goto BLAS</vt:lpstr>
      <vt:lpstr>ATLAS vs. Generic BLAS</vt:lpstr>
      <vt:lpstr>LAPACK</vt:lpstr>
      <vt:lpstr>LAPACK Example</vt:lpstr>
      <vt:lpstr>LAPACK: A Library and an API</vt:lpstr>
      <vt:lpstr>It’s Good to Be Popular</vt:lpstr>
      <vt:lpstr>LAPACK Performance</vt:lpstr>
      <vt:lpstr>ScaLAPACK</vt:lpstr>
      <vt:lpstr>PETSc</vt:lpstr>
      <vt:lpstr>Pick Your Solver Package</vt:lpstr>
      <vt:lpstr>I/O Libraries</vt:lpstr>
      <vt:lpstr>I/O Challenges</vt:lpstr>
      <vt:lpstr>Storage Formats</vt:lpstr>
      <vt:lpstr>Data Output as Text</vt:lpstr>
      <vt:lpstr>Output Data in Binary</vt:lpstr>
      <vt:lpstr>Binary Output Problems</vt:lpstr>
      <vt:lpstr>Binary Readability: No Problem</vt:lpstr>
      <vt:lpstr>Binary Portability: Big Problem</vt:lpstr>
      <vt:lpstr>Portable Binary Data</vt:lpstr>
      <vt:lpstr>Advantages of Portable I/O</vt:lpstr>
      <vt:lpstr>Scientific Visualization</vt:lpstr>
      <vt:lpstr>Too Many Numbers</vt:lpstr>
      <vt:lpstr>A Picture is Worth …</vt:lpstr>
      <vt:lpstr>Types of Visualization</vt:lpstr>
      <vt:lpstr>Contour Lines</vt:lpstr>
      <vt:lpstr>Slice Planes</vt:lpstr>
      <vt:lpstr>Isosurfaces</vt:lpstr>
      <vt:lpstr>Streamlines</vt:lpstr>
      <vt:lpstr>Volume Rendering</vt:lpstr>
      <vt:lpstr>Summer Workshops 2011</vt:lpstr>
      <vt:lpstr>Summer Workshops 2011 (cont’d)</vt:lpstr>
      <vt:lpstr>Summer Workshops 2011 (cont’d)</vt:lpstr>
      <vt:lpstr>OK Supercomputing Symposium 2011</vt:lpstr>
      <vt:lpstr>SC11 Education Program</vt:lpstr>
      <vt:lpstr>Thanks for your attention!   Questions? www.oscer.ou.edu</vt:lpstr>
      <vt:lpstr>References</vt:lpstr>
    </vt:vector>
  </TitlesOfParts>
  <Company>University of Oklahoma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Grab Bag</dc:title>
  <dc:creator>Henry Neeman</dc:creator>
  <cp:lastModifiedBy>hneeman</cp:lastModifiedBy>
  <cp:revision>496</cp:revision>
  <cp:lastPrinted>1601-01-01T00:00:00Z</cp:lastPrinted>
  <dcterms:created xsi:type="dcterms:W3CDTF">2001-08-18T12:37:15Z</dcterms:created>
  <dcterms:modified xsi:type="dcterms:W3CDTF">2011-05-03T04:44:53Z</dcterms:modified>
</cp:coreProperties>
</file>