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6.xml" ContentType="application/vnd.openxmlformats-officedocument.presentationml.tags+xml"/>
  <Override PartName="/ppt/notesSlides/notesSlide2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89"/>
  </p:notesMasterIdLst>
  <p:handoutMasterIdLst>
    <p:handoutMasterId r:id="rId90"/>
  </p:handoutMasterIdLst>
  <p:sldIdLst>
    <p:sldId id="701" r:id="rId2"/>
    <p:sldId id="781" r:id="rId3"/>
    <p:sldId id="798" r:id="rId4"/>
    <p:sldId id="871" r:id="rId5"/>
    <p:sldId id="810" r:id="rId6"/>
    <p:sldId id="782" r:id="rId7"/>
    <p:sldId id="783" r:id="rId8"/>
    <p:sldId id="784" r:id="rId9"/>
    <p:sldId id="785" r:id="rId10"/>
    <p:sldId id="931" r:id="rId11"/>
    <p:sldId id="787" r:id="rId12"/>
    <p:sldId id="788" r:id="rId13"/>
    <p:sldId id="789" r:id="rId14"/>
    <p:sldId id="796" r:id="rId15"/>
    <p:sldId id="790" r:id="rId16"/>
    <p:sldId id="793" r:id="rId17"/>
    <p:sldId id="794" r:id="rId18"/>
    <p:sldId id="795" r:id="rId19"/>
    <p:sldId id="1084" r:id="rId20"/>
    <p:sldId id="1020" r:id="rId21"/>
    <p:sldId id="1021" r:id="rId22"/>
    <p:sldId id="1022" r:id="rId23"/>
    <p:sldId id="1023" r:id="rId24"/>
    <p:sldId id="1024" r:id="rId25"/>
    <p:sldId id="1025" r:id="rId26"/>
    <p:sldId id="1026" r:id="rId27"/>
    <p:sldId id="1027" r:id="rId28"/>
    <p:sldId id="1028" r:id="rId29"/>
    <p:sldId id="1029" r:id="rId30"/>
    <p:sldId id="1030" r:id="rId31"/>
    <p:sldId id="1031" r:id="rId32"/>
    <p:sldId id="1032" r:id="rId33"/>
    <p:sldId id="1033" r:id="rId34"/>
    <p:sldId id="1034" r:id="rId35"/>
    <p:sldId id="1035" r:id="rId36"/>
    <p:sldId id="1036" r:id="rId37"/>
    <p:sldId id="1037" r:id="rId38"/>
    <p:sldId id="1038" r:id="rId39"/>
    <p:sldId id="1039" r:id="rId40"/>
    <p:sldId id="1040" r:id="rId41"/>
    <p:sldId id="1041" r:id="rId42"/>
    <p:sldId id="1042" r:id="rId43"/>
    <p:sldId id="1043" r:id="rId44"/>
    <p:sldId id="1044" r:id="rId45"/>
    <p:sldId id="1045" r:id="rId46"/>
    <p:sldId id="1046" r:id="rId47"/>
    <p:sldId id="1047" r:id="rId48"/>
    <p:sldId id="1048" r:id="rId49"/>
    <p:sldId id="1049" r:id="rId50"/>
    <p:sldId id="1050" r:id="rId51"/>
    <p:sldId id="1051" r:id="rId52"/>
    <p:sldId id="1052" r:id="rId53"/>
    <p:sldId id="1053" r:id="rId54"/>
    <p:sldId id="1054" r:id="rId55"/>
    <p:sldId id="1055" r:id="rId56"/>
    <p:sldId id="1056" r:id="rId57"/>
    <p:sldId id="1057" r:id="rId58"/>
    <p:sldId id="1058" r:id="rId59"/>
    <p:sldId id="1059" r:id="rId60"/>
    <p:sldId id="1060" r:id="rId61"/>
    <p:sldId id="1061" r:id="rId62"/>
    <p:sldId id="1085" r:id="rId63"/>
    <p:sldId id="1086" r:id="rId64"/>
    <p:sldId id="1087" r:id="rId65"/>
    <p:sldId id="1088" r:id="rId66"/>
    <p:sldId id="1089" r:id="rId67"/>
    <p:sldId id="1064" r:id="rId68"/>
    <p:sldId id="1065" r:id="rId69"/>
    <p:sldId id="1066" r:id="rId70"/>
    <p:sldId id="1067" r:id="rId71"/>
    <p:sldId id="1068" r:id="rId72"/>
    <p:sldId id="1069" r:id="rId73"/>
    <p:sldId id="1070" r:id="rId74"/>
    <p:sldId id="1071" r:id="rId75"/>
    <p:sldId id="1072" r:id="rId76"/>
    <p:sldId id="1073" r:id="rId77"/>
    <p:sldId id="1074" r:id="rId78"/>
    <p:sldId id="1075" r:id="rId79"/>
    <p:sldId id="1076" r:id="rId80"/>
    <p:sldId id="1077" r:id="rId81"/>
    <p:sldId id="1078" r:id="rId82"/>
    <p:sldId id="1079" r:id="rId83"/>
    <p:sldId id="1080" r:id="rId84"/>
    <p:sldId id="1081" r:id="rId85"/>
    <p:sldId id="1082" r:id="rId86"/>
    <p:sldId id="1083" r:id="rId87"/>
    <p:sldId id="467" r:id="rId88"/>
  </p:sldIdLst>
  <p:sldSz cx="9144000" cy="6858000" type="screen4x3"/>
  <p:notesSz cx="6858000" cy="9144000"/>
  <p:custDataLst>
    <p:tags r:id="rId91"/>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CCFF"/>
    <a:srgbClr val="CC99FF"/>
    <a:srgbClr val="800080"/>
    <a:srgbClr val="CC6600"/>
    <a:srgbClr val="008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3445" autoAdjust="0"/>
  </p:normalViewPr>
  <p:slideViewPr>
    <p:cSldViewPr>
      <p:cViewPr varScale="1">
        <p:scale>
          <a:sx n="74" d="100"/>
          <a:sy n="74" d="100"/>
        </p:scale>
        <p:origin x="1056" y="72"/>
      </p:cViewPr>
      <p:guideLst>
        <p:guide orient="horz" pos="2160"/>
        <p:guide pos="2880"/>
      </p:guideLst>
    </p:cSldViewPr>
  </p:slideViewPr>
  <p:outlineViewPr>
    <p:cViewPr>
      <p:scale>
        <a:sx n="33" d="100"/>
        <a:sy n="33" d="100"/>
      </p:scale>
      <p:origin x="0" y="-67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a:t>
            </a:fld>
            <a:endParaRPr lang="en-US"/>
          </a:p>
        </p:txBody>
      </p:sp>
    </p:spTree>
    <p:extLst>
      <p:ext uri="{BB962C8B-B14F-4D97-AF65-F5344CB8AC3E}">
        <p14:creationId xmlns:p14="http://schemas.microsoft.com/office/powerpoint/2010/main" val="1018798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a:t>
            </a:fld>
            <a:endParaRPr lang="en-US"/>
          </a:p>
        </p:txBody>
      </p:sp>
    </p:spTree>
    <p:extLst>
      <p:ext uri="{BB962C8B-B14F-4D97-AF65-F5344CB8AC3E}">
        <p14:creationId xmlns:p14="http://schemas.microsoft.com/office/powerpoint/2010/main" val="161030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a:t>
            </a:fld>
            <a:endParaRPr lang="en-US"/>
          </a:p>
        </p:txBody>
      </p:sp>
    </p:spTree>
    <p:extLst>
      <p:ext uri="{BB962C8B-B14F-4D97-AF65-F5344CB8AC3E}">
        <p14:creationId xmlns:p14="http://schemas.microsoft.com/office/powerpoint/2010/main" val="2164466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a:t>
            </a:fld>
            <a:endParaRPr lang="en-US"/>
          </a:p>
        </p:txBody>
      </p:sp>
    </p:spTree>
    <p:extLst>
      <p:ext uri="{BB962C8B-B14F-4D97-AF65-F5344CB8AC3E}">
        <p14:creationId xmlns:p14="http://schemas.microsoft.com/office/powerpoint/2010/main" val="1754685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a:t>
            </a:fld>
            <a:endParaRPr lang="en-US"/>
          </a:p>
        </p:txBody>
      </p:sp>
    </p:spTree>
    <p:extLst>
      <p:ext uri="{BB962C8B-B14F-4D97-AF65-F5344CB8AC3E}">
        <p14:creationId xmlns:p14="http://schemas.microsoft.com/office/powerpoint/2010/main" val="3070591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a:t>
            </a:fld>
            <a:endParaRPr lang="en-US"/>
          </a:p>
        </p:txBody>
      </p:sp>
    </p:spTree>
    <p:extLst>
      <p:ext uri="{BB962C8B-B14F-4D97-AF65-F5344CB8AC3E}">
        <p14:creationId xmlns:p14="http://schemas.microsoft.com/office/powerpoint/2010/main" val="1170729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a:t>
            </a:fld>
            <a:endParaRPr lang="en-US"/>
          </a:p>
        </p:txBody>
      </p:sp>
    </p:spTree>
    <p:extLst>
      <p:ext uri="{BB962C8B-B14F-4D97-AF65-F5344CB8AC3E}">
        <p14:creationId xmlns:p14="http://schemas.microsoft.com/office/powerpoint/2010/main" val="81503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a:t>
            </a:fld>
            <a:endParaRPr lang="en-US"/>
          </a:p>
        </p:txBody>
      </p:sp>
    </p:spTree>
    <p:extLst>
      <p:ext uri="{BB962C8B-B14F-4D97-AF65-F5344CB8AC3E}">
        <p14:creationId xmlns:p14="http://schemas.microsoft.com/office/powerpoint/2010/main" val="788155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a:t>
            </a:fld>
            <a:endParaRPr lang="en-US"/>
          </a:p>
        </p:txBody>
      </p:sp>
    </p:spTree>
    <p:extLst>
      <p:ext uri="{BB962C8B-B14F-4D97-AF65-F5344CB8AC3E}">
        <p14:creationId xmlns:p14="http://schemas.microsoft.com/office/powerpoint/2010/main" val="2285178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18</a:t>
            </a:fld>
            <a:endParaRPr lang="en-US"/>
          </a:p>
        </p:txBody>
      </p:sp>
    </p:spTree>
    <p:extLst>
      <p:ext uri="{BB962C8B-B14F-4D97-AF65-F5344CB8AC3E}">
        <p14:creationId xmlns:p14="http://schemas.microsoft.com/office/powerpoint/2010/main" val="2034161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19</a:t>
            </a:fld>
            <a:endParaRPr lang="en-US"/>
          </a:p>
        </p:txBody>
      </p:sp>
    </p:spTree>
    <p:extLst>
      <p:ext uri="{BB962C8B-B14F-4D97-AF65-F5344CB8AC3E}">
        <p14:creationId xmlns:p14="http://schemas.microsoft.com/office/powerpoint/2010/main" val="1327994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a:t>
            </a:fld>
            <a:endParaRPr lang="en-US"/>
          </a:p>
        </p:txBody>
      </p:sp>
    </p:spTree>
    <p:extLst>
      <p:ext uri="{BB962C8B-B14F-4D97-AF65-F5344CB8AC3E}">
        <p14:creationId xmlns:p14="http://schemas.microsoft.com/office/powerpoint/2010/main" val="1843308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62</a:t>
            </a:fld>
            <a:endParaRPr lang="en-US"/>
          </a:p>
        </p:txBody>
      </p:sp>
    </p:spTree>
    <p:extLst>
      <p:ext uri="{BB962C8B-B14F-4D97-AF65-F5344CB8AC3E}">
        <p14:creationId xmlns:p14="http://schemas.microsoft.com/office/powerpoint/2010/main" val="2953321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63</a:t>
            </a:fld>
            <a:endParaRPr lang="en-US"/>
          </a:p>
        </p:txBody>
      </p:sp>
    </p:spTree>
    <p:extLst>
      <p:ext uri="{BB962C8B-B14F-4D97-AF65-F5344CB8AC3E}">
        <p14:creationId xmlns:p14="http://schemas.microsoft.com/office/powerpoint/2010/main" val="1107532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64</a:t>
            </a:fld>
            <a:endParaRPr lang="en-US"/>
          </a:p>
        </p:txBody>
      </p:sp>
    </p:spTree>
    <p:extLst>
      <p:ext uri="{BB962C8B-B14F-4D97-AF65-F5344CB8AC3E}">
        <p14:creationId xmlns:p14="http://schemas.microsoft.com/office/powerpoint/2010/main" val="614159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65</a:t>
            </a:fld>
            <a:endParaRPr lang="en-US"/>
          </a:p>
        </p:txBody>
      </p:sp>
    </p:spTree>
    <p:extLst>
      <p:ext uri="{BB962C8B-B14F-4D97-AF65-F5344CB8AC3E}">
        <p14:creationId xmlns:p14="http://schemas.microsoft.com/office/powerpoint/2010/main" val="4200007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66</a:t>
            </a:fld>
            <a:endParaRPr lang="en-US"/>
          </a:p>
        </p:txBody>
      </p:sp>
    </p:spTree>
    <p:extLst>
      <p:ext uri="{BB962C8B-B14F-4D97-AF65-F5344CB8AC3E}">
        <p14:creationId xmlns:p14="http://schemas.microsoft.com/office/powerpoint/2010/main" val="4028080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DE0614E-D88A-41D7-9204-8D9DE020AC9E}" type="slidenum">
              <a:rPr lang="en-US"/>
              <a:pPr/>
              <a:t>69</a:t>
            </a:fld>
            <a:endParaRPr lang="en-US"/>
          </a:p>
        </p:txBody>
      </p:sp>
      <p:sp>
        <p:nvSpPr>
          <p:cNvPr id="1080322" name="Rectangle 2"/>
          <p:cNvSpPr txBox="1">
            <a:spLocks noGrp="1" noRot="1" noChangeAspect="1" noChangeArrowheads="1" noTextEdit="1"/>
          </p:cNvSpPr>
          <p:nvPr>
            <p:ph type="sldImg"/>
          </p:nvPr>
        </p:nvSpPr>
        <p:spPr>
          <a:xfrm>
            <a:off x="1143000" y="695325"/>
            <a:ext cx="4572000" cy="3429000"/>
          </a:xfrm>
          <a:ln/>
        </p:spPr>
      </p:sp>
      <p:sp>
        <p:nvSpPr>
          <p:cNvPr id="1080323" name="Rectangle 3"/>
          <p:cNvSpPr txBox="1">
            <a:spLocks noGrp="1" noChangeArrowheads="1"/>
          </p:cNvSpPr>
          <p:nvPr>
            <p:ph type="body" idx="1"/>
          </p:nvPr>
        </p:nvSpPr>
        <p:spPr>
          <a:xfrm>
            <a:off x="685800" y="4343400"/>
            <a:ext cx="5486400" cy="4114800"/>
          </a:xfrm>
          <a:ln/>
        </p:spPr>
        <p:txBody>
          <a:bodyPr wrap="none" anchor="ctr"/>
          <a:lstStyle/>
          <a:p>
            <a:endParaRPr lang="en-US"/>
          </a:p>
        </p:txBody>
      </p:sp>
    </p:spTree>
    <p:extLst>
      <p:ext uri="{BB962C8B-B14F-4D97-AF65-F5344CB8AC3E}">
        <p14:creationId xmlns:p14="http://schemas.microsoft.com/office/powerpoint/2010/main" val="4137912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563F056-5222-4082-82FE-AE6B48A31DD0}" type="slidenum">
              <a:rPr lang="en-US"/>
              <a:pPr/>
              <a:t>74</a:t>
            </a:fld>
            <a:endParaRPr lang="en-US"/>
          </a:p>
        </p:txBody>
      </p:sp>
      <p:sp>
        <p:nvSpPr>
          <p:cNvPr id="1086466" name="Rectangle 2"/>
          <p:cNvSpPr txBox="1">
            <a:spLocks noGrp="1" noRot="1" noChangeAspect="1" noChangeArrowheads="1" noTextEdit="1"/>
          </p:cNvSpPr>
          <p:nvPr>
            <p:ph type="sldImg"/>
          </p:nvPr>
        </p:nvSpPr>
        <p:spPr>
          <a:xfrm>
            <a:off x="1143000" y="695325"/>
            <a:ext cx="4572000" cy="3429000"/>
          </a:xfrm>
          <a:ln/>
        </p:spPr>
      </p:sp>
      <p:sp>
        <p:nvSpPr>
          <p:cNvPr id="1086467" name="Rectangle 3"/>
          <p:cNvSpPr txBox="1">
            <a:spLocks noGrp="1" noChangeArrowheads="1"/>
          </p:cNvSpPr>
          <p:nvPr>
            <p:ph type="body" idx="1"/>
          </p:nvPr>
        </p:nvSpPr>
        <p:spPr>
          <a:xfrm>
            <a:off x="685800" y="4343400"/>
            <a:ext cx="5486400" cy="4114800"/>
          </a:xfrm>
          <a:ln/>
        </p:spPr>
        <p:txBody>
          <a:bodyPr wrap="none" anchor="ctr"/>
          <a:lstStyle/>
          <a:p>
            <a:endParaRPr lang="en-US"/>
          </a:p>
        </p:txBody>
      </p:sp>
    </p:spTree>
    <p:extLst>
      <p:ext uri="{BB962C8B-B14F-4D97-AF65-F5344CB8AC3E}">
        <p14:creationId xmlns:p14="http://schemas.microsoft.com/office/powerpoint/2010/main" val="2305308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CB8DA34-F000-4B82-8A98-112C25FA06D4}" type="slidenum">
              <a:rPr lang="en-US"/>
              <a:pPr/>
              <a:t>75</a:t>
            </a:fld>
            <a:endParaRPr lang="en-US"/>
          </a:p>
        </p:txBody>
      </p:sp>
      <p:sp>
        <p:nvSpPr>
          <p:cNvPr id="1088514" name="Rectangle 2"/>
          <p:cNvSpPr txBox="1">
            <a:spLocks noGrp="1" noRot="1" noChangeAspect="1" noChangeArrowheads="1" noTextEdit="1"/>
          </p:cNvSpPr>
          <p:nvPr>
            <p:ph type="sldImg"/>
          </p:nvPr>
        </p:nvSpPr>
        <p:spPr>
          <a:xfrm>
            <a:off x="1143000" y="695325"/>
            <a:ext cx="4572000" cy="3429000"/>
          </a:xfrm>
          <a:ln/>
        </p:spPr>
      </p:sp>
      <p:sp>
        <p:nvSpPr>
          <p:cNvPr id="1088515" name="Rectangle 3"/>
          <p:cNvSpPr txBox="1">
            <a:spLocks noGrp="1" noChangeArrowheads="1"/>
          </p:cNvSpPr>
          <p:nvPr>
            <p:ph type="body" idx="1"/>
          </p:nvPr>
        </p:nvSpPr>
        <p:spPr>
          <a:xfrm>
            <a:off x="685800" y="4343400"/>
            <a:ext cx="5486400" cy="4114800"/>
          </a:xfrm>
          <a:ln/>
        </p:spPr>
        <p:txBody>
          <a:bodyPr wrap="none" anchor="ctr"/>
          <a:lstStyle/>
          <a:p>
            <a:endParaRPr lang="en-US"/>
          </a:p>
        </p:txBody>
      </p:sp>
    </p:spTree>
    <p:extLst>
      <p:ext uri="{BB962C8B-B14F-4D97-AF65-F5344CB8AC3E}">
        <p14:creationId xmlns:p14="http://schemas.microsoft.com/office/powerpoint/2010/main" val="3396597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87</a:t>
            </a:fld>
            <a:endParaRPr lang="en-US"/>
          </a:p>
        </p:txBody>
      </p:sp>
    </p:spTree>
    <p:extLst>
      <p:ext uri="{BB962C8B-B14F-4D97-AF65-F5344CB8AC3E}">
        <p14:creationId xmlns:p14="http://schemas.microsoft.com/office/powerpoint/2010/main" val="104953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a:t>
            </a:fld>
            <a:endParaRPr lang="en-US"/>
          </a:p>
        </p:txBody>
      </p:sp>
    </p:spTree>
    <p:extLst>
      <p:ext uri="{BB962C8B-B14F-4D97-AF65-F5344CB8AC3E}">
        <p14:creationId xmlns:p14="http://schemas.microsoft.com/office/powerpoint/2010/main" val="3455060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a:t>
            </a:fld>
            <a:endParaRPr lang="en-US"/>
          </a:p>
        </p:txBody>
      </p:sp>
    </p:spTree>
    <p:extLst>
      <p:ext uri="{BB962C8B-B14F-4D97-AF65-F5344CB8AC3E}">
        <p14:creationId xmlns:p14="http://schemas.microsoft.com/office/powerpoint/2010/main" val="598722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a:t>
            </a:fld>
            <a:endParaRPr lang="en-US"/>
          </a:p>
        </p:txBody>
      </p:sp>
    </p:spTree>
    <p:extLst>
      <p:ext uri="{BB962C8B-B14F-4D97-AF65-F5344CB8AC3E}">
        <p14:creationId xmlns:p14="http://schemas.microsoft.com/office/powerpoint/2010/main" val="4263363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a:t>
            </a:fld>
            <a:endParaRPr lang="en-US"/>
          </a:p>
        </p:txBody>
      </p:sp>
    </p:spTree>
    <p:extLst>
      <p:ext uri="{BB962C8B-B14F-4D97-AF65-F5344CB8AC3E}">
        <p14:creationId xmlns:p14="http://schemas.microsoft.com/office/powerpoint/2010/main" val="3129081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a:t>
            </a:fld>
            <a:endParaRPr lang="en-US"/>
          </a:p>
        </p:txBody>
      </p:sp>
    </p:spTree>
    <p:extLst>
      <p:ext uri="{BB962C8B-B14F-4D97-AF65-F5344CB8AC3E}">
        <p14:creationId xmlns:p14="http://schemas.microsoft.com/office/powerpoint/2010/main" val="919421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a:t>
            </a:fld>
            <a:endParaRPr lang="en-US"/>
          </a:p>
        </p:txBody>
      </p:sp>
    </p:spTree>
    <p:extLst>
      <p:ext uri="{BB962C8B-B14F-4D97-AF65-F5344CB8AC3E}">
        <p14:creationId xmlns:p14="http://schemas.microsoft.com/office/powerpoint/2010/main" val="506242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a:t>
            </a:fld>
            <a:endParaRPr lang="en-US"/>
          </a:p>
        </p:txBody>
      </p:sp>
    </p:spTree>
    <p:extLst>
      <p:ext uri="{BB962C8B-B14F-4D97-AF65-F5344CB8AC3E}">
        <p14:creationId xmlns:p14="http://schemas.microsoft.com/office/powerpoint/2010/main" val="2933402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GPGPU</a:t>
            </a:r>
            <a:endParaRPr lang="en-US" dirty="0"/>
          </a:p>
          <a:p>
            <a:pPr>
              <a:defRPr/>
            </a:pPr>
            <a:r>
              <a:rPr lang="en-US" dirty="0" smtClean="0"/>
              <a:t>Tue Apr 14 </a:t>
            </a:r>
            <a:r>
              <a:rPr lang="en-US" dirty="0" smtClean="0"/>
              <a:t>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GPGPU</a:t>
            </a:r>
            <a:endParaRPr lang="en-US" dirty="0"/>
          </a:p>
          <a:p>
            <a:pPr>
              <a:defRPr/>
            </a:pPr>
            <a:r>
              <a:rPr lang="en-US" dirty="0" smtClean="0"/>
              <a:t>Tue Apr 14 </a:t>
            </a:r>
            <a:r>
              <a:rPr lang="en-US" dirty="0" smtClean="0"/>
              <a:t>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GPGPU</a:t>
            </a:r>
            <a:endParaRPr lang="en-US" dirty="0"/>
          </a:p>
          <a:p>
            <a:pPr>
              <a:defRPr/>
            </a:pPr>
            <a:r>
              <a:rPr lang="en-US" dirty="0" smtClean="0"/>
              <a:t>Tue Apr 14 </a:t>
            </a:r>
            <a:r>
              <a:rPr lang="en-US" dirty="0" smtClean="0"/>
              <a:t>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GPGPU</a:t>
            </a:r>
            <a:endParaRPr lang="en-US" dirty="0"/>
          </a:p>
          <a:p>
            <a:pPr>
              <a:defRPr/>
            </a:pPr>
            <a:r>
              <a:rPr lang="en-US" dirty="0" smtClean="0"/>
              <a:t>Tue Apr 14 </a:t>
            </a:r>
            <a:r>
              <a:rPr lang="en-US" dirty="0" smtClean="0"/>
              <a:t>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GPGPU</a:t>
            </a:r>
            <a:endParaRPr lang="en-US" dirty="0"/>
          </a:p>
          <a:p>
            <a:pPr>
              <a:defRPr/>
            </a:pPr>
            <a:r>
              <a:rPr lang="en-US" dirty="0" smtClean="0"/>
              <a:t>Tue Apr 14 </a:t>
            </a:r>
            <a:r>
              <a:rPr lang="en-US" dirty="0" smtClean="0"/>
              <a:t>2015</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GPGPU</a:t>
            </a:r>
            <a:endParaRPr lang="en-US" dirty="0"/>
          </a:p>
          <a:p>
            <a:pPr>
              <a:defRPr/>
            </a:pPr>
            <a:r>
              <a:rPr lang="en-US" dirty="0" smtClean="0"/>
              <a:t>Tue Apr 14 </a:t>
            </a:r>
            <a:r>
              <a:rPr lang="en-US" dirty="0" smtClean="0"/>
              <a:t>2015</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GPGPU</a:t>
            </a:r>
            <a:endParaRPr lang="en-US" dirty="0"/>
          </a:p>
          <a:p>
            <a:pPr>
              <a:defRPr/>
            </a:pPr>
            <a:r>
              <a:rPr lang="en-US" dirty="0" smtClean="0"/>
              <a:t>Tue Apr 14 </a:t>
            </a:r>
            <a:r>
              <a:rPr lang="en-US" dirty="0" smtClean="0"/>
              <a:t>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GPGPU</a:t>
            </a:r>
            <a:endParaRPr lang="en-US" dirty="0"/>
          </a:p>
          <a:p>
            <a:pPr>
              <a:defRPr/>
            </a:pPr>
            <a:r>
              <a:rPr lang="en-US" dirty="0" smtClean="0"/>
              <a:t>Tue Apr 14 </a:t>
            </a:r>
            <a:r>
              <a:rPr lang="en-US" dirty="0" smtClean="0"/>
              <a:t>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GPGPU</a:t>
            </a:r>
            <a:endParaRPr lang="en-US" dirty="0"/>
          </a:p>
          <a:p>
            <a:pPr>
              <a:defRPr/>
            </a:pPr>
            <a:r>
              <a:rPr lang="en-US" dirty="0" smtClean="0"/>
              <a:t>Tue Apr 14 </a:t>
            </a:r>
            <a:r>
              <a:rPr lang="en-US" dirty="0" smtClean="0"/>
              <a:t>2015</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smtClean="0"/>
              <a:t>Supercomputing in Plain </a:t>
            </a:r>
            <a:r>
              <a:rPr lang="en-US" dirty="0" smtClean="0"/>
              <a:t>English: GPGPU</a:t>
            </a:r>
            <a:endParaRPr lang="en-US" dirty="0" smtClean="0"/>
          </a:p>
          <a:p>
            <a:pPr>
              <a:defRPr/>
            </a:pPr>
            <a:r>
              <a:rPr lang="en-US" dirty="0" smtClean="0"/>
              <a:t>Tue Apr 14 </a:t>
            </a:r>
            <a:r>
              <a:rPr lang="en-US" dirty="0" smtClean="0"/>
              <a:t>2015</a:t>
            </a:r>
            <a:endParaRPr lang="en-US" dirty="0"/>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GPGPU</a:t>
            </a:r>
            <a:endParaRPr lang="en-US" dirty="0"/>
          </a:p>
          <a:p>
            <a:pPr>
              <a:defRPr/>
            </a:pPr>
            <a:r>
              <a:rPr lang="en-US" dirty="0" smtClean="0"/>
              <a:t>Tue Apr 14 </a:t>
            </a:r>
            <a:r>
              <a:rPr lang="en-US" dirty="0" smtClean="0"/>
              <a:t>2015</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GPGPU</a:t>
            </a:r>
            <a:endParaRPr lang="en-US" dirty="0"/>
          </a:p>
          <a:p>
            <a:pPr>
              <a:defRPr/>
            </a:pPr>
            <a:r>
              <a:rPr lang="en-US" dirty="0" smtClean="0"/>
              <a:t>Tue Apr 14 </a:t>
            </a:r>
            <a:r>
              <a:rPr lang="en-US" dirty="0" smtClean="0"/>
              <a:t>2015</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GPGPU</a:t>
            </a:r>
            <a:endParaRPr lang="en-US" dirty="0"/>
          </a:p>
          <a:p>
            <a:pPr>
              <a:defRPr/>
            </a:pPr>
            <a:r>
              <a:rPr lang="en-US" dirty="0" smtClean="0"/>
              <a:t>Tue Apr 14 </a:t>
            </a:r>
            <a:r>
              <a:rPr lang="en-US" dirty="0" smtClean="0"/>
              <a:t>2015</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Supercomputing in Plain </a:t>
            </a:r>
            <a:r>
              <a:rPr lang="en-US" dirty="0" smtClean="0"/>
              <a:t>English: GPGPU</a:t>
            </a:r>
            <a:endParaRPr lang="en-US" dirty="0" smtClean="0"/>
          </a:p>
          <a:p>
            <a:pPr>
              <a:defRPr/>
            </a:pPr>
            <a:r>
              <a:rPr lang="en-US" dirty="0" smtClean="0"/>
              <a:t>Tue Apr 14 </a:t>
            </a:r>
            <a:r>
              <a:rPr lang="en-US" dirty="0" smtClean="0"/>
              <a:t>2015</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6"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228600" y="6127899"/>
            <a:ext cx="776288" cy="5476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4" name="Picture 1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460500" y="6364488"/>
            <a:ext cx="1663700" cy="283823"/>
          </a:xfrm>
          <a:prstGeom prst="rect">
            <a:avLst/>
          </a:prstGeom>
        </p:spPr>
      </p:pic>
      <p:pic>
        <p:nvPicPr>
          <p:cNvPr id="94210" name="Picture 2" descr="SiPE logo"/>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9375" y="579008"/>
            <a:ext cx="517525" cy="39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ww.oneocii.okepscor.org/wp-content/uploads/2014/02/Logo2-260x100.png"/>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6707189" y="6178341"/>
            <a:ext cx="1251302" cy="48127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1.xml"/><Relationship Id="rId7" Type="http://schemas.openxmlformats.org/officeDocument/2006/relationships/image" Target="../media/image8.ti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rtmp://stream3.onenet.net/live/mp4:sipe-wowz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sipe2015@gmail.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linuxclustersinstitute.org/workshop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c15.supercomputing.org/" TargetMode="External"/><Relationship Id="rId5" Type="http://schemas.openxmlformats.org/officeDocument/2006/relationships/hyperlink" Target="http://www.mcs.anl.gov/ieeecluster2015/" TargetMode="External"/><Relationship Id="rId4" Type="http://schemas.openxmlformats.org/officeDocument/2006/relationships/hyperlink" Target="https://conferences.xsede.org/xsede15"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3" Type="http://schemas.openxmlformats.org/officeDocument/2006/relationships/notesSlide" Target="../notesSlides/notesSlide19.xml"/><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pn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gizmodo.com/5032891/nissans-eco-gas-pedal-fights-back-to-help-you-save-gas"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images.nvidia.com/products/quadro_fx_5800/Quadro_FX5800_low_3qtr.png" TargetMode="External"/><Relationship Id="rId7" Type="http://schemas.openxmlformats.org/officeDocument/2006/relationships/image" Target="../media/image25.png"/><Relationship Id="rId2" Type="http://schemas.openxmlformats.org/officeDocument/2006/relationships/hyperlink" Target="http://www.amd.com/us-en/assets/content_type/DigitalMedia/46928a_01_ATI-FirePro_V8700_angled_low_res.gif" TargetMode="Externa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hyperlink" Target="http://www.overclockers.ua/news/cpu/106612-Knights-Ferry.j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23.png"/><Relationship Id="rId5" Type="http://schemas.openxmlformats.org/officeDocument/2006/relationships/image" Target="../media/image27.jpe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tgdaily.com/enterprise/126591-graphics-chips-market-is-showing-some-lif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secure-software.intel.com/sites/default/files/article/334766/intel-xeon-phi-systemsoftwaredevelopersguide.pdf" TargetMode="External"/><Relationship Id="rId2" Type="http://schemas.openxmlformats.org/officeDocument/2006/relationships/hyperlink" Target="http://www.tacc.utexas.edu/user-services/user-guides/stampede-user-guid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llpanorama.wordpress.com/2008/05/21/my-first-cuda-progra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oscer.ou.edu/educ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pgroup.com/resources/accel.ht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en.wikipedia.org/wiki/OpenACC"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pgroup.com/doc/openacc_gs.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oscer.ou.edu/educa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pgroup.com/doc/openacc_gs.pdf"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cac.cornell.edu/education/training/ParallelFall2012/OpenMPNov2012.pdf"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anandtech.com/show/8729/nvidia-launches-tesla-k80-gk210-gpu" TargetMode="External"/><Relationship Id="rId2" Type="http://schemas.openxmlformats.org/officeDocument/2006/relationships/hyperlink" Target="http://www.nvidia.com/object/tesla-servers.html" TargetMode="Externa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en.wikipedia.org/wiki/Nvidia_Tesla"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linuxclustersinstitute.org/workshop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c15.supercomputing.org/" TargetMode="External"/><Relationship Id="rId5" Type="http://schemas.openxmlformats.org/officeDocument/2006/relationships/hyperlink" Target="http://www.mcs.anl.gov/ieeecluster2015/" TargetMode="External"/><Relationship Id="rId4" Type="http://schemas.openxmlformats.org/officeDocument/2006/relationships/hyperlink" Target="https://conferences.xsede.org/xsede15" TargetMode="External"/></Relationships>
</file>

<file path=ppt/slides/_rels/slide6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3" Type="http://schemas.openxmlformats.org/officeDocument/2006/relationships/notesSlide" Target="../notesSlides/notesSlide23.xml"/><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pn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hyperlink" Target="http://www.oscer.ou.edu/" TargetMode="External"/><Relationship Id="rId4" Type="http://schemas.openxmlformats.org/officeDocument/2006/relationships/notesSlide" Target="../notesSlides/notesSlide24.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hyperlink" Target="http://www.nvidia.com/object/IO_43499.html" TargetMode="External"/><Relationship Id="rId4" Type="http://schemas.openxmlformats.org/officeDocument/2006/relationships/image" Target="../media/image30.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jwplayer.onenet.net/stream6/sipe.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developer.download.nvidia.com/compute/cuda/sdk/website/Linear_Algebra.html#matrixMul" TargetMode="Externa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hyperlink" Target="http://www.oscer.ou.edu/" TargetMode="External"/><Relationship Id="rId4" Type="http://schemas.openxmlformats.org/officeDocument/2006/relationships/notesSlide" Target="../notesSlides/notesSlide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685800" y="933448"/>
            <a:ext cx="7924800" cy="2362200"/>
          </a:xfrm>
        </p:spPr>
        <p:txBody>
          <a:bodyPr/>
          <a:lstStyle/>
          <a:p>
            <a:pPr eaLnBrk="1" hangingPunct="1">
              <a:lnSpc>
                <a:spcPct val="80000"/>
              </a:lnSpc>
              <a:defRPr/>
            </a:pPr>
            <a:r>
              <a:rPr lang="en-US" sz="4800" dirty="0" smtClean="0">
                <a:effectLst>
                  <a:outerShdw blurRad="38100" dist="38100" dir="2700000" algn="tl">
                    <a:srgbClr val="C0C0C0"/>
                  </a:outerShdw>
                </a:effectLst>
                <a:latin typeface="Arial Black" pitchFamily="34" charset="0"/>
              </a:rPr>
              <a:t>Supercomputing</a:t>
            </a:r>
            <a:br>
              <a:rPr lang="en-US" sz="4800" dirty="0" smtClean="0">
                <a:effectLst>
                  <a:outerShdw blurRad="38100" dist="38100" dir="2700000" algn="tl">
                    <a:srgbClr val="C0C0C0"/>
                  </a:outerShdw>
                </a:effectLst>
                <a:latin typeface="Arial Black" pitchFamily="34" charset="0"/>
              </a:rPr>
            </a:br>
            <a:r>
              <a:rPr lang="en-US" sz="4800" dirty="0" smtClean="0">
                <a:effectLst>
                  <a:outerShdw blurRad="38100" dist="38100" dir="2700000" algn="tl">
                    <a:srgbClr val="C0C0C0"/>
                  </a:outerShdw>
                </a:effectLst>
                <a:latin typeface="Arial Black" pitchFamily="34" charset="0"/>
              </a:rPr>
              <a:t>in Plain English</a:t>
            </a:r>
            <a:br>
              <a:rPr lang="en-US" sz="4800" dirty="0" smtClean="0">
                <a:effectLst>
                  <a:outerShdw blurRad="38100" dist="38100" dir="2700000" algn="tl">
                    <a:srgbClr val="C0C0C0"/>
                  </a:outerShdw>
                </a:effectLst>
                <a:latin typeface="Arial Black" pitchFamily="34" charset="0"/>
              </a:rPr>
            </a:br>
            <a:r>
              <a:rPr lang="en-US" sz="3600" dirty="0" smtClean="0">
                <a:solidFill>
                  <a:schemeClr val="tx1"/>
                </a:solidFill>
              </a:rPr>
              <a:t>GPGPU: Number Crunching in</a:t>
            </a:r>
            <a:br>
              <a:rPr lang="en-US" sz="3600" dirty="0" smtClean="0">
                <a:solidFill>
                  <a:schemeClr val="tx1"/>
                </a:solidFill>
              </a:rPr>
            </a:br>
            <a:r>
              <a:rPr lang="en-US" sz="3600" dirty="0" smtClean="0">
                <a:solidFill>
                  <a:schemeClr val="tx1"/>
                </a:solidFill>
              </a:rPr>
              <a:t>Your Graphics Card</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344128" y="3238500"/>
            <a:ext cx="8495072" cy="1600200"/>
          </a:xfrm>
        </p:spPr>
        <p:txBody>
          <a:bodyPr/>
          <a:lstStyle/>
          <a:p>
            <a:pPr eaLnBrk="1" hangingPunct="1">
              <a:lnSpc>
                <a:spcPct val="90000"/>
              </a:lnSpc>
              <a:spcBef>
                <a:spcPts val="0"/>
              </a:spcBef>
            </a:pPr>
            <a:r>
              <a:rPr lang="en-US" b="1" dirty="0" smtClean="0"/>
              <a:t>Henry Neeman, Director</a:t>
            </a:r>
          </a:p>
          <a:p>
            <a:pPr eaLnBrk="1" hangingPunct="1">
              <a:lnSpc>
                <a:spcPct val="90000"/>
              </a:lnSpc>
              <a:spcBef>
                <a:spcPts val="0"/>
              </a:spcBef>
            </a:pPr>
            <a:r>
              <a:rPr lang="en-US" sz="1700" b="1" dirty="0" smtClean="0"/>
              <a:t>Director, OU Supercomputing Center for Education &amp; Research (OSCER)</a:t>
            </a:r>
          </a:p>
          <a:p>
            <a:pPr eaLnBrk="1" hangingPunct="1">
              <a:lnSpc>
                <a:spcPct val="90000"/>
              </a:lnSpc>
              <a:spcBef>
                <a:spcPts val="0"/>
              </a:spcBef>
            </a:pPr>
            <a:r>
              <a:rPr lang="en-US" sz="1700" b="1" dirty="0" smtClean="0"/>
              <a:t>Assistant Vice President, Information Technology – Research Strategy Advisor</a:t>
            </a:r>
          </a:p>
          <a:p>
            <a:pPr eaLnBrk="1" hangingPunct="1">
              <a:lnSpc>
                <a:spcPct val="90000"/>
              </a:lnSpc>
              <a:spcBef>
                <a:spcPts val="0"/>
              </a:spcBef>
            </a:pPr>
            <a:r>
              <a:rPr lang="en-US" sz="1700" b="1" dirty="0" smtClean="0"/>
              <a:t>Associate Professor, College of Engineering</a:t>
            </a:r>
          </a:p>
          <a:p>
            <a:pPr eaLnBrk="1" hangingPunct="1">
              <a:lnSpc>
                <a:spcPct val="90000"/>
              </a:lnSpc>
              <a:spcBef>
                <a:spcPts val="0"/>
              </a:spcBef>
            </a:pPr>
            <a:r>
              <a:rPr lang="en-US" sz="1700" b="1" dirty="0" smtClean="0"/>
              <a:t>Adjunct Associate Professor, School of Computer Science</a:t>
            </a:r>
          </a:p>
          <a:p>
            <a:pPr eaLnBrk="1" hangingPunct="1">
              <a:lnSpc>
                <a:spcPct val="90000"/>
              </a:lnSpc>
              <a:spcBef>
                <a:spcPts val="0"/>
              </a:spcBef>
            </a:pPr>
            <a:r>
              <a:rPr lang="en-US" sz="1700" b="1" dirty="0" smtClean="0"/>
              <a:t>University of Oklahoma</a:t>
            </a:r>
          </a:p>
          <a:p>
            <a:pPr eaLnBrk="1" hangingPunct="1">
              <a:lnSpc>
                <a:spcPct val="90000"/>
              </a:lnSpc>
              <a:spcBef>
                <a:spcPts val="0"/>
              </a:spcBef>
            </a:pPr>
            <a:r>
              <a:rPr lang="en-US" sz="1700" b="1" dirty="0" smtClean="0"/>
              <a:t>Tuesday April </a:t>
            </a:r>
            <a:r>
              <a:rPr lang="en-US" sz="1700" b="1" dirty="0" smtClean="0"/>
              <a:t>14 </a:t>
            </a:r>
            <a:r>
              <a:rPr lang="en-US" sz="1700" b="1" dirty="0" smtClean="0"/>
              <a:t>2015</a:t>
            </a:r>
          </a:p>
        </p:txBody>
      </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1273" name="Picture 6" descr="ou201_logo"/>
          <p:cNvPicPr>
            <a:picLocks noChangeAspect="1" noChangeArrowheads="1"/>
          </p:cNvPicPr>
          <p:nvPr/>
        </p:nvPicPr>
        <p:blipFill>
          <a:blip r:embed="rId5" cstate="print"/>
          <a:srcRect/>
          <a:stretch>
            <a:fillRect/>
          </a:stretch>
        </p:blipFill>
        <p:spPr bwMode="auto">
          <a:xfrm>
            <a:off x="2357112" y="5361693"/>
            <a:ext cx="588818" cy="781653"/>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3004812" y="5181600"/>
            <a:ext cx="1483086" cy="1066800"/>
          </a:xfrm>
          <a:prstGeom prst="rect">
            <a:avLst/>
          </a:prstGeom>
          <a:noFill/>
          <a:ln w="9525">
            <a:noFill/>
            <a:miter lim="800000"/>
            <a:headEnd/>
            <a:tailEnd/>
          </a:ln>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1345" y="5196849"/>
            <a:ext cx="3652055" cy="623032"/>
          </a:xfrm>
          <a:prstGeom prst="rect">
            <a:avLst/>
          </a:prstGeom>
        </p:spPr>
      </p:pic>
      <p:pic>
        <p:nvPicPr>
          <p:cNvPr id="95234" name="Picture 2" descr="SiPE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4128" y="4863264"/>
            <a:ext cx="2012984" cy="1550988"/>
          </a:xfrm>
          <a:prstGeom prst="rect">
            <a:avLst/>
          </a:prstGeom>
          <a:noFill/>
          <a:extLst>
            <a:ext uri="{909E8E84-426E-40DD-AFC4-6F175D3DCCD1}">
              <a14:hiddenFill xmlns:a14="http://schemas.microsoft.com/office/drawing/2010/main">
                <a:solidFill>
                  <a:srgbClr val="FFFFFF"/>
                </a:solidFill>
              </a14:hiddenFill>
            </a:ext>
          </a:extLst>
        </p:spPr>
      </p:pic>
      <p:pic>
        <p:nvPicPr>
          <p:cNvPr id="95236" name="Picture 4" descr="http://www.oneocii.okepscor.org/wp-content/uploads/2014/02/Logo2-260x10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2053" y="5819881"/>
            <a:ext cx="1890637" cy="7271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RTMP</a:t>
            </a:r>
            <a:endParaRPr lang="en-US" dirty="0"/>
          </a:p>
        </p:txBody>
      </p:sp>
      <p:sp>
        <p:nvSpPr>
          <p:cNvPr id="3" name="Content Placeholder 2"/>
          <p:cNvSpPr>
            <a:spLocks noGrp="1"/>
          </p:cNvSpPr>
          <p:nvPr>
            <p:ph idx="1"/>
          </p:nvPr>
        </p:nvSpPr>
        <p:spPr/>
        <p:txBody>
          <a:bodyPr/>
          <a:lstStyle/>
          <a:p>
            <a:pPr marL="0" indent="0">
              <a:buNone/>
            </a:pPr>
            <a:r>
              <a:rPr lang="en-US" dirty="0" smtClean="0"/>
              <a:t>If you have a video player that can handle RTMP, you can watch the </a:t>
            </a:r>
            <a:r>
              <a:rPr lang="en-US" dirty="0" err="1" smtClean="0"/>
              <a:t>Wowza</a:t>
            </a:r>
            <a:r>
              <a:rPr lang="en-US" dirty="0" smtClean="0"/>
              <a:t> feed that way:</a:t>
            </a:r>
          </a:p>
          <a:p>
            <a:pPr marL="0" indent="0">
              <a:buNone/>
            </a:pPr>
            <a:r>
              <a:rPr lang="en-US" sz="2200" dirty="0" smtClean="0">
                <a:latin typeface="Courier New" panose="02070309020205020404" pitchFamily="49" charset="0"/>
                <a:cs typeface="Courier New" panose="02070309020205020404" pitchFamily="49" charset="0"/>
                <a:hlinkClick r:id="rId3"/>
              </a:rPr>
              <a:t>rtmp://stream3.onenet.net/live/mp4:sipe-wowza</a:t>
            </a:r>
            <a:endParaRPr lang="en-US" sz="2200" dirty="0" smtClean="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GPGPU</a:t>
            </a:r>
            <a:endParaRPr lang="en-US" dirty="0" smtClean="0"/>
          </a:p>
          <a:p>
            <a:pPr>
              <a:defRPr/>
            </a:pPr>
            <a:r>
              <a:rPr lang="en-US" dirty="0" smtClean="0"/>
              <a:t>Tue Apr 14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a:t>
            </a:fld>
            <a:endParaRPr lang="en-US"/>
          </a:p>
        </p:txBody>
      </p:sp>
    </p:spTree>
    <p:extLst>
      <p:ext uri="{BB962C8B-B14F-4D97-AF65-F5344CB8AC3E}">
        <p14:creationId xmlns:p14="http://schemas.microsoft.com/office/powerpoint/2010/main" val="237871328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GPGPU</a:t>
            </a:r>
            <a:endParaRPr lang="en-US" dirty="0"/>
          </a:p>
          <a:p>
            <a:r>
              <a:rPr lang="en-US" dirty="0" smtClean="0"/>
              <a:t>Tue Apr 14 </a:t>
            </a:r>
            <a:r>
              <a:rPr lang="en-US" dirty="0" smtClean="0"/>
              <a:t>2015</a:t>
            </a:r>
            <a:endParaRPr lang="en-US" dirty="0"/>
          </a:p>
        </p:txBody>
      </p:sp>
      <p:sp>
        <p:nvSpPr>
          <p:cNvPr id="5" name="Slide Number Placeholder 4"/>
          <p:cNvSpPr>
            <a:spLocks noGrp="1"/>
          </p:cNvSpPr>
          <p:nvPr>
            <p:ph type="sldNum" sz="quarter" idx="11"/>
          </p:nvPr>
        </p:nvSpPr>
        <p:spPr/>
        <p:txBody>
          <a:bodyPr/>
          <a:lstStyle/>
          <a:p>
            <a:fld id="{40FEA5B2-C75C-4B5B-98BE-64AAADC248CE}" type="slidenum">
              <a:rPr lang="en-US"/>
              <a:pPr/>
              <a:t>11</a:t>
            </a:fld>
            <a:endParaRPr lang="en-US"/>
          </a:p>
        </p:txBody>
      </p:sp>
      <p:sp>
        <p:nvSpPr>
          <p:cNvPr id="454658" name="Rectangle 2"/>
          <p:cNvSpPr>
            <a:spLocks noGrp="1" noChangeArrowheads="1"/>
          </p:cNvSpPr>
          <p:nvPr>
            <p:ph type="title"/>
          </p:nvPr>
        </p:nvSpPr>
        <p:spPr/>
        <p:txBody>
          <a:bodyPr/>
          <a:lstStyle/>
          <a:p>
            <a:r>
              <a:rPr lang="en-US" sz="3600" dirty="0" smtClean="0"/>
              <a:t>Toll Free Phone </a:t>
            </a:r>
            <a:r>
              <a:rPr lang="en-US" sz="3600" dirty="0"/>
              <a:t>Bridge</a:t>
            </a:r>
          </a:p>
        </p:txBody>
      </p:sp>
      <p:sp>
        <p:nvSpPr>
          <p:cNvPr id="454659" name="Rectangle 3"/>
          <p:cNvSpPr>
            <a:spLocks noGrp="1" noChangeArrowheads="1"/>
          </p:cNvSpPr>
          <p:nvPr>
            <p:ph type="body" idx="1"/>
          </p:nvPr>
        </p:nvSpPr>
        <p:spPr>
          <a:xfrm>
            <a:off x="533400" y="1371600"/>
            <a:ext cx="8077200" cy="4648200"/>
          </a:xfrm>
        </p:spPr>
        <p:txBody>
          <a:bodyPr/>
          <a:lstStyle/>
          <a:p>
            <a:pPr>
              <a:buFont typeface="Wingdings" pitchFamily="2" charset="2"/>
              <a:buNone/>
            </a:pPr>
            <a:r>
              <a:rPr lang="en-US" b="1" dirty="0" smtClean="0"/>
              <a:t>IF ALL ELSE FAILS</a:t>
            </a:r>
            <a:r>
              <a:rPr lang="en-US" dirty="0" smtClean="0"/>
              <a:t>, </a:t>
            </a:r>
            <a:r>
              <a:rPr lang="en-US" dirty="0"/>
              <a:t>you can </a:t>
            </a:r>
            <a:r>
              <a:rPr lang="en-US" dirty="0" smtClean="0"/>
              <a:t>use our </a:t>
            </a:r>
            <a:r>
              <a:rPr lang="en-US" dirty="0"/>
              <a:t>toll free phone bridge:</a:t>
            </a:r>
          </a:p>
          <a:p>
            <a:pPr algn="ctr">
              <a:buFont typeface="Wingdings" pitchFamily="2" charset="2"/>
              <a:buNone/>
            </a:pPr>
            <a:r>
              <a:rPr lang="en-US" dirty="0" smtClean="0"/>
              <a:t>800-832-0736</a:t>
            </a:r>
            <a:endParaRPr lang="en-US" dirty="0"/>
          </a:p>
          <a:p>
            <a:pPr algn="ctr">
              <a:buFont typeface="Wingdings" pitchFamily="2" charset="2"/>
              <a:buNone/>
            </a:pPr>
            <a:r>
              <a:rPr lang="en-US" dirty="0" smtClean="0"/>
              <a:t>* 623 2874 #</a:t>
            </a:r>
            <a:endParaRPr lang="en-US" dirty="0"/>
          </a:p>
          <a:p>
            <a:pPr>
              <a:buFont typeface="Wingdings" pitchFamily="2" charset="2"/>
              <a:buNone/>
            </a:pPr>
            <a:r>
              <a:rPr lang="en-US" dirty="0"/>
              <a:t>Please mute yourself and use the phone to listen.</a:t>
            </a:r>
          </a:p>
          <a:p>
            <a:pPr>
              <a:buFont typeface="Wingdings" pitchFamily="2" charset="2"/>
              <a:buNone/>
            </a:pPr>
            <a:r>
              <a:rPr lang="en-US" dirty="0"/>
              <a:t>Don’t worry, we’ll call out slide numbers as we go.</a:t>
            </a:r>
          </a:p>
          <a:p>
            <a:pPr>
              <a:buFont typeface="Wingdings" pitchFamily="2" charset="2"/>
              <a:buNone/>
            </a:pPr>
            <a:r>
              <a:rPr lang="en-US" dirty="0"/>
              <a:t>Please use the phone bridge </a:t>
            </a:r>
            <a:r>
              <a:rPr lang="en-US" b="1" u="sng" dirty="0"/>
              <a:t>ONLY</a:t>
            </a:r>
            <a:r>
              <a:rPr lang="en-US" dirty="0"/>
              <a:t> if you cannot connect any other way: the phone bridge </a:t>
            </a:r>
            <a:r>
              <a:rPr lang="en-US" dirty="0" smtClean="0"/>
              <a:t>can handle only 100 simultaneous connections, and we have over 500 participants.</a:t>
            </a:r>
            <a:endParaRPr lang="en-US" dirty="0"/>
          </a:p>
          <a:p>
            <a:pPr>
              <a:buFont typeface="Wingdings" pitchFamily="2" charset="2"/>
              <a:buNone/>
            </a:pPr>
            <a:r>
              <a:rPr lang="en-US" dirty="0"/>
              <a:t>Many thanks to </a:t>
            </a:r>
            <a:r>
              <a:rPr lang="en-US" dirty="0" smtClean="0"/>
              <a:t>OU CIO Loretta Early for </a:t>
            </a:r>
            <a:r>
              <a:rPr lang="en-US" dirty="0"/>
              <a:t>providing the toll free phone bridge</a:t>
            </a:r>
            <a:r>
              <a:rPr lang="en-US" dirty="0" smtClean="0"/>
              <a:t>.</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217841220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GPGPU</a:t>
            </a:r>
            <a:endParaRPr lang="en-US" dirty="0"/>
          </a:p>
          <a:p>
            <a:r>
              <a:rPr lang="en-US" dirty="0" smtClean="0"/>
              <a:t>Tue Apr 14 </a:t>
            </a:r>
            <a:r>
              <a:rPr lang="en-US" dirty="0" smtClean="0"/>
              <a:t>2015</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12</a:t>
            </a:fld>
            <a:endParaRPr lang="en-US"/>
          </a:p>
        </p:txBody>
      </p:sp>
      <p:sp>
        <p:nvSpPr>
          <p:cNvPr id="465922" name="Rectangle 2"/>
          <p:cNvSpPr>
            <a:spLocks noGrp="1" noChangeArrowheads="1"/>
          </p:cNvSpPr>
          <p:nvPr>
            <p:ph type="title"/>
          </p:nvPr>
        </p:nvSpPr>
        <p:spPr/>
        <p:txBody>
          <a:bodyPr/>
          <a:lstStyle/>
          <a:p>
            <a:r>
              <a:rPr lang="en-US" sz="3600" dirty="0"/>
              <a:t>Please Mute Yourself</a:t>
            </a:r>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a:t>
            </a:r>
            <a:r>
              <a:rPr lang="en-US" b="1" u="sng" dirty="0" smtClean="0"/>
              <a:t>PLEASE MUTE YOURSELF</a:t>
            </a:r>
            <a:r>
              <a:rPr lang="en-US" dirty="0" smtClean="0"/>
              <a:t>,  so </a:t>
            </a:r>
            <a:r>
              <a:rPr lang="en-US" dirty="0"/>
              <a:t>that we cannot hear you</a:t>
            </a:r>
            <a:r>
              <a:rPr lang="en-US" dirty="0" smtClean="0"/>
              <a:t>.</a:t>
            </a:r>
          </a:p>
          <a:p>
            <a:pPr>
              <a:buFont typeface="Wingdings" pitchFamily="2" charset="2"/>
              <a:buNone/>
            </a:pPr>
            <a:r>
              <a:rPr lang="en-US" dirty="0" smtClean="0"/>
              <a:t>(For </a:t>
            </a:r>
            <a:r>
              <a:rPr lang="en-US" dirty="0" err="1" smtClean="0"/>
              <a:t>Wowza</a:t>
            </a:r>
            <a:r>
              <a:rPr lang="en-US" dirty="0" smtClean="0"/>
              <a:t>, you don’t need to do that, because the information only goes from us to you, not from you to us.)</a:t>
            </a:r>
            <a:endParaRPr lang="en-US" dirty="0"/>
          </a:p>
          <a:p>
            <a:pPr>
              <a:buFont typeface="Wingdings" pitchFamily="2" charset="2"/>
              <a:buNone/>
            </a:pPr>
            <a:r>
              <a:rPr lang="en-US" dirty="0"/>
              <a:t>At OU, we will turn off the sound on all conferencing technologies.</a:t>
            </a:r>
          </a:p>
          <a:p>
            <a:pPr>
              <a:buFont typeface="Wingdings" pitchFamily="2" charset="2"/>
              <a:buNone/>
            </a:pPr>
            <a:r>
              <a:rPr lang="en-US" dirty="0"/>
              <a:t>That way, we won’t have problems with echo cancellation.</a:t>
            </a:r>
          </a:p>
          <a:p>
            <a:pPr>
              <a:buFont typeface="Wingdings" pitchFamily="2" charset="2"/>
              <a:buNone/>
            </a:pPr>
            <a:r>
              <a:rPr lang="en-US" dirty="0"/>
              <a:t>Of course, that means we cannot </a:t>
            </a:r>
            <a:r>
              <a:rPr lang="en-US"/>
              <a:t>hear </a:t>
            </a:r>
            <a:r>
              <a:rPr lang="en-US" smtClean="0"/>
              <a:t>questions</a:t>
            </a:r>
            <a:r>
              <a:rPr lang="en-US" dirty="0"/>
              <a:t>.</a:t>
            </a:r>
          </a:p>
          <a:p>
            <a:pPr>
              <a:buFont typeface="Wingdings" pitchFamily="2" charset="2"/>
              <a:buNone/>
            </a:pPr>
            <a:r>
              <a:rPr lang="en-US" dirty="0"/>
              <a:t>So </a:t>
            </a:r>
            <a:r>
              <a:rPr lang="en-US"/>
              <a:t>for </a:t>
            </a:r>
            <a:r>
              <a:rPr lang="en-US" smtClean="0"/>
              <a:t>questions</a:t>
            </a:r>
            <a:r>
              <a:rPr lang="en-US" dirty="0"/>
              <a:t>, you’ll need to send </a:t>
            </a:r>
            <a:r>
              <a:rPr lang="en-US" dirty="0" smtClean="0"/>
              <a:t>e-mail.</a:t>
            </a:r>
          </a:p>
          <a:p>
            <a:pPr>
              <a:buFont typeface="Wingdings" pitchFamily="2" charset="2"/>
              <a:buNone/>
            </a:pPr>
            <a:r>
              <a:rPr lang="en-US" b="1" dirty="0" smtClean="0"/>
              <a:t>PLEASE MUTE YOURSELF.</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390142995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GPGPU</a:t>
            </a:r>
            <a:endParaRPr lang="en-US" dirty="0"/>
          </a:p>
          <a:p>
            <a:r>
              <a:rPr lang="en-US" dirty="0" smtClean="0"/>
              <a:t>Tue Apr 14 </a:t>
            </a:r>
            <a:r>
              <a:rPr lang="en-US" dirty="0" smtClean="0"/>
              <a:t>2015</a:t>
            </a:r>
            <a:endParaRPr lang="en-US" dirty="0"/>
          </a:p>
        </p:txBody>
      </p:sp>
      <p:sp>
        <p:nvSpPr>
          <p:cNvPr id="5" name="Slide Number Placeholder 4"/>
          <p:cNvSpPr>
            <a:spLocks noGrp="1"/>
          </p:cNvSpPr>
          <p:nvPr>
            <p:ph type="sldNum" sz="quarter" idx="11"/>
          </p:nvPr>
        </p:nvSpPr>
        <p:spPr/>
        <p:txBody>
          <a:bodyPr/>
          <a:lstStyle/>
          <a:p>
            <a:fld id="{3C4F5EC7-229E-472C-A577-0EE5257C4F8A}" type="slidenum">
              <a:rPr lang="en-US"/>
              <a:pPr/>
              <a:t>13</a:t>
            </a:fld>
            <a:endParaRPr lang="en-US"/>
          </a:p>
        </p:txBody>
      </p:sp>
      <p:sp>
        <p:nvSpPr>
          <p:cNvPr id="455682" name="Rectangle 2"/>
          <p:cNvSpPr>
            <a:spLocks noGrp="1" noChangeArrowheads="1"/>
          </p:cNvSpPr>
          <p:nvPr>
            <p:ph type="title"/>
          </p:nvPr>
        </p:nvSpPr>
        <p:spPr/>
        <p:txBody>
          <a:bodyPr/>
          <a:lstStyle/>
          <a:p>
            <a:r>
              <a:rPr lang="en-US" sz="3600" smtClean="0"/>
              <a:t>Questions </a:t>
            </a:r>
            <a:r>
              <a:rPr lang="en-US" sz="3600" dirty="0" smtClean="0"/>
              <a:t>via E-mail Only</a:t>
            </a:r>
            <a:endParaRPr lang="en-US" sz="3600" dirty="0"/>
          </a:p>
        </p:txBody>
      </p:sp>
      <p:sp>
        <p:nvSpPr>
          <p:cNvPr id="455683" name="Rectangle 3"/>
          <p:cNvSpPr>
            <a:spLocks noGrp="1" noChangeArrowheads="1"/>
          </p:cNvSpPr>
          <p:nvPr>
            <p:ph type="body" idx="1"/>
          </p:nvPr>
        </p:nvSpPr>
        <p:spPr/>
        <p:txBody>
          <a:bodyPr/>
          <a:lstStyle/>
          <a:p>
            <a:pPr>
              <a:lnSpc>
                <a:spcPct val="90000"/>
              </a:lnSpc>
              <a:buFont typeface="Wingdings" pitchFamily="2" charset="2"/>
              <a:buNone/>
            </a:pPr>
            <a:r>
              <a:rPr lang="en-US"/>
              <a:t>Ask </a:t>
            </a:r>
            <a:r>
              <a:rPr lang="en-US" smtClean="0"/>
              <a:t>questions </a:t>
            </a:r>
            <a:r>
              <a:rPr lang="en-US" dirty="0" smtClean="0"/>
              <a:t>by sending e-mail to:</a:t>
            </a:r>
          </a:p>
          <a:p>
            <a:pPr>
              <a:lnSpc>
                <a:spcPct val="90000"/>
              </a:lnSpc>
              <a:buFont typeface="Wingdings" pitchFamily="2" charset="2"/>
              <a:buNone/>
            </a:pPr>
            <a:endParaRPr lang="en-US" dirty="0" smtClean="0"/>
          </a:p>
          <a:p>
            <a:pPr algn="ctr">
              <a:lnSpc>
                <a:spcPct val="90000"/>
              </a:lnSpc>
              <a:buFont typeface="Wingdings" pitchFamily="2" charset="2"/>
              <a:buNone/>
            </a:pPr>
            <a:r>
              <a:rPr lang="en-US" dirty="0" smtClean="0">
                <a:latin typeface="Courier New" pitchFamily="49" charset="0"/>
                <a:cs typeface="Courier New" pitchFamily="49" charset="0"/>
                <a:hlinkClick r:id="rId3"/>
              </a:rPr>
              <a:t>sipe2015@gmail.com</a:t>
            </a:r>
            <a:endParaRPr lang="en-US" dirty="0"/>
          </a:p>
          <a:p>
            <a:pPr>
              <a:lnSpc>
                <a:spcPct val="80000"/>
              </a:lnSpc>
              <a:buFont typeface="Wingdings" pitchFamily="2" charset="2"/>
              <a:buNone/>
            </a:pPr>
            <a:endParaRPr lang="en-US" dirty="0"/>
          </a:p>
          <a:p>
            <a:pPr>
              <a:lnSpc>
                <a:spcPct val="80000"/>
              </a:lnSpc>
              <a:buFont typeface="Wingdings" pitchFamily="2" charset="2"/>
              <a:buNone/>
            </a:pPr>
            <a:r>
              <a:rPr lang="en-US"/>
              <a:t>All </a:t>
            </a:r>
            <a:r>
              <a:rPr lang="en-US" smtClean="0"/>
              <a:t>questions </a:t>
            </a:r>
            <a:r>
              <a:rPr lang="en-US" dirty="0"/>
              <a:t>will be read out loud and then answered out loud</a:t>
            </a:r>
            <a:r>
              <a:rPr lang="en-US" dirty="0" smtClean="0"/>
              <a:t>.</a:t>
            </a:r>
          </a:p>
          <a:p>
            <a:pPr>
              <a:lnSpc>
                <a:spcPct val="80000"/>
              </a:lnSpc>
              <a:buFont typeface="Wingdings" pitchFamily="2" charset="2"/>
              <a:buNone/>
            </a:pPr>
            <a:endParaRPr lang="en-US" dirty="0"/>
          </a:p>
          <a:p>
            <a:pPr>
              <a:lnSpc>
                <a:spcPct val="80000"/>
              </a:lnSpc>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249654222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Onsite: Talent Release Form</a:t>
            </a:r>
            <a:endParaRPr lang="en-US" dirty="0"/>
          </a:p>
        </p:txBody>
      </p:sp>
      <p:sp>
        <p:nvSpPr>
          <p:cNvPr id="3" name="Content Placeholder 2"/>
          <p:cNvSpPr>
            <a:spLocks noGrp="1"/>
          </p:cNvSpPr>
          <p:nvPr>
            <p:ph idx="1"/>
          </p:nvPr>
        </p:nvSpPr>
        <p:spPr/>
        <p:txBody>
          <a:bodyPr/>
          <a:lstStyle/>
          <a:p>
            <a:pPr marL="0" indent="0">
              <a:buNone/>
            </a:pPr>
            <a:r>
              <a:rPr lang="en-US" dirty="0" smtClean="0"/>
              <a:t>If you’re attending onsite, you </a:t>
            </a:r>
            <a:r>
              <a:rPr lang="en-US" b="1" u="sng" dirty="0" smtClean="0"/>
              <a:t>MUST</a:t>
            </a:r>
            <a:r>
              <a:rPr lang="en-US" dirty="0" smtClean="0"/>
              <a:t> do one of the following:</a:t>
            </a:r>
          </a:p>
          <a:p>
            <a:r>
              <a:rPr lang="en-US" dirty="0" smtClean="0"/>
              <a:t>complete and sign the Talent Release Form,</a:t>
            </a:r>
          </a:p>
          <a:p>
            <a:pPr marL="0" indent="0">
              <a:buNone/>
            </a:pPr>
            <a:r>
              <a:rPr lang="en-US" b="1" dirty="0" smtClean="0"/>
              <a:t>OR</a:t>
            </a:r>
          </a:p>
          <a:p>
            <a:r>
              <a:rPr lang="en-US" dirty="0" smtClean="0"/>
              <a:t>sit behind the cameras (where you can’t be seen) and don’t talk at all.</a:t>
            </a:r>
          </a:p>
          <a:p>
            <a:pPr marL="0" indent="0">
              <a:buNone/>
            </a:pPr>
            <a:endParaRPr lang="en-US" dirty="0"/>
          </a:p>
          <a:p>
            <a:pPr marL="0" indent="0">
              <a:buNone/>
            </a:pPr>
            <a:r>
              <a:rPr lang="en-US" dirty="0" smtClean="0"/>
              <a:t>If you aren’t onsite, then </a:t>
            </a:r>
            <a:r>
              <a:rPr lang="en-US" b="1" dirty="0" smtClean="0"/>
              <a:t>PLEASE </a:t>
            </a:r>
            <a:r>
              <a:rPr lang="en-US" b="1" dirty="0"/>
              <a:t>MUTE YOURSELF.</a:t>
            </a:r>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GPGPU</a:t>
            </a:r>
            <a:endParaRPr lang="en-US" dirty="0" smtClean="0"/>
          </a:p>
          <a:p>
            <a:pPr>
              <a:defRPr/>
            </a:pPr>
            <a:r>
              <a:rPr lang="en-US" dirty="0" smtClean="0"/>
              <a:t>Tue Apr 14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a:t>
            </a:fld>
            <a:endParaRPr lang="en-US"/>
          </a:p>
        </p:txBody>
      </p:sp>
    </p:spTree>
    <p:extLst>
      <p:ext uri="{BB962C8B-B14F-4D97-AF65-F5344CB8AC3E}">
        <p14:creationId xmlns:p14="http://schemas.microsoft.com/office/powerpoint/2010/main" val="245737700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TENTATIVE</a:t>
            </a:r>
            <a:r>
              <a:rPr lang="en-US" dirty="0" smtClean="0">
                <a:effectLst>
                  <a:outerShdw blurRad="38100" dist="38100" dir="2700000" algn="tl">
                    <a:srgbClr val="000000">
                      <a:alpha val="43137"/>
                    </a:srgbClr>
                  </a:outerShdw>
                </a:effectLst>
              </a:rPr>
              <a:t> </a:t>
            </a:r>
            <a:r>
              <a:rPr lang="en-US" dirty="0" smtClean="0"/>
              <a:t>Schedule</a:t>
            </a:r>
            <a:endParaRPr lang="en-US" dirty="0"/>
          </a:p>
        </p:txBody>
      </p:sp>
      <p:sp>
        <p:nvSpPr>
          <p:cNvPr id="3" name="Content Placeholder 2"/>
          <p:cNvSpPr>
            <a:spLocks noGrp="1"/>
          </p:cNvSpPr>
          <p:nvPr>
            <p:ph idx="1"/>
          </p:nvPr>
        </p:nvSpPr>
        <p:spPr>
          <a:xfrm>
            <a:off x="609600" y="1371600"/>
            <a:ext cx="8001000" cy="4648200"/>
          </a:xfrm>
        </p:spPr>
        <p:txBody>
          <a:bodyPr/>
          <a:lstStyle/>
          <a:p>
            <a:pPr marL="0" indent="0">
              <a:spcBef>
                <a:spcPts val="0"/>
              </a:spcBef>
              <a:buNone/>
            </a:pPr>
            <a:r>
              <a:rPr lang="en-US" sz="2200" dirty="0"/>
              <a:t>Tue Jan </a:t>
            </a:r>
            <a:r>
              <a:rPr lang="en-US" sz="2200" dirty="0" smtClean="0"/>
              <a:t>20: GPGPU: </a:t>
            </a:r>
            <a:r>
              <a:rPr lang="en-US" sz="2200" dirty="0"/>
              <a:t>What the Heck is Supercomputing?</a:t>
            </a:r>
          </a:p>
          <a:p>
            <a:pPr marL="0" indent="0">
              <a:spcBef>
                <a:spcPts val="0"/>
              </a:spcBef>
              <a:buNone/>
            </a:pPr>
            <a:r>
              <a:rPr lang="en-US" sz="2200" dirty="0"/>
              <a:t>Tue </a:t>
            </a:r>
            <a:r>
              <a:rPr lang="en-US" sz="2200" dirty="0" smtClean="0"/>
              <a:t>Jan 27: </a:t>
            </a:r>
            <a:r>
              <a:rPr lang="en-US" sz="2200" dirty="0"/>
              <a:t>The Tyranny of the Storage Hierarchy</a:t>
            </a:r>
          </a:p>
          <a:p>
            <a:pPr marL="0" indent="0">
              <a:spcBef>
                <a:spcPts val="0"/>
              </a:spcBef>
              <a:buNone/>
            </a:pPr>
            <a:r>
              <a:rPr lang="en-US" sz="2200" dirty="0"/>
              <a:t>Tue Feb </a:t>
            </a:r>
            <a:r>
              <a:rPr lang="en-US" sz="2200" dirty="0" smtClean="0"/>
              <a:t>3: </a:t>
            </a:r>
            <a:r>
              <a:rPr lang="en-US" sz="2200" dirty="0"/>
              <a:t>Instruction Level Parallelism</a:t>
            </a:r>
          </a:p>
          <a:p>
            <a:pPr marL="0" indent="0">
              <a:spcBef>
                <a:spcPts val="0"/>
              </a:spcBef>
              <a:buNone/>
            </a:pPr>
            <a:r>
              <a:rPr lang="en-US" sz="2200" dirty="0"/>
              <a:t>Tue </a:t>
            </a:r>
            <a:r>
              <a:rPr lang="en-US" sz="2200" dirty="0" smtClean="0"/>
              <a:t>Feb 10: </a:t>
            </a:r>
            <a:r>
              <a:rPr lang="en-US" sz="2200" dirty="0"/>
              <a:t>Stupid Compiler Tricks</a:t>
            </a:r>
          </a:p>
          <a:p>
            <a:pPr marL="0" indent="0">
              <a:spcBef>
                <a:spcPts val="0"/>
              </a:spcBef>
              <a:buNone/>
            </a:pPr>
            <a:r>
              <a:rPr lang="en-US" sz="2200" dirty="0"/>
              <a:t>Tue </a:t>
            </a:r>
            <a:r>
              <a:rPr lang="en-US" sz="2200" dirty="0" smtClean="0"/>
              <a:t>Feb 17: Shared Memory </a:t>
            </a:r>
            <a:r>
              <a:rPr lang="en-US" sz="2200" dirty="0"/>
              <a:t>Multithreading</a:t>
            </a:r>
          </a:p>
          <a:p>
            <a:pPr marL="0" indent="0">
              <a:spcBef>
                <a:spcPts val="0"/>
              </a:spcBef>
              <a:buNone/>
            </a:pPr>
            <a:r>
              <a:rPr lang="en-US" sz="2200" dirty="0" smtClean="0"/>
              <a:t>Tue March 3: </a:t>
            </a:r>
            <a:r>
              <a:rPr lang="en-US" sz="2200" dirty="0"/>
              <a:t>Distributed Multiprocessing</a:t>
            </a:r>
          </a:p>
          <a:p>
            <a:pPr marL="0" indent="0">
              <a:spcBef>
                <a:spcPts val="0"/>
              </a:spcBef>
              <a:buNone/>
            </a:pPr>
            <a:r>
              <a:rPr lang="en-US" sz="2200" dirty="0"/>
              <a:t>Tue March </a:t>
            </a:r>
            <a:r>
              <a:rPr lang="en-US" sz="2200" dirty="0" smtClean="0"/>
              <a:t>10: </a:t>
            </a:r>
            <a:r>
              <a:rPr lang="en-US" sz="2200" dirty="0"/>
              <a:t>Applications and Types of Parallelism</a:t>
            </a:r>
          </a:p>
          <a:p>
            <a:pPr marL="0" indent="0">
              <a:spcBef>
                <a:spcPts val="0"/>
              </a:spcBef>
              <a:buNone/>
            </a:pPr>
            <a:r>
              <a:rPr lang="en-US" sz="2200" dirty="0" smtClean="0"/>
              <a:t>Tue </a:t>
            </a:r>
            <a:r>
              <a:rPr lang="en-US" sz="2200" dirty="0"/>
              <a:t>March </a:t>
            </a:r>
            <a:r>
              <a:rPr lang="en-US" sz="2200" dirty="0" smtClean="0"/>
              <a:t>17: </a:t>
            </a:r>
            <a:r>
              <a:rPr lang="en-US" sz="2200" b="1" dirty="0"/>
              <a:t>NO SESSION </a:t>
            </a:r>
            <a:r>
              <a:rPr lang="en-US" sz="2200" dirty="0"/>
              <a:t>(OU's Spring Break)</a:t>
            </a:r>
          </a:p>
          <a:p>
            <a:pPr marL="0" indent="0">
              <a:spcBef>
                <a:spcPts val="0"/>
              </a:spcBef>
              <a:buNone/>
            </a:pPr>
            <a:r>
              <a:rPr lang="en-US" sz="2200" dirty="0" smtClean="0"/>
              <a:t>Tue March 24: </a:t>
            </a:r>
            <a:r>
              <a:rPr lang="en-US" sz="2200" b="1" dirty="0" smtClean="0"/>
              <a:t>NO SESSION </a:t>
            </a:r>
            <a:r>
              <a:rPr lang="en-US" sz="2200" dirty="0" smtClean="0"/>
              <a:t>(Henry has a huge grant proposal due)</a:t>
            </a:r>
            <a:endParaRPr lang="en-US" sz="2200" dirty="0"/>
          </a:p>
          <a:p>
            <a:pPr marL="0" indent="0">
              <a:spcBef>
                <a:spcPts val="0"/>
              </a:spcBef>
              <a:buNone/>
            </a:pPr>
            <a:r>
              <a:rPr lang="en-US" sz="2200" dirty="0" smtClean="0"/>
              <a:t>Tue March </a:t>
            </a:r>
            <a:r>
              <a:rPr lang="en-US" sz="2200" dirty="0" smtClean="0"/>
              <a:t>31: GPGPU </a:t>
            </a:r>
            <a:r>
              <a:rPr lang="en-US" sz="2200" dirty="0" smtClean="0"/>
              <a:t>Madness</a:t>
            </a:r>
            <a:endParaRPr lang="en-US" sz="2200" dirty="0"/>
          </a:p>
          <a:p>
            <a:pPr marL="0" indent="0">
              <a:spcBef>
                <a:spcPts val="0"/>
              </a:spcBef>
              <a:buNone/>
            </a:pPr>
            <a:r>
              <a:rPr lang="en-US" sz="2200" dirty="0" smtClean="0"/>
              <a:t>Tue Apr 14: </a:t>
            </a:r>
            <a:r>
              <a:rPr lang="en-US" sz="2200" dirty="0"/>
              <a:t>High Throughput Computing</a:t>
            </a:r>
          </a:p>
          <a:p>
            <a:pPr marL="0" indent="0">
              <a:spcBef>
                <a:spcPts val="0"/>
              </a:spcBef>
              <a:buNone/>
            </a:pPr>
            <a:r>
              <a:rPr lang="en-US" sz="2200" dirty="0" smtClean="0"/>
              <a:t>Tue </a:t>
            </a:r>
            <a:r>
              <a:rPr lang="en-US" sz="2200" dirty="0"/>
              <a:t>Apr </a:t>
            </a:r>
            <a:r>
              <a:rPr lang="en-US" sz="2200" dirty="0" smtClean="0"/>
              <a:t>14: </a:t>
            </a:r>
            <a:r>
              <a:rPr lang="en-US" sz="2200" dirty="0"/>
              <a:t>GPGPU: Number Crunching in Your Graphics Card</a:t>
            </a:r>
          </a:p>
          <a:p>
            <a:pPr marL="0" indent="0">
              <a:spcBef>
                <a:spcPts val="0"/>
              </a:spcBef>
              <a:buNone/>
            </a:pPr>
            <a:r>
              <a:rPr lang="en-US" sz="2200" dirty="0"/>
              <a:t>Tue Apr </a:t>
            </a:r>
            <a:r>
              <a:rPr lang="en-US" sz="2200" dirty="0" smtClean="0"/>
              <a:t>21: </a:t>
            </a:r>
            <a:r>
              <a:rPr lang="en-US" sz="2200" dirty="0"/>
              <a:t>Grab Bag: Scientific Libraries, I/O Libraries, </a:t>
            </a:r>
            <a:r>
              <a:rPr lang="en-US" sz="2200" dirty="0" smtClean="0"/>
              <a:t>Visualization</a:t>
            </a:r>
            <a:endParaRPr lang="en-US" sz="2200"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GPGPU</a:t>
            </a:r>
            <a:endParaRPr lang="en-US" dirty="0" smtClean="0"/>
          </a:p>
          <a:p>
            <a:pPr>
              <a:defRPr/>
            </a:pPr>
            <a:r>
              <a:rPr lang="en-US" dirty="0" smtClean="0"/>
              <a:t>Tue Apr 14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a:t>
            </a:fld>
            <a:endParaRPr lang="en-US"/>
          </a:p>
        </p:txBody>
      </p:sp>
    </p:spTree>
    <p:extLst>
      <p:ext uri="{BB962C8B-B14F-4D97-AF65-F5344CB8AC3E}">
        <p14:creationId xmlns:p14="http://schemas.microsoft.com/office/powerpoint/2010/main" val="266607194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GPGPU</a:t>
            </a:r>
            <a:endParaRPr lang="en-US" dirty="0"/>
          </a:p>
          <a:p>
            <a:r>
              <a:rPr lang="en-US" dirty="0" smtClean="0"/>
              <a:t>Tue Apr 14 </a:t>
            </a:r>
            <a:r>
              <a:rPr lang="en-US" dirty="0" smtClean="0"/>
              <a:t>2015</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16</a:t>
            </a:fld>
            <a:endParaRPr lang="en-US"/>
          </a:p>
        </p:txBody>
      </p:sp>
      <p:sp>
        <p:nvSpPr>
          <p:cNvPr id="468994" name="Rectangle 2"/>
          <p:cNvSpPr>
            <a:spLocks noGrp="1" noChangeArrowheads="1"/>
          </p:cNvSpPr>
          <p:nvPr>
            <p:ph type="title"/>
          </p:nvPr>
        </p:nvSpPr>
        <p:spPr/>
        <p:txBody>
          <a:bodyPr/>
          <a:lstStyle/>
          <a:p>
            <a:r>
              <a:rPr lang="en-US" sz="3600" dirty="0"/>
              <a:t>Thanks for helping!</a:t>
            </a:r>
          </a:p>
        </p:txBody>
      </p:sp>
      <p:sp>
        <p:nvSpPr>
          <p:cNvPr id="468995" name="Rectangle 3"/>
          <p:cNvSpPr>
            <a:spLocks noGrp="1" noChangeArrowheads="1"/>
          </p:cNvSpPr>
          <p:nvPr>
            <p:ph type="body" idx="1"/>
          </p:nvPr>
        </p:nvSpPr>
        <p:spPr/>
        <p:txBody>
          <a:bodyPr/>
          <a:lstStyle/>
          <a:p>
            <a:pPr>
              <a:lnSpc>
                <a:spcPct val="90000"/>
              </a:lnSpc>
            </a:pPr>
            <a:r>
              <a:rPr lang="en-US" dirty="0" smtClean="0"/>
              <a:t>OU IT</a:t>
            </a:r>
          </a:p>
          <a:p>
            <a:pPr lvl="1">
              <a:lnSpc>
                <a:spcPct val="90000"/>
              </a:lnSpc>
            </a:pPr>
            <a:r>
              <a:rPr lang="en-US" dirty="0" smtClean="0"/>
              <a:t>OSCER </a:t>
            </a:r>
            <a:r>
              <a:rPr lang="en-US" dirty="0"/>
              <a:t>operations staff (Brandon George, Dave Akin, Brett Zimmerman, Josh </a:t>
            </a:r>
            <a:r>
              <a:rPr lang="en-US" dirty="0" smtClean="0"/>
              <a:t>Alexander, Patrick Calhoun)</a:t>
            </a:r>
          </a:p>
          <a:p>
            <a:pPr lvl="1">
              <a:lnSpc>
                <a:spcPct val="90000"/>
              </a:lnSpc>
            </a:pPr>
            <a:r>
              <a:rPr lang="en-US" dirty="0" smtClean="0"/>
              <a:t>Horst </a:t>
            </a:r>
            <a:r>
              <a:rPr lang="en-US" dirty="0" err="1" smtClean="0"/>
              <a:t>Severini</a:t>
            </a:r>
            <a:r>
              <a:rPr lang="en-US" dirty="0" smtClean="0"/>
              <a:t>, OSCER Associate Director for Remote &amp; Heterogeneous Computing</a:t>
            </a:r>
          </a:p>
          <a:p>
            <a:pPr lvl="1">
              <a:lnSpc>
                <a:spcPct val="90000"/>
              </a:lnSpc>
            </a:pPr>
            <a:r>
              <a:rPr lang="en-US" dirty="0" smtClean="0"/>
              <a:t>Debi </a:t>
            </a:r>
            <a:r>
              <a:rPr lang="en-US" dirty="0" err="1" smtClean="0"/>
              <a:t>Gentis</a:t>
            </a:r>
            <a:r>
              <a:rPr lang="en-US" dirty="0" smtClean="0"/>
              <a:t>, OSCER Coordinator</a:t>
            </a:r>
            <a:endParaRPr lang="en-US" dirty="0"/>
          </a:p>
          <a:p>
            <a:pPr lvl="1">
              <a:lnSpc>
                <a:spcPct val="90000"/>
              </a:lnSpc>
            </a:pPr>
            <a:r>
              <a:rPr lang="en-US" dirty="0" smtClean="0"/>
              <a:t>Jim Summers</a:t>
            </a:r>
          </a:p>
          <a:p>
            <a:pPr lvl="1">
              <a:lnSpc>
                <a:spcPct val="90000"/>
              </a:lnSpc>
            </a:pPr>
            <a:r>
              <a:rPr lang="en-US" dirty="0" smtClean="0"/>
              <a:t>The OU IT network team</a:t>
            </a:r>
            <a:endParaRPr lang="en-US" dirty="0"/>
          </a:p>
          <a:p>
            <a:pPr>
              <a:lnSpc>
                <a:spcPct val="90000"/>
              </a:lnSpc>
            </a:pPr>
            <a:r>
              <a:rPr lang="en-US" dirty="0" smtClean="0"/>
              <a:t>James Deaton</a:t>
            </a:r>
            <a:r>
              <a:rPr lang="en-US" dirty="0"/>
              <a:t>, Skyler </a:t>
            </a:r>
            <a:r>
              <a:rPr lang="en-US" dirty="0" smtClean="0"/>
              <a:t>Donahue, Jeremy Wright </a:t>
            </a:r>
            <a:r>
              <a:rPr lang="en-US" dirty="0"/>
              <a:t>and Steven </a:t>
            </a:r>
            <a:r>
              <a:rPr lang="en-US" dirty="0" smtClean="0"/>
              <a:t>Haldeman, </a:t>
            </a:r>
            <a:r>
              <a:rPr lang="en-US" dirty="0" err="1" smtClean="0"/>
              <a:t>OneNet</a:t>
            </a:r>
            <a:endParaRPr lang="en-US" dirty="0" smtClean="0"/>
          </a:p>
          <a:p>
            <a:pPr>
              <a:lnSpc>
                <a:spcPct val="90000"/>
              </a:lnSpc>
            </a:pPr>
            <a:r>
              <a:rPr lang="en-US" dirty="0" smtClean="0"/>
              <a:t>Kay Avila, U Iowa</a:t>
            </a:r>
          </a:p>
          <a:p>
            <a:pPr>
              <a:lnSpc>
                <a:spcPct val="90000"/>
              </a:lnSpc>
            </a:pPr>
            <a:r>
              <a:rPr lang="en-US" dirty="0" smtClean="0"/>
              <a:t>Stephen Harrell, Purdue U</a:t>
            </a:r>
          </a:p>
        </p:txBody>
      </p:sp>
    </p:spTree>
    <p:extLst>
      <p:ext uri="{BB962C8B-B14F-4D97-AF65-F5344CB8AC3E}">
        <p14:creationId xmlns:p14="http://schemas.microsoft.com/office/powerpoint/2010/main" val="426206888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GPGPU</a:t>
            </a:r>
            <a:endParaRPr lang="en-US" dirty="0"/>
          </a:p>
          <a:p>
            <a:r>
              <a:rPr lang="en-US" dirty="0" smtClean="0"/>
              <a:t>Tue Apr 14 </a:t>
            </a:r>
            <a:r>
              <a:rPr lang="en-US" dirty="0" smtClean="0"/>
              <a:t>2015</a:t>
            </a:r>
            <a:endParaRPr lang="en-US" dirty="0"/>
          </a:p>
        </p:txBody>
      </p:sp>
      <p:sp>
        <p:nvSpPr>
          <p:cNvPr id="5" name="Slide Number Placeholder 4"/>
          <p:cNvSpPr>
            <a:spLocks noGrp="1"/>
          </p:cNvSpPr>
          <p:nvPr>
            <p:ph type="sldNum" sz="quarter" idx="11"/>
          </p:nvPr>
        </p:nvSpPr>
        <p:spPr/>
        <p:txBody>
          <a:bodyPr/>
          <a:lstStyle/>
          <a:p>
            <a:fld id="{9A66C146-843B-48F7-A792-92EF9FF3154A}" type="slidenum">
              <a:rPr lang="en-US"/>
              <a:pPr/>
              <a:t>17</a:t>
            </a:fld>
            <a:endParaRPr lang="en-US"/>
          </a:p>
        </p:txBody>
      </p:sp>
      <p:sp>
        <p:nvSpPr>
          <p:cNvPr id="537602" name="Rectangle 2"/>
          <p:cNvSpPr>
            <a:spLocks noGrp="1" noChangeArrowheads="1"/>
          </p:cNvSpPr>
          <p:nvPr>
            <p:ph type="title"/>
          </p:nvPr>
        </p:nvSpPr>
        <p:spPr/>
        <p:txBody>
          <a:bodyPr/>
          <a:lstStyle/>
          <a:p>
            <a:r>
              <a:rPr lang="en-US" sz="3600"/>
              <a:t>This is an experiment!</a:t>
            </a:r>
          </a:p>
        </p:txBody>
      </p:sp>
      <p:sp>
        <p:nvSpPr>
          <p:cNvPr id="537603" name="Rectangle 3"/>
          <p:cNvSpPr>
            <a:spLocks noGrp="1" noChangeArrowheads="1"/>
          </p:cNvSpPr>
          <p:nvPr>
            <p:ph type="body" idx="1"/>
          </p:nvPr>
        </p:nvSpPr>
        <p:spPr/>
        <p:txBody>
          <a:bodyPr/>
          <a:lstStyle/>
          <a:p>
            <a:pPr>
              <a:buFont typeface="Wingdings" pitchFamily="2" charset="2"/>
              <a:buNone/>
            </a:pPr>
            <a:r>
              <a:rPr lang="en-US" dirty="0"/>
              <a:t>It’s the nature of these kinds of videoconferences that </a:t>
            </a:r>
            <a:r>
              <a:rPr lang="en-US" b="1" dirty="0"/>
              <a:t>FAILURES ARE GUARANTEED TO HAPPEN!       NO PROMISES!</a:t>
            </a:r>
          </a:p>
          <a:p>
            <a:pPr>
              <a:buFont typeface="Wingdings" pitchFamily="2" charset="2"/>
              <a:buNone/>
            </a:pPr>
            <a:r>
              <a:rPr lang="en-US" dirty="0"/>
              <a:t>So, please bear with us. Hopefully everything will work out well enough.</a:t>
            </a:r>
          </a:p>
          <a:p>
            <a:pPr>
              <a:buFont typeface="Wingdings" pitchFamily="2" charset="2"/>
              <a:buNone/>
            </a:pPr>
            <a:r>
              <a:rPr lang="en-US" dirty="0"/>
              <a:t>If you lose your connection, you can retry the same kind of connection, or try connecting another way.</a:t>
            </a:r>
          </a:p>
          <a:p>
            <a:pPr>
              <a:buFont typeface="Wingdings" pitchFamily="2" charset="2"/>
              <a:buNone/>
            </a:pPr>
            <a:r>
              <a:rPr lang="en-US" dirty="0"/>
              <a:t>Remember, if all else fails, you always have the toll free phone bridge to fall back on</a:t>
            </a:r>
            <a:r>
              <a:rPr lang="en-US" dirty="0" smtClean="0"/>
              <a:t>.</a:t>
            </a:r>
          </a:p>
          <a:p>
            <a:pPr>
              <a:buFont typeface="Wingdings" pitchFamily="2" charset="2"/>
              <a:buNone/>
            </a:pPr>
            <a:endParaRPr lang="en-US" dirty="0"/>
          </a:p>
          <a:p>
            <a:pPr>
              <a:buNone/>
            </a:pPr>
            <a:r>
              <a:rPr lang="en-US" b="1" dirty="0"/>
              <a:t>PLEASE MUTE YOURSELF</a:t>
            </a:r>
            <a:r>
              <a:rPr lang="en-US" b="1" dirty="0" smtClean="0"/>
              <a:t>.</a:t>
            </a:r>
            <a:endParaRPr lang="en-US" b="1" dirty="0"/>
          </a:p>
        </p:txBody>
      </p:sp>
    </p:spTree>
    <p:extLst>
      <p:ext uri="{BB962C8B-B14F-4D97-AF65-F5344CB8AC3E}">
        <p14:creationId xmlns:p14="http://schemas.microsoft.com/office/powerpoint/2010/main" val="55251406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in 2015!</a:t>
            </a:r>
            <a:endParaRPr lang="en-US" dirty="0"/>
          </a:p>
        </p:txBody>
      </p:sp>
      <p:sp>
        <p:nvSpPr>
          <p:cNvPr id="3" name="Content Placeholder 2"/>
          <p:cNvSpPr>
            <a:spLocks noGrp="1"/>
          </p:cNvSpPr>
          <p:nvPr>
            <p:ph idx="1"/>
          </p:nvPr>
        </p:nvSpPr>
        <p:spPr>
          <a:xfrm>
            <a:off x="392112" y="1339056"/>
            <a:ext cx="8478838" cy="4648200"/>
          </a:xfrm>
        </p:spPr>
        <p:txBody>
          <a:bodyPr/>
          <a:lstStyle/>
          <a:p>
            <a:pPr>
              <a:spcBef>
                <a:spcPts val="0"/>
              </a:spcBef>
              <a:buClrTx/>
              <a:buSzPct val="100000"/>
            </a:pPr>
            <a:r>
              <a:rPr lang="en-US" sz="1900" dirty="0" smtClean="0"/>
              <a:t>Linux Clusters Institute workshop May 18-22 2015 @ OU</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3"/>
              </a:rPr>
              <a:t>http://www.linuxclustersinstitute.org/workshops/</a:t>
            </a:r>
            <a:endParaRPr lang="en-US" sz="1500" dirty="0" smtClean="0">
              <a:latin typeface="Courier New" panose="02070309020205020404" pitchFamily="49" charset="0"/>
              <a:cs typeface="Courier New" panose="02070309020205020404" pitchFamily="49" charset="0"/>
            </a:endParaRPr>
          </a:p>
          <a:p>
            <a:pPr>
              <a:spcBef>
                <a:spcPts val="0"/>
              </a:spcBef>
              <a:buClrTx/>
              <a:buSzPct val="100000"/>
            </a:pPr>
            <a:r>
              <a:rPr lang="en-US" sz="1900" dirty="0" smtClean="0"/>
              <a:t>Great Plains Network Annual Meeting, May 27-29, Kansas City</a:t>
            </a:r>
          </a:p>
          <a:p>
            <a:pPr>
              <a:spcBef>
                <a:spcPts val="0"/>
              </a:spcBef>
              <a:buClrTx/>
              <a:buSzPct val="100000"/>
            </a:pPr>
            <a:r>
              <a:rPr lang="en-US" sz="1900" dirty="0"/>
              <a:t>Advanced Cyberinfrastructure Research &amp; Education Facilitators (ACI-REF) Virtual </a:t>
            </a:r>
            <a:r>
              <a:rPr lang="en-US" sz="1900" dirty="0" smtClean="0"/>
              <a:t>Residency May 31 - June 6 2015</a:t>
            </a:r>
          </a:p>
          <a:p>
            <a:pPr>
              <a:spcBef>
                <a:spcPts val="0"/>
              </a:spcBef>
              <a:buClrTx/>
              <a:buSzPct val="100000"/>
            </a:pPr>
            <a:r>
              <a:rPr lang="en-US" sz="1900" dirty="0" smtClean="0"/>
              <a:t>XSEDE2015, July 26-30, St. Louis MO</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4"/>
              </a:rPr>
              <a:t>https://conferences.xsede.org/xsede15</a:t>
            </a:r>
            <a:endParaRPr lang="en-US" sz="1500" dirty="0" smtClean="0">
              <a:latin typeface="Courier New" panose="02070309020205020404" pitchFamily="49" charset="0"/>
              <a:cs typeface="Courier New" panose="02070309020205020404" pitchFamily="49" charset="0"/>
            </a:endParaRPr>
          </a:p>
          <a:p>
            <a:pPr>
              <a:spcBef>
                <a:spcPts val="0"/>
              </a:spcBef>
              <a:buClrTx/>
              <a:buSzPct val="100000"/>
            </a:pPr>
            <a:r>
              <a:rPr lang="en-US" sz="1900" dirty="0" smtClean="0"/>
              <a:t>IEEE Cluster 2015, Sep 23-27, Chicago IL</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5"/>
              </a:rPr>
              <a:t>http://www.mcs.anl.gov/ieeecluster2015/</a:t>
            </a:r>
            <a:endParaRPr lang="en-US" sz="1500" dirty="0" smtClean="0">
              <a:latin typeface="Courier New" panose="02070309020205020404" pitchFamily="49" charset="0"/>
              <a:cs typeface="Courier New" panose="02070309020205020404" pitchFamily="49" charset="0"/>
            </a:endParaRPr>
          </a:p>
          <a:p>
            <a:pPr>
              <a:spcBef>
                <a:spcPts val="0"/>
              </a:spcBef>
              <a:buClrTx/>
              <a:buSzPct val="100000"/>
            </a:pPr>
            <a:r>
              <a:rPr lang="en-US" sz="1900" dirty="0" smtClean="0"/>
              <a:t>OKLAHOMA SUPERCOMPUTING SYMPOSIUM 2015, </a:t>
            </a:r>
            <a:r>
              <a:rPr lang="en-US" sz="1900" b="1" dirty="0" smtClean="0"/>
              <a:t>Sep 22-23 2015 </a:t>
            </a:r>
            <a:r>
              <a:rPr lang="en-US" sz="1900" dirty="0" smtClean="0"/>
              <a:t>@ OU</a:t>
            </a:r>
          </a:p>
          <a:p>
            <a:pPr>
              <a:spcBef>
                <a:spcPts val="0"/>
              </a:spcBef>
              <a:buClrTx/>
              <a:buSzPct val="100000"/>
            </a:pPr>
            <a:r>
              <a:rPr lang="en-US" sz="1900" dirty="0" smtClean="0"/>
              <a:t>SC13, Nov 15-20 2015, Austin TX</a:t>
            </a:r>
          </a:p>
          <a:p>
            <a:pPr marL="457200" indent="-457200">
              <a:spcBef>
                <a:spcPts val="0"/>
              </a:spcBef>
              <a:buClrTx/>
              <a:buSzPct val="100000"/>
              <a:buNone/>
            </a:pPr>
            <a:r>
              <a:rPr lang="en-US" sz="1900" dirty="0"/>
              <a:t>	</a:t>
            </a:r>
            <a:r>
              <a:rPr lang="en-US" sz="1500" dirty="0">
                <a:latin typeface="Courier New" panose="02070309020205020404" pitchFamily="49" charset="0"/>
                <a:cs typeface="Courier New" panose="02070309020205020404" pitchFamily="49" charset="0"/>
                <a:hlinkClick r:id="rId6"/>
              </a:rPr>
              <a:t>http://sc15.supercomputing.org/</a:t>
            </a:r>
            <a:endParaRPr lang="en-US" sz="1500" dirty="0">
              <a:latin typeface="Courier New" panose="02070309020205020404" pitchFamily="49" charset="0"/>
              <a:cs typeface="Courier New" panose="02070309020205020404" pitchFamily="49" charset="0"/>
            </a:endParaRPr>
          </a:p>
          <a:p>
            <a:pPr marL="457200" indent="-457200">
              <a:spcBef>
                <a:spcPts val="0"/>
              </a:spcBef>
              <a:buClrTx/>
              <a:buSzPct val="100000"/>
              <a:buNone/>
            </a:pPr>
            <a:endParaRPr lang="en-US" sz="1400" b="1" dirty="0" smtClean="0"/>
          </a:p>
          <a:p>
            <a:pPr marL="457200" indent="-457200">
              <a:spcBef>
                <a:spcPts val="0"/>
              </a:spcBef>
              <a:buClrTx/>
              <a:buSzPct val="100000"/>
              <a:buNone/>
            </a:pPr>
            <a:r>
              <a:rPr lang="en-US" b="1" dirty="0" smtClean="0"/>
              <a:t>PLEASE </a:t>
            </a:r>
            <a:r>
              <a:rPr lang="en-US" b="1" dirty="0"/>
              <a:t>MUTE YOURSELF.</a:t>
            </a:r>
          </a:p>
          <a:p>
            <a:pPr marL="457200" indent="-457200">
              <a:spcBef>
                <a:spcPts val="0"/>
              </a:spcBef>
              <a:buClrTx/>
              <a:buSzPct val="100000"/>
              <a:buNone/>
            </a:pPr>
            <a:endParaRPr lang="en-US" sz="15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GPGPU</a:t>
            </a:r>
            <a:endParaRPr lang="en-US" dirty="0" smtClean="0"/>
          </a:p>
          <a:p>
            <a:pPr>
              <a:defRPr/>
            </a:pPr>
            <a:r>
              <a:rPr lang="en-US" dirty="0" smtClean="0"/>
              <a:t>Tue Apr 14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18</a:t>
            </a:fld>
            <a:endParaRPr lang="en-US"/>
          </a:p>
        </p:txBody>
      </p:sp>
    </p:spTree>
    <p:extLst>
      <p:ext uri="{BB962C8B-B14F-4D97-AF65-F5344CB8AC3E}">
        <p14:creationId xmlns:p14="http://schemas.microsoft.com/office/powerpoint/2010/main" val="316720392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998784" y="1190625"/>
            <a:ext cx="1163542" cy="1520819"/>
            <a:chOff x="4572000" y="1190625"/>
            <a:chExt cx="1295400" cy="1752600"/>
          </a:xfrm>
        </p:grpSpPr>
        <p:pic>
          <p:nvPicPr>
            <p:cNvPr id="553987" name="Picture 3" descr="atkinsdaniel"/>
            <p:cNvPicPr>
              <a:picLocks noChangeAspect="1" noChangeArrowheads="1"/>
            </p:cNvPicPr>
            <p:nvPr/>
          </p:nvPicPr>
          <p:blipFill>
            <a:blip r:embed="rId4" cstate="print"/>
            <a:srcRect/>
            <a:stretch>
              <a:fillRect/>
            </a:stretch>
          </p:blipFill>
          <p:spPr bwMode="auto">
            <a:xfrm>
              <a:off x="4619978" y="1263783"/>
              <a:ext cx="1237427" cy="1679442"/>
            </a:xfrm>
            <a:prstGeom prst="rect">
              <a:avLst/>
            </a:prstGeom>
            <a:noFill/>
          </p:spPr>
        </p:pic>
        <p:sp>
          <p:nvSpPr>
            <p:cNvPr id="553988" name="Rectangle 4"/>
            <p:cNvSpPr>
              <a:spLocks noChangeArrowheads="1"/>
            </p:cNvSpPr>
            <p:nvPr/>
          </p:nvSpPr>
          <p:spPr bwMode="auto">
            <a:xfrm>
              <a:off x="4572000" y="1190625"/>
              <a:ext cx="1295400" cy="254461"/>
            </a:xfrm>
            <a:prstGeom prst="rect">
              <a:avLst/>
            </a:prstGeom>
            <a:solidFill>
              <a:schemeClr val="bg1"/>
            </a:solidFill>
            <a:ln w="9525">
              <a:noFill/>
              <a:miter lim="800000"/>
              <a:headEnd/>
              <a:tailEnd/>
            </a:ln>
            <a:effectLst/>
          </p:spPr>
          <p:txBody>
            <a:bodyPr wrap="none" anchor="ctr"/>
            <a:lstStyle/>
            <a:p>
              <a:endParaRPr lang="en-US"/>
            </a:p>
          </p:txBody>
        </p:sp>
      </p:grpSp>
      <p:pic>
        <p:nvPicPr>
          <p:cNvPr id="3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5367" y="3476766"/>
            <a:ext cx="870838" cy="1306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258" name="Picture 2" descr="http://www.ncsa.illinois.edu/News/Stories/TransformComputing/thom.jpg"/>
          <p:cNvPicPr>
            <a:picLocks noChangeAspect="1" noChangeArrowheads="1"/>
          </p:cNvPicPr>
          <p:nvPr/>
        </p:nvPicPr>
        <p:blipFill>
          <a:blip r:embed="rId6" cstate="print"/>
          <a:srcRect/>
          <a:stretch>
            <a:fillRect/>
          </a:stretch>
        </p:blipFill>
        <p:spPr bwMode="auto">
          <a:xfrm>
            <a:off x="2433767" y="3612796"/>
            <a:ext cx="1038822" cy="1142706"/>
          </a:xfrm>
          <a:prstGeom prst="rect">
            <a:avLst/>
          </a:prstGeom>
          <a:noFill/>
        </p:spPr>
      </p:pic>
      <p:sp>
        <p:nvSpPr>
          <p:cNvPr id="23" name="Slide Number Placeholder 4"/>
          <p:cNvSpPr>
            <a:spLocks noGrp="1"/>
          </p:cNvSpPr>
          <p:nvPr>
            <p:ph type="sldNum" sz="quarter" idx="11"/>
          </p:nvPr>
        </p:nvSpPr>
        <p:spPr/>
        <p:txBody>
          <a:bodyPr/>
          <a:lstStyle/>
          <a:p>
            <a:fld id="{D4C6B874-FE2D-40EE-A33E-EB158CDD195A}" type="slidenum">
              <a:rPr lang="en-US"/>
              <a:pPr/>
              <a:t>19</a:t>
            </a:fld>
            <a:endParaRPr lang="en-US" dirty="0"/>
          </a:p>
        </p:txBody>
      </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2015</a:t>
            </a:r>
            <a:endParaRPr lang="en-US" sz="3600" dirty="0"/>
          </a:p>
        </p:txBody>
      </p:sp>
      <p:sp>
        <p:nvSpPr>
          <p:cNvPr id="553990" name="Rectangle 6"/>
          <p:cNvSpPr>
            <a:spLocks noGrp="1" noChangeArrowheads="1"/>
          </p:cNvSpPr>
          <p:nvPr>
            <p:ph type="body" idx="1"/>
          </p:nvPr>
        </p:nvSpPr>
        <p:spPr>
          <a:xfrm>
            <a:off x="3807751" y="2599807"/>
            <a:ext cx="1600200" cy="1295400"/>
          </a:xfrm>
        </p:spPr>
        <p:txBody>
          <a:bodyPr/>
          <a:lstStyle/>
          <a:p>
            <a:pPr algn="ctr">
              <a:lnSpc>
                <a:spcPct val="80000"/>
              </a:lnSpc>
              <a:buFont typeface="Wingdings" pitchFamily="2" charset="2"/>
              <a:buNone/>
            </a:pPr>
            <a:r>
              <a:rPr lang="en-US" sz="1100" dirty="0"/>
              <a:t>2006 Keynote:</a:t>
            </a:r>
          </a:p>
          <a:p>
            <a:pPr algn="ctr">
              <a:lnSpc>
                <a:spcPct val="80000"/>
              </a:lnSpc>
              <a:buFont typeface="Wingdings" pitchFamily="2" charset="2"/>
              <a:buNone/>
            </a:pPr>
            <a:r>
              <a:rPr lang="en-US" sz="1100" dirty="0"/>
              <a:t>Dan Atkins</a:t>
            </a:r>
          </a:p>
          <a:p>
            <a:pPr algn="ctr">
              <a:lnSpc>
                <a:spcPct val="80000"/>
              </a:lnSpc>
              <a:buFont typeface="Wingdings" pitchFamily="2" charset="2"/>
              <a:buNone/>
            </a:pPr>
            <a:r>
              <a:rPr lang="en-US" sz="1100" dirty="0"/>
              <a:t>Head of NSF’s</a:t>
            </a:r>
          </a:p>
          <a:p>
            <a:pPr algn="ctr">
              <a:lnSpc>
                <a:spcPct val="80000"/>
              </a:lnSpc>
              <a:buFont typeface="Wingdings" pitchFamily="2" charset="2"/>
              <a:buNone/>
            </a:pPr>
            <a:r>
              <a:rPr lang="en-US" sz="1100" dirty="0"/>
              <a:t>Office of</a:t>
            </a:r>
          </a:p>
          <a:p>
            <a:pPr algn="ctr">
              <a:lnSpc>
                <a:spcPct val="80000"/>
              </a:lnSpc>
              <a:buFont typeface="Wingdings" pitchFamily="2" charset="2"/>
              <a:buNone/>
            </a:pPr>
            <a:r>
              <a:rPr lang="en-US" sz="1100" dirty="0" smtClean="0"/>
              <a:t>Cyberinfrastructure</a:t>
            </a:r>
            <a:endParaRPr lang="en-US" sz="1100" dirty="0"/>
          </a:p>
        </p:txBody>
      </p:sp>
      <p:pic>
        <p:nvPicPr>
          <p:cNvPr id="553991" name="Picture 7" descr="skim"/>
          <p:cNvPicPr>
            <a:picLocks noChangeAspect="1" noChangeArrowheads="1"/>
          </p:cNvPicPr>
          <p:nvPr/>
        </p:nvPicPr>
        <p:blipFill>
          <a:blip r:embed="rId7" cstate="print"/>
          <a:srcRect/>
          <a:stretch>
            <a:fillRect/>
          </a:stretch>
        </p:blipFill>
        <p:spPr bwMode="auto">
          <a:xfrm>
            <a:off x="1567216" y="1447800"/>
            <a:ext cx="1500553" cy="1125415"/>
          </a:xfrm>
          <a:prstGeom prst="rect">
            <a:avLst/>
          </a:prstGeom>
          <a:noFill/>
        </p:spPr>
      </p:pic>
      <p:sp>
        <p:nvSpPr>
          <p:cNvPr id="553992" name="Rectangle 8"/>
          <p:cNvSpPr>
            <a:spLocks noChangeArrowheads="1"/>
          </p:cNvSpPr>
          <p:nvPr/>
        </p:nvSpPr>
        <p:spPr bwMode="auto">
          <a:xfrm>
            <a:off x="1624080" y="259876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100" dirty="0"/>
              <a:t>2004 Keynote:</a:t>
            </a:r>
          </a:p>
          <a:p>
            <a:pPr marL="342900" indent="-342900">
              <a:lnSpc>
                <a:spcPct val="70000"/>
              </a:lnSpc>
              <a:spcBef>
                <a:spcPct val="20000"/>
              </a:spcBef>
              <a:buClr>
                <a:srgbClr val="333399"/>
              </a:buClr>
              <a:buSzPct val="60000"/>
              <a:buFont typeface="Wingdings" pitchFamily="2" charset="2"/>
              <a:buNone/>
            </a:pPr>
            <a:r>
              <a:rPr lang="en-US" sz="1100" dirty="0" err="1"/>
              <a:t>Sangtae</a:t>
            </a:r>
            <a:r>
              <a:rPr lang="en-US" sz="1100" dirty="0"/>
              <a:t> Kim</a:t>
            </a:r>
          </a:p>
          <a:p>
            <a:pPr marL="342900" indent="-342900">
              <a:lnSpc>
                <a:spcPct val="80000"/>
              </a:lnSpc>
              <a:spcBef>
                <a:spcPct val="20000"/>
              </a:spcBef>
              <a:buClr>
                <a:srgbClr val="333399"/>
              </a:buClr>
              <a:buSzPct val="60000"/>
              <a:buFont typeface="Wingdings" pitchFamily="2" charset="2"/>
              <a:buNone/>
            </a:pPr>
            <a:r>
              <a:rPr lang="en-US" sz="1100" dirty="0"/>
              <a:t>NSF </a:t>
            </a:r>
            <a:r>
              <a:rPr lang="en-US" sz="1100" dirty="0" smtClean="0"/>
              <a:t>Shared </a:t>
            </a:r>
          </a:p>
          <a:p>
            <a:pPr marL="342900" indent="-342900">
              <a:lnSpc>
                <a:spcPct val="70000"/>
              </a:lnSpc>
              <a:spcBef>
                <a:spcPct val="20000"/>
              </a:spcBef>
              <a:buClr>
                <a:srgbClr val="333399"/>
              </a:buClr>
              <a:buSzPct val="60000"/>
              <a:buFont typeface="Wingdings" pitchFamily="2" charset="2"/>
              <a:buNone/>
            </a:pPr>
            <a:r>
              <a:rPr lang="en-US" sz="1100" dirty="0" smtClean="0"/>
              <a:t>Cyberinfrastructure</a:t>
            </a:r>
          </a:p>
          <a:p>
            <a:pPr marL="342900" indent="-342900">
              <a:lnSpc>
                <a:spcPct val="70000"/>
              </a:lnSpc>
              <a:spcBef>
                <a:spcPct val="20000"/>
              </a:spcBef>
              <a:buClr>
                <a:srgbClr val="333399"/>
              </a:buClr>
              <a:buSzPct val="60000"/>
              <a:buFont typeface="Wingdings" pitchFamily="2" charset="2"/>
              <a:buNone/>
            </a:pPr>
            <a:r>
              <a:rPr lang="en-US" sz="1100" dirty="0" smtClean="0"/>
              <a:t>Division </a:t>
            </a:r>
            <a:r>
              <a:rPr lang="en-US" sz="1100" dirty="0"/>
              <a:t>Director</a:t>
            </a:r>
          </a:p>
        </p:txBody>
      </p:sp>
      <p:pic>
        <p:nvPicPr>
          <p:cNvPr id="553993" name="Picture 9" descr="freeman"/>
          <p:cNvPicPr>
            <a:picLocks noChangeAspect="1" noChangeArrowheads="1"/>
          </p:cNvPicPr>
          <p:nvPr/>
        </p:nvPicPr>
        <p:blipFill>
          <a:blip r:embed="rId8" cstate="print"/>
          <a:srcRect/>
          <a:stretch>
            <a:fillRect/>
          </a:stretch>
        </p:blipFill>
        <p:spPr bwMode="auto">
          <a:xfrm>
            <a:off x="457200" y="1447800"/>
            <a:ext cx="1066800" cy="1125415"/>
          </a:xfrm>
          <a:prstGeom prst="rect">
            <a:avLst/>
          </a:prstGeom>
          <a:noFill/>
        </p:spPr>
      </p:pic>
      <p:sp>
        <p:nvSpPr>
          <p:cNvPr id="553994" name="Rectangle 10"/>
          <p:cNvSpPr>
            <a:spLocks noChangeArrowheads="1"/>
          </p:cNvSpPr>
          <p:nvPr/>
        </p:nvSpPr>
        <p:spPr bwMode="auto">
          <a:xfrm>
            <a:off x="128850" y="259183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2003 Keynote:</a:t>
            </a:r>
          </a:p>
          <a:p>
            <a:pPr marL="342900" indent="-342900">
              <a:lnSpc>
                <a:spcPct val="60000"/>
              </a:lnSpc>
              <a:spcBef>
                <a:spcPct val="20000"/>
              </a:spcBef>
              <a:buClr>
                <a:srgbClr val="333399"/>
              </a:buClr>
              <a:buSzPct val="60000"/>
              <a:buFont typeface="Wingdings" pitchFamily="2" charset="2"/>
              <a:buNone/>
            </a:pPr>
            <a:r>
              <a:rPr lang="en-US" sz="1100" dirty="0"/>
              <a:t>Peter Freeman</a:t>
            </a:r>
          </a:p>
          <a:p>
            <a:pPr marL="342900" indent="-342900">
              <a:lnSpc>
                <a:spcPct val="70000"/>
              </a:lnSpc>
              <a:spcBef>
                <a:spcPct val="20000"/>
              </a:spcBef>
              <a:buClr>
                <a:srgbClr val="333399"/>
              </a:buClr>
              <a:buSzPct val="60000"/>
              <a:buFont typeface="Wingdings" pitchFamily="2" charset="2"/>
              <a:buNone/>
            </a:pPr>
            <a:r>
              <a:rPr lang="en-US" sz="1100" dirty="0" smtClean="0"/>
              <a:t>NSF</a:t>
            </a:r>
          </a:p>
          <a:p>
            <a:pPr marL="342900" indent="-342900">
              <a:lnSpc>
                <a:spcPct val="70000"/>
              </a:lnSpc>
              <a:spcBef>
                <a:spcPct val="20000"/>
              </a:spcBef>
              <a:buClr>
                <a:srgbClr val="333399"/>
              </a:buClr>
              <a:buSzPct val="60000"/>
              <a:buFont typeface="Wingdings" pitchFamily="2" charset="2"/>
              <a:buNone/>
            </a:pPr>
            <a:r>
              <a:rPr lang="en-US" sz="1100" dirty="0" smtClean="0"/>
              <a:t>Computer &amp; </a:t>
            </a:r>
            <a:r>
              <a:rPr lang="en-US" sz="1100" dirty="0"/>
              <a:t>Information</a:t>
            </a:r>
          </a:p>
          <a:p>
            <a:pPr marL="342900" indent="-342900">
              <a:lnSpc>
                <a:spcPct val="70000"/>
              </a:lnSpc>
              <a:spcBef>
                <a:spcPct val="20000"/>
              </a:spcBef>
              <a:buClr>
                <a:srgbClr val="333399"/>
              </a:buClr>
              <a:buSzPct val="60000"/>
              <a:buFont typeface="Wingdings" pitchFamily="2" charset="2"/>
              <a:buNone/>
            </a:pPr>
            <a:r>
              <a:rPr lang="en-US" sz="1100" dirty="0"/>
              <a:t>Science </a:t>
            </a:r>
            <a:r>
              <a:rPr lang="en-US" sz="1100" dirty="0" smtClean="0"/>
              <a:t>&amp; </a:t>
            </a:r>
            <a:r>
              <a:rPr lang="en-US" sz="1100" dirty="0"/>
              <a:t>Engineering</a:t>
            </a:r>
          </a:p>
          <a:p>
            <a:pPr marL="342900" indent="-342900">
              <a:lnSpc>
                <a:spcPct val="70000"/>
              </a:lnSpc>
              <a:spcBef>
                <a:spcPct val="20000"/>
              </a:spcBef>
              <a:buClr>
                <a:srgbClr val="333399"/>
              </a:buClr>
              <a:buSzPct val="60000"/>
              <a:buFont typeface="Wingdings" pitchFamily="2" charset="2"/>
              <a:buNone/>
            </a:pPr>
            <a:r>
              <a:rPr lang="en-US" sz="1100" dirty="0"/>
              <a:t>Assistant Director</a:t>
            </a:r>
          </a:p>
        </p:txBody>
      </p:sp>
      <p:pic>
        <p:nvPicPr>
          <p:cNvPr id="553995" name="Picture 11" descr="brooks"/>
          <p:cNvPicPr>
            <a:picLocks noChangeAspect="1" noChangeArrowheads="1"/>
          </p:cNvPicPr>
          <p:nvPr/>
        </p:nvPicPr>
        <p:blipFill>
          <a:blip r:embed="rId9" cstate="print"/>
          <a:srcRect/>
          <a:stretch>
            <a:fillRect/>
          </a:stretch>
        </p:blipFill>
        <p:spPr bwMode="auto">
          <a:xfrm>
            <a:off x="3107136" y="1447800"/>
            <a:ext cx="896815" cy="1125415"/>
          </a:xfrm>
          <a:prstGeom prst="rect">
            <a:avLst/>
          </a:prstGeom>
          <a:noFill/>
        </p:spPr>
      </p:pic>
      <p:sp>
        <p:nvSpPr>
          <p:cNvPr id="553996" name="Rectangle 12"/>
          <p:cNvSpPr>
            <a:spLocks noChangeArrowheads="1"/>
          </p:cNvSpPr>
          <p:nvPr/>
        </p:nvSpPr>
        <p:spPr bwMode="auto">
          <a:xfrm>
            <a:off x="2910687" y="2572511"/>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2005 Keynote:</a:t>
            </a:r>
          </a:p>
          <a:p>
            <a:pPr marL="342900" indent="-342900">
              <a:lnSpc>
                <a:spcPct val="70000"/>
              </a:lnSpc>
              <a:spcBef>
                <a:spcPct val="20000"/>
              </a:spcBef>
              <a:buClr>
                <a:srgbClr val="333399"/>
              </a:buClr>
              <a:buSzPct val="60000"/>
              <a:buFont typeface="Wingdings" pitchFamily="2" charset="2"/>
              <a:buNone/>
            </a:pPr>
            <a:r>
              <a:rPr lang="en-US" sz="1100" dirty="0"/>
              <a:t>Walt Brooks</a:t>
            </a:r>
          </a:p>
          <a:p>
            <a:pPr marL="342900" indent="-342900">
              <a:lnSpc>
                <a:spcPct val="70000"/>
              </a:lnSpc>
              <a:spcBef>
                <a:spcPct val="20000"/>
              </a:spcBef>
              <a:buClr>
                <a:srgbClr val="333399"/>
              </a:buClr>
              <a:buSzPct val="60000"/>
              <a:buFont typeface="Wingdings" pitchFamily="2" charset="2"/>
              <a:buNone/>
            </a:pPr>
            <a:r>
              <a:rPr lang="en-US" sz="1100" dirty="0"/>
              <a:t>NASA Advanced</a:t>
            </a:r>
          </a:p>
          <a:p>
            <a:pPr marL="342900" indent="-342900">
              <a:lnSpc>
                <a:spcPct val="70000"/>
              </a:lnSpc>
              <a:spcBef>
                <a:spcPct val="20000"/>
              </a:spcBef>
              <a:buClr>
                <a:srgbClr val="333399"/>
              </a:buClr>
              <a:buSzPct val="60000"/>
              <a:buFont typeface="Wingdings" pitchFamily="2" charset="2"/>
              <a:buNone/>
            </a:pPr>
            <a:r>
              <a:rPr lang="en-US" sz="1100" dirty="0"/>
              <a:t>Supercomputing</a:t>
            </a:r>
          </a:p>
          <a:p>
            <a:pPr marL="342900" indent="-342900">
              <a:lnSpc>
                <a:spcPct val="70000"/>
              </a:lnSpc>
              <a:spcBef>
                <a:spcPct val="20000"/>
              </a:spcBef>
              <a:buClr>
                <a:srgbClr val="333399"/>
              </a:buClr>
              <a:buSzPct val="60000"/>
              <a:buFont typeface="Wingdings" pitchFamily="2" charset="2"/>
              <a:buNone/>
            </a:pPr>
            <a:r>
              <a:rPr lang="en-US" sz="1100" dirty="0"/>
              <a:t>Division Director</a:t>
            </a:r>
          </a:p>
        </p:txBody>
      </p:sp>
      <p:pic>
        <p:nvPicPr>
          <p:cNvPr id="553997" name="Picture 13" descr="boisseau"/>
          <p:cNvPicPr>
            <a:picLocks noChangeAspect="1" noChangeArrowheads="1"/>
          </p:cNvPicPr>
          <p:nvPr/>
        </p:nvPicPr>
        <p:blipFill>
          <a:blip r:embed="rId10" cstate="print"/>
          <a:srcRect/>
          <a:stretch>
            <a:fillRect/>
          </a:stretch>
        </p:blipFill>
        <p:spPr bwMode="auto">
          <a:xfrm>
            <a:off x="5216001" y="1416044"/>
            <a:ext cx="869148" cy="1157171"/>
          </a:xfrm>
          <a:prstGeom prst="rect">
            <a:avLst/>
          </a:prstGeom>
          <a:noFill/>
        </p:spPr>
      </p:pic>
      <p:sp>
        <p:nvSpPr>
          <p:cNvPr id="553998" name="Rectangle 14"/>
          <p:cNvSpPr>
            <a:spLocks noChangeArrowheads="1"/>
          </p:cNvSpPr>
          <p:nvPr/>
        </p:nvSpPr>
        <p:spPr bwMode="auto">
          <a:xfrm>
            <a:off x="4964775" y="2579225"/>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2007 Keynote:</a:t>
            </a:r>
          </a:p>
          <a:p>
            <a:pPr marL="342900" indent="-342900">
              <a:lnSpc>
                <a:spcPct val="70000"/>
              </a:lnSpc>
              <a:spcBef>
                <a:spcPct val="20000"/>
              </a:spcBef>
              <a:buClr>
                <a:srgbClr val="333399"/>
              </a:buClr>
              <a:buSzPct val="60000"/>
              <a:buFont typeface="Wingdings" pitchFamily="2" charset="2"/>
              <a:buNone/>
            </a:pPr>
            <a:r>
              <a:rPr lang="en-US" sz="1100" dirty="0"/>
              <a:t>Jay </a:t>
            </a:r>
            <a:r>
              <a:rPr lang="en-US" sz="1100" dirty="0" err="1"/>
              <a:t>Boisseau</a:t>
            </a:r>
            <a:endParaRPr lang="en-US" sz="1100" dirty="0"/>
          </a:p>
          <a:p>
            <a:pPr marL="342900" indent="-342900">
              <a:lnSpc>
                <a:spcPct val="70000"/>
              </a:lnSpc>
              <a:spcBef>
                <a:spcPct val="20000"/>
              </a:spcBef>
              <a:buClr>
                <a:srgbClr val="333399"/>
              </a:buClr>
              <a:buSzPct val="60000"/>
              <a:buFont typeface="Wingdings" pitchFamily="2" charset="2"/>
              <a:buNone/>
            </a:pPr>
            <a:r>
              <a:rPr lang="en-US" sz="1100" dirty="0"/>
              <a:t>Director</a:t>
            </a:r>
          </a:p>
          <a:p>
            <a:pPr marL="342900" indent="-342900">
              <a:lnSpc>
                <a:spcPct val="70000"/>
              </a:lnSpc>
              <a:spcBef>
                <a:spcPct val="20000"/>
              </a:spcBef>
              <a:buClr>
                <a:srgbClr val="333399"/>
              </a:buClr>
              <a:buSzPct val="60000"/>
              <a:buFont typeface="Wingdings" pitchFamily="2" charset="2"/>
              <a:buNone/>
            </a:pPr>
            <a:r>
              <a:rPr lang="en-US" sz="1100" dirty="0"/>
              <a:t>Texas Advanced</a:t>
            </a:r>
          </a:p>
          <a:p>
            <a:pPr marL="342900" indent="-342900">
              <a:lnSpc>
                <a:spcPct val="70000"/>
              </a:lnSpc>
              <a:spcBef>
                <a:spcPct val="20000"/>
              </a:spcBef>
              <a:buClr>
                <a:srgbClr val="333399"/>
              </a:buClr>
              <a:buSzPct val="60000"/>
              <a:buFont typeface="Wingdings" pitchFamily="2" charset="2"/>
              <a:buNone/>
            </a:pPr>
            <a:r>
              <a:rPr lang="en-US" sz="1100" dirty="0"/>
              <a:t>Computing Center</a:t>
            </a:r>
          </a:p>
          <a:p>
            <a:pPr marL="342900" indent="-342900">
              <a:lnSpc>
                <a:spcPct val="70000"/>
              </a:lnSpc>
              <a:spcBef>
                <a:spcPct val="20000"/>
              </a:spcBef>
              <a:buClr>
                <a:srgbClr val="333399"/>
              </a:buClr>
              <a:buSzPct val="60000"/>
              <a:buFont typeface="Wingdings" pitchFamily="2" charset="2"/>
              <a:buNone/>
            </a:pPr>
            <a:r>
              <a:rPr lang="en-US" sz="1100" dirty="0"/>
              <a:t>U. Texas Austin</a:t>
            </a:r>
          </a:p>
        </p:txBody>
      </p:sp>
      <p:pic>
        <p:nvPicPr>
          <p:cNvPr id="554000" name="Picture 16" descr="jose_munoz"/>
          <p:cNvPicPr>
            <a:picLocks noChangeAspect="1" noChangeArrowheads="1"/>
          </p:cNvPicPr>
          <p:nvPr/>
        </p:nvPicPr>
        <p:blipFill>
          <a:blip r:embed="rId11" cstate="print"/>
          <a:srcRect/>
          <a:stretch>
            <a:fillRect/>
          </a:stretch>
        </p:blipFill>
        <p:spPr bwMode="auto">
          <a:xfrm>
            <a:off x="6139306" y="1420420"/>
            <a:ext cx="900449" cy="1178340"/>
          </a:xfrm>
          <a:prstGeom prst="rect">
            <a:avLst/>
          </a:prstGeom>
          <a:noFill/>
        </p:spPr>
      </p:pic>
      <p:sp>
        <p:nvSpPr>
          <p:cNvPr id="554001" name="Text Box 17"/>
          <p:cNvSpPr txBox="1">
            <a:spLocks noChangeArrowheads="1"/>
          </p:cNvSpPr>
          <p:nvPr/>
        </p:nvSpPr>
        <p:spPr bwMode="auto">
          <a:xfrm>
            <a:off x="5947129" y="2572511"/>
            <a:ext cx="1524000" cy="1040285"/>
          </a:xfrm>
          <a:prstGeom prst="rect">
            <a:avLst/>
          </a:prstGeom>
          <a:noFill/>
          <a:ln w="9525">
            <a:noFill/>
            <a:miter lim="800000"/>
            <a:headEnd/>
            <a:tailEnd/>
          </a:ln>
          <a:effectLst/>
        </p:spPr>
        <p:txBody>
          <a:bodyPr>
            <a:spAutoFit/>
          </a:bodyPr>
          <a:lstStyle/>
          <a:p>
            <a:pPr>
              <a:lnSpc>
                <a:spcPct val="80000"/>
              </a:lnSpc>
              <a:spcBef>
                <a:spcPct val="50000"/>
              </a:spcBef>
            </a:pPr>
            <a:r>
              <a:rPr lang="en-US" sz="1100" dirty="0"/>
              <a:t>2008 Keynote: </a:t>
            </a:r>
            <a:r>
              <a:rPr lang="en-US" sz="1100" dirty="0" smtClean="0"/>
              <a:t>        Jos</a:t>
            </a:r>
            <a:r>
              <a:rPr lang="en-US" sz="1100" dirty="0" smtClean="0">
                <a:cs typeface="Times New Roman" pitchFamily="18" charset="0"/>
              </a:rPr>
              <a:t>é </a:t>
            </a:r>
            <a:r>
              <a:rPr lang="en-US" sz="1100" dirty="0">
                <a:cs typeface="Times New Roman" pitchFamily="18" charset="0"/>
              </a:rPr>
              <a:t>Munoz </a:t>
            </a:r>
            <a:r>
              <a:rPr lang="en-US" sz="1100" dirty="0" smtClean="0">
                <a:cs typeface="Times New Roman" pitchFamily="18" charset="0"/>
              </a:rPr>
              <a:t>        Deputy </a:t>
            </a:r>
            <a:r>
              <a:rPr lang="en-US" sz="1100" dirty="0">
                <a:cs typeface="Times New Roman" pitchFamily="18" charset="0"/>
              </a:rPr>
              <a:t>Office </a:t>
            </a:r>
            <a:r>
              <a:rPr lang="en-US" sz="1100" dirty="0" smtClean="0">
                <a:cs typeface="Times New Roman" pitchFamily="18" charset="0"/>
              </a:rPr>
              <a:t>  Director/Senior </a:t>
            </a:r>
            <a:r>
              <a:rPr lang="en-US" sz="1100" dirty="0">
                <a:cs typeface="Times New Roman" pitchFamily="18" charset="0"/>
              </a:rPr>
              <a:t>Scientific Advisor </a:t>
            </a:r>
            <a:r>
              <a:rPr lang="en-US" sz="1100" dirty="0" smtClean="0">
                <a:cs typeface="Times New Roman" pitchFamily="18" charset="0"/>
              </a:rPr>
              <a:t> NSF Office </a:t>
            </a:r>
            <a:r>
              <a:rPr lang="en-US" sz="1100" dirty="0">
                <a:cs typeface="Times New Roman" pitchFamily="18" charset="0"/>
              </a:rPr>
              <a:t>of </a:t>
            </a:r>
            <a:r>
              <a:rPr lang="en-US" sz="1100" dirty="0" smtClean="0">
                <a:cs typeface="Times New Roman" pitchFamily="18" charset="0"/>
              </a:rPr>
              <a:t>Cyberinfrastructure</a:t>
            </a:r>
            <a:endParaRPr lang="en-US" sz="1100" dirty="0">
              <a:cs typeface="Times New Roman" pitchFamily="18" charset="0"/>
            </a:endParaRPr>
          </a:p>
        </p:txBody>
      </p:sp>
      <p:sp>
        <p:nvSpPr>
          <p:cNvPr id="554003" name="Text Box 19"/>
          <p:cNvSpPr txBox="1">
            <a:spLocks noChangeArrowheads="1"/>
          </p:cNvSpPr>
          <p:nvPr/>
        </p:nvSpPr>
        <p:spPr bwMode="auto">
          <a:xfrm>
            <a:off x="7095946" y="2590696"/>
            <a:ext cx="1447800" cy="10064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a:t>2009 Keynote: Douglass </a:t>
            </a:r>
            <a:r>
              <a:rPr lang="en-US" sz="1100" dirty="0" smtClean="0"/>
              <a:t>Post     Chief </a:t>
            </a:r>
            <a:r>
              <a:rPr lang="en-US" sz="1100" dirty="0"/>
              <a:t>Scientist         US Dept of Defense       HPC Modernization Program</a:t>
            </a:r>
          </a:p>
        </p:txBody>
      </p:sp>
      <p:sp>
        <p:nvSpPr>
          <p:cNvPr id="553999" name="Text Box 15"/>
          <p:cNvSpPr txBox="1">
            <a:spLocks noChangeArrowheads="1"/>
          </p:cNvSpPr>
          <p:nvPr/>
        </p:nvSpPr>
        <p:spPr bwMode="auto">
          <a:xfrm>
            <a:off x="6034639" y="3609842"/>
            <a:ext cx="2419503" cy="1945148"/>
          </a:xfrm>
          <a:prstGeom prst="rect">
            <a:avLst/>
          </a:prstGeom>
          <a:noFill/>
          <a:ln w="9525">
            <a:noFill/>
            <a:miter lim="800000"/>
            <a:headEnd/>
            <a:tailEnd/>
          </a:ln>
          <a:effectLst/>
        </p:spPr>
        <p:txBody>
          <a:bodyPr wrap="square">
            <a:spAutoFit/>
          </a:bodyPr>
          <a:lstStyle/>
          <a:p>
            <a:pPr>
              <a:spcBef>
                <a:spcPts val="0"/>
              </a:spcBef>
            </a:pPr>
            <a:r>
              <a:rPr lang="en-US" sz="2000" b="1" dirty="0" smtClean="0">
                <a:effectLst>
                  <a:outerShdw blurRad="38100" dist="38100" dir="2700000" algn="tl">
                    <a:srgbClr val="000000">
                      <a:alpha val="43137"/>
                    </a:srgbClr>
                  </a:outerShdw>
                </a:effectLst>
              </a:rPr>
              <a:t>FREE!</a:t>
            </a:r>
          </a:p>
          <a:p>
            <a:pPr>
              <a:spcBef>
                <a:spcPts val="0"/>
              </a:spcBef>
            </a:pPr>
            <a:r>
              <a:rPr lang="en-US" sz="2000" b="1" dirty="0" smtClean="0">
                <a:effectLst>
                  <a:outerShdw blurRad="38100" dist="38100" dir="2700000" algn="tl">
                    <a:srgbClr val="000000">
                      <a:alpha val="43137"/>
                    </a:srgbClr>
                  </a:outerShdw>
                </a:effectLst>
              </a:rPr>
              <a:t>Wed Sep 23 2015</a:t>
            </a:r>
          </a:p>
          <a:p>
            <a:pPr>
              <a:spcBef>
                <a:spcPts val="0"/>
              </a:spcBef>
            </a:pPr>
            <a:r>
              <a:rPr lang="en-US" sz="2000" b="1" dirty="0" smtClean="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OU</a:t>
            </a:r>
          </a:p>
          <a:p>
            <a:pPr>
              <a:lnSpc>
                <a:spcPct val="30000"/>
              </a:lnSpc>
              <a:spcBef>
                <a:spcPct val="50000"/>
              </a:spcBef>
            </a:pPr>
            <a:r>
              <a:rPr lang="en-US" dirty="0">
                <a:solidFill>
                  <a:schemeClr val="bg1"/>
                </a:solidFill>
              </a:rPr>
              <a:t>Over 235 </a:t>
            </a:r>
            <a:r>
              <a:rPr lang="en-US" dirty="0" smtClean="0">
                <a:solidFill>
                  <a:schemeClr val="bg1"/>
                </a:solidFill>
              </a:rPr>
              <a:t>registra2ons </a:t>
            </a:r>
            <a:r>
              <a:rPr lang="en-US" dirty="0">
                <a:solidFill>
                  <a:schemeClr val="bg1"/>
                </a:solidFill>
              </a:rPr>
              <a:t>already!</a:t>
            </a:r>
          </a:p>
          <a:p>
            <a:pPr>
              <a:lnSpc>
                <a:spcPct val="80000"/>
              </a:lnSpc>
              <a:spcBef>
                <a:spcPct val="50000"/>
              </a:spcBef>
            </a:pPr>
            <a:r>
              <a:rPr lang="en-US" sz="1400" dirty="0">
                <a:solidFill>
                  <a:schemeClr val="bg1"/>
                </a:solidFill>
              </a:rPr>
              <a:t>Over </a:t>
            </a:r>
            <a:r>
              <a:rPr lang="en-US" sz="1400" dirty="0" smtClean="0">
                <a:solidFill>
                  <a:schemeClr val="bg1"/>
                </a:solidFill>
              </a:rPr>
              <a:t>152 </a:t>
            </a:r>
            <a:r>
              <a:rPr lang="en-US" sz="1400" dirty="0" err="1" smtClean="0">
                <a:solidFill>
                  <a:schemeClr val="bg1"/>
                </a:solidFill>
              </a:rPr>
              <a:t>inhe</a:t>
            </a:r>
            <a:r>
              <a:rPr lang="en-US" sz="1400" dirty="0" smtClean="0">
                <a:solidFill>
                  <a:schemeClr val="bg1"/>
                </a:solidFill>
              </a:rPr>
              <a:t> </a:t>
            </a:r>
            <a:r>
              <a:rPr lang="en-US" sz="1400" dirty="0">
                <a:solidFill>
                  <a:schemeClr val="bg1"/>
                </a:solidFill>
              </a:rPr>
              <a:t>first day, over 200 in the first week, over 225 in the first month.</a:t>
            </a:r>
          </a:p>
        </p:txBody>
      </p:sp>
      <p:sp>
        <p:nvSpPr>
          <p:cNvPr id="554005" name="Text Box 21"/>
          <p:cNvSpPr txBox="1">
            <a:spLocks noChangeArrowheads="1"/>
          </p:cNvSpPr>
          <p:nvPr/>
        </p:nvSpPr>
        <p:spPr bwMode="auto">
          <a:xfrm>
            <a:off x="5947129" y="4628582"/>
            <a:ext cx="2504398" cy="877163"/>
          </a:xfrm>
          <a:prstGeom prst="rect">
            <a:avLst/>
          </a:prstGeom>
          <a:noFill/>
          <a:ln w="9525">
            <a:noFill/>
            <a:miter lim="800000"/>
            <a:headEnd/>
            <a:tailEnd/>
          </a:ln>
          <a:effectLst/>
        </p:spPr>
        <p:txBody>
          <a:bodyPr wrap="square">
            <a:spAutoFit/>
          </a:bodyPr>
          <a:lstStyle/>
          <a:p>
            <a:pPr>
              <a:spcBef>
                <a:spcPts val="0"/>
              </a:spcBef>
            </a:pPr>
            <a:r>
              <a:rPr lang="en-US" sz="1500" b="1" dirty="0" smtClean="0"/>
              <a:t>Reception/Poster Session</a:t>
            </a:r>
          </a:p>
          <a:p>
            <a:pPr>
              <a:spcBef>
                <a:spcPts val="0"/>
              </a:spcBef>
            </a:pPr>
            <a:r>
              <a:rPr lang="en-US" sz="1500" b="1" dirty="0" smtClean="0"/>
              <a:t>Tue Sep 22 2015 </a:t>
            </a:r>
            <a:r>
              <a:rPr lang="en-US" sz="1500" b="1" dirty="0"/>
              <a:t>@ </a:t>
            </a:r>
            <a:r>
              <a:rPr lang="en-US" sz="1500" b="1" dirty="0" smtClean="0"/>
              <a:t>OU</a:t>
            </a:r>
            <a:endParaRPr lang="en-US" sz="1500" b="1" dirty="0"/>
          </a:p>
          <a:p>
            <a:pPr>
              <a:lnSpc>
                <a:spcPct val="20000"/>
              </a:lnSpc>
              <a:spcBef>
                <a:spcPct val="50000"/>
              </a:spcBef>
            </a:pPr>
            <a:r>
              <a:rPr lang="en-US" sz="1500" b="1" dirty="0" smtClean="0"/>
              <a:t>Symposium</a:t>
            </a:r>
          </a:p>
          <a:p>
            <a:pPr>
              <a:lnSpc>
                <a:spcPct val="20000"/>
              </a:lnSpc>
              <a:spcBef>
                <a:spcPct val="50000"/>
              </a:spcBef>
            </a:pPr>
            <a:r>
              <a:rPr lang="en-US" sz="1500" b="1" dirty="0" smtClean="0"/>
              <a:t>Wed Sep 23 2015 </a:t>
            </a:r>
            <a:r>
              <a:rPr lang="en-US" sz="1500" b="1" dirty="0"/>
              <a:t>@ </a:t>
            </a:r>
            <a:r>
              <a:rPr lang="en-US" sz="1500" b="1" dirty="0" smtClean="0"/>
              <a:t>OU</a:t>
            </a:r>
          </a:p>
        </p:txBody>
      </p:sp>
      <p:pic>
        <p:nvPicPr>
          <p:cNvPr id="554006" name="Picture 22" descr="post_douglass"/>
          <p:cNvPicPr>
            <a:picLocks noChangeAspect="1" noChangeArrowheads="1"/>
          </p:cNvPicPr>
          <p:nvPr/>
        </p:nvPicPr>
        <p:blipFill>
          <a:blip r:embed="rId12" cstate="print"/>
          <a:srcRect/>
          <a:stretch>
            <a:fillRect/>
          </a:stretch>
        </p:blipFill>
        <p:spPr bwMode="auto">
          <a:xfrm>
            <a:off x="7162800" y="1420420"/>
            <a:ext cx="943654" cy="1178340"/>
          </a:xfrm>
          <a:prstGeom prst="rect">
            <a:avLst/>
          </a:prstGeom>
          <a:noFill/>
        </p:spPr>
      </p:pic>
      <p:pic>
        <p:nvPicPr>
          <p:cNvPr id="79874" name="Picture 2"/>
          <p:cNvPicPr>
            <a:picLocks noChangeAspect="1" noChangeArrowheads="1"/>
          </p:cNvPicPr>
          <p:nvPr/>
        </p:nvPicPr>
        <p:blipFill>
          <a:blip r:embed="rId13" cstate="print"/>
          <a:srcRect/>
          <a:stretch>
            <a:fillRect/>
          </a:stretch>
        </p:blipFill>
        <p:spPr bwMode="auto">
          <a:xfrm>
            <a:off x="434454" y="3583477"/>
            <a:ext cx="937146" cy="1199547"/>
          </a:xfrm>
          <a:prstGeom prst="rect">
            <a:avLst/>
          </a:prstGeom>
          <a:noFill/>
          <a:ln w="9525">
            <a:noFill/>
            <a:miter lim="800000"/>
            <a:headEnd/>
            <a:tailEnd/>
          </a:ln>
        </p:spPr>
      </p:pic>
      <p:sp>
        <p:nvSpPr>
          <p:cNvPr id="27" name="Text Box 19"/>
          <p:cNvSpPr txBox="1">
            <a:spLocks noChangeArrowheads="1"/>
          </p:cNvSpPr>
          <p:nvPr/>
        </p:nvSpPr>
        <p:spPr bwMode="auto">
          <a:xfrm>
            <a:off x="258735" y="4769149"/>
            <a:ext cx="1447800" cy="854080"/>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2010 </a:t>
            </a:r>
            <a:r>
              <a:rPr lang="en-US" sz="1100" dirty="0"/>
              <a:t>Keynote</a:t>
            </a:r>
            <a:r>
              <a:rPr lang="en-US" sz="1100" dirty="0" smtClean="0"/>
              <a:t>:    Horst Simon     Deputy Director         Lawrence Berkeley National Laboratory</a:t>
            </a:r>
            <a:endParaRPr lang="en-US" sz="1100" dirty="0"/>
          </a:p>
        </p:txBody>
      </p:sp>
      <p:sp>
        <p:nvSpPr>
          <p:cNvPr id="31" name="Footer Placeholder 3"/>
          <p:cNvSpPr>
            <a:spLocks noGrp="1"/>
          </p:cNvSpPr>
          <p:nvPr>
            <p:ph type="ftr" sz="quarter" idx="10"/>
          </p:nvPr>
        </p:nvSpPr>
        <p:spPr>
          <a:xfrm>
            <a:off x="2633663" y="6172200"/>
            <a:ext cx="3995737" cy="457200"/>
          </a:xfrm>
          <a:noFill/>
        </p:spPr>
        <p:txBody>
          <a:bodyPr/>
          <a:lstStyle/>
          <a:p>
            <a:pPr>
              <a:defRPr/>
            </a:pPr>
            <a:r>
              <a:rPr lang="en-US" dirty="0" smtClean="0"/>
              <a:t>Supercomputing in Plain </a:t>
            </a:r>
            <a:r>
              <a:rPr lang="en-US" dirty="0" smtClean="0"/>
              <a:t>English: GPGPU</a:t>
            </a:r>
            <a:endParaRPr lang="en-US" dirty="0"/>
          </a:p>
          <a:p>
            <a:pPr>
              <a:defRPr/>
            </a:pPr>
            <a:r>
              <a:rPr lang="en-US" dirty="0" smtClean="0"/>
              <a:t>Tue Apr 14 </a:t>
            </a:r>
            <a:r>
              <a:rPr lang="en-US" dirty="0" smtClean="0"/>
              <a:t>2015</a:t>
            </a:r>
            <a:endParaRPr lang="en-US" dirty="0"/>
          </a:p>
        </p:txBody>
      </p:sp>
      <p:pic>
        <p:nvPicPr>
          <p:cNvPr id="33" name="Picture 32" descr="schneider_barry_cropped.png"/>
          <p:cNvPicPr>
            <a:picLocks noChangeAspect="1"/>
          </p:cNvPicPr>
          <p:nvPr/>
        </p:nvPicPr>
        <p:blipFill>
          <a:blip r:embed="rId14" cstate="print"/>
          <a:stretch>
            <a:fillRect/>
          </a:stretch>
        </p:blipFill>
        <p:spPr>
          <a:xfrm>
            <a:off x="1464901" y="3599148"/>
            <a:ext cx="911016" cy="1170001"/>
          </a:xfrm>
          <a:prstGeom prst="rect">
            <a:avLst/>
          </a:prstGeom>
        </p:spPr>
      </p:pic>
      <p:sp>
        <p:nvSpPr>
          <p:cNvPr id="34" name="Text Box 19"/>
          <p:cNvSpPr txBox="1">
            <a:spLocks noChangeArrowheads="1"/>
          </p:cNvSpPr>
          <p:nvPr/>
        </p:nvSpPr>
        <p:spPr bwMode="auto">
          <a:xfrm>
            <a:off x="1314773" y="4755501"/>
            <a:ext cx="1447800" cy="854080"/>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2011 </a:t>
            </a:r>
            <a:r>
              <a:rPr lang="en-US" sz="1100" dirty="0"/>
              <a:t>Keynote: </a:t>
            </a:r>
            <a:r>
              <a:rPr lang="en-US" sz="1100" dirty="0" smtClean="0"/>
              <a:t>   Barry Schneider  Program Manager         National Science Foundation</a:t>
            </a:r>
            <a:endParaRPr lang="en-US" sz="1100" dirty="0"/>
          </a:p>
        </p:txBody>
      </p:sp>
      <p:sp>
        <p:nvSpPr>
          <p:cNvPr id="32" name="Text Box 19"/>
          <p:cNvSpPr txBox="1">
            <a:spLocks noChangeArrowheads="1"/>
          </p:cNvSpPr>
          <p:nvPr/>
        </p:nvSpPr>
        <p:spPr bwMode="auto">
          <a:xfrm>
            <a:off x="2371453" y="4706622"/>
            <a:ext cx="1447800" cy="10064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2012 </a:t>
            </a:r>
            <a:r>
              <a:rPr lang="en-US" sz="1100" dirty="0"/>
              <a:t>Keynote: </a:t>
            </a:r>
            <a:r>
              <a:rPr lang="en-US" sz="1100" dirty="0" smtClean="0"/>
              <a:t>   Thom Dunning  Director          National Center for Supercomputing Applications</a:t>
            </a:r>
            <a:endParaRPr lang="en-US" sz="1100" dirty="0"/>
          </a:p>
        </p:txBody>
      </p:sp>
      <p:sp>
        <p:nvSpPr>
          <p:cNvPr id="4" name="TextBox 3"/>
          <p:cNvSpPr txBox="1"/>
          <p:nvPr/>
        </p:nvSpPr>
        <p:spPr>
          <a:xfrm>
            <a:off x="3486318" y="4791009"/>
            <a:ext cx="1572769" cy="1107996"/>
          </a:xfrm>
          <a:prstGeom prst="rect">
            <a:avLst/>
          </a:prstGeom>
          <a:noFill/>
        </p:spPr>
        <p:txBody>
          <a:bodyPr wrap="square" rtlCol="0">
            <a:spAutoFit/>
          </a:bodyPr>
          <a:lstStyle/>
          <a:p>
            <a:r>
              <a:rPr lang="en-US" sz="1100" dirty="0" smtClean="0"/>
              <a:t>2015 </a:t>
            </a:r>
            <a:r>
              <a:rPr lang="en-US" sz="1100" dirty="0"/>
              <a:t>Keynote:      </a:t>
            </a:r>
            <a:r>
              <a:rPr lang="en-US" sz="1100" dirty="0" smtClean="0"/>
              <a:t>       John </a:t>
            </a:r>
            <a:r>
              <a:rPr lang="en-US" sz="1100" dirty="0" err="1"/>
              <a:t>Shalf</a:t>
            </a:r>
            <a:r>
              <a:rPr lang="en-US" sz="1100" dirty="0"/>
              <a:t>           </a:t>
            </a:r>
            <a:r>
              <a:rPr lang="en-US" sz="1100" dirty="0" smtClean="0"/>
              <a:t>        </a:t>
            </a:r>
            <a:r>
              <a:rPr lang="en-US" sz="1100" dirty="0" err="1" smtClean="0"/>
              <a:t>Dept</a:t>
            </a:r>
            <a:r>
              <a:rPr lang="en-US" sz="1100" dirty="0" smtClean="0"/>
              <a:t> </a:t>
            </a:r>
            <a:r>
              <a:rPr lang="en-US" sz="1100" dirty="0"/>
              <a:t>Head </a:t>
            </a:r>
            <a:r>
              <a:rPr lang="en-US" sz="1100" dirty="0" smtClean="0"/>
              <a:t>CS Lawrence           Berkeley </a:t>
            </a:r>
            <a:r>
              <a:rPr lang="en-US" sz="1100" dirty="0"/>
              <a:t>Lab      </a:t>
            </a:r>
            <a:r>
              <a:rPr lang="en-US" sz="1100" dirty="0" smtClean="0"/>
              <a:t>    </a:t>
            </a:r>
            <a:r>
              <a:rPr lang="en-US" sz="1100" dirty="0"/>
              <a:t>CTO, </a:t>
            </a:r>
            <a:r>
              <a:rPr lang="en-US" sz="1100" dirty="0" smtClean="0"/>
              <a:t>NERSC</a:t>
            </a:r>
            <a:endParaRPr lang="en-US" sz="1100" dirty="0"/>
          </a:p>
        </p:txBody>
      </p:sp>
      <p:pic>
        <p:nvPicPr>
          <p:cNvPr id="2050" name="Picture 2" descr="http://151.1.219.218/0363ab79-79e0-4d83-a130-9d6d3eb28b6b.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75406" y="3612796"/>
            <a:ext cx="850250" cy="113488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4472316" y="4748048"/>
            <a:ext cx="1671430" cy="1200329"/>
          </a:xfrm>
          <a:prstGeom prst="rect">
            <a:avLst/>
          </a:prstGeom>
          <a:noFill/>
        </p:spPr>
        <p:txBody>
          <a:bodyPr wrap="square" rtlCol="0">
            <a:spAutoFit/>
          </a:bodyPr>
          <a:lstStyle/>
          <a:p>
            <a:r>
              <a:rPr lang="en-US" sz="1200" dirty="0" smtClean="0"/>
              <a:t>2014 </a:t>
            </a:r>
            <a:r>
              <a:rPr lang="en-US" sz="1200" dirty="0"/>
              <a:t>Keynote:      </a:t>
            </a:r>
            <a:r>
              <a:rPr lang="en-US" sz="1200" dirty="0" smtClean="0"/>
              <a:t>       </a:t>
            </a:r>
            <a:r>
              <a:rPr lang="en-US" sz="1200" smtClean="0"/>
              <a:t>Irene Qualters                   </a:t>
            </a:r>
            <a:r>
              <a:rPr lang="en-US" sz="1200" dirty="0" smtClean="0"/>
              <a:t>Division Director Advanced           </a:t>
            </a:r>
            <a:r>
              <a:rPr lang="en-US" sz="1200" dirty="0" err="1" smtClean="0"/>
              <a:t>Cyberinfarstructure</a:t>
            </a:r>
            <a:r>
              <a:rPr lang="en-US" sz="1200" dirty="0" smtClean="0"/>
              <a:t>          Division, NSF</a:t>
            </a:r>
            <a:endParaRPr lang="en-US" sz="1200" dirty="0"/>
          </a:p>
        </p:txBody>
      </p:sp>
    </p:spTree>
    <p:custDataLst>
      <p:tags r:id="rId1"/>
    </p:custDataLst>
    <p:extLst>
      <p:ext uri="{BB962C8B-B14F-4D97-AF65-F5344CB8AC3E}">
        <p14:creationId xmlns:p14="http://schemas.microsoft.com/office/powerpoint/2010/main" val="254894336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GPGPU</a:t>
            </a:r>
            <a:endParaRPr lang="en-US" dirty="0"/>
          </a:p>
          <a:p>
            <a:r>
              <a:rPr lang="en-US" dirty="0" smtClean="0"/>
              <a:t>Tue Apr 14 </a:t>
            </a:r>
            <a:r>
              <a:rPr lang="en-US" dirty="0" smtClean="0"/>
              <a:t>2015</a:t>
            </a:r>
            <a:endParaRPr lang="en-US" dirty="0"/>
          </a:p>
        </p:txBody>
      </p:sp>
      <p:sp>
        <p:nvSpPr>
          <p:cNvPr id="5" name="Slide Number Placeholder 4"/>
          <p:cNvSpPr>
            <a:spLocks noGrp="1"/>
          </p:cNvSpPr>
          <p:nvPr>
            <p:ph type="sldNum" sz="quarter" idx="11"/>
          </p:nvPr>
        </p:nvSpPr>
        <p:spPr/>
        <p:txBody>
          <a:bodyPr/>
          <a:lstStyle/>
          <a:p>
            <a:fld id="{BAF78582-057A-4635-8143-9FB397AB0807}" type="slidenum">
              <a:rPr lang="en-US"/>
              <a:pPr/>
              <a:t>2</a:t>
            </a:fld>
            <a:endParaRPr lang="en-US"/>
          </a:p>
        </p:txBody>
      </p:sp>
      <p:sp>
        <p:nvSpPr>
          <p:cNvPr id="450562" name="Rectangle 2"/>
          <p:cNvSpPr>
            <a:spLocks noGrp="1" noChangeArrowheads="1"/>
          </p:cNvSpPr>
          <p:nvPr>
            <p:ph type="title"/>
          </p:nvPr>
        </p:nvSpPr>
        <p:spPr/>
        <p:txBody>
          <a:bodyPr/>
          <a:lstStyle/>
          <a:p>
            <a:r>
              <a:rPr lang="en-US" sz="3600" dirty="0"/>
              <a:t>This is an experiment!</a:t>
            </a:r>
          </a:p>
        </p:txBody>
      </p:sp>
      <p:sp>
        <p:nvSpPr>
          <p:cNvPr id="45056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extLst>
      <p:ext uri="{BB962C8B-B14F-4D97-AF65-F5344CB8AC3E}">
        <p14:creationId xmlns:p14="http://schemas.microsoft.com/office/powerpoint/2010/main" val="407947645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5" name="Slide Number Placeholder 4"/>
          <p:cNvSpPr>
            <a:spLocks noGrp="1"/>
          </p:cNvSpPr>
          <p:nvPr>
            <p:ph type="sldNum" sz="quarter" idx="11"/>
          </p:nvPr>
        </p:nvSpPr>
        <p:spPr/>
        <p:txBody>
          <a:bodyPr/>
          <a:lstStyle/>
          <a:p>
            <a:fld id="{987460D3-87BC-4B40-A2E8-D57F0A39CBBC}" type="slidenum">
              <a:rPr lang="en-US"/>
              <a:pPr/>
              <a:t>20</a:t>
            </a:fld>
            <a:endParaRPr lang="en-US"/>
          </a:p>
        </p:txBody>
      </p:sp>
      <p:sp>
        <p:nvSpPr>
          <p:cNvPr id="1041410" name="Rectangle 2"/>
          <p:cNvSpPr>
            <a:spLocks noGrp="1" noChangeArrowheads="1"/>
          </p:cNvSpPr>
          <p:nvPr>
            <p:ph type="title"/>
          </p:nvPr>
        </p:nvSpPr>
        <p:spPr/>
        <p:txBody>
          <a:bodyPr/>
          <a:lstStyle/>
          <a:p>
            <a:r>
              <a:rPr lang="en-US" sz="3600"/>
              <a:t>Outline</a:t>
            </a:r>
          </a:p>
        </p:txBody>
      </p:sp>
      <p:sp>
        <p:nvSpPr>
          <p:cNvPr id="1041411" name="Rectangle 3"/>
          <p:cNvSpPr>
            <a:spLocks noGrp="1" noChangeArrowheads="1"/>
          </p:cNvSpPr>
          <p:nvPr>
            <p:ph type="body" idx="1"/>
          </p:nvPr>
        </p:nvSpPr>
        <p:spPr/>
        <p:txBody>
          <a:bodyPr/>
          <a:lstStyle/>
          <a:p>
            <a:r>
              <a:rPr lang="en-US" dirty="0"/>
              <a:t>What is GPGPU?</a:t>
            </a:r>
          </a:p>
          <a:p>
            <a:r>
              <a:rPr lang="en-US" dirty="0"/>
              <a:t>GPU Programming</a:t>
            </a:r>
          </a:p>
          <a:p>
            <a:r>
              <a:rPr lang="en-US" dirty="0"/>
              <a:t>Digging Deeper: CUDA on NVIDIA</a:t>
            </a:r>
          </a:p>
          <a:p>
            <a:r>
              <a:rPr lang="en-US" dirty="0"/>
              <a:t>CUDA Thread Hierarchy and Memory Hierarchy</a:t>
            </a:r>
          </a:p>
          <a:p>
            <a:r>
              <a:rPr lang="en-US" dirty="0"/>
              <a:t>CUDA Example: Matrix-Matrix Multiply</a:t>
            </a:r>
          </a:p>
        </p:txBody>
      </p:sp>
    </p:spTree>
    <p:extLst>
      <p:ext uri="{BB962C8B-B14F-4D97-AF65-F5344CB8AC3E}">
        <p14:creationId xmlns:p14="http://schemas.microsoft.com/office/powerpoint/2010/main" val="19612623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Grp="1" noChangeArrowheads="1"/>
          </p:cNvSpPr>
          <p:nvPr>
            <p:ph type="ctrTitle"/>
          </p:nvPr>
        </p:nvSpPr>
        <p:spPr/>
        <p:txBody>
          <a:bodyPr/>
          <a:lstStyle/>
          <a:p>
            <a:pPr>
              <a:lnSpc>
                <a:spcPct val="80000"/>
              </a:lnSpc>
            </a:pPr>
            <a:r>
              <a:rPr lang="en-US" sz="6000"/>
              <a:t>What is GPGPU?</a:t>
            </a:r>
          </a:p>
        </p:txBody>
      </p:sp>
    </p:spTree>
    <p:extLst>
      <p:ext uri="{BB962C8B-B14F-4D97-AF65-F5344CB8AC3E}">
        <p14:creationId xmlns:p14="http://schemas.microsoft.com/office/powerpoint/2010/main" val="3635519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7" name="Slide Number Placeholder 4"/>
          <p:cNvSpPr>
            <a:spLocks noGrp="1"/>
          </p:cNvSpPr>
          <p:nvPr>
            <p:ph type="sldNum" sz="quarter" idx="11"/>
          </p:nvPr>
        </p:nvSpPr>
        <p:spPr/>
        <p:txBody>
          <a:bodyPr/>
          <a:lstStyle/>
          <a:p>
            <a:fld id="{8575E376-3EA5-4467-8EB6-38773E6902C7}" type="slidenum">
              <a:rPr lang="en-US"/>
              <a:pPr/>
              <a:t>22</a:t>
            </a:fld>
            <a:endParaRPr lang="en-US"/>
          </a:p>
        </p:txBody>
      </p:sp>
      <p:sp>
        <p:nvSpPr>
          <p:cNvPr id="1043458" name="Rectangle 2"/>
          <p:cNvSpPr>
            <a:spLocks noGrp="1" noChangeArrowheads="1"/>
          </p:cNvSpPr>
          <p:nvPr>
            <p:ph type="title"/>
          </p:nvPr>
        </p:nvSpPr>
        <p:spPr/>
        <p:txBody>
          <a:bodyPr/>
          <a:lstStyle/>
          <a:p>
            <a:r>
              <a:rPr lang="en-US" sz="3600"/>
              <a:t>Accelerators</a:t>
            </a:r>
          </a:p>
        </p:txBody>
      </p:sp>
      <p:sp>
        <p:nvSpPr>
          <p:cNvPr id="1043459" name="Rectangle 3"/>
          <p:cNvSpPr>
            <a:spLocks noGrp="1" noChangeArrowheads="1"/>
          </p:cNvSpPr>
          <p:nvPr>
            <p:ph type="body" idx="1"/>
          </p:nvPr>
        </p:nvSpPr>
        <p:spPr/>
        <p:txBody>
          <a:bodyPr/>
          <a:lstStyle/>
          <a:p>
            <a:pPr>
              <a:buFont typeface="Wingdings" pitchFamily="2" charset="2"/>
              <a:buNone/>
            </a:pPr>
            <a:r>
              <a:rPr lang="en-US"/>
              <a:t>No, not this ....</a:t>
            </a:r>
          </a:p>
        </p:txBody>
      </p:sp>
      <p:pic>
        <p:nvPicPr>
          <p:cNvPr id="1043460" name="Picture 4" descr="gaspedal"/>
          <p:cNvPicPr>
            <a:picLocks noChangeAspect="1" noChangeArrowheads="1"/>
          </p:cNvPicPr>
          <p:nvPr/>
        </p:nvPicPr>
        <p:blipFill>
          <a:blip r:embed="rId2" cstate="print"/>
          <a:srcRect/>
          <a:stretch>
            <a:fillRect/>
          </a:stretch>
        </p:blipFill>
        <p:spPr bwMode="auto">
          <a:xfrm>
            <a:off x="2717800" y="1712913"/>
            <a:ext cx="5359400" cy="4014787"/>
          </a:xfrm>
          <a:prstGeom prst="rect">
            <a:avLst/>
          </a:prstGeom>
          <a:noFill/>
        </p:spPr>
      </p:pic>
      <p:sp>
        <p:nvSpPr>
          <p:cNvPr id="1043461" name="Text Box 5"/>
          <p:cNvSpPr txBox="1">
            <a:spLocks noChangeArrowheads="1"/>
          </p:cNvSpPr>
          <p:nvPr/>
        </p:nvSpPr>
        <p:spPr bwMode="auto">
          <a:xfrm>
            <a:off x="1981200" y="5783263"/>
            <a:ext cx="6781800" cy="244475"/>
          </a:xfrm>
          <a:prstGeom prst="rect">
            <a:avLst/>
          </a:prstGeom>
          <a:noFill/>
          <a:ln w="9525">
            <a:noFill/>
            <a:miter lim="800000"/>
            <a:headEnd/>
            <a:tailEnd/>
          </a:ln>
          <a:effectLst/>
        </p:spPr>
        <p:txBody>
          <a:bodyPr>
            <a:spAutoFit/>
          </a:bodyPr>
          <a:lstStyle/>
          <a:p>
            <a:pPr>
              <a:spcBef>
                <a:spcPct val="50000"/>
              </a:spcBef>
            </a:pPr>
            <a:r>
              <a:rPr lang="en-US" sz="1000" dirty="0">
                <a:latin typeface="Courier New" pitchFamily="49" charset="0"/>
                <a:hlinkClick r:id="rId3"/>
              </a:rPr>
              <a:t>http://gizmodo.com/5032891/nissans-eco-gas-pedal-fights-back-to-help-you-save-gas</a:t>
            </a:r>
            <a:endParaRPr lang="en-US" sz="1000" dirty="0">
              <a:latin typeface="Courier New" pitchFamily="49" charset="0"/>
            </a:endParaRPr>
          </a:p>
        </p:txBody>
      </p:sp>
    </p:spTree>
    <p:extLst>
      <p:ext uri="{BB962C8B-B14F-4D97-AF65-F5344CB8AC3E}">
        <p14:creationId xmlns:p14="http://schemas.microsoft.com/office/powerpoint/2010/main" val="338108134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5" name="Slide Number Placeholder 4"/>
          <p:cNvSpPr>
            <a:spLocks noGrp="1"/>
          </p:cNvSpPr>
          <p:nvPr>
            <p:ph type="sldNum" sz="quarter" idx="11"/>
          </p:nvPr>
        </p:nvSpPr>
        <p:spPr/>
        <p:txBody>
          <a:bodyPr/>
          <a:lstStyle/>
          <a:p>
            <a:fld id="{84A6A60B-5CF5-4EED-9A78-B06415D10CCF}" type="slidenum">
              <a:rPr lang="en-US"/>
              <a:pPr/>
              <a:t>23</a:t>
            </a:fld>
            <a:endParaRPr lang="en-US"/>
          </a:p>
        </p:txBody>
      </p:sp>
      <p:sp>
        <p:nvSpPr>
          <p:cNvPr id="1044482" name="Rectangle 2"/>
          <p:cNvSpPr>
            <a:spLocks noGrp="1" noChangeArrowheads="1"/>
          </p:cNvSpPr>
          <p:nvPr>
            <p:ph type="title"/>
          </p:nvPr>
        </p:nvSpPr>
        <p:spPr/>
        <p:txBody>
          <a:bodyPr/>
          <a:lstStyle/>
          <a:p>
            <a:r>
              <a:rPr lang="en-US" sz="3600"/>
              <a:t>Accelerators</a:t>
            </a:r>
          </a:p>
        </p:txBody>
      </p:sp>
      <p:sp>
        <p:nvSpPr>
          <p:cNvPr id="1044483" name="Rectangle 3"/>
          <p:cNvSpPr>
            <a:spLocks noGrp="1" noChangeArrowheads="1"/>
          </p:cNvSpPr>
          <p:nvPr>
            <p:ph type="body" idx="1"/>
          </p:nvPr>
        </p:nvSpPr>
        <p:spPr/>
        <p:txBody>
          <a:bodyPr/>
          <a:lstStyle/>
          <a:p>
            <a:r>
              <a:rPr lang="en-US" dirty="0"/>
              <a:t>In HPC, an accelerator is hardware component whose role is to speed up some aspect of the computing workload.</a:t>
            </a:r>
          </a:p>
          <a:p>
            <a:r>
              <a:rPr lang="en-US" dirty="0"/>
              <a:t>In the olden days (1980s), supercomputers sometimes had </a:t>
            </a:r>
            <a:r>
              <a:rPr lang="en-US" b="1" i="1" u="sng" dirty="0"/>
              <a:t>array processors</a:t>
            </a:r>
            <a:r>
              <a:rPr lang="en-US" dirty="0"/>
              <a:t>, which did vector operations on arrays, and PCs sometimes had </a:t>
            </a:r>
            <a:r>
              <a:rPr lang="en-US" b="1" i="1" u="sng" dirty="0"/>
              <a:t>floating point accelerators</a:t>
            </a:r>
            <a:r>
              <a:rPr lang="en-US" dirty="0"/>
              <a:t>: </a:t>
            </a:r>
            <a:r>
              <a:rPr lang="en-US" dirty="0" smtClean="0"/>
              <a:t>      little </a:t>
            </a:r>
            <a:r>
              <a:rPr lang="en-US" dirty="0"/>
              <a:t>chips that did the floating point </a:t>
            </a:r>
            <a:r>
              <a:rPr lang="en-US" dirty="0" smtClean="0"/>
              <a:t>calculations                </a:t>
            </a:r>
            <a:r>
              <a:rPr lang="en-US" dirty="0"/>
              <a:t>in hardware rather than software.</a:t>
            </a:r>
          </a:p>
          <a:p>
            <a:r>
              <a:rPr lang="en-US" dirty="0"/>
              <a:t>More recently, </a:t>
            </a:r>
            <a:r>
              <a:rPr lang="en-US" b="1" i="1" u="sng" dirty="0"/>
              <a:t>Field Programmable Gate Arrays</a:t>
            </a:r>
            <a:r>
              <a:rPr lang="en-US" dirty="0"/>
              <a:t> (FPGAs) allow reprogramming deep into the hardware.</a:t>
            </a:r>
          </a:p>
        </p:txBody>
      </p:sp>
    </p:spTree>
    <p:extLst>
      <p:ext uri="{BB962C8B-B14F-4D97-AF65-F5344CB8AC3E}">
        <p14:creationId xmlns:p14="http://schemas.microsoft.com/office/powerpoint/2010/main" val="157246312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5" name="Slide Number Placeholder 4"/>
          <p:cNvSpPr>
            <a:spLocks noGrp="1"/>
          </p:cNvSpPr>
          <p:nvPr>
            <p:ph type="sldNum" sz="quarter" idx="11"/>
          </p:nvPr>
        </p:nvSpPr>
        <p:spPr/>
        <p:txBody>
          <a:bodyPr/>
          <a:lstStyle/>
          <a:p>
            <a:fld id="{79DBFD29-97EC-4EDA-82E8-73FDBC08346F}" type="slidenum">
              <a:rPr lang="en-US"/>
              <a:pPr/>
              <a:t>24</a:t>
            </a:fld>
            <a:endParaRPr lang="en-US"/>
          </a:p>
        </p:txBody>
      </p:sp>
      <p:sp>
        <p:nvSpPr>
          <p:cNvPr id="1045506" name="Rectangle 2"/>
          <p:cNvSpPr>
            <a:spLocks noGrp="1" noChangeArrowheads="1"/>
          </p:cNvSpPr>
          <p:nvPr>
            <p:ph type="title"/>
          </p:nvPr>
        </p:nvSpPr>
        <p:spPr/>
        <p:txBody>
          <a:bodyPr/>
          <a:lstStyle/>
          <a:p>
            <a:r>
              <a:rPr lang="en-US" sz="3600"/>
              <a:t>Why Accelerators are Good</a:t>
            </a:r>
          </a:p>
        </p:txBody>
      </p:sp>
      <p:sp>
        <p:nvSpPr>
          <p:cNvPr id="1045507" name="Rectangle 3"/>
          <p:cNvSpPr>
            <a:spLocks noGrp="1" noChangeArrowheads="1"/>
          </p:cNvSpPr>
          <p:nvPr>
            <p:ph type="body" idx="1"/>
          </p:nvPr>
        </p:nvSpPr>
        <p:spPr/>
        <p:txBody>
          <a:bodyPr/>
          <a:lstStyle/>
          <a:p>
            <a:pPr>
              <a:buFont typeface="Wingdings" pitchFamily="2" charset="2"/>
              <a:buNone/>
            </a:pPr>
            <a:r>
              <a:rPr lang="en-US"/>
              <a:t>Accelerators are good because:</a:t>
            </a:r>
          </a:p>
          <a:p>
            <a:r>
              <a:rPr lang="en-US"/>
              <a:t>they make your code run faster.</a:t>
            </a:r>
          </a:p>
        </p:txBody>
      </p:sp>
    </p:spTree>
    <p:extLst>
      <p:ext uri="{BB962C8B-B14F-4D97-AF65-F5344CB8AC3E}">
        <p14:creationId xmlns:p14="http://schemas.microsoft.com/office/powerpoint/2010/main" val="117315406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5" name="Slide Number Placeholder 4"/>
          <p:cNvSpPr>
            <a:spLocks noGrp="1"/>
          </p:cNvSpPr>
          <p:nvPr>
            <p:ph type="sldNum" sz="quarter" idx="11"/>
          </p:nvPr>
        </p:nvSpPr>
        <p:spPr/>
        <p:txBody>
          <a:bodyPr/>
          <a:lstStyle/>
          <a:p>
            <a:fld id="{6C5574CA-2BF4-4A93-99D5-757FB09DDB30}" type="slidenum">
              <a:rPr lang="en-US"/>
              <a:pPr/>
              <a:t>25</a:t>
            </a:fld>
            <a:endParaRPr lang="en-US"/>
          </a:p>
        </p:txBody>
      </p:sp>
      <p:sp>
        <p:nvSpPr>
          <p:cNvPr id="1046530" name="Rectangle 2"/>
          <p:cNvSpPr>
            <a:spLocks noGrp="1" noChangeArrowheads="1"/>
          </p:cNvSpPr>
          <p:nvPr>
            <p:ph type="title"/>
          </p:nvPr>
        </p:nvSpPr>
        <p:spPr/>
        <p:txBody>
          <a:bodyPr/>
          <a:lstStyle/>
          <a:p>
            <a:r>
              <a:rPr lang="en-US" sz="3600"/>
              <a:t>Why Accelerators are Bad</a:t>
            </a:r>
          </a:p>
        </p:txBody>
      </p:sp>
      <p:sp>
        <p:nvSpPr>
          <p:cNvPr id="1046531" name="Rectangle 3"/>
          <p:cNvSpPr>
            <a:spLocks noGrp="1" noChangeArrowheads="1"/>
          </p:cNvSpPr>
          <p:nvPr>
            <p:ph type="body" idx="1"/>
          </p:nvPr>
        </p:nvSpPr>
        <p:spPr>
          <a:xfrm>
            <a:off x="609600" y="1371600"/>
            <a:ext cx="7772400" cy="4648200"/>
          </a:xfrm>
        </p:spPr>
        <p:txBody>
          <a:bodyPr/>
          <a:lstStyle/>
          <a:p>
            <a:pPr>
              <a:buFont typeface="Wingdings" pitchFamily="2" charset="2"/>
              <a:buNone/>
            </a:pPr>
            <a:r>
              <a:rPr lang="en-US" dirty="0"/>
              <a:t>Accelerators are bad because:</a:t>
            </a:r>
          </a:p>
          <a:p>
            <a:r>
              <a:rPr lang="en-US" dirty="0"/>
              <a:t>they’re expensive;</a:t>
            </a:r>
          </a:p>
          <a:p>
            <a:r>
              <a:rPr lang="en-US" dirty="0" smtClean="0"/>
              <a:t>they can be </a:t>
            </a:r>
            <a:r>
              <a:rPr lang="en-US" dirty="0"/>
              <a:t>hard to program;</a:t>
            </a:r>
          </a:p>
          <a:p>
            <a:r>
              <a:rPr lang="en-US" dirty="0"/>
              <a:t>your code on them </a:t>
            </a:r>
            <a:r>
              <a:rPr lang="en-US" dirty="0" smtClean="0"/>
              <a:t>may not be </a:t>
            </a:r>
            <a:r>
              <a:rPr lang="en-US" dirty="0"/>
              <a:t>portable to other accelerators, so the labor you invest in programming them </a:t>
            </a:r>
            <a:r>
              <a:rPr lang="en-US" dirty="0" smtClean="0"/>
              <a:t>can have </a:t>
            </a:r>
            <a:r>
              <a:rPr lang="en-US" dirty="0"/>
              <a:t>a very short half-life.</a:t>
            </a:r>
          </a:p>
        </p:txBody>
      </p:sp>
    </p:spTree>
    <p:extLst>
      <p:ext uri="{BB962C8B-B14F-4D97-AF65-F5344CB8AC3E}">
        <p14:creationId xmlns:p14="http://schemas.microsoft.com/office/powerpoint/2010/main" val="259158350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11" name="Slide Number Placeholder 4"/>
          <p:cNvSpPr>
            <a:spLocks noGrp="1"/>
          </p:cNvSpPr>
          <p:nvPr>
            <p:ph type="sldNum" sz="quarter" idx="11"/>
          </p:nvPr>
        </p:nvSpPr>
        <p:spPr/>
        <p:txBody>
          <a:bodyPr/>
          <a:lstStyle/>
          <a:p>
            <a:fld id="{5A115B86-55DD-4983-B0A4-F5AAC27B99BC}" type="slidenum">
              <a:rPr lang="en-US"/>
              <a:pPr/>
              <a:t>26</a:t>
            </a:fld>
            <a:endParaRPr lang="en-US"/>
          </a:p>
        </p:txBody>
      </p:sp>
      <p:sp>
        <p:nvSpPr>
          <p:cNvPr id="1047556" name="Rectangle 4"/>
          <p:cNvSpPr>
            <a:spLocks noGrp="1" noChangeArrowheads="1"/>
          </p:cNvSpPr>
          <p:nvPr>
            <p:ph type="title"/>
          </p:nvPr>
        </p:nvSpPr>
        <p:spPr/>
        <p:txBody>
          <a:bodyPr/>
          <a:lstStyle/>
          <a:p>
            <a:r>
              <a:rPr lang="en-US" sz="3600"/>
              <a:t>The King of the Accelerators</a:t>
            </a:r>
          </a:p>
        </p:txBody>
      </p:sp>
      <p:sp>
        <p:nvSpPr>
          <p:cNvPr id="1047557" name="Rectangle 5"/>
          <p:cNvSpPr>
            <a:spLocks noGrp="1" noChangeArrowheads="1"/>
          </p:cNvSpPr>
          <p:nvPr>
            <p:ph type="body" idx="1"/>
          </p:nvPr>
        </p:nvSpPr>
        <p:spPr/>
        <p:txBody>
          <a:bodyPr/>
          <a:lstStyle/>
          <a:p>
            <a:pPr>
              <a:buFont typeface="Wingdings" pitchFamily="2" charset="2"/>
              <a:buNone/>
            </a:pPr>
            <a:r>
              <a:rPr lang="en-US" dirty="0"/>
              <a:t>The undisputed champion of accelerators is:</a:t>
            </a:r>
          </a:p>
          <a:p>
            <a:pPr>
              <a:buFont typeface="Wingdings" pitchFamily="2" charset="2"/>
              <a:buNone/>
            </a:pPr>
            <a:r>
              <a:rPr lang="en-US" dirty="0"/>
              <a:t>	the </a:t>
            </a:r>
            <a:r>
              <a:rPr lang="en-US" b="1" u="sng" dirty="0"/>
              <a:t>graphics processing unit.</a:t>
            </a:r>
          </a:p>
        </p:txBody>
      </p:sp>
      <p:sp>
        <p:nvSpPr>
          <p:cNvPr id="1047558" name="Text Box 6"/>
          <p:cNvSpPr txBox="1">
            <a:spLocks noChangeArrowheads="1"/>
          </p:cNvSpPr>
          <p:nvPr/>
        </p:nvSpPr>
        <p:spPr bwMode="auto">
          <a:xfrm>
            <a:off x="2362200" y="2209800"/>
            <a:ext cx="6457950" cy="214313"/>
          </a:xfrm>
          <a:prstGeom prst="rect">
            <a:avLst/>
          </a:prstGeom>
          <a:noFill/>
          <a:ln w="9525">
            <a:noFill/>
            <a:miter lim="800000"/>
            <a:headEnd/>
            <a:tailEnd/>
          </a:ln>
          <a:effectLst/>
        </p:spPr>
        <p:txBody>
          <a:bodyPr wrap="none">
            <a:spAutoFit/>
          </a:bodyPr>
          <a:lstStyle/>
          <a:p>
            <a:pPr algn="r"/>
            <a:r>
              <a:rPr lang="en-US" sz="800">
                <a:latin typeface="Courier New" pitchFamily="49" charset="0"/>
                <a:hlinkClick r:id="rId2"/>
              </a:rPr>
              <a:t>http://www.amd.com/us-en/assets/content_type/DigitalMedia/46928a_01_ATI-FirePro_V8700_angled_low_res.gif</a:t>
            </a:r>
            <a:endParaRPr lang="en-US" sz="800">
              <a:latin typeface="Courier New" pitchFamily="49" charset="0"/>
            </a:endParaRPr>
          </a:p>
        </p:txBody>
      </p:sp>
      <p:sp>
        <p:nvSpPr>
          <p:cNvPr id="1047559" name="Text Box 7"/>
          <p:cNvSpPr txBox="1">
            <a:spLocks noChangeArrowheads="1"/>
          </p:cNvSpPr>
          <p:nvPr/>
        </p:nvSpPr>
        <p:spPr bwMode="auto">
          <a:xfrm>
            <a:off x="1539526" y="2514600"/>
            <a:ext cx="3778599" cy="215444"/>
          </a:xfrm>
          <a:prstGeom prst="rect">
            <a:avLst/>
          </a:prstGeom>
          <a:noFill/>
          <a:ln w="9525">
            <a:noFill/>
            <a:miter lim="800000"/>
            <a:headEnd/>
            <a:tailEnd/>
          </a:ln>
          <a:effectLst/>
        </p:spPr>
        <p:txBody>
          <a:bodyPr wrap="none">
            <a:spAutoFit/>
          </a:bodyPr>
          <a:lstStyle/>
          <a:p>
            <a:pPr algn="r"/>
            <a:r>
              <a:rPr lang="en-US" sz="800" dirty="0" smtClean="0">
                <a:latin typeface="Courier New" pitchFamily="49" charset="0"/>
                <a:hlinkClick r:id="rId3"/>
              </a:rPr>
              <a:t>http://blog.xcelerit.com/benchmarks-nvidia-kepler-vs-fermi/</a:t>
            </a:r>
            <a:endParaRPr lang="en-US" sz="800" dirty="0">
              <a:latin typeface="Courier New" pitchFamily="49" charset="0"/>
            </a:endParaRPr>
          </a:p>
        </p:txBody>
      </p:sp>
      <p:sp>
        <p:nvSpPr>
          <p:cNvPr id="14" name="TextBox 13"/>
          <p:cNvSpPr txBox="1"/>
          <p:nvPr/>
        </p:nvSpPr>
        <p:spPr>
          <a:xfrm>
            <a:off x="5029200" y="4648200"/>
            <a:ext cx="4003766" cy="215444"/>
          </a:xfrm>
          <a:prstGeom prst="rect">
            <a:avLst/>
          </a:prstGeom>
          <a:noFill/>
        </p:spPr>
        <p:txBody>
          <a:bodyPr wrap="square" rtlCol="0">
            <a:spAutoFit/>
          </a:bodyPr>
          <a:lstStyle/>
          <a:p>
            <a:r>
              <a:rPr lang="en-US" sz="800" dirty="0" smtClean="0">
                <a:latin typeface="Courier New" pitchFamily="49" charset="0"/>
                <a:cs typeface="Courier New" pitchFamily="49" charset="0"/>
                <a:hlinkClick r:id="rId4"/>
              </a:rPr>
              <a:t>http://www.overclockers.ua/news/cpu/106612-Knights-Ferry.jpg</a:t>
            </a:r>
            <a:endParaRPr lang="en-US" sz="800" dirty="0">
              <a:latin typeface="Courier New" pitchFamily="49" charset="0"/>
              <a:cs typeface="Courier New" pitchFamily="49" charset="0"/>
            </a:endParaRPr>
          </a:p>
        </p:txBody>
      </p:sp>
      <p:pic>
        <p:nvPicPr>
          <p:cNvPr id="15" name="Picture 10" descr="http://media2.hpcwire.com/hpcwire/FirePro_w9000.png"/>
          <p:cNvPicPr>
            <a:picLocks noChangeAspect="1" noChangeArrowheads="1"/>
          </p:cNvPicPr>
          <p:nvPr/>
        </p:nvPicPr>
        <p:blipFill>
          <a:blip r:embed="rId5" cstate="print"/>
          <a:srcRect/>
          <a:stretch>
            <a:fillRect/>
          </a:stretch>
        </p:blipFill>
        <p:spPr bwMode="auto">
          <a:xfrm>
            <a:off x="6072208" y="2621756"/>
            <a:ext cx="1588583" cy="1321594"/>
          </a:xfrm>
          <a:prstGeom prst="rect">
            <a:avLst/>
          </a:prstGeom>
          <a:noFill/>
        </p:spPr>
      </p:pic>
      <p:pic>
        <p:nvPicPr>
          <p:cNvPr id="17" name="Picture 4" descr="https://encrypted-tbn3.gstatic.com/images?q=tbn:ANd9GcQq0SclRUJgPSi6TEvKK_OrZl5Rsir8Yy6_HO38ma7qop3q2Qk8lQ"/>
          <p:cNvPicPr>
            <a:picLocks noChangeAspect="1" noChangeArrowheads="1"/>
          </p:cNvPicPr>
          <p:nvPr/>
        </p:nvPicPr>
        <p:blipFill>
          <a:blip r:embed="rId6" cstate="print"/>
          <a:srcRect/>
          <a:stretch>
            <a:fillRect/>
          </a:stretch>
        </p:blipFill>
        <p:spPr bwMode="auto">
          <a:xfrm>
            <a:off x="6629399" y="5093094"/>
            <a:ext cx="1591355" cy="1000923"/>
          </a:xfrm>
          <a:prstGeom prst="rect">
            <a:avLst/>
          </a:prstGeom>
          <a:noFill/>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5130" y="2738437"/>
            <a:ext cx="2380120" cy="190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057572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2"/>
          <p:cNvSpPr>
            <a:spLocks noGrp="1"/>
          </p:cNvSpPr>
          <p:nvPr>
            <p:ph type="ftr" sz="quarter" idx="10"/>
          </p:nvPr>
        </p:nvSpPr>
        <p:spPr>
          <a:noFill/>
        </p:spPr>
        <p:txBody>
          <a:bodyPr/>
          <a:lstStyle/>
          <a:p>
            <a:r>
              <a:rPr lang="en-US" dirty="0" smtClean="0"/>
              <a:t>Supercomputing in Plain </a:t>
            </a:r>
            <a:r>
              <a:rPr lang="en-US" dirty="0" smtClean="0"/>
              <a:t>English: GPGPU</a:t>
            </a:r>
            <a:endParaRPr lang="en-US" dirty="0"/>
          </a:p>
          <a:p>
            <a:r>
              <a:rPr lang="en-US" dirty="0" smtClean="0"/>
              <a:t>Tue Apr 14 2015</a:t>
            </a:r>
            <a:endParaRPr lang="en-US" dirty="0"/>
          </a:p>
        </p:txBody>
      </p:sp>
      <p:sp>
        <p:nvSpPr>
          <p:cNvPr id="38915" name="Slide Number Placeholder 3"/>
          <p:cNvSpPr>
            <a:spLocks noGrp="1"/>
          </p:cNvSpPr>
          <p:nvPr>
            <p:ph type="sldNum" sz="quarter" idx="4294967295"/>
          </p:nvPr>
        </p:nvSpPr>
        <p:spPr>
          <a:xfrm>
            <a:off x="7162800" y="6191250"/>
            <a:ext cx="1295400" cy="457200"/>
          </a:xfrm>
          <a:noFill/>
        </p:spPr>
        <p:txBody>
          <a:bodyPr/>
          <a:lstStyle/>
          <a:p>
            <a:fld id="{18EECAA3-9744-42BD-A076-412AAE382076}" type="slidenum">
              <a:rPr lang="en-US"/>
              <a:pPr/>
              <a:t>27</a:t>
            </a:fld>
            <a:endParaRPr lang="en-US"/>
          </a:p>
        </p:txBody>
      </p:sp>
      <p:sp>
        <p:nvSpPr>
          <p:cNvPr id="38916" name="Rectangle 2"/>
          <p:cNvSpPr>
            <a:spLocks noGrp="1" noChangeArrowheads="1"/>
          </p:cNvSpPr>
          <p:nvPr>
            <p:ph type="title"/>
          </p:nvPr>
        </p:nvSpPr>
        <p:spPr/>
        <p:txBody>
          <a:bodyPr/>
          <a:lstStyle/>
          <a:p>
            <a:pPr eaLnBrk="1" hangingPunct="1"/>
            <a:r>
              <a:rPr lang="en-US" dirty="0" smtClean="0"/>
              <a:t>What does 1 TFLOPs Look Like?</a:t>
            </a:r>
          </a:p>
        </p:txBody>
      </p:sp>
      <p:sp>
        <p:nvSpPr>
          <p:cNvPr id="17" name="TextBox 16"/>
          <p:cNvSpPr txBox="1"/>
          <p:nvPr/>
        </p:nvSpPr>
        <p:spPr>
          <a:xfrm>
            <a:off x="6248400" y="4191000"/>
            <a:ext cx="2743200" cy="369332"/>
          </a:xfrm>
          <a:prstGeom prst="rect">
            <a:avLst/>
          </a:prstGeom>
          <a:noFill/>
        </p:spPr>
        <p:txBody>
          <a:bodyPr wrap="square" rtlCol="0">
            <a:spAutoFit/>
          </a:bodyPr>
          <a:lstStyle/>
          <a:p>
            <a:r>
              <a:rPr lang="en-US" dirty="0" smtClean="0"/>
              <a:t>NVIDIA </a:t>
            </a:r>
            <a:r>
              <a:rPr lang="en-US" dirty="0" err="1" smtClean="0"/>
              <a:t>Kepler</a:t>
            </a:r>
            <a:r>
              <a:rPr lang="en-US" dirty="0" smtClean="0"/>
              <a:t> K20</a:t>
            </a:r>
            <a:r>
              <a:rPr lang="en-US" baseline="30000" dirty="0" smtClean="0"/>
              <a:t>[15]</a:t>
            </a:r>
            <a:endParaRPr lang="en-US" baseline="30000" dirty="0"/>
          </a:p>
        </p:txBody>
      </p:sp>
      <p:pic>
        <p:nvPicPr>
          <p:cNvPr id="202756" name="Picture 4" descr="https://encrypted-tbn3.gstatic.com/images?q=tbn:ANd9GcQq0SclRUJgPSi6TEvKK_OrZl5Rsir8Yy6_HO38ma7qop3q2Qk8lQ"/>
          <p:cNvPicPr>
            <a:picLocks noChangeAspect="1" noChangeArrowheads="1"/>
          </p:cNvPicPr>
          <p:nvPr/>
        </p:nvPicPr>
        <p:blipFill>
          <a:blip r:embed="rId3" cstate="print"/>
          <a:srcRect/>
          <a:stretch>
            <a:fillRect/>
          </a:stretch>
        </p:blipFill>
        <p:spPr bwMode="auto">
          <a:xfrm>
            <a:off x="6629400" y="4724400"/>
            <a:ext cx="1591355" cy="1000923"/>
          </a:xfrm>
          <a:prstGeom prst="rect">
            <a:avLst/>
          </a:prstGeom>
          <a:noFill/>
        </p:spPr>
      </p:pic>
      <p:sp>
        <p:nvSpPr>
          <p:cNvPr id="19" name="TextBox 18"/>
          <p:cNvSpPr txBox="1"/>
          <p:nvPr/>
        </p:nvSpPr>
        <p:spPr>
          <a:xfrm>
            <a:off x="6248400" y="5638800"/>
            <a:ext cx="2743200" cy="369332"/>
          </a:xfrm>
          <a:prstGeom prst="rect">
            <a:avLst/>
          </a:prstGeom>
          <a:noFill/>
        </p:spPr>
        <p:txBody>
          <a:bodyPr wrap="square" rtlCol="0">
            <a:spAutoFit/>
          </a:bodyPr>
          <a:lstStyle/>
          <a:p>
            <a:r>
              <a:rPr lang="en-US" dirty="0" smtClean="0"/>
              <a:t>Intel MIC Xeon PHI</a:t>
            </a:r>
            <a:r>
              <a:rPr lang="en-US" baseline="30000" dirty="0" smtClean="0"/>
              <a:t>[16]</a:t>
            </a:r>
            <a:endParaRPr lang="en-US" baseline="30000" dirty="0"/>
          </a:p>
        </p:txBody>
      </p:sp>
      <p:sp>
        <p:nvSpPr>
          <p:cNvPr id="21" name="TextBox 20"/>
          <p:cNvSpPr txBox="1"/>
          <p:nvPr/>
        </p:nvSpPr>
        <p:spPr>
          <a:xfrm>
            <a:off x="6553200" y="1219200"/>
            <a:ext cx="2209800" cy="461665"/>
          </a:xfrm>
          <a:prstGeom prst="rect">
            <a:avLst/>
          </a:prstGeom>
          <a:noFill/>
        </p:spPr>
        <p:txBody>
          <a:bodyPr wrap="square" rtlCol="0">
            <a:spAutoFit/>
          </a:bodyPr>
          <a:lstStyle/>
          <a:p>
            <a:r>
              <a:rPr lang="en-US" sz="2400" b="1" dirty="0" smtClean="0"/>
              <a:t>2012: Card</a:t>
            </a:r>
            <a:endParaRPr lang="en-US" sz="2400" b="1" dirty="0"/>
          </a:p>
        </p:txBody>
      </p:sp>
      <p:pic>
        <p:nvPicPr>
          <p:cNvPr id="38918" name="Picture 4" descr="boomerback1"/>
          <p:cNvPicPr>
            <a:picLocks noChangeAspect="1" noChangeArrowheads="1"/>
          </p:cNvPicPr>
          <p:nvPr/>
        </p:nvPicPr>
        <p:blipFill>
          <a:blip r:embed="rId4" cstate="print"/>
          <a:srcRect/>
          <a:stretch>
            <a:fillRect/>
          </a:stretch>
        </p:blipFill>
        <p:spPr bwMode="auto">
          <a:xfrm>
            <a:off x="3352800" y="1633536"/>
            <a:ext cx="2819400" cy="3759200"/>
          </a:xfrm>
          <a:prstGeom prst="rect">
            <a:avLst/>
          </a:prstGeom>
          <a:noFill/>
          <a:ln w="9525">
            <a:noFill/>
            <a:miter lim="800000"/>
            <a:headEnd/>
            <a:tailEnd/>
          </a:ln>
        </p:spPr>
      </p:pic>
      <p:sp>
        <p:nvSpPr>
          <p:cNvPr id="15" name="TextBox 14"/>
          <p:cNvSpPr txBox="1"/>
          <p:nvPr/>
        </p:nvSpPr>
        <p:spPr>
          <a:xfrm>
            <a:off x="2590800" y="5410200"/>
            <a:ext cx="4191000" cy="584775"/>
          </a:xfrm>
          <a:prstGeom prst="rect">
            <a:avLst/>
          </a:prstGeom>
          <a:noFill/>
        </p:spPr>
        <p:txBody>
          <a:bodyPr wrap="square" rtlCol="0">
            <a:spAutoFit/>
          </a:bodyPr>
          <a:lstStyle/>
          <a:p>
            <a:r>
              <a:rPr lang="en-US" sz="1600" dirty="0" smtClean="0">
                <a:latin typeface="Courier New" pitchFamily="49" charset="0"/>
                <a:cs typeface="Courier New" pitchFamily="49" charset="0"/>
              </a:rPr>
              <a:t>boomer.oscer.ou.edu</a:t>
            </a:r>
            <a:endParaRPr lang="en-US" sz="1600" dirty="0" smtClean="0"/>
          </a:p>
          <a:p>
            <a:r>
              <a:rPr lang="en-US" sz="1600" dirty="0" smtClean="0"/>
              <a:t>In service 2002-5: 11 racks</a:t>
            </a:r>
            <a:endParaRPr lang="en-US" sz="1600" dirty="0"/>
          </a:p>
        </p:txBody>
      </p:sp>
      <p:sp>
        <p:nvSpPr>
          <p:cNvPr id="22" name="TextBox 21"/>
          <p:cNvSpPr txBox="1"/>
          <p:nvPr/>
        </p:nvSpPr>
        <p:spPr>
          <a:xfrm>
            <a:off x="3352800" y="1219200"/>
            <a:ext cx="2819400" cy="461665"/>
          </a:xfrm>
          <a:prstGeom prst="rect">
            <a:avLst/>
          </a:prstGeom>
          <a:noFill/>
        </p:spPr>
        <p:txBody>
          <a:bodyPr wrap="square" rtlCol="0">
            <a:spAutoFit/>
          </a:bodyPr>
          <a:lstStyle/>
          <a:p>
            <a:r>
              <a:rPr lang="en-US" sz="2400" b="1" dirty="0" smtClean="0"/>
              <a:t>2002: Row</a:t>
            </a:r>
            <a:endParaRPr lang="en-US" sz="2400" b="1" dirty="0"/>
          </a:p>
        </p:txBody>
      </p:sp>
      <p:grpSp>
        <p:nvGrpSpPr>
          <p:cNvPr id="2" name="Group 27"/>
          <p:cNvGrpSpPr/>
          <p:nvPr/>
        </p:nvGrpSpPr>
        <p:grpSpPr>
          <a:xfrm>
            <a:off x="228600" y="1676400"/>
            <a:ext cx="2743200" cy="3008531"/>
            <a:chOff x="228600" y="1676400"/>
            <a:chExt cx="2743200" cy="3008531"/>
          </a:xfrm>
        </p:grpSpPr>
        <p:sp>
          <p:nvSpPr>
            <p:cNvPr id="24" name="TextBox 23"/>
            <p:cNvSpPr txBox="1"/>
            <p:nvPr/>
          </p:nvSpPr>
          <p:spPr>
            <a:xfrm>
              <a:off x="228600" y="1676400"/>
              <a:ext cx="2743200" cy="461665"/>
            </a:xfrm>
            <a:prstGeom prst="rect">
              <a:avLst/>
            </a:prstGeom>
            <a:noFill/>
          </p:spPr>
          <p:txBody>
            <a:bodyPr wrap="square" rtlCol="0">
              <a:spAutoFit/>
            </a:bodyPr>
            <a:lstStyle/>
            <a:p>
              <a:r>
                <a:rPr lang="en-US" sz="2400" b="1" dirty="0" smtClean="0"/>
                <a:t>1997: Room</a:t>
              </a:r>
              <a:endParaRPr lang="en-US" sz="2400" b="1" dirty="0"/>
            </a:p>
          </p:txBody>
        </p:sp>
        <p:sp>
          <p:nvSpPr>
            <p:cNvPr id="25" name="TextBox 24"/>
            <p:cNvSpPr txBox="1"/>
            <p:nvPr/>
          </p:nvSpPr>
          <p:spPr>
            <a:xfrm>
              <a:off x="304800" y="4038600"/>
              <a:ext cx="2438400" cy="646331"/>
            </a:xfrm>
            <a:prstGeom prst="rect">
              <a:avLst/>
            </a:prstGeom>
            <a:noFill/>
          </p:spPr>
          <p:txBody>
            <a:bodyPr wrap="square" rtlCol="0">
              <a:spAutoFit/>
            </a:bodyPr>
            <a:lstStyle/>
            <a:p>
              <a:r>
                <a:rPr lang="en-US" dirty="0" smtClean="0"/>
                <a:t>ASCI RED</a:t>
              </a:r>
              <a:r>
                <a:rPr lang="en-US" baseline="30000" dirty="0" smtClean="0"/>
                <a:t>[13]</a:t>
              </a:r>
            </a:p>
            <a:p>
              <a:r>
                <a:rPr lang="en-US" dirty="0" smtClean="0"/>
                <a:t>Sandia National Lab</a:t>
              </a:r>
              <a:endParaRPr lang="en-US" dirty="0"/>
            </a:p>
          </p:txBody>
        </p:sp>
        <p:pic>
          <p:nvPicPr>
            <p:cNvPr id="202760" name="Picture 8" descr="http://www.top500.org/files/imagecache/gallery/files/systems/Intel_ASCI_Red.jpg"/>
            <p:cNvPicPr>
              <a:picLocks noChangeAspect="1" noChangeArrowheads="1"/>
            </p:cNvPicPr>
            <p:nvPr/>
          </p:nvPicPr>
          <p:blipFill>
            <a:blip r:embed="rId5" cstate="print"/>
            <a:srcRect/>
            <a:stretch>
              <a:fillRect/>
            </a:stretch>
          </p:blipFill>
          <p:spPr bwMode="auto">
            <a:xfrm>
              <a:off x="228600" y="2133600"/>
              <a:ext cx="2743200" cy="1828800"/>
            </a:xfrm>
            <a:prstGeom prst="rect">
              <a:avLst/>
            </a:prstGeom>
            <a:noFill/>
          </p:spPr>
        </p:pic>
      </p:grpSp>
      <p:pic>
        <p:nvPicPr>
          <p:cNvPr id="202762" name="Picture 10" descr="http://media2.hpcwire.com/hpcwire/FirePro_w9000.png"/>
          <p:cNvPicPr>
            <a:picLocks noChangeAspect="1" noChangeArrowheads="1"/>
          </p:cNvPicPr>
          <p:nvPr/>
        </p:nvPicPr>
        <p:blipFill>
          <a:blip r:embed="rId6" cstate="print"/>
          <a:srcRect/>
          <a:stretch>
            <a:fillRect/>
          </a:stretch>
        </p:blipFill>
        <p:spPr bwMode="auto">
          <a:xfrm>
            <a:off x="6893983" y="1600200"/>
            <a:ext cx="1259417" cy="1047750"/>
          </a:xfrm>
          <a:prstGeom prst="rect">
            <a:avLst/>
          </a:prstGeom>
          <a:noFill/>
        </p:spPr>
      </p:pic>
      <p:sp>
        <p:nvSpPr>
          <p:cNvPr id="30" name="TextBox 29"/>
          <p:cNvSpPr txBox="1"/>
          <p:nvPr/>
        </p:nvSpPr>
        <p:spPr>
          <a:xfrm>
            <a:off x="6357936" y="2590800"/>
            <a:ext cx="2743200" cy="369332"/>
          </a:xfrm>
          <a:prstGeom prst="rect">
            <a:avLst/>
          </a:prstGeom>
          <a:noFill/>
        </p:spPr>
        <p:txBody>
          <a:bodyPr wrap="square" rtlCol="0">
            <a:spAutoFit/>
          </a:bodyPr>
          <a:lstStyle/>
          <a:p>
            <a:r>
              <a:rPr lang="en-US" dirty="0" smtClean="0"/>
              <a:t>AMD </a:t>
            </a:r>
            <a:r>
              <a:rPr lang="en-US" dirty="0" err="1" smtClean="0"/>
              <a:t>FirePro</a:t>
            </a:r>
            <a:r>
              <a:rPr lang="en-US" dirty="0" smtClean="0"/>
              <a:t> W9000</a:t>
            </a:r>
            <a:r>
              <a:rPr lang="en-US" baseline="30000" dirty="0" smtClean="0"/>
              <a:t>[14]</a:t>
            </a:r>
            <a:endParaRPr lang="en-US" baseline="30000" dirty="0"/>
          </a:p>
        </p:txBody>
      </p:sp>
      <p:pic>
        <p:nvPicPr>
          <p:cNvPr id="2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1800" y="2999934"/>
            <a:ext cx="1484414" cy="1191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13089166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5" name="Slide Number Placeholder 4"/>
          <p:cNvSpPr>
            <a:spLocks noGrp="1"/>
          </p:cNvSpPr>
          <p:nvPr>
            <p:ph type="sldNum" sz="quarter" idx="11"/>
          </p:nvPr>
        </p:nvSpPr>
        <p:spPr/>
        <p:txBody>
          <a:bodyPr/>
          <a:lstStyle/>
          <a:p>
            <a:fld id="{46824102-C694-4DEC-8AAC-4BDAC0ECE850}" type="slidenum">
              <a:rPr lang="en-US"/>
              <a:pPr/>
              <a:t>28</a:t>
            </a:fld>
            <a:endParaRPr lang="en-US"/>
          </a:p>
        </p:txBody>
      </p:sp>
      <p:sp>
        <p:nvSpPr>
          <p:cNvPr id="1048578" name="Rectangle 2"/>
          <p:cNvSpPr>
            <a:spLocks noGrp="1" noChangeArrowheads="1"/>
          </p:cNvSpPr>
          <p:nvPr>
            <p:ph type="title"/>
          </p:nvPr>
        </p:nvSpPr>
        <p:spPr/>
        <p:txBody>
          <a:bodyPr/>
          <a:lstStyle/>
          <a:p>
            <a:r>
              <a:rPr lang="en-US" sz="3600"/>
              <a:t>Why GPU?</a:t>
            </a:r>
          </a:p>
        </p:txBody>
      </p:sp>
      <p:sp>
        <p:nvSpPr>
          <p:cNvPr id="1048579" name="Rectangle 3"/>
          <p:cNvSpPr>
            <a:spLocks noGrp="1" noChangeArrowheads="1"/>
          </p:cNvSpPr>
          <p:nvPr>
            <p:ph type="body" idx="1"/>
          </p:nvPr>
        </p:nvSpPr>
        <p:spPr/>
        <p:txBody>
          <a:bodyPr/>
          <a:lstStyle/>
          <a:p>
            <a:r>
              <a:rPr lang="en-US" b="1" i="1" u="sng"/>
              <a:t>Graphics Processing Units</a:t>
            </a:r>
            <a:r>
              <a:rPr lang="en-US"/>
              <a:t> (GPUs) were originally designed to accelerate graphics tasks like image rendering.</a:t>
            </a:r>
          </a:p>
          <a:p>
            <a:r>
              <a:rPr lang="en-US"/>
              <a:t>They became very very popular with videogamers, because they’ve produced better and better images, and lightning fast.</a:t>
            </a:r>
          </a:p>
          <a:p>
            <a:r>
              <a:rPr lang="en-US"/>
              <a:t>And, prices have been extremely good, ranging from three figures at the low end to four figures at the high end.</a:t>
            </a:r>
          </a:p>
        </p:txBody>
      </p:sp>
    </p:spTree>
    <p:extLst>
      <p:ext uri="{BB962C8B-B14F-4D97-AF65-F5344CB8AC3E}">
        <p14:creationId xmlns:p14="http://schemas.microsoft.com/office/powerpoint/2010/main" val="372533686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5" name="Slide Number Placeholder 4"/>
          <p:cNvSpPr>
            <a:spLocks noGrp="1"/>
          </p:cNvSpPr>
          <p:nvPr>
            <p:ph type="sldNum" sz="quarter" idx="11"/>
          </p:nvPr>
        </p:nvSpPr>
        <p:spPr/>
        <p:txBody>
          <a:bodyPr/>
          <a:lstStyle/>
          <a:p>
            <a:fld id="{316FB01B-C409-4EC7-9FB3-415326B71699}" type="slidenum">
              <a:rPr lang="en-US"/>
              <a:pPr/>
              <a:t>29</a:t>
            </a:fld>
            <a:endParaRPr lang="en-US"/>
          </a:p>
        </p:txBody>
      </p:sp>
      <p:sp>
        <p:nvSpPr>
          <p:cNvPr id="1049602" name="Rectangle 2"/>
          <p:cNvSpPr>
            <a:spLocks noGrp="1" noChangeArrowheads="1"/>
          </p:cNvSpPr>
          <p:nvPr>
            <p:ph type="title"/>
          </p:nvPr>
        </p:nvSpPr>
        <p:spPr/>
        <p:txBody>
          <a:bodyPr/>
          <a:lstStyle/>
          <a:p>
            <a:r>
              <a:rPr lang="en-US" sz="3600"/>
              <a:t>GPUs are Popular</a:t>
            </a:r>
          </a:p>
        </p:txBody>
      </p:sp>
      <p:sp>
        <p:nvSpPr>
          <p:cNvPr id="1049603" name="Rectangle 3"/>
          <p:cNvSpPr>
            <a:spLocks noGrp="1" noChangeArrowheads="1"/>
          </p:cNvSpPr>
          <p:nvPr>
            <p:ph type="body" idx="1"/>
          </p:nvPr>
        </p:nvSpPr>
        <p:spPr/>
        <p:txBody>
          <a:bodyPr/>
          <a:lstStyle/>
          <a:p>
            <a:r>
              <a:rPr lang="en-US" dirty="0"/>
              <a:t>Chips are expensive to design (hundreds of millions of $$$), expensive to build the factory for (billions of $$$), but cheap to produce.</a:t>
            </a:r>
          </a:p>
          <a:p>
            <a:r>
              <a:rPr lang="en-US" dirty="0" smtClean="0"/>
              <a:t>For example, in </a:t>
            </a:r>
            <a:r>
              <a:rPr lang="en-US" dirty="0" smtClean="0"/>
              <a:t>FY2013, </a:t>
            </a:r>
            <a:r>
              <a:rPr lang="en-US" dirty="0" smtClean="0"/>
              <a:t>NVIDIA sold about $2-3B of GPUs (out of something like $4B total revenue).</a:t>
            </a:r>
          </a:p>
          <a:p>
            <a:r>
              <a:rPr lang="en-US" dirty="0" smtClean="0"/>
              <a:t>For example, </a:t>
            </a:r>
            <a:r>
              <a:rPr lang="en-US" dirty="0" smtClean="0"/>
              <a:t>in 2013, GPUs sold 413 million units.</a:t>
            </a:r>
            <a:endParaRPr lang="en-US" dirty="0"/>
          </a:p>
          <a:p>
            <a:pPr lvl="1">
              <a:buFont typeface="Wingdings" pitchFamily="2" charset="2"/>
              <a:buNone/>
            </a:pPr>
            <a:r>
              <a:rPr lang="en-US" sz="1100" dirty="0" smtClean="0">
                <a:latin typeface="Courier New" pitchFamily="49" charset="0"/>
                <a:hlinkClick r:id="rId2"/>
              </a:rPr>
              <a:t>http://www.tgdaily.com/enterprise/126591-graphics-chips-market-is-showing-some-life</a:t>
            </a:r>
            <a:endParaRPr lang="en-US" sz="1100" dirty="0">
              <a:latin typeface="Courier New" pitchFamily="49" charset="0"/>
            </a:endParaRPr>
          </a:p>
          <a:p>
            <a:r>
              <a:rPr lang="en-US" dirty="0" smtClean="0"/>
              <a:t>This </a:t>
            </a:r>
            <a:r>
              <a:rPr lang="en-US" dirty="0"/>
              <a:t>means that the GPU companies have been able to recoup the huge </a:t>
            </a:r>
            <a:r>
              <a:rPr lang="en-US" dirty="0" smtClean="0"/>
              <a:t>fixed </a:t>
            </a:r>
            <a:r>
              <a:rPr lang="en-US" dirty="0"/>
              <a:t>costs.</a:t>
            </a:r>
          </a:p>
        </p:txBody>
      </p:sp>
    </p:spTree>
    <p:extLst>
      <p:ext uri="{BB962C8B-B14F-4D97-AF65-F5344CB8AC3E}">
        <p14:creationId xmlns:p14="http://schemas.microsoft.com/office/powerpoint/2010/main" val="113089161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GPGPU</a:t>
            </a:r>
            <a:endParaRPr lang="en-US" dirty="0"/>
          </a:p>
          <a:p>
            <a:r>
              <a:rPr lang="en-US" dirty="0" smtClean="0"/>
              <a:t>Tue Apr 14 </a:t>
            </a:r>
            <a:r>
              <a:rPr lang="en-US" dirty="0" smtClean="0"/>
              <a:t>2015</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3</a:t>
            </a:fld>
            <a:endParaRPr lang="en-US"/>
          </a:p>
        </p:txBody>
      </p:sp>
      <p:sp>
        <p:nvSpPr>
          <p:cNvPr id="465922" name="Rectangle 2"/>
          <p:cNvSpPr>
            <a:spLocks noGrp="1" noChangeArrowheads="1"/>
          </p:cNvSpPr>
          <p:nvPr>
            <p:ph type="title"/>
          </p:nvPr>
        </p:nvSpPr>
        <p:spPr/>
        <p:txBody>
          <a:bodyPr/>
          <a:lstStyle/>
          <a:p>
            <a:r>
              <a:rPr lang="en-US" sz="3600" dirty="0" smtClean="0"/>
              <a:t>PLEASE MUTE YOURSELF</a:t>
            </a:r>
            <a:endParaRPr lang="en-US" sz="3600" dirty="0"/>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a:t>
            </a:r>
            <a:r>
              <a:rPr lang="en-US" b="1" u="sng" dirty="0" smtClean="0"/>
              <a:t>PLEASE MUTE YOURSELF</a:t>
            </a:r>
            <a:r>
              <a:rPr lang="en-US" dirty="0" smtClean="0"/>
              <a:t>,  so </a:t>
            </a:r>
            <a:r>
              <a:rPr lang="en-US" dirty="0"/>
              <a:t>that we cannot hear you</a:t>
            </a:r>
            <a:r>
              <a:rPr lang="en-US" dirty="0" smtClean="0"/>
              <a:t>.</a:t>
            </a:r>
          </a:p>
          <a:p>
            <a:pPr>
              <a:buFont typeface="Wingdings" pitchFamily="2" charset="2"/>
              <a:buNone/>
            </a:pPr>
            <a:r>
              <a:rPr lang="en-US" dirty="0" smtClean="0"/>
              <a:t>At </a:t>
            </a:r>
            <a:r>
              <a:rPr lang="en-US" dirty="0"/>
              <a:t>OU, we will turn off the sound on all conferencing technologies.</a:t>
            </a:r>
          </a:p>
          <a:p>
            <a:pPr>
              <a:buFont typeface="Wingdings" pitchFamily="2" charset="2"/>
              <a:buNone/>
            </a:pPr>
            <a:r>
              <a:rPr lang="en-US" dirty="0"/>
              <a:t>That way, we won’t have problems with echo cancellation.</a:t>
            </a:r>
          </a:p>
          <a:p>
            <a:pPr>
              <a:buFont typeface="Wingdings" pitchFamily="2" charset="2"/>
              <a:buNone/>
            </a:pPr>
            <a:r>
              <a:rPr lang="en-US" dirty="0"/>
              <a:t>Of course, that means we cannot </a:t>
            </a:r>
            <a:r>
              <a:rPr lang="en-US"/>
              <a:t>hear </a:t>
            </a:r>
            <a:r>
              <a:rPr lang="en-US" smtClean="0"/>
              <a:t>questions</a:t>
            </a:r>
            <a:r>
              <a:rPr lang="en-US" dirty="0"/>
              <a:t>.</a:t>
            </a:r>
          </a:p>
          <a:p>
            <a:pPr>
              <a:buFont typeface="Wingdings" pitchFamily="2" charset="2"/>
              <a:buNone/>
            </a:pPr>
            <a:r>
              <a:rPr lang="en-US" dirty="0"/>
              <a:t>So </a:t>
            </a:r>
            <a:r>
              <a:rPr lang="en-US"/>
              <a:t>for </a:t>
            </a:r>
            <a:r>
              <a:rPr lang="en-US" smtClean="0"/>
              <a:t>questions</a:t>
            </a:r>
            <a:r>
              <a:rPr lang="en-US" dirty="0"/>
              <a:t>, you’ll need to send </a:t>
            </a:r>
            <a:r>
              <a:rPr lang="en-US" dirty="0" smtClean="0"/>
              <a:t>e-mail.</a:t>
            </a:r>
          </a:p>
          <a:p>
            <a:pPr>
              <a:buFont typeface="Wingdings" pitchFamily="2" charset="2"/>
              <a:buNone/>
            </a:pPr>
            <a:r>
              <a:rPr lang="en-US" b="1" dirty="0" smtClean="0"/>
              <a:t>PLEASE MUTE YOURSELF.</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121792099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5" name="Slide Number Placeholder 4"/>
          <p:cNvSpPr>
            <a:spLocks noGrp="1"/>
          </p:cNvSpPr>
          <p:nvPr>
            <p:ph type="sldNum" sz="quarter" idx="11"/>
          </p:nvPr>
        </p:nvSpPr>
        <p:spPr/>
        <p:txBody>
          <a:bodyPr/>
          <a:lstStyle/>
          <a:p>
            <a:fld id="{C90C92DB-5E99-409D-A868-B1CDD1ED43BA}" type="slidenum">
              <a:rPr lang="en-US"/>
              <a:pPr/>
              <a:t>30</a:t>
            </a:fld>
            <a:endParaRPr lang="en-US"/>
          </a:p>
        </p:txBody>
      </p:sp>
      <p:sp>
        <p:nvSpPr>
          <p:cNvPr id="1050626" name="Rectangle 2"/>
          <p:cNvSpPr>
            <a:spLocks noGrp="1" noChangeArrowheads="1"/>
          </p:cNvSpPr>
          <p:nvPr>
            <p:ph type="title"/>
          </p:nvPr>
        </p:nvSpPr>
        <p:spPr/>
        <p:txBody>
          <a:bodyPr/>
          <a:lstStyle/>
          <a:p>
            <a:r>
              <a:rPr lang="en-US" sz="3600"/>
              <a:t>GPU Do Arithmetic</a:t>
            </a:r>
          </a:p>
        </p:txBody>
      </p:sp>
      <p:sp>
        <p:nvSpPr>
          <p:cNvPr id="1050627" name="Rectangle 3"/>
          <p:cNvSpPr>
            <a:spLocks noGrp="1" noChangeArrowheads="1"/>
          </p:cNvSpPr>
          <p:nvPr>
            <p:ph type="body" idx="1"/>
          </p:nvPr>
        </p:nvSpPr>
        <p:spPr/>
        <p:txBody>
          <a:bodyPr/>
          <a:lstStyle/>
          <a:p>
            <a:r>
              <a:rPr lang="en-US"/>
              <a:t>GPUs mostly do stuff like rendering images.</a:t>
            </a:r>
          </a:p>
          <a:p>
            <a:r>
              <a:rPr lang="en-US"/>
              <a:t>This is done through mostly floating point arithmetic – the same stuff people use supercomputing for!</a:t>
            </a:r>
          </a:p>
        </p:txBody>
      </p:sp>
    </p:spTree>
    <p:extLst>
      <p:ext uri="{BB962C8B-B14F-4D97-AF65-F5344CB8AC3E}">
        <p14:creationId xmlns:p14="http://schemas.microsoft.com/office/powerpoint/2010/main" val="55619057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Grp="1" noChangeArrowheads="1"/>
          </p:cNvSpPr>
          <p:nvPr>
            <p:ph type="ctrTitle"/>
          </p:nvPr>
        </p:nvSpPr>
        <p:spPr/>
        <p:txBody>
          <a:bodyPr/>
          <a:lstStyle/>
          <a:p>
            <a:pPr>
              <a:lnSpc>
                <a:spcPct val="80000"/>
              </a:lnSpc>
            </a:pPr>
            <a:r>
              <a:rPr lang="en-US" sz="6000"/>
              <a:t>GPU Programming</a:t>
            </a:r>
          </a:p>
        </p:txBody>
      </p:sp>
    </p:spTree>
    <p:extLst>
      <p:ext uri="{BB962C8B-B14F-4D97-AF65-F5344CB8AC3E}">
        <p14:creationId xmlns:p14="http://schemas.microsoft.com/office/powerpoint/2010/main" val="36256011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5" name="Slide Number Placeholder 4"/>
          <p:cNvSpPr>
            <a:spLocks noGrp="1"/>
          </p:cNvSpPr>
          <p:nvPr>
            <p:ph type="sldNum" sz="quarter" idx="11"/>
          </p:nvPr>
        </p:nvSpPr>
        <p:spPr/>
        <p:txBody>
          <a:bodyPr/>
          <a:lstStyle/>
          <a:p>
            <a:fld id="{1398AD50-351D-4BBA-82C9-E6225DE03B6C}" type="slidenum">
              <a:rPr lang="en-US"/>
              <a:pPr/>
              <a:t>32</a:t>
            </a:fld>
            <a:endParaRPr lang="en-US"/>
          </a:p>
        </p:txBody>
      </p:sp>
      <p:sp>
        <p:nvSpPr>
          <p:cNvPr id="1052674" name="Rectangle 2"/>
          <p:cNvSpPr>
            <a:spLocks noGrp="1" noChangeArrowheads="1"/>
          </p:cNvSpPr>
          <p:nvPr>
            <p:ph type="title"/>
          </p:nvPr>
        </p:nvSpPr>
        <p:spPr/>
        <p:txBody>
          <a:bodyPr/>
          <a:lstStyle/>
          <a:p>
            <a:r>
              <a:rPr lang="en-US" sz="3600"/>
              <a:t>Hard to Program?</a:t>
            </a:r>
          </a:p>
        </p:txBody>
      </p:sp>
      <p:sp>
        <p:nvSpPr>
          <p:cNvPr id="1052675" name="Rectangle 3"/>
          <p:cNvSpPr>
            <a:spLocks noGrp="1" noChangeArrowheads="1"/>
          </p:cNvSpPr>
          <p:nvPr>
            <p:ph type="body" idx="1"/>
          </p:nvPr>
        </p:nvSpPr>
        <p:spPr/>
        <p:txBody>
          <a:bodyPr/>
          <a:lstStyle/>
          <a:p>
            <a:r>
              <a:rPr lang="en-US" dirty="0"/>
              <a:t>In the olden days – that is, until </a:t>
            </a:r>
            <a:r>
              <a:rPr lang="en-US" dirty="0" smtClean="0"/>
              <a:t>just the last few years </a:t>
            </a:r>
            <a:r>
              <a:rPr lang="en-US" dirty="0"/>
              <a:t>– programming GPUs meant either:</a:t>
            </a:r>
          </a:p>
          <a:p>
            <a:pPr lvl="1"/>
            <a:r>
              <a:rPr lang="en-US" dirty="0"/>
              <a:t>using a graphics standard like OpenGL (which is mostly meant for rendering), or</a:t>
            </a:r>
          </a:p>
          <a:p>
            <a:pPr lvl="1"/>
            <a:r>
              <a:rPr lang="en-US" dirty="0"/>
              <a:t>getting fairly deep into the graphics rendering pipeline.</a:t>
            </a:r>
          </a:p>
          <a:p>
            <a:r>
              <a:rPr lang="en-US" dirty="0"/>
              <a:t>To use a GPU to do general purpose number crunching, you had to make your number crunching pretend to be graphics.</a:t>
            </a:r>
          </a:p>
          <a:p>
            <a:r>
              <a:rPr lang="en-US" dirty="0"/>
              <a:t>This was hard. So most people didn’t bother.</a:t>
            </a:r>
          </a:p>
        </p:txBody>
      </p:sp>
    </p:spTree>
    <p:extLst>
      <p:ext uri="{BB962C8B-B14F-4D97-AF65-F5344CB8AC3E}">
        <p14:creationId xmlns:p14="http://schemas.microsoft.com/office/powerpoint/2010/main" val="301469836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5" name="Slide Number Placeholder 4"/>
          <p:cNvSpPr>
            <a:spLocks noGrp="1"/>
          </p:cNvSpPr>
          <p:nvPr>
            <p:ph type="sldNum" sz="quarter" idx="11"/>
          </p:nvPr>
        </p:nvSpPr>
        <p:spPr/>
        <p:txBody>
          <a:bodyPr/>
          <a:lstStyle/>
          <a:p>
            <a:fld id="{EC677148-7C27-40A2-8E93-85B9DC172AAE}" type="slidenum">
              <a:rPr lang="en-US"/>
              <a:pPr/>
              <a:t>33</a:t>
            </a:fld>
            <a:endParaRPr lang="en-US"/>
          </a:p>
        </p:txBody>
      </p:sp>
      <p:sp>
        <p:nvSpPr>
          <p:cNvPr id="1053698" name="Rectangle 2"/>
          <p:cNvSpPr>
            <a:spLocks noGrp="1" noChangeArrowheads="1"/>
          </p:cNvSpPr>
          <p:nvPr>
            <p:ph type="title"/>
          </p:nvPr>
        </p:nvSpPr>
        <p:spPr/>
        <p:txBody>
          <a:bodyPr/>
          <a:lstStyle/>
          <a:p>
            <a:r>
              <a:rPr lang="en-US" sz="3600"/>
              <a:t>Easy to Program?</a:t>
            </a:r>
          </a:p>
        </p:txBody>
      </p:sp>
      <p:sp>
        <p:nvSpPr>
          <p:cNvPr id="1053699" name="Rectangle 3"/>
          <p:cNvSpPr>
            <a:spLocks noGrp="1" noChangeArrowheads="1"/>
          </p:cNvSpPr>
          <p:nvPr>
            <p:ph type="body" idx="1"/>
          </p:nvPr>
        </p:nvSpPr>
        <p:spPr>
          <a:xfrm>
            <a:off x="609600" y="1371600"/>
            <a:ext cx="8077200" cy="4648200"/>
          </a:xfrm>
        </p:spPr>
        <p:txBody>
          <a:bodyPr/>
          <a:lstStyle/>
          <a:p>
            <a:pPr>
              <a:buFont typeface="Wingdings" pitchFamily="2" charset="2"/>
              <a:buNone/>
            </a:pPr>
            <a:r>
              <a:rPr lang="en-US"/>
              <a:t>More recently, GPU manufacturers have worked hard to make GPUs easier to use for general purpose computing.</a:t>
            </a:r>
          </a:p>
          <a:p>
            <a:pPr>
              <a:buFont typeface="Wingdings" pitchFamily="2" charset="2"/>
              <a:buNone/>
            </a:pPr>
            <a:r>
              <a:rPr lang="en-US"/>
              <a:t>This is known as </a:t>
            </a:r>
            <a:r>
              <a:rPr lang="en-US" b="1" i="1" u="sng"/>
              <a:t>General Purpose Graphics Processing Units</a:t>
            </a:r>
            <a:r>
              <a:rPr lang="en-US"/>
              <a:t>.</a:t>
            </a:r>
          </a:p>
        </p:txBody>
      </p:sp>
    </p:spTree>
    <p:extLst>
      <p:ext uri="{BB962C8B-B14F-4D97-AF65-F5344CB8AC3E}">
        <p14:creationId xmlns:p14="http://schemas.microsoft.com/office/powerpoint/2010/main" val="316625965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MIC</a:t>
            </a:r>
            <a:endParaRPr lang="en-US" dirty="0"/>
          </a:p>
        </p:txBody>
      </p:sp>
      <p:sp>
        <p:nvSpPr>
          <p:cNvPr id="3" name="Content Placeholder 2"/>
          <p:cNvSpPr>
            <a:spLocks noGrp="1"/>
          </p:cNvSpPr>
          <p:nvPr>
            <p:ph idx="1"/>
          </p:nvPr>
        </p:nvSpPr>
        <p:spPr>
          <a:xfrm>
            <a:off x="609600" y="1264026"/>
            <a:ext cx="7924800" cy="4648200"/>
          </a:xfrm>
        </p:spPr>
        <p:txBody>
          <a:bodyPr/>
          <a:lstStyle/>
          <a:p>
            <a:pPr>
              <a:spcBef>
                <a:spcPts val="200"/>
              </a:spcBef>
            </a:pPr>
            <a:r>
              <a:rPr lang="en-US" dirty="0" smtClean="0"/>
              <a:t>First production (non-research) model: Xeon Phi.</a:t>
            </a:r>
          </a:p>
          <a:p>
            <a:pPr>
              <a:spcBef>
                <a:spcPts val="200"/>
              </a:spcBef>
            </a:pPr>
            <a:r>
              <a:rPr lang="en-US" dirty="0" smtClean="0"/>
              <a:t>Not a graphics card.</a:t>
            </a:r>
          </a:p>
          <a:p>
            <a:pPr>
              <a:spcBef>
                <a:spcPts val="200"/>
              </a:spcBef>
            </a:pPr>
            <a:r>
              <a:rPr lang="en-US" dirty="0" smtClean="0"/>
              <a:t>But, has similar structure to a graphics card, just without the graphics.</a:t>
            </a:r>
          </a:p>
          <a:p>
            <a:pPr>
              <a:spcBef>
                <a:spcPts val="200"/>
              </a:spcBef>
            </a:pPr>
            <a:r>
              <a:rPr lang="en-US" dirty="0" smtClean="0"/>
              <a:t>Based on x86: can use a lot of the same tools as CPU.</a:t>
            </a:r>
          </a:p>
          <a:p>
            <a:pPr>
              <a:spcBef>
                <a:spcPts val="200"/>
              </a:spcBef>
            </a:pPr>
            <a:r>
              <a:rPr lang="en-US" dirty="0" smtClean="0"/>
              <a:t>61 x86 cores, 512-bit vector widths (8-way double precision floating point vectors, up to 16 DP floating point calculations per clock cycle using Fused Multiply-Add).</a:t>
            </a:r>
          </a:p>
          <a:p>
            <a:pPr>
              <a:spcBef>
                <a:spcPts val="200"/>
              </a:spcBef>
            </a:pPr>
            <a:r>
              <a:rPr lang="en-US" dirty="0" smtClean="0"/>
              <a:t>8 GB GDDR5 Graphics RAM, 352 GB/sec</a:t>
            </a:r>
          </a:p>
          <a:p>
            <a:pPr>
              <a:spcBef>
                <a:spcPts val="200"/>
              </a:spcBef>
            </a:pPr>
            <a:r>
              <a:rPr lang="en-US" dirty="0" smtClean="0"/>
              <a:t>Peak ~1070 GFLOPs per card (i.e., OSCER’s first cluster supercomputer in 2002).</a:t>
            </a:r>
          </a:p>
          <a:p>
            <a:pPr marL="0" indent="0">
              <a:spcBef>
                <a:spcPts val="200"/>
              </a:spcBef>
              <a:buNone/>
            </a:pPr>
            <a:r>
              <a:rPr lang="en-US" sz="1200" dirty="0" smtClean="0">
                <a:latin typeface="Courier New" pitchFamily="49" charset="0"/>
                <a:cs typeface="Courier New" pitchFamily="49" charset="0"/>
                <a:hlinkClick r:id="rId2"/>
              </a:rPr>
              <a:t>http://www.tacc.utexas.edu/user-services/user-guides/stampede-user-guide</a:t>
            </a:r>
            <a:endParaRPr lang="en-US" sz="1200" dirty="0" smtClean="0">
              <a:latin typeface="Courier New" pitchFamily="49" charset="0"/>
              <a:cs typeface="Courier New" pitchFamily="49" charset="0"/>
            </a:endParaRPr>
          </a:p>
          <a:p>
            <a:pPr marL="0" indent="0">
              <a:spcBef>
                <a:spcPts val="200"/>
              </a:spcBef>
              <a:buNone/>
            </a:pPr>
            <a:r>
              <a:rPr lang="en-US" sz="1200" dirty="0" smtClean="0">
                <a:latin typeface="Courier New" pitchFamily="49" charset="0"/>
                <a:cs typeface="Courier New" pitchFamily="49" charset="0"/>
                <a:hlinkClick r:id="rId3"/>
              </a:rPr>
              <a:t>https://secure-software.intel.com/sites/default/files/article/334766/intel-xeon-phi-systemsoftwaredevelopersguide.pdf</a:t>
            </a:r>
            <a:endParaRPr lang="en-US" sz="1200" dirty="0" smtClean="0">
              <a:latin typeface="Courier New" pitchFamily="49" charset="0"/>
              <a:cs typeface="Courier New"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English: GPGPU</a:t>
            </a:r>
          </a:p>
          <a:p>
            <a:pPr>
              <a:defRPr/>
            </a:pPr>
            <a:r>
              <a:rPr lang="en-US" dirty="0" smtClean="0"/>
              <a:t>Tue Apr 14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34</a:t>
            </a:fld>
            <a:endParaRPr lang="en-US"/>
          </a:p>
        </p:txBody>
      </p:sp>
    </p:spTree>
    <p:extLst>
      <p:ext uri="{BB962C8B-B14F-4D97-AF65-F5344CB8AC3E}">
        <p14:creationId xmlns:p14="http://schemas.microsoft.com/office/powerpoint/2010/main" val="370666451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5" name="Slide Number Placeholder 4"/>
          <p:cNvSpPr>
            <a:spLocks noGrp="1"/>
          </p:cNvSpPr>
          <p:nvPr>
            <p:ph type="sldNum" sz="quarter" idx="11"/>
          </p:nvPr>
        </p:nvSpPr>
        <p:spPr/>
        <p:txBody>
          <a:bodyPr/>
          <a:lstStyle/>
          <a:p>
            <a:fld id="{04B52CC5-A54C-441B-B21C-2760C907DA21}" type="slidenum">
              <a:rPr lang="en-US"/>
              <a:pPr/>
              <a:t>35</a:t>
            </a:fld>
            <a:endParaRPr lang="en-US"/>
          </a:p>
        </p:txBody>
      </p:sp>
      <p:sp>
        <p:nvSpPr>
          <p:cNvPr id="1054722" name="Rectangle 2"/>
          <p:cNvSpPr>
            <a:spLocks noGrp="1" noChangeArrowheads="1"/>
          </p:cNvSpPr>
          <p:nvPr>
            <p:ph type="title"/>
          </p:nvPr>
        </p:nvSpPr>
        <p:spPr/>
        <p:txBody>
          <a:bodyPr/>
          <a:lstStyle/>
          <a:p>
            <a:r>
              <a:rPr lang="en-US" sz="3600"/>
              <a:t>How to Program a GPU</a:t>
            </a:r>
          </a:p>
        </p:txBody>
      </p:sp>
      <p:sp>
        <p:nvSpPr>
          <p:cNvPr id="1054723" name="Rectangle 3"/>
          <p:cNvSpPr>
            <a:spLocks noGrp="1" noChangeArrowheads="1"/>
          </p:cNvSpPr>
          <p:nvPr>
            <p:ph type="body" idx="1"/>
          </p:nvPr>
        </p:nvSpPr>
        <p:spPr>
          <a:xfrm>
            <a:off x="533400" y="1371600"/>
            <a:ext cx="8077200" cy="4648200"/>
          </a:xfrm>
        </p:spPr>
        <p:txBody>
          <a:bodyPr/>
          <a:lstStyle/>
          <a:p>
            <a:pPr>
              <a:spcBef>
                <a:spcPts val="0"/>
              </a:spcBef>
            </a:pPr>
            <a:r>
              <a:rPr lang="en-US" dirty="0"/>
              <a:t>Proprietary programming language or extensions</a:t>
            </a:r>
          </a:p>
          <a:p>
            <a:pPr lvl="1">
              <a:spcBef>
                <a:spcPts val="0"/>
              </a:spcBef>
            </a:pPr>
            <a:r>
              <a:rPr lang="en-US" dirty="0"/>
              <a:t>NVIDIA: CUDA (C/C++)</a:t>
            </a:r>
          </a:p>
          <a:p>
            <a:pPr lvl="1">
              <a:spcBef>
                <a:spcPts val="0"/>
              </a:spcBef>
            </a:pPr>
            <a:r>
              <a:rPr lang="en-US" dirty="0"/>
              <a:t>AMD/ATI: </a:t>
            </a:r>
            <a:r>
              <a:rPr lang="en-US" dirty="0" err="1"/>
              <a:t>StreamSDK</a:t>
            </a:r>
            <a:r>
              <a:rPr lang="en-US" dirty="0"/>
              <a:t>/Brook+ (C/C</a:t>
            </a:r>
            <a:r>
              <a:rPr lang="en-US" dirty="0" smtClean="0"/>
              <a:t>++) – defunct</a:t>
            </a:r>
            <a:endParaRPr lang="en-US" dirty="0"/>
          </a:p>
          <a:p>
            <a:pPr>
              <a:spcBef>
                <a:spcPts val="0"/>
              </a:spcBef>
            </a:pPr>
            <a:r>
              <a:rPr lang="en-US" dirty="0" err="1"/>
              <a:t>OpenCL</a:t>
            </a:r>
            <a:r>
              <a:rPr lang="en-US" dirty="0"/>
              <a:t> (Open Computing Language): an industry standard for doing number crunching on GPUs.</a:t>
            </a:r>
          </a:p>
          <a:p>
            <a:pPr>
              <a:spcBef>
                <a:spcPts val="0"/>
              </a:spcBef>
            </a:pPr>
            <a:r>
              <a:rPr lang="en-US" dirty="0"/>
              <a:t>Portland </a:t>
            </a:r>
            <a:r>
              <a:rPr lang="en-US" dirty="0" smtClean="0"/>
              <a:t>Group Inc (PGI) </a:t>
            </a:r>
            <a:r>
              <a:rPr lang="en-US" dirty="0"/>
              <a:t>Fortran and C compilers with accelerator </a:t>
            </a:r>
            <a:r>
              <a:rPr lang="en-US" dirty="0" smtClean="0"/>
              <a:t>directives; PGI CUDA Fortran (Fortran 90 equivalent of NVIDIA’s CUDA C</a:t>
            </a:r>
            <a:r>
              <a:rPr lang="en-US" dirty="0" smtClean="0"/>
              <a:t>).</a:t>
            </a:r>
          </a:p>
          <a:p>
            <a:pPr lvl="1">
              <a:spcBef>
                <a:spcPts val="0"/>
              </a:spcBef>
            </a:pPr>
            <a:r>
              <a:rPr lang="en-US" dirty="0" smtClean="0"/>
              <a:t>PGI is now part of NVIDIA.</a:t>
            </a:r>
            <a:endParaRPr lang="en-US" dirty="0" smtClean="0"/>
          </a:p>
          <a:p>
            <a:pPr>
              <a:spcBef>
                <a:spcPts val="0"/>
              </a:spcBef>
            </a:pPr>
            <a:r>
              <a:rPr lang="en-US" dirty="0" err="1" smtClean="0"/>
              <a:t>OpenACC</a:t>
            </a:r>
            <a:r>
              <a:rPr lang="en-US" dirty="0" smtClean="0"/>
              <a:t> </a:t>
            </a:r>
            <a:r>
              <a:rPr lang="en-US" dirty="0" smtClean="0"/>
              <a:t>accelerator </a:t>
            </a:r>
            <a:r>
              <a:rPr lang="en-US" dirty="0" smtClean="0"/>
              <a:t>directives for NVIDIA and AMD</a:t>
            </a:r>
          </a:p>
          <a:p>
            <a:pPr>
              <a:spcBef>
                <a:spcPts val="0"/>
              </a:spcBef>
            </a:pPr>
            <a:r>
              <a:rPr lang="en-US" dirty="0" smtClean="0"/>
              <a:t>OpenMP version 4.0 </a:t>
            </a:r>
            <a:r>
              <a:rPr lang="en-US" dirty="0" smtClean="0"/>
              <a:t>includes </a:t>
            </a:r>
            <a:r>
              <a:rPr lang="en-US" dirty="0" smtClean="0"/>
              <a:t>accelerator </a:t>
            </a:r>
            <a:r>
              <a:rPr lang="en-US" dirty="0" smtClean="0"/>
              <a:t>and vectorization directives.</a:t>
            </a:r>
            <a:endParaRPr lang="en-US" dirty="0" smtClean="0"/>
          </a:p>
        </p:txBody>
      </p:sp>
    </p:spTree>
    <p:extLst>
      <p:ext uri="{BB962C8B-B14F-4D97-AF65-F5344CB8AC3E}">
        <p14:creationId xmlns:p14="http://schemas.microsoft.com/office/powerpoint/2010/main" val="366958985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5" name="Slide Number Placeholder 4"/>
          <p:cNvSpPr>
            <a:spLocks noGrp="1"/>
          </p:cNvSpPr>
          <p:nvPr>
            <p:ph type="sldNum" sz="quarter" idx="11"/>
          </p:nvPr>
        </p:nvSpPr>
        <p:spPr/>
        <p:txBody>
          <a:bodyPr/>
          <a:lstStyle/>
          <a:p>
            <a:fld id="{717F4231-3D90-4110-B088-00030652A172}" type="slidenum">
              <a:rPr lang="en-US"/>
              <a:pPr/>
              <a:t>36</a:t>
            </a:fld>
            <a:endParaRPr lang="en-US"/>
          </a:p>
        </p:txBody>
      </p:sp>
      <p:sp>
        <p:nvSpPr>
          <p:cNvPr id="1055746" name="Rectangle 2"/>
          <p:cNvSpPr>
            <a:spLocks noGrp="1" noChangeArrowheads="1"/>
          </p:cNvSpPr>
          <p:nvPr>
            <p:ph type="title"/>
          </p:nvPr>
        </p:nvSpPr>
        <p:spPr/>
        <p:txBody>
          <a:bodyPr/>
          <a:lstStyle/>
          <a:p>
            <a:r>
              <a:rPr lang="en-US" sz="3600"/>
              <a:t>NVIDIA CUDA</a:t>
            </a:r>
          </a:p>
        </p:txBody>
      </p:sp>
      <p:sp>
        <p:nvSpPr>
          <p:cNvPr id="1055747" name="Rectangle 3"/>
          <p:cNvSpPr>
            <a:spLocks noGrp="1" noChangeArrowheads="1"/>
          </p:cNvSpPr>
          <p:nvPr>
            <p:ph type="body" idx="1"/>
          </p:nvPr>
        </p:nvSpPr>
        <p:spPr/>
        <p:txBody>
          <a:bodyPr/>
          <a:lstStyle/>
          <a:p>
            <a:r>
              <a:rPr lang="en-US" dirty="0"/>
              <a:t>NVIDIA proprietary</a:t>
            </a:r>
          </a:p>
          <a:p>
            <a:r>
              <a:rPr lang="en-US" dirty="0"/>
              <a:t>Formerly known as “Compute Unified Device Architecture”</a:t>
            </a:r>
          </a:p>
          <a:p>
            <a:r>
              <a:rPr lang="en-US" dirty="0"/>
              <a:t>Extensions to C to allow better control of GPU capabilities</a:t>
            </a:r>
          </a:p>
          <a:p>
            <a:r>
              <a:rPr lang="en-US" dirty="0"/>
              <a:t>Modest extensions but major rewriting of the code</a:t>
            </a:r>
          </a:p>
          <a:p>
            <a:r>
              <a:rPr lang="en-US" dirty="0"/>
              <a:t>Portland Group Inc (PGI) </a:t>
            </a:r>
            <a:r>
              <a:rPr lang="en-US" dirty="0" smtClean="0"/>
              <a:t>has released a </a:t>
            </a:r>
            <a:r>
              <a:rPr lang="en-US" dirty="0"/>
              <a:t>Fortran </a:t>
            </a:r>
            <a:r>
              <a:rPr lang="en-US" dirty="0" smtClean="0"/>
              <a:t>implementation of CUDA available </a:t>
            </a:r>
            <a:r>
              <a:rPr lang="en-US" dirty="0"/>
              <a:t>in their </a:t>
            </a:r>
            <a:r>
              <a:rPr lang="en-US" dirty="0" smtClean="0"/>
              <a:t>Fortran compiler</a:t>
            </a:r>
            <a:r>
              <a:rPr lang="en-US" dirty="0" smtClean="0"/>
              <a:t>.</a:t>
            </a:r>
          </a:p>
          <a:p>
            <a:pPr lvl="1"/>
            <a:r>
              <a:rPr lang="en-US" dirty="0" smtClean="0"/>
              <a:t>PGI is now part of NVIDIA.</a:t>
            </a:r>
            <a:endParaRPr lang="en-US" dirty="0"/>
          </a:p>
        </p:txBody>
      </p:sp>
    </p:spTree>
    <p:extLst>
      <p:ext uri="{BB962C8B-B14F-4D97-AF65-F5344CB8AC3E}">
        <p14:creationId xmlns:p14="http://schemas.microsoft.com/office/powerpoint/2010/main" val="374745603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6" name="Slide Number Placeholder 4"/>
          <p:cNvSpPr>
            <a:spLocks noGrp="1"/>
          </p:cNvSpPr>
          <p:nvPr>
            <p:ph type="sldNum" sz="quarter" idx="11"/>
          </p:nvPr>
        </p:nvSpPr>
        <p:spPr/>
        <p:txBody>
          <a:bodyPr/>
          <a:lstStyle/>
          <a:p>
            <a:fld id="{B1ED9536-E50F-40A9-8C7F-DCC12CC427BB}" type="slidenum">
              <a:rPr lang="en-US"/>
              <a:pPr/>
              <a:t>37</a:t>
            </a:fld>
            <a:endParaRPr lang="en-US"/>
          </a:p>
        </p:txBody>
      </p:sp>
      <p:sp>
        <p:nvSpPr>
          <p:cNvPr id="1056770" name="Rectangle 2"/>
          <p:cNvSpPr>
            <a:spLocks noGrp="1" noChangeArrowheads="1"/>
          </p:cNvSpPr>
          <p:nvPr>
            <p:ph type="title"/>
          </p:nvPr>
        </p:nvSpPr>
        <p:spPr/>
        <p:txBody>
          <a:bodyPr/>
          <a:lstStyle/>
          <a:p>
            <a:r>
              <a:rPr lang="en-US" sz="3600"/>
              <a:t>CUDA Example Part 1</a:t>
            </a:r>
          </a:p>
        </p:txBody>
      </p:sp>
      <p:sp>
        <p:nvSpPr>
          <p:cNvPr id="1056771" name="Rectangle 3"/>
          <p:cNvSpPr>
            <a:spLocks noGrp="1" noChangeArrowheads="1"/>
          </p:cNvSpPr>
          <p:nvPr>
            <p:ph type="body" idx="1"/>
          </p:nvPr>
        </p:nvSpPr>
        <p:spPr/>
        <p:txBody>
          <a:bodyPr/>
          <a:lstStyle/>
          <a:p>
            <a:pPr marL="457200" indent="-457200">
              <a:lnSpc>
                <a:spcPct val="90000"/>
              </a:lnSpc>
              <a:buFont typeface="Wingdings" pitchFamily="2" charset="2"/>
              <a:buNone/>
            </a:pPr>
            <a:r>
              <a:rPr lang="en-US" sz="1500" dirty="0">
                <a:latin typeface="Courier New" pitchFamily="49" charset="0"/>
              </a:rPr>
              <a:t>// example1.cpp : Defines the entry point for the console application.  </a:t>
            </a:r>
          </a:p>
          <a:p>
            <a:pPr marL="457200" indent="-457200">
              <a:lnSpc>
                <a:spcPct val="90000"/>
              </a:lnSpc>
              <a:buFont typeface="Wingdings" pitchFamily="2" charset="2"/>
              <a:buNone/>
            </a:pPr>
            <a:r>
              <a:rPr lang="en-US" sz="1500" dirty="0">
                <a:latin typeface="Courier New" pitchFamily="49" charset="0"/>
              </a:rPr>
              <a:t>//  </a:t>
            </a:r>
          </a:p>
          <a:p>
            <a:pPr marL="457200" indent="-457200">
              <a:lnSpc>
                <a:spcPct val="90000"/>
              </a:lnSpc>
              <a:buFont typeface="Wingdings" pitchFamily="2" charset="2"/>
              <a:buNone/>
            </a:pPr>
            <a:r>
              <a:rPr lang="en-US" sz="1500" dirty="0">
                <a:latin typeface="Courier New" pitchFamily="49" charset="0"/>
              </a:rPr>
              <a:t>  </a:t>
            </a:r>
          </a:p>
          <a:p>
            <a:pPr marL="457200" indent="-457200">
              <a:lnSpc>
                <a:spcPct val="90000"/>
              </a:lnSpc>
              <a:buFont typeface="Wingdings" pitchFamily="2" charset="2"/>
              <a:buNone/>
            </a:pPr>
            <a:r>
              <a:rPr lang="en-US" sz="1500" dirty="0">
                <a:latin typeface="Courier New" pitchFamily="49" charset="0"/>
              </a:rPr>
              <a:t>#include "</a:t>
            </a:r>
            <a:r>
              <a:rPr lang="en-US" sz="1500" dirty="0" err="1">
                <a:latin typeface="Courier New" pitchFamily="49" charset="0"/>
              </a:rPr>
              <a:t>stdafx.h</a:t>
            </a:r>
            <a:r>
              <a:rPr lang="en-US" sz="1500" dirty="0">
                <a:latin typeface="Courier New" pitchFamily="49" charset="0"/>
              </a:rPr>
              <a:t>"  </a:t>
            </a:r>
          </a:p>
          <a:p>
            <a:pPr marL="457200" indent="-457200">
              <a:lnSpc>
                <a:spcPct val="90000"/>
              </a:lnSpc>
              <a:buFont typeface="Wingdings" pitchFamily="2" charset="2"/>
              <a:buNone/>
            </a:pPr>
            <a:r>
              <a:rPr lang="en-US" sz="1500" dirty="0">
                <a:latin typeface="Courier New" pitchFamily="49" charset="0"/>
              </a:rPr>
              <a:t>  </a:t>
            </a:r>
          </a:p>
          <a:p>
            <a:pPr marL="457200" indent="-457200">
              <a:lnSpc>
                <a:spcPct val="90000"/>
              </a:lnSpc>
              <a:buFont typeface="Wingdings" pitchFamily="2" charset="2"/>
              <a:buNone/>
            </a:pPr>
            <a:r>
              <a:rPr lang="en-US" sz="1500" dirty="0">
                <a:latin typeface="Courier New" pitchFamily="49" charset="0"/>
              </a:rPr>
              <a:t>#include &lt;</a:t>
            </a:r>
            <a:r>
              <a:rPr lang="en-US" sz="1500" dirty="0" err="1">
                <a:latin typeface="Courier New" pitchFamily="49" charset="0"/>
              </a:rPr>
              <a:t>stdio.h</a:t>
            </a:r>
            <a:r>
              <a:rPr lang="en-US" sz="1500" dirty="0">
                <a:latin typeface="Courier New" pitchFamily="49" charset="0"/>
              </a:rPr>
              <a:t>&gt;  </a:t>
            </a:r>
          </a:p>
          <a:p>
            <a:pPr marL="457200" indent="-457200">
              <a:lnSpc>
                <a:spcPct val="90000"/>
              </a:lnSpc>
              <a:buFont typeface="Wingdings" pitchFamily="2" charset="2"/>
              <a:buNone/>
            </a:pPr>
            <a:r>
              <a:rPr lang="en-US" sz="1500" dirty="0">
                <a:latin typeface="Courier New" pitchFamily="49" charset="0"/>
              </a:rPr>
              <a:t>#include &lt;</a:t>
            </a:r>
            <a:r>
              <a:rPr lang="en-US" sz="1500" dirty="0" err="1">
                <a:latin typeface="Courier New" pitchFamily="49" charset="0"/>
              </a:rPr>
              <a:t>cuda.h</a:t>
            </a:r>
            <a:r>
              <a:rPr lang="en-US" sz="1500" dirty="0">
                <a:latin typeface="Courier New" pitchFamily="49" charset="0"/>
              </a:rPr>
              <a:t>&gt;  </a:t>
            </a:r>
          </a:p>
          <a:p>
            <a:pPr marL="457200" indent="-457200">
              <a:lnSpc>
                <a:spcPct val="90000"/>
              </a:lnSpc>
              <a:buFont typeface="Wingdings" pitchFamily="2" charset="2"/>
              <a:buNone/>
            </a:pPr>
            <a:r>
              <a:rPr lang="en-US" sz="1500" dirty="0">
                <a:latin typeface="Courier New" pitchFamily="49" charset="0"/>
              </a:rPr>
              <a:t>  </a:t>
            </a:r>
          </a:p>
          <a:p>
            <a:pPr marL="457200" indent="-457200">
              <a:lnSpc>
                <a:spcPct val="90000"/>
              </a:lnSpc>
              <a:buFont typeface="Wingdings" pitchFamily="2" charset="2"/>
              <a:buNone/>
            </a:pPr>
            <a:r>
              <a:rPr lang="en-US" sz="1500" dirty="0">
                <a:latin typeface="Courier New" pitchFamily="49" charset="0"/>
              </a:rPr>
              <a:t>// Kernel that executes on the CUDA device  </a:t>
            </a:r>
          </a:p>
          <a:p>
            <a:pPr marL="457200" indent="-457200">
              <a:lnSpc>
                <a:spcPct val="90000"/>
              </a:lnSpc>
              <a:buFont typeface="Wingdings" pitchFamily="2" charset="2"/>
              <a:buNone/>
            </a:pPr>
            <a:r>
              <a:rPr lang="en-US" sz="1500" dirty="0">
                <a:latin typeface="Courier New" pitchFamily="49" charset="0"/>
              </a:rPr>
              <a:t>__global__ void </a:t>
            </a:r>
            <a:r>
              <a:rPr lang="en-US" sz="1500" dirty="0" err="1">
                <a:latin typeface="Courier New" pitchFamily="49" charset="0"/>
              </a:rPr>
              <a:t>square_array</a:t>
            </a:r>
            <a:r>
              <a:rPr lang="en-US" sz="1500" dirty="0">
                <a:latin typeface="Courier New" pitchFamily="49" charset="0"/>
              </a:rPr>
              <a:t>(float *a, </a:t>
            </a:r>
            <a:r>
              <a:rPr lang="en-US" sz="1500" dirty="0" err="1">
                <a:latin typeface="Courier New" pitchFamily="49" charset="0"/>
              </a:rPr>
              <a:t>int</a:t>
            </a:r>
            <a:r>
              <a:rPr lang="en-US" sz="1500" dirty="0">
                <a:latin typeface="Courier New" pitchFamily="49" charset="0"/>
              </a:rPr>
              <a:t> N)  </a:t>
            </a:r>
          </a:p>
          <a:p>
            <a:pPr marL="457200" indent="-457200">
              <a:lnSpc>
                <a:spcPct val="90000"/>
              </a:lnSpc>
              <a:buFont typeface="Wingdings" pitchFamily="2" charset="2"/>
              <a:buNone/>
            </a:pPr>
            <a:r>
              <a:rPr lang="en-US" sz="1500" dirty="0">
                <a:latin typeface="Courier New" pitchFamily="49" charset="0"/>
              </a:rPr>
              <a:t>{  </a:t>
            </a:r>
          </a:p>
          <a:p>
            <a:pPr marL="457200" indent="-457200">
              <a:lnSpc>
                <a:spcPct val="90000"/>
              </a:lnSpc>
              <a:buFont typeface="Wingdings" pitchFamily="2" charset="2"/>
              <a:buNone/>
            </a:pPr>
            <a:r>
              <a:rPr lang="en-US" sz="1500" dirty="0">
                <a:latin typeface="Courier New" pitchFamily="49" charset="0"/>
              </a:rPr>
              <a:t>  </a:t>
            </a:r>
            <a:r>
              <a:rPr lang="en-US" sz="1500" dirty="0" err="1">
                <a:latin typeface="Courier New" pitchFamily="49" charset="0"/>
              </a:rPr>
              <a:t>int</a:t>
            </a:r>
            <a:r>
              <a:rPr lang="en-US" sz="1500" dirty="0">
                <a:latin typeface="Courier New" pitchFamily="49" charset="0"/>
              </a:rPr>
              <a:t> </a:t>
            </a:r>
            <a:r>
              <a:rPr lang="en-US" sz="1500" dirty="0" err="1">
                <a:latin typeface="Courier New" pitchFamily="49" charset="0"/>
              </a:rPr>
              <a:t>idx</a:t>
            </a:r>
            <a:r>
              <a:rPr lang="en-US" sz="1500" dirty="0">
                <a:latin typeface="Courier New" pitchFamily="49" charset="0"/>
              </a:rPr>
              <a:t> = </a:t>
            </a:r>
            <a:r>
              <a:rPr lang="en-US" sz="1500" dirty="0" err="1">
                <a:latin typeface="Courier New" pitchFamily="49" charset="0"/>
              </a:rPr>
              <a:t>blockIdx.x</a:t>
            </a:r>
            <a:r>
              <a:rPr lang="en-US" sz="1500" dirty="0">
                <a:latin typeface="Courier New" pitchFamily="49" charset="0"/>
              </a:rPr>
              <a:t> * </a:t>
            </a:r>
            <a:r>
              <a:rPr lang="en-US" sz="1500" dirty="0" err="1">
                <a:latin typeface="Courier New" pitchFamily="49" charset="0"/>
              </a:rPr>
              <a:t>blockDim.x</a:t>
            </a:r>
            <a:r>
              <a:rPr lang="en-US" sz="1500" dirty="0">
                <a:latin typeface="Courier New" pitchFamily="49" charset="0"/>
              </a:rPr>
              <a:t> + </a:t>
            </a:r>
            <a:r>
              <a:rPr lang="en-US" sz="1500" dirty="0" err="1">
                <a:latin typeface="Courier New" pitchFamily="49" charset="0"/>
              </a:rPr>
              <a:t>threadIdx.x</a:t>
            </a:r>
            <a:r>
              <a:rPr lang="en-US" sz="1500" dirty="0">
                <a:latin typeface="Courier New" pitchFamily="49" charset="0"/>
              </a:rPr>
              <a:t>;  </a:t>
            </a:r>
          </a:p>
          <a:p>
            <a:pPr marL="457200" indent="-457200">
              <a:lnSpc>
                <a:spcPct val="90000"/>
              </a:lnSpc>
              <a:buFont typeface="Wingdings" pitchFamily="2" charset="2"/>
              <a:buNone/>
            </a:pPr>
            <a:r>
              <a:rPr lang="en-US" sz="1500" dirty="0">
                <a:latin typeface="Courier New" pitchFamily="49" charset="0"/>
              </a:rPr>
              <a:t>  if (</a:t>
            </a:r>
            <a:r>
              <a:rPr lang="en-US" sz="1500" dirty="0" err="1">
                <a:latin typeface="Courier New" pitchFamily="49" charset="0"/>
              </a:rPr>
              <a:t>idx</a:t>
            </a:r>
            <a:r>
              <a:rPr lang="en-US" sz="1500" dirty="0">
                <a:latin typeface="Courier New" pitchFamily="49" charset="0"/>
              </a:rPr>
              <a:t>&lt;N) a[</a:t>
            </a:r>
            <a:r>
              <a:rPr lang="en-US" sz="1500" dirty="0" err="1">
                <a:latin typeface="Courier New" pitchFamily="49" charset="0"/>
              </a:rPr>
              <a:t>idx</a:t>
            </a:r>
            <a:r>
              <a:rPr lang="en-US" sz="1500" dirty="0">
                <a:latin typeface="Courier New" pitchFamily="49" charset="0"/>
              </a:rPr>
              <a:t>] = a[</a:t>
            </a:r>
            <a:r>
              <a:rPr lang="en-US" sz="1500" dirty="0" err="1">
                <a:latin typeface="Courier New" pitchFamily="49" charset="0"/>
              </a:rPr>
              <a:t>idx</a:t>
            </a:r>
            <a:r>
              <a:rPr lang="en-US" sz="1500" dirty="0">
                <a:latin typeface="Courier New" pitchFamily="49" charset="0"/>
              </a:rPr>
              <a:t>] * a[</a:t>
            </a:r>
            <a:r>
              <a:rPr lang="en-US" sz="1500" dirty="0" err="1">
                <a:latin typeface="Courier New" pitchFamily="49" charset="0"/>
              </a:rPr>
              <a:t>idx</a:t>
            </a:r>
            <a:r>
              <a:rPr lang="en-US" sz="1500" dirty="0">
                <a:latin typeface="Courier New" pitchFamily="49" charset="0"/>
              </a:rPr>
              <a:t>];  </a:t>
            </a:r>
          </a:p>
          <a:p>
            <a:pPr marL="457200" indent="-457200">
              <a:lnSpc>
                <a:spcPct val="90000"/>
              </a:lnSpc>
              <a:buFont typeface="Wingdings" pitchFamily="2" charset="2"/>
              <a:buNone/>
            </a:pPr>
            <a:r>
              <a:rPr lang="en-US" sz="1500" dirty="0">
                <a:latin typeface="Courier New" pitchFamily="49" charset="0"/>
              </a:rPr>
              <a:t>} </a:t>
            </a:r>
          </a:p>
          <a:p>
            <a:pPr marL="457200" indent="-457200">
              <a:lnSpc>
                <a:spcPct val="90000"/>
              </a:lnSpc>
            </a:pPr>
            <a:endParaRPr lang="en-US" sz="1500" dirty="0">
              <a:latin typeface="Courier New" pitchFamily="49" charset="0"/>
            </a:endParaRPr>
          </a:p>
        </p:txBody>
      </p:sp>
      <p:sp>
        <p:nvSpPr>
          <p:cNvPr id="1056772" name="Text Box 4"/>
          <p:cNvSpPr txBox="1">
            <a:spLocks noChangeArrowheads="1"/>
          </p:cNvSpPr>
          <p:nvPr/>
        </p:nvSpPr>
        <p:spPr bwMode="auto">
          <a:xfrm>
            <a:off x="609600" y="5334000"/>
            <a:ext cx="7162800" cy="304800"/>
          </a:xfrm>
          <a:prstGeom prst="rect">
            <a:avLst/>
          </a:prstGeom>
          <a:noFill/>
          <a:ln w="9525">
            <a:noFill/>
            <a:miter lim="800000"/>
            <a:headEnd/>
            <a:tailEnd/>
          </a:ln>
          <a:effectLst/>
        </p:spPr>
        <p:txBody>
          <a:bodyPr>
            <a:spAutoFit/>
          </a:bodyPr>
          <a:lstStyle/>
          <a:p>
            <a:pPr>
              <a:spcBef>
                <a:spcPct val="50000"/>
              </a:spcBef>
            </a:pPr>
            <a:r>
              <a:rPr lang="en-US" sz="1400" dirty="0">
                <a:latin typeface="Courier New" pitchFamily="49" charset="0"/>
                <a:hlinkClick r:id="rId2"/>
              </a:rPr>
              <a:t>http://llpanorama.wordpress.com/2008/05/21/my-first-cuda-program/</a:t>
            </a:r>
            <a:endParaRPr lang="en-US" sz="1400" dirty="0">
              <a:latin typeface="Courier New" pitchFamily="49" charset="0"/>
            </a:endParaRPr>
          </a:p>
        </p:txBody>
      </p:sp>
    </p:spTree>
    <p:extLst>
      <p:ext uri="{BB962C8B-B14F-4D97-AF65-F5344CB8AC3E}">
        <p14:creationId xmlns:p14="http://schemas.microsoft.com/office/powerpoint/2010/main" val="76132863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5" name="Slide Number Placeholder 4"/>
          <p:cNvSpPr>
            <a:spLocks noGrp="1"/>
          </p:cNvSpPr>
          <p:nvPr>
            <p:ph type="sldNum" sz="quarter" idx="11"/>
          </p:nvPr>
        </p:nvSpPr>
        <p:spPr/>
        <p:txBody>
          <a:bodyPr/>
          <a:lstStyle/>
          <a:p>
            <a:fld id="{5AC54555-4B41-4455-9BE6-231BA8E420CD}" type="slidenum">
              <a:rPr lang="en-US"/>
              <a:pPr/>
              <a:t>38</a:t>
            </a:fld>
            <a:endParaRPr lang="en-US"/>
          </a:p>
        </p:txBody>
      </p:sp>
      <p:sp>
        <p:nvSpPr>
          <p:cNvPr id="1057794" name="Rectangle 2"/>
          <p:cNvSpPr>
            <a:spLocks noGrp="1" noChangeArrowheads="1"/>
          </p:cNvSpPr>
          <p:nvPr>
            <p:ph type="title"/>
          </p:nvPr>
        </p:nvSpPr>
        <p:spPr/>
        <p:txBody>
          <a:bodyPr/>
          <a:lstStyle/>
          <a:p>
            <a:r>
              <a:rPr lang="en-US" sz="3600"/>
              <a:t>CUDA Example Part 2</a:t>
            </a:r>
          </a:p>
        </p:txBody>
      </p:sp>
      <p:sp>
        <p:nvSpPr>
          <p:cNvPr id="1057795" name="Rectangle 3"/>
          <p:cNvSpPr>
            <a:spLocks noGrp="1" noChangeArrowheads="1"/>
          </p:cNvSpPr>
          <p:nvPr>
            <p:ph type="body" idx="1"/>
          </p:nvPr>
        </p:nvSpPr>
        <p:spPr>
          <a:xfrm>
            <a:off x="609600" y="1295400"/>
            <a:ext cx="7924800" cy="4648200"/>
          </a:xfrm>
        </p:spPr>
        <p:txBody>
          <a:bodyPr/>
          <a:lstStyle/>
          <a:p>
            <a:pPr>
              <a:lnSpc>
                <a:spcPct val="70000"/>
              </a:lnSpc>
              <a:buFont typeface="Wingdings" pitchFamily="2" charset="2"/>
              <a:buNone/>
            </a:pPr>
            <a:r>
              <a:rPr lang="en-US" sz="1500">
                <a:latin typeface="Courier New" pitchFamily="49" charset="0"/>
              </a:rPr>
              <a:t>// main routine that executes on the host  </a:t>
            </a:r>
          </a:p>
          <a:p>
            <a:pPr>
              <a:lnSpc>
                <a:spcPct val="70000"/>
              </a:lnSpc>
              <a:buFont typeface="Wingdings" pitchFamily="2" charset="2"/>
              <a:buNone/>
            </a:pPr>
            <a:r>
              <a:rPr lang="en-US" sz="1500">
                <a:latin typeface="Courier New" pitchFamily="49" charset="0"/>
              </a:rPr>
              <a:t>int main(void)</a:t>
            </a:r>
          </a:p>
          <a:p>
            <a:pPr>
              <a:lnSpc>
                <a:spcPct val="70000"/>
              </a:lnSpc>
              <a:buFont typeface="Wingdings" pitchFamily="2" charset="2"/>
              <a:buNone/>
            </a:pPr>
            <a:r>
              <a:rPr lang="en-US" sz="1500">
                <a:latin typeface="Courier New" pitchFamily="49" charset="0"/>
              </a:rPr>
              <a:t>{  </a:t>
            </a:r>
          </a:p>
          <a:p>
            <a:pPr>
              <a:lnSpc>
                <a:spcPct val="60000"/>
              </a:lnSpc>
              <a:buFont typeface="Wingdings" pitchFamily="2" charset="2"/>
              <a:buNone/>
            </a:pPr>
            <a:r>
              <a:rPr lang="en-US" sz="1500">
                <a:latin typeface="Courier New" pitchFamily="49" charset="0"/>
              </a:rPr>
              <a:t>  float *a_h, *a_d;  // Pointer to host &amp; device arrays  </a:t>
            </a:r>
          </a:p>
          <a:p>
            <a:pPr>
              <a:lnSpc>
                <a:spcPct val="70000"/>
              </a:lnSpc>
              <a:buFont typeface="Wingdings" pitchFamily="2" charset="2"/>
              <a:buNone/>
            </a:pPr>
            <a:r>
              <a:rPr lang="en-US" sz="1500">
                <a:latin typeface="Courier New" pitchFamily="49" charset="0"/>
              </a:rPr>
              <a:t>  const int N = 10;  // Number of elements in arrays  </a:t>
            </a:r>
          </a:p>
          <a:p>
            <a:pPr>
              <a:lnSpc>
                <a:spcPct val="70000"/>
              </a:lnSpc>
              <a:buFont typeface="Wingdings" pitchFamily="2" charset="2"/>
              <a:buNone/>
            </a:pPr>
            <a:r>
              <a:rPr lang="en-US" sz="1500">
                <a:latin typeface="Courier New" pitchFamily="49" charset="0"/>
              </a:rPr>
              <a:t>  size_t size = N * sizeof(float);  </a:t>
            </a:r>
          </a:p>
          <a:p>
            <a:pPr>
              <a:lnSpc>
                <a:spcPct val="70000"/>
              </a:lnSpc>
              <a:buFont typeface="Wingdings" pitchFamily="2" charset="2"/>
              <a:buNone/>
            </a:pPr>
            <a:r>
              <a:rPr lang="en-US" sz="1500">
                <a:latin typeface="Courier New" pitchFamily="49" charset="0"/>
              </a:rPr>
              <a:t>  a_h = (float *)malloc(size);        // Allocate array on host  </a:t>
            </a:r>
          </a:p>
          <a:p>
            <a:pPr>
              <a:lnSpc>
                <a:spcPct val="70000"/>
              </a:lnSpc>
              <a:buFont typeface="Wingdings" pitchFamily="2" charset="2"/>
              <a:buNone/>
            </a:pPr>
            <a:r>
              <a:rPr lang="en-US" sz="1500">
                <a:latin typeface="Courier New" pitchFamily="49" charset="0"/>
              </a:rPr>
              <a:t>  cudaMalloc((void **) &amp;a_d, size);   // Allocate array on device  </a:t>
            </a:r>
          </a:p>
          <a:p>
            <a:pPr>
              <a:lnSpc>
                <a:spcPct val="70000"/>
              </a:lnSpc>
              <a:buFont typeface="Wingdings" pitchFamily="2" charset="2"/>
              <a:buNone/>
            </a:pPr>
            <a:r>
              <a:rPr lang="en-US" sz="1500">
                <a:latin typeface="Courier New" pitchFamily="49" charset="0"/>
              </a:rPr>
              <a:t>  // Initialize host array and copy it to CUDA device  </a:t>
            </a:r>
          </a:p>
          <a:p>
            <a:pPr>
              <a:lnSpc>
                <a:spcPct val="70000"/>
              </a:lnSpc>
              <a:buFont typeface="Wingdings" pitchFamily="2" charset="2"/>
              <a:buNone/>
            </a:pPr>
            <a:r>
              <a:rPr lang="en-US" sz="1500">
                <a:latin typeface="Courier New" pitchFamily="49" charset="0"/>
              </a:rPr>
              <a:t>  for (int i=0; i&lt;N; i++) a_h[i] = (float)i;  </a:t>
            </a:r>
          </a:p>
          <a:p>
            <a:pPr>
              <a:lnSpc>
                <a:spcPct val="70000"/>
              </a:lnSpc>
              <a:buFont typeface="Wingdings" pitchFamily="2" charset="2"/>
              <a:buNone/>
            </a:pPr>
            <a:r>
              <a:rPr lang="en-US" sz="1500">
                <a:latin typeface="Courier New" pitchFamily="49" charset="0"/>
              </a:rPr>
              <a:t>  cudaMemcpy(a_d, a_h, size, cudaMemcpyHostToDevice);  </a:t>
            </a:r>
          </a:p>
          <a:p>
            <a:pPr>
              <a:lnSpc>
                <a:spcPct val="70000"/>
              </a:lnSpc>
              <a:buFont typeface="Wingdings" pitchFamily="2" charset="2"/>
              <a:buNone/>
            </a:pPr>
            <a:r>
              <a:rPr lang="en-US" sz="1500">
                <a:latin typeface="Courier New" pitchFamily="49" charset="0"/>
              </a:rPr>
              <a:t>  // Do calculation on device:  </a:t>
            </a:r>
          </a:p>
          <a:p>
            <a:pPr>
              <a:lnSpc>
                <a:spcPct val="80000"/>
              </a:lnSpc>
              <a:buFont typeface="Wingdings" pitchFamily="2" charset="2"/>
              <a:buNone/>
            </a:pPr>
            <a:r>
              <a:rPr lang="en-US" sz="1500">
                <a:latin typeface="Courier New" pitchFamily="49" charset="0"/>
              </a:rPr>
              <a:t>  int block_size = 4;  </a:t>
            </a:r>
          </a:p>
          <a:p>
            <a:pPr>
              <a:lnSpc>
                <a:spcPct val="80000"/>
              </a:lnSpc>
              <a:buFont typeface="Wingdings" pitchFamily="2" charset="2"/>
              <a:buNone/>
            </a:pPr>
            <a:r>
              <a:rPr lang="en-US" sz="1500">
                <a:latin typeface="Courier New" pitchFamily="49" charset="0"/>
              </a:rPr>
              <a:t>  int n_blocks = N/block_size + (N%block_size == 0 ? 0:1);  </a:t>
            </a:r>
          </a:p>
          <a:p>
            <a:pPr>
              <a:lnSpc>
                <a:spcPct val="80000"/>
              </a:lnSpc>
              <a:buFont typeface="Wingdings" pitchFamily="2" charset="2"/>
              <a:buNone/>
            </a:pPr>
            <a:r>
              <a:rPr lang="en-US" sz="1500">
                <a:latin typeface="Courier New" pitchFamily="49" charset="0"/>
              </a:rPr>
              <a:t>  square_array &lt;&lt;&lt; n_blocks, block_size &gt;&gt;&gt; (a_d, N);  </a:t>
            </a:r>
          </a:p>
          <a:p>
            <a:pPr>
              <a:lnSpc>
                <a:spcPct val="80000"/>
              </a:lnSpc>
              <a:buFont typeface="Wingdings" pitchFamily="2" charset="2"/>
              <a:buNone/>
            </a:pPr>
            <a:r>
              <a:rPr lang="en-US" sz="1500">
                <a:latin typeface="Courier New" pitchFamily="49" charset="0"/>
              </a:rPr>
              <a:t>  // Retrieve result from device and store it in host array  </a:t>
            </a:r>
          </a:p>
          <a:p>
            <a:pPr>
              <a:lnSpc>
                <a:spcPct val="80000"/>
              </a:lnSpc>
              <a:buFont typeface="Wingdings" pitchFamily="2" charset="2"/>
              <a:buNone/>
            </a:pPr>
            <a:r>
              <a:rPr lang="en-US" sz="1500">
                <a:latin typeface="Courier New" pitchFamily="49" charset="0"/>
              </a:rPr>
              <a:t>  cudaMemcpy(a_h, a_d, sizeof(float)*N, cudaMemcpyDeviceToHost);  </a:t>
            </a:r>
          </a:p>
          <a:p>
            <a:pPr>
              <a:lnSpc>
                <a:spcPct val="80000"/>
              </a:lnSpc>
              <a:buFont typeface="Wingdings" pitchFamily="2" charset="2"/>
              <a:buNone/>
            </a:pPr>
            <a:r>
              <a:rPr lang="en-US" sz="1500">
                <a:latin typeface="Courier New" pitchFamily="49" charset="0"/>
              </a:rPr>
              <a:t>  // Print results  </a:t>
            </a:r>
          </a:p>
          <a:p>
            <a:pPr>
              <a:lnSpc>
                <a:spcPct val="80000"/>
              </a:lnSpc>
              <a:buFont typeface="Wingdings" pitchFamily="2" charset="2"/>
              <a:buNone/>
            </a:pPr>
            <a:r>
              <a:rPr lang="en-US" sz="1500">
                <a:latin typeface="Courier New" pitchFamily="49" charset="0"/>
              </a:rPr>
              <a:t>  for (int i=0; i&lt;N; i++) printf("%d %f\n", i, a_h[i]);  </a:t>
            </a:r>
          </a:p>
          <a:p>
            <a:pPr>
              <a:lnSpc>
                <a:spcPct val="80000"/>
              </a:lnSpc>
              <a:buFont typeface="Wingdings" pitchFamily="2" charset="2"/>
              <a:buNone/>
            </a:pPr>
            <a:r>
              <a:rPr lang="en-US" sz="1500">
                <a:latin typeface="Courier New" pitchFamily="49" charset="0"/>
              </a:rPr>
              <a:t>  // Cleanup  </a:t>
            </a:r>
          </a:p>
          <a:p>
            <a:pPr>
              <a:lnSpc>
                <a:spcPct val="80000"/>
              </a:lnSpc>
              <a:buFont typeface="Wingdings" pitchFamily="2" charset="2"/>
              <a:buNone/>
            </a:pPr>
            <a:r>
              <a:rPr lang="en-US" sz="1500">
                <a:latin typeface="Courier New" pitchFamily="49" charset="0"/>
              </a:rPr>
              <a:t>  free(a_h); cudaFree(a_d);  </a:t>
            </a:r>
          </a:p>
          <a:p>
            <a:pPr>
              <a:lnSpc>
                <a:spcPct val="80000"/>
              </a:lnSpc>
              <a:buFont typeface="Wingdings" pitchFamily="2" charset="2"/>
              <a:buNone/>
            </a:pPr>
            <a:r>
              <a:rPr lang="en-US" sz="1500">
                <a:latin typeface="Courier New" pitchFamily="49" charset="0"/>
              </a:rPr>
              <a:t>}</a:t>
            </a:r>
          </a:p>
        </p:txBody>
      </p:sp>
    </p:spTree>
    <p:extLst>
      <p:ext uri="{BB962C8B-B14F-4D97-AF65-F5344CB8AC3E}">
        <p14:creationId xmlns:p14="http://schemas.microsoft.com/office/powerpoint/2010/main" val="92270162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5" name="Slide Number Placeholder 4"/>
          <p:cNvSpPr>
            <a:spLocks noGrp="1"/>
          </p:cNvSpPr>
          <p:nvPr>
            <p:ph type="sldNum" sz="quarter" idx="11"/>
          </p:nvPr>
        </p:nvSpPr>
        <p:spPr/>
        <p:txBody>
          <a:bodyPr/>
          <a:lstStyle/>
          <a:p>
            <a:fld id="{C3D277EF-1F48-41F1-9160-DE218CA4173E}" type="slidenum">
              <a:rPr lang="en-US"/>
              <a:pPr/>
              <a:t>39</a:t>
            </a:fld>
            <a:endParaRPr lang="en-US"/>
          </a:p>
        </p:txBody>
      </p:sp>
      <p:sp>
        <p:nvSpPr>
          <p:cNvPr id="1061890" name="Rectangle 2"/>
          <p:cNvSpPr>
            <a:spLocks noGrp="1" noChangeArrowheads="1"/>
          </p:cNvSpPr>
          <p:nvPr>
            <p:ph type="title"/>
          </p:nvPr>
        </p:nvSpPr>
        <p:spPr/>
        <p:txBody>
          <a:bodyPr/>
          <a:lstStyle/>
          <a:p>
            <a:r>
              <a:rPr lang="en-US" sz="3600"/>
              <a:t>OpenCL</a:t>
            </a:r>
          </a:p>
        </p:txBody>
      </p:sp>
      <p:sp>
        <p:nvSpPr>
          <p:cNvPr id="1061891" name="Rectangle 3"/>
          <p:cNvSpPr>
            <a:spLocks noGrp="1" noChangeArrowheads="1"/>
          </p:cNvSpPr>
          <p:nvPr>
            <p:ph type="body" idx="1"/>
          </p:nvPr>
        </p:nvSpPr>
        <p:spPr/>
        <p:txBody>
          <a:bodyPr/>
          <a:lstStyle/>
          <a:p>
            <a:r>
              <a:rPr lang="en-US" dirty="0"/>
              <a:t>Open Computing Language</a:t>
            </a:r>
          </a:p>
          <a:p>
            <a:r>
              <a:rPr lang="en-US" dirty="0"/>
              <a:t>Open standard developed by the </a:t>
            </a:r>
            <a:r>
              <a:rPr lang="en-US" dirty="0" err="1"/>
              <a:t>Khronos</a:t>
            </a:r>
            <a:r>
              <a:rPr lang="en-US" dirty="0"/>
              <a:t> Group, which is a consortium of many companies (including NVIDIA, AMD and Intel, but also lots of others)</a:t>
            </a:r>
          </a:p>
          <a:p>
            <a:r>
              <a:rPr lang="en-US" dirty="0"/>
              <a:t>Initial version of </a:t>
            </a:r>
            <a:r>
              <a:rPr lang="en-US" dirty="0" err="1"/>
              <a:t>OpenCL</a:t>
            </a:r>
            <a:r>
              <a:rPr lang="en-US" dirty="0"/>
              <a:t> standard released in Dec 2008.</a:t>
            </a:r>
          </a:p>
          <a:p>
            <a:r>
              <a:rPr lang="en-US" dirty="0"/>
              <a:t>Many companies </a:t>
            </a:r>
            <a:r>
              <a:rPr lang="en-US" dirty="0" smtClean="0"/>
              <a:t>are creating </a:t>
            </a:r>
            <a:r>
              <a:rPr lang="en-US" dirty="0"/>
              <a:t>their own implementations.</a:t>
            </a:r>
          </a:p>
          <a:p>
            <a:r>
              <a:rPr lang="en-US" dirty="0"/>
              <a:t>Apple </a:t>
            </a:r>
            <a:r>
              <a:rPr lang="en-US" dirty="0" smtClean="0"/>
              <a:t>was </a:t>
            </a:r>
            <a:r>
              <a:rPr lang="en-US" dirty="0"/>
              <a:t>first to market, with an </a:t>
            </a:r>
            <a:r>
              <a:rPr lang="en-US" dirty="0" err="1"/>
              <a:t>OpenCL</a:t>
            </a:r>
            <a:r>
              <a:rPr lang="en-US" dirty="0"/>
              <a:t> implementation included in Mac OS X v10.6 (“Snow Leopard</a:t>
            </a:r>
            <a:r>
              <a:rPr lang="en-US" dirty="0" smtClean="0"/>
              <a:t>”) </a:t>
            </a:r>
            <a:r>
              <a:rPr lang="en-US" dirty="0"/>
              <a:t>in 2009</a:t>
            </a:r>
            <a:r>
              <a:rPr lang="en-US" dirty="0" smtClean="0"/>
              <a:t>.</a:t>
            </a:r>
          </a:p>
          <a:p>
            <a:r>
              <a:rPr lang="en-US" dirty="0" smtClean="0"/>
              <a:t>Currently on version 2.1 (released March 3 2015).</a:t>
            </a:r>
            <a:endParaRPr lang="en-US" dirty="0"/>
          </a:p>
        </p:txBody>
      </p:sp>
    </p:spTree>
    <p:extLst>
      <p:ext uri="{BB962C8B-B14F-4D97-AF65-F5344CB8AC3E}">
        <p14:creationId xmlns:p14="http://schemas.microsoft.com/office/powerpoint/2010/main" val="73103545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REGISTER</a:t>
            </a:r>
            <a:endParaRPr lang="en-US" dirty="0"/>
          </a:p>
        </p:txBody>
      </p:sp>
      <p:sp>
        <p:nvSpPr>
          <p:cNvPr id="3" name="Content Placeholder 2"/>
          <p:cNvSpPr>
            <a:spLocks noGrp="1"/>
          </p:cNvSpPr>
          <p:nvPr>
            <p:ph idx="1"/>
          </p:nvPr>
        </p:nvSpPr>
        <p:spPr>
          <a:xfrm>
            <a:off x="381000" y="1371600"/>
            <a:ext cx="8402638" cy="4648200"/>
          </a:xfrm>
        </p:spPr>
        <p:txBody>
          <a:bodyPr/>
          <a:lstStyle/>
          <a:p>
            <a:pPr marL="0" indent="0">
              <a:buNone/>
            </a:pPr>
            <a:r>
              <a:rPr lang="en-US" dirty="0" smtClean="0"/>
              <a:t>If you haven’t already registered, please do so.</a:t>
            </a:r>
          </a:p>
          <a:p>
            <a:pPr marL="0" indent="0">
              <a:buNone/>
            </a:pPr>
            <a:endParaRPr lang="en-US" sz="1200" dirty="0"/>
          </a:p>
          <a:p>
            <a:pPr marL="0" indent="0">
              <a:buNone/>
            </a:pPr>
            <a:r>
              <a:rPr lang="en-US" dirty="0" smtClean="0"/>
              <a:t>You can find the registration link on the </a:t>
            </a:r>
            <a:r>
              <a:rPr lang="en-US" dirty="0" err="1" smtClean="0"/>
              <a:t>SiPE</a:t>
            </a:r>
            <a:r>
              <a:rPr lang="en-US" dirty="0" smtClean="0"/>
              <a:t> webpage:</a:t>
            </a:r>
          </a:p>
          <a:p>
            <a:pPr marL="0" indent="0">
              <a:buNone/>
            </a:pPr>
            <a:endParaRPr lang="en-US" sz="1200" dirty="0" smtClean="0"/>
          </a:p>
          <a:p>
            <a:pPr marL="0" indent="0">
              <a:buNone/>
            </a:pPr>
            <a:r>
              <a:rPr lang="en-US" dirty="0" smtClean="0">
                <a:latin typeface="Courier New" panose="02070309020205020404" pitchFamily="49" charset="0"/>
                <a:cs typeface="Courier New" panose="02070309020205020404" pitchFamily="49" charset="0"/>
                <a:hlinkClick r:id="rId3"/>
              </a:rPr>
              <a:t>http://www.oscer.ou.edu/education/</a:t>
            </a:r>
            <a:endParaRPr lang="en-US" dirty="0">
              <a:latin typeface="Courier New" panose="02070309020205020404" pitchFamily="49" charset="0"/>
              <a:cs typeface="Courier New" panose="02070309020205020404" pitchFamily="49" charset="0"/>
            </a:endParaRPr>
          </a:p>
          <a:p>
            <a:pPr marL="0" indent="0">
              <a:buNone/>
            </a:pPr>
            <a:endParaRPr lang="en-US" sz="1200" dirty="0" smtClean="0"/>
          </a:p>
          <a:p>
            <a:pPr marL="0" indent="0">
              <a:buNone/>
            </a:pPr>
            <a:r>
              <a:rPr lang="en-US" dirty="0" smtClean="0"/>
              <a:t>Our ability to continue providing Supercomputing in Plain English depends on being able to show strong participation.</a:t>
            </a:r>
          </a:p>
          <a:p>
            <a:pPr marL="0" indent="0">
              <a:buNone/>
            </a:pPr>
            <a:endParaRPr lang="en-US" sz="1200" dirty="0" smtClean="0"/>
          </a:p>
          <a:p>
            <a:pPr marL="0" indent="0">
              <a:buNone/>
            </a:pPr>
            <a:r>
              <a:rPr lang="en-US" dirty="0" smtClean="0"/>
              <a:t>We use our headcounts, institution counts and state counts     (since 2001, over 2000 served, from every US state except RI and VT, plus 17 other countries, on every continent except Australia and Antarctica) to improve grant proposals.</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GPGPU</a:t>
            </a:r>
            <a:endParaRPr lang="en-US" dirty="0" smtClean="0"/>
          </a:p>
          <a:p>
            <a:pPr>
              <a:defRPr/>
            </a:pPr>
            <a:r>
              <a:rPr lang="en-US" dirty="0" smtClean="0"/>
              <a:t>Tue Apr 14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a:t>
            </a:fld>
            <a:endParaRPr lang="en-US"/>
          </a:p>
        </p:txBody>
      </p:sp>
    </p:spTree>
    <p:extLst>
      <p:ext uri="{BB962C8B-B14F-4D97-AF65-F5344CB8AC3E}">
        <p14:creationId xmlns:p14="http://schemas.microsoft.com/office/powerpoint/2010/main" val="363745530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5" name="Slide Number Placeholder 4"/>
          <p:cNvSpPr>
            <a:spLocks noGrp="1"/>
          </p:cNvSpPr>
          <p:nvPr>
            <p:ph type="sldNum" sz="quarter" idx="11"/>
          </p:nvPr>
        </p:nvSpPr>
        <p:spPr/>
        <p:txBody>
          <a:bodyPr/>
          <a:lstStyle/>
          <a:p>
            <a:fld id="{DF6E8411-8907-4A11-BD50-05555823495A}" type="slidenum">
              <a:rPr lang="en-US"/>
              <a:pPr/>
              <a:t>40</a:t>
            </a:fld>
            <a:endParaRPr lang="en-US"/>
          </a:p>
        </p:txBody>
      </p:sp>
      <p:sp>
        <p:nvSpPr>
          <p:cNvPr id="1062914" name="Rectangle 2"/>
          <p:cNvSpPr>
            <a:spLocks noGrp="1" noChangeArrowheads="1"/>
          </p:cNvSpPr>
          <p:nvPr>
            <p:ph type="title"/>
          </p:nvPr>
        </p:nvSpPr>
        <p:spPr/>
        <p:txBody>
          <a:bodyPr/>
          <a:lstStyle/>
          <a:p>
            <a:r>
              <a:rPr lang="en-US" sz="3600"/>
              <a:t>OpenCL Example Part 1</a:t>
            </a:r>
          </a:p>
        </p:txBody>
      </p:sp>
      <p:sp>
        <p:nvSpPr>
          <p:cNvPr id="1062915" name="Rectangle 3"/>
          <p:cNvSpPr>
            <a:spLocks noGrp="1" noChangeArrowheads="1"/>
          </p:cNvSpPr>
          <p:nvPr>
            <p:ph type="body" idx="1"/>
          </p:nvPr>
        </p:nvSpPr>
        <p:spPr/>
        <p:txBody>
          <a:bodyPr/>
          <a:lstStyle/>
          <a:p>
            <a:pPr>
              <a:spcBef>
                <a:spcPts val="300"/>
              </a:spcBef>
              <a:buNone/>
            </a:pPr>
            <a:r>
              <a:rPr lang="en-US" sz="1400" dirty="0" smtClean="0">
                <a:latin typeface="Courier New" pitchFamily="49" charset="0"/>
              </a:rPr>
              <a:t>// create a compute context with GPU device</a:t>
            </a:r>
          </a:p>
          <a:p>
            <a:pPr>
              <a:spcBef>
                <a:spcPts val="300"/>
              </a:spcBef>
              <a:buNone/>
            </a:pPr>
            <a:r>
              <a:rPr lang="en-US" sz="1400" dirty="0" smtClean="0">
                <a:latin typeface="Courier New" pitchFamily="49" charset="0"/>
              </a:rPr>
              <a:t>context =</a:t>
            </a:r>
          </a:p>
          <a:p>
            <a:pPr>
              <a:spcBef>
                <a:spcPts val="300"/>
              </a:spcBef>
              <a:buNone/>
            </a:pPr>
            <a:r>
              <a:rPr lang="en-US" sz="1400" dirty="0" smtClean="0">
                <a:latin typeface="Courier New" pitchFamily="49" charset="0"/>
              </a:rPr>
              <a:t>  </a:t>
            </a:r>
            <a:r>
              <a:rPr lang="en-US" sz="1400" dirty="0" err="1" smtClean="0">
                <a:latin typeface="Courier New" pitchFamily="49" charset="0"/>
              </a:rPr>
              <a:t>clCreateContextFromType</a:t>
            </a:r>
            <a:r>
              <a:rPr lang="en-US" sz="1400" dirty="0" smtClean="0">
                <a:latin typeface="Courier New" pitchFamily="49" charset="0"/>
              </a:rPr>
              <a:t>(NULL, CL_DEVICE_TYPE_GPU, NULL, NULL, NULL);</a:t>
            </a:r>
          </a:p>
          <a:p>
            <a:pPr>
              <a:spcBef>
                <a:spcPts val="300"/>
              </a:spcBef>
              <a:buNone/>
            </a:pPr>
            <a:r>
              <a:rPr lang="en-US" sz="1400" dirty="0" smtClean="0">
                <a:latin typeface="Courier New" pitchFamily="49" charset="0"/>
              </a:rPr>
              <a:t>// create a command queue</a:t>
            </a:r>
          </a:p>
          <a:p>
            <a:pPr>
              <a:spcBef>
                <a:spcPts val="300"/>
              </a:spcBef>
              <a:buNone/>
            </a:pPr>
            <a:r>
              <a:rPr lang="en-US" sz="1400" dirty="0" smtClean="0">
                <a:latin typeface="Courier New" pitchFamily="49" charset="0"/>
              </a:rPr>
              <a:t>queue = </a:t>
            </a:r>
            <a:r>
              <a:rPr lang="en-US" sz="1400" dirty="0" err="1" smtClean="0">
                <a:latin typeface="Courier New" pitchFamily="49" charset="0"/>
              </a:rPr>
              <a:t>clCreateCommandQueue</a:t>
            </a:r>
            <a:r>
              <a:rPr lang="en-US" sz="1400" dirty="0" smtClean="0">
                <a:latin typeface="Courier New" pitchFamily="49" charset="0"/>
              </a:rPr>
              <a:t>(context, NULL, 0, NULL);</a:t>
            </a:r>
          </a:p>
          <a:p>
            <a:pPr>
              <a:spcBef>
                <a:spcPts val="300"/>
              </a:spcBef>
              <a:buNone/>
            </a:pPr>
            <a:r>
              <a:rPr lang="en-US" sz="1400" dirty="0" smtClean="0">
                <a:latin typeface="Courier New" pitchFamily="49" charset="0"/>
              </a:rPr>
              <a:t>// allocate the buffer memory objects</a:t>
            </a:r>
          </a:p>
          <a:p>
            <a:pPr>
              <a:spcBef>
                <a:spcPts val="300"/>
              </a:spcBef>
              <a:buNone/>
            </a:pPr>
            <a:r>
              <a:rPr lang="en-US" sz="1400" dirty="0" err="1" smtClean="0">
                <a:latin typeface="Courier New" pitchFamily="49" charset="0"/>
              </a:rPr>
              <a:t>memobjs</a:t>
            </a:r>
            <a:r>
              <a:rPr lang="en-US" sz="1400" dirty="0" smtClean="0">
                <a:latin typeface="Courier New" pitchFamily="49" charset="0"/>
              </a:rPr>
              <a:t>[0] = </a:t>
            </a:r>
            <a:r>
              <a:rPr lang="en-US" sz="1400" dirty="0" err="1" smtClean="0">
                <a:latin typeface="Courier New" pitchFamily="49" charset="0"/>
              </a:rPr>
              <a:t>clCreateBuffer</a:t>
            </a:r>
            <a:r>
              <a:rPr lang="en-US" sz="1400" dirty="0" smtClean="0">
                <a:latin typeface="Courier New" pitchFamily="49" charset="0"/>
              </a:rPr>
              <a:t>(context,</a:t>
            </a:r>
          </a:p>
          <a:p>
            <a:pPr>
              <a:spcBef>
                <a:spcPts val="300"/>
              </a:spcBef>
              <a:buNone/>
            </a:pPr>
            <a:r>
              <a:rPr lang="en-US" sz="1400" dirty="0" smtClean="0">
                <a:latin typeface="Courier New" pitchFamily="49" charset="0"/>
              </a:rPr>
              <a:t>                 CL_MEM_READ_ONLY | CL_MEM_COPY_HOST_PTR,</a:t>
            </a:r>
          </a:p>
          <a:p>
            <a:pPr>
              <a:spcBef>
                <a:spcPts val="300"/>
              </a:spcBef>
              <a:buNone/>
            </a:pPr>
            <a:r>
              <a:rPr lang="en-US" sz="1400" dirty="0" smtClean="0">
                <a:latin typeface="Courier New" pitchFamily="49" charset="0"/>
              </a:rPr>
              <a:t>                 </a:t>
            </a:r>
            <a:r>
              <a:rPr lang="en-US" sz="1400" dirty="0" err="1" smtClean="0">
                <a:latin typeface="Courier New" pitchFamily="49" charset="0"/>
              </a:rPr>
              <a:t>sizeof</a:t>
            </a:r>
            <a:r>
              <a:rPr lang="en-US" sz="1400" dirty="0" smtClean="0">
                <a:latin typeface="Courier New" pitchFamily="49" charset="0"/>
              </a:rPr>
              <a:t>(float)*2*</a:t>
            </a:r>
            <a:r>
              <a:rPr lang="en-US" sz="1400" dirty="0" err="1" smtClean="0">
                <a:latin typeface="Courier New" pitchFamily="49" charset="0"/>
              </a:rPr>
              <a:t>num_entries</a:t>
            </a:r>
            <a:r>
              <a:rPr lang="en-US" sz="1400" dirty="0" smtClean="0">
                <a:latin typeface="Courier New" pitchFamily="49" charset="0"/>
              </a:rPr>
              <a:t>, </a:t>
            </a:r>
            <a:r>
              <a:rPr lang="en-US" sz="1400" dirty="0" err="1" smtClean="0">
                <a:latin typeface="Courier New" pitchFamily="49" charset="0"/>
              </a:rPr>
              <a:t>srcA</a:t>
            </a:r>
            <a:r>
              <a:rPr lang="en-US" sz="1400" dirty="0" smtClean="0">
                <a:latin typeface="Courier New" pitchFamily="49" charset="0"/>
              </a:rPr>
              <a:t>, NULL);</a:t>
            </a:r>
          </a:p>
          <a:p>
            <a:pPr>
              <a:spcBef>
                <a:spcPts val="300"/>
              </a:spcBef>
              <a:buNone/>
            </a:pPr>
            <a:r>
              <a:rPr lang="en-US" sz="1400" dirty="0" err="1" smtClean="0">
                <a:latin typeface="Courier New" pitchFamily="49" charset="0"/>
              </a:rPr>
              <a:t>memobjs</a:t>
            </a:r>
            <a:r>
              <a:rPr lang="en-US" sz="1400" dirty="0" smtClean="0">
                <a:latin typeface="Courier New" pitchFamily="49" charset="0"/>
              </a:rPr>
              <a:t>[1] = </a:t>
            </a:r>
            <a:r>
              <a:rPr lang="en-US" sz="1400" dirty="0" err="1" smtClean="0">
                <a:latin typeface="Courier New" pitchFamily="49" charset="0"/>
              </a:rPr>
              <a:t>clCreateBuffer</a:t>
            </a:r>
            <a:r>
              <a:rPr lang="en-US" sz="1400" dirty="0" smtClean="0">
                <a:latin typeface="Courier New" pitchFamily="49" charset="0"/>
              </a:rPr>
              <a:t>(context,</a:t>
            </a:r>
          </a:p>
          <a:p>
            <a:pPr>
              <a:spcBef>
                <a:spcPts val="300"/>
              </a:spcBef>
              <a:buNone/>
            </a:pPr>
            <a:r>
              <a:rPr lang="en-US" sz="1400" dirty="0" smtClean="0">
                <a:latin typeface="Courier New" pitchFamily="49" charset="0"/>
              </a:rPr>
              <a:t>                 CL_MEM_READ_WRITE,</a:t>
            </a:r>
          </a:p>
          <a:p>
            <a:pPr>
              <a:spcBef>
                <a:spcPts val="300"/>
              </a:spcBef>
              <a:buNone/>
            </a:pPr>
            <a:r>
              <a:rPr lang="en-US" sz="1400" dirty="0" smtClean="0">
                <a:latin typeface="Courier New" pitchFamily="49" charset="0"/>
              </a:rPr>
              <a:t>                 </a:t>
            </a:r>
            <a:r>
              <a:rPr lang="en-US" sz="1400" dirty="0" err="1" smtClean="0">
                <a:latin typeface="Courier New" pitchFamily="49" charset="0"/>
              </a:rPr>
              <a:t>sizeof</a:t>
            </a:r>
            <a:r>
              <a:rPr lang="en-US" sz="1400" dirty="0" smtClean="0">
                <a:latin typeface="Courier New" pitchFamily="49" charset="0"/>
              </a:rPr>
              <a:t>(float)*2*</a:t>
            </a:r>
            <a:r>
              <a:rPr lang="en-US" sz="1400" dirty="0" err="1" smtClean="0">
                <a:latin typeface="Courier New" pitchFamily="49" charset="0"/>
              </a:rPr>
              <a:t>num_entries</a:t>
            </a:r>
            <a:r>
              <a:rPr lang="en-US" sz="1400" dirty="0" smtClean="0">
                <a:latin typeface="Courier New" pitchFamily="49" charset="0"/>
              </a:rPr>
              <a:t>, NULL, NULL);</a:t>
            </a:r>
          </a:p>
          <a:p>
            <a:pPr>
              <a:spcBef>
                <a:spcPts val="300"/>
              </a:spcBef>
              <a:buNone/>
            </a:pPr>
            <a:r>
              <a:rPr lang="en-US" sz="1400" dirty="0" smtClean="0">
                <a:latin typeface="Courier New" pitchFamily="49" charset="0"/>
              </a:rPr>
              <a:t>// create the compute program</a:t>
            </a:r>
          </a:p>
          <a:p>
            <a:pPr>
              <a:spcBef>
                <a:spcPts val="300"/>
              </a:spcBef>
              <a:buNone/>
            </a:pPr>
            <a:r>
              <a:rPr lang="en-US" sz="1400" dirty="0" smtClean="0">
                <a:latin typeface="Courier New" pitchFamily="49" charset="0"/>
              </a:rPr>
              <a:t>program = </a:t>
            </a:r>
            <a:r>
              <a:rPr lang="en-US" sz="1400" dirty="0" err="1" smtClean="0">
                <a:latin typeface="Courier New" pitchFamily="49" charset="0"/>
              </a:rPr>
              <a:t>clCreateProgramWithSource</a:t>
            </a:r>
            <a:r>
              <a:rPr lang="en-US" sz="1400" dirty="0" smtClean="0">
                <a:latin typeface="Courier New" pitchFamily="49" charset="0"/>
              </a:rPr>
              <a:t>(context, 1, &amp;fft1D_1024_kernel_src,</a:t>
            </a:r>
          </a:p>
          <a:p>
            <a:pPr>
              <a:spcBef>
                <a:spcPts val="300"/>
              </a:spcBef>
              <a:buNone/>
            </a:pPr>
            <a:r>
              <a:rPr lang="en-US" sz="1400" dirty="0" smtClean="0">
                <a:latin typeface="Courier New" pitchFamily="49" charset="0"/>
              </a:rPr>
              <a:t>                                    NULL, NULL);</a:t>
            </a:r>
          </a:p>
          <a:p>
            <a:pPr>
              <a:lnSpc>
                <a:spcPct val="80000"/>
              </a:lnSpc>
              <a:buFont typeface="Wingdings" pitchFamily="2" charset="2"/>
              <a:buNone/>
            </a:pPr>
            <a:endParaRPr lang="en-US" sz="1400" dirty="0" smtClean="0">
              <a:latin typeface="Courier New" pitchFamily="49" charset="0"/>
              <a:hlinkClick r:id=""/>
            </a:endParaRPr>
          </a:p>
          <a:p>
            <a:pPr>
              <a:lnSpc>
                <a:spcPct val="80000"/>
              </a:lnSpc>
              <a:buFont typeface="Wingdings" pitchFamily="2" charset="2"/>
              <a:buNone/>
            </a:pPr>
            <a:endParaRPr lang="en-US" sz="1400" dirty="0" smtClean="0">
              <a:latin typeface="Courier New" pitchFamily="49" charset="0"/>
              <a:hlinkClick r:id=""/>
            </a:endParaRPr>
          </a:p>
          <a:p>
            <a:pPr>
              <a:lnSpc>
                <a:spcPct val="80000"/>
              </a:lnSpc>
              <a:buFont typeface="Wingdings" pitchFamily="2" charset="2"/>
              <a:buNone/>
            </a:pPr>
            <a:endParaRPr lang="en-US" sz="1400" dirty="0" smtClean="0">
              <a:latin typeface="Courier New" pitchFamily="49" charset="0"/>
              <a:hlinkClick r:id=""/>
            </a:endParaRPr>
          </a:p>
          <a:p>
            <a:pPr>
              <a:lnSpc>
                <a:spcPct val="80000"/>
              </a:lnSpc>
              <a:buFont typeface="Wingdings" pitchFamily="2" charset="2"/>
              <a:buNone/>
            </a:pPr>
            <a:r>
              <a:rPr lang="en-US" sz="1400" dirty="0" smtClean="0">
                <a:latin typeface="Courier New" pitchFamily="49" charset="0"/>
                <a:hlinkClick r:id=""/>
              </a:rPr>
              <a:t>http://en.wikipedia.org/wiki/OpenCL</a:t>
            </a:r>
            <a:endParaRPr lang="en-US" sz="1400" dirty="0">
              <a:latin typeface="Courier New" pitchFamily="49" charset="0"/>
            </a:endParaRPr>
          </a:p>
        </p:txBody>
      </p:sp>
    </p:spTree>
    <p:extLst>
      <p:ext uri="{BB962C8B-B14F-4D97-AF65-F5344CB8AC3E}">
        <p14:creationId xmlns:p14="http://schemas.microsoft.com/office/powerpoint/2010/main" val="378460313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5" name="Slide Number Placeholder 4"/>
          <p:cNvSpPr>
            <a:spLocks noGrp="1"/>
          </p:cNvSpPr>
          <p:nvPr>
            <p:ph type="sldNum" sz="quarter" idx="11"/>
          </p:nvPr>
        </p:nvSpPr>
        <p:spPr/>
        <p:txBody>
          <a:bodyPr/>
          <a:lstStyle/>
          <a:p>
            <a:fld id="{4B13934A-6AE0-4E86-93A0-CDEA475BF496}" type="slidenum">
              <a:rPr lang="en-US"/>
              <a:pPr/>
              <a:t>41</a:t>
            </a:fld>
            <a:endParaRPr lang="en-US"/>
          </a:p>
        </p:txBody>
      </p:sp>
      <p:sp>
        <p:nvSpPr>
          <p:cNvPr id="1063938" name="Rectangle 2"/>
          <p:cNvSpPr>
            <a:spLocks noGrp="1" noChangeArrowheads="1"/>
          </p:cNvSpPr>
          <p:nvPr>
            <p:ph type="title"/>
          </p:nvPr>
        </p:nvSpPr>
        <p:spPr/>
        <p:txBody>
          <a:bodyPr/>
          <a:lstStyle/>
          <a:p>
            <a:r>
              <a:rPr lang="en-US" sz="3600"/>
              <a:t>OpenCL Example Part 2</a:t>
            </a:r>
          </a:p>
        </p:txBody>
      </p:sp>
      <p:sp>
        <p:nvSpPr>
          <p:cNvPr id="1063939" name="Rectangle 3"/>
          <p:cNvSpPr>
            <a:spLocks noGrp="1" noChangeArrowheads="1"/>
          </p:cNvSpPr>
          <p:nvPr>
            <p:ph type="body" idx="1"/>
          </p:nvPr>
        </p:nvSpPr>
        <p:spPr>
          <a:xfrm>
            <a:off x="609600" y="1371600"/>
            <a:ext cx="8001000" cy="4648200"/>
          </a:xfrm>
        </p:spPr>
        <p:txBody>
          <a:bodyPr/>
          <a:lstStyle/>
          <a:p>
            <a:pPr>
              <a:spcBef>
                <a:spcPts val="300"/>
              </a:spcBef>
              <a:buNone/>
            </a:pPr>
            <a:r>
              <a:rPr lang="en-US" sz="1400" dirty="0" smtClean="0">
                <a:latin typeface="Courier New" pitchFamily="49" charset="0"/>
              </a:rPr>
              <a:t>// build the compute program executable</a:t>
            </a:r>
          </a:p>
          <a:p>
            <a:pPr>
              <a:spcBef>
                <a:spcPts val="300"/>
              </a:spcBef>
              <a:buNone/>
            </a:pPr>
            <a:r>
              <a:rPr lang="en-US" sz="1400" dirty="0" err="1" smtClean="0">
                <a:latin typeface="Courier New" pitchFamily="49" charset="0"/>
              </a:rPr>
              <a:t>clBuildProgram</a:t>
            </a:r>
            <a:r>
              <a:rPr lang="en-US" sz="1400" dirty="0" smtClean="0">
                <a:latin typeface="Courier New" pitchFamily="49" charset="0"/>
              </a:rPr>
              <a:t>(program, 0, NULL, NULL, NULL, NULL);</a:t>
            </a:r>
          </a:p>
          <a:p>
            <a:pPr>
              <a:spcBef>
                <a:spcPts val="300"/>
              </a:spcBef>
              <a:buNone/>
            </a:pPr>
            <a:r>
              <a:rPr lang="en-US" sz="1400" dirty="0" smtClean="0">
                <a:latin typeface="Courier New" pitchFamily="49" charset="0"/>
              </a:rPr>
              <a:t>// create the compute kernel</a:t>
            </a:r>
          </a:p>
          <a:p>
            <a:pPr>
              <a:spcBef>
                <a:spcPts val="300"/>
              </a:spcBef>
              <a:buNone/>
            </a:pPr>
            <a:r>
              <a:rPr lang="en-US" sz="1400" dirty="0" smtClean="0">
                <a:latin typeface="Courier New" pitchFamily="49" charset="0"/>
              </a:rPr>
              <a:t>kernel = </a:t>
            </a:r>
            <a:r>
              <a:rPr lang="en-US" sz="1400" dirty="0" err="1" smtClean="0">
                <a:latin typeface="Courier New" pitchFamily="49" charset="0"/>
              </a:rPr>
              <a:t>clCreateKernel</a:t>
            </a:r>
            <a:r>
              <a:rPr lang="en-US" sz="1400" dirty="0" smtClean="0">
                <a:latin typeface="Courier New" pitchFamily="49" charset="0"/>
              </a:rPr>
              <a:t>(program, "fft1D_1024", NULL);</a:t>
            </a:r>
          </a:p>
          <a:p>
            <a:pPr>
              <a:spcBef>
                <a:spcPts val="300"/>
              </a:spcBef>
              <a:buNone/>
            </a:pPr>
            <a:r>
              <a:rPr lang="en-US" sz="1400" dirty="0" smtClean="0">
                <a:latin typeface="Courier New" pitchFamily="49" charset="0"/>
              </a:rPr>
              <a:t>// set the </a:t>
            </a:r>
            <a:r>
              <a:rPr lang="en-US" sz="1400" dirty="0" err="1" smtClean="0">
                <a:latin typeface="Courier New" pitchFamily="49" charset="0"/>
              </a:rPr>
              <a:t>args</a:t>
            </a:r>
            <a:r>
              <a:rPr lang="en-US" sz="1400" dirty="0" smtClean="0">
                <a:latin typeface="Courier New" pitchFamily="49" charset="0"/>
              </a:rPr>
              <a:t> values</a:t>
            </a:r>
          </a:p>
          <a:p>
            <a:pPr>
              <a:spcBef>
                <a:spcPts val="300"/>
              </a:spcBef>
              <a:buNone/>
            </a:pPr>
            <a:r>
              <a:rPr lang="en-US" sz="1400" dirty="0" err="1" smtClean="0">
                <a:latin typeface="Courier New" pitchFamily="49" charset="0"/>
              </a:rPr>
              <a:t>clSetKernelArg</a:t>
            </a:r>
            <a:r>
              <a:rPr lang="en-US" sz="1400" dirty="0" smtClean="0">
                <a:latin typeface="Courier New" pitchFamily="49" charset="0"/>
              </a:rPr>
              <a:t>(kernel, 0, </a:t>
            </a:r>
            <a:r>
              <a:rPr lang="en-US" sz="1400" dirty="0" err="1" smtClean="0">
                <a:latin typeface="Courier New" pitchFamily="49" charset="0"/>
              </a:rPr>
              <a:t>sizeof</a:t>
            </a:r>
            <a:r>
              <a:rPr lang="en-US" sz="1400" dirty="0" smtClean="0">
                <a:latin typeface="Courier New" pitchFamily="49" charset="0"/>
              </a:rPr>
              <a:t>(</a:t>
            </a:r>
            <a:r>
              <a:rPr lang="en-US" sz="1400" dirty="0" err="1" smtClean="0">
                <a:latin typeface="Courier New" pitchFamily="49" charset="0"/>
              </a:rPr>
              <a:t>cl_mem</a:t>
            </a:r>
            <a:r>
              <a:rPr lang="en-US" sz="1400" dirty="0" smtClean="0">
                <a:latin typeface="Courier New" pitchFamily="49" charset="0"/>
              </a:rPr>
              <a:t>), (void *)&amp;</a:t>
            </a:r>
            <a:r>
              <a:rPr lang="en-US" sz="1400" dirty="0" err="1" smtClean="0">
                <a:latin typeface="Courier New" pitchFamily="49" charset="0"/>
              </a:rPr>
              <a:t>memobjs</a:t>
            </a:r>
            <a:r>
              <a:rPr lang="en-US" sz="1400" dirty="0" smtClean="0">
                <a:latin typeface="Courier New" pitchFamily="49" charset="0"/>
              </a:rPr>
              <a:t>[0]);</a:t>
            </a:r>
          </a:p>
          <a:p>
            <a:pPr>
              <a:spcBef>
                <a:spcPts val="300"/>
              </a:spcBef>
              <a:buNone/>
            </a:pPr>
            <a:r>
              <a:rPr lang="en-US" sz="1400" dirty="0" err="1" smtClean="0">
                <a:latin typeface="Courier New" pitchFamily="49" charset="0"/>
              </a:rPr>
              <a:t>clSetKernelArg</a:t>
            </a:r>
            <a:r>
              <a:rPr lang="en-US" sz="1400" dirty="0" smtClean="0">
                <a:latin typeface="Courier New" pitchFamily="49" charset="0"/>
              </a:rPr>
              <a:t>(kernel, 1, </a:t>
            </a:r>
            <a:r>
              <a:rPr lang="en-US" sz="1400" dirty="0" err="1" smtClean="0">
                <a:latin typeface="Courier New" pitchFamily="49" charset="0"/>
              </a:rPr>
              <a:t>sizeof</a:t>
            </a:r>
            <a:r>
              <a:rPr lang="en-US" sz="1400" dirty="0" smtClean="0">
                <a:latin typeface="Courier New" pitchFamily="49" charset="0"/>
              </a:rPr>
              <a:t>(</a:t>
            </a:r>
            <a:r>
              <a:rPr lang="en-US" sz="1400" dirty="0" err="1" smtClean="0">
                <a:latin typeface="Courier New" pitchFamily="49" charset="0"/>
              </a:rPr>
              <a:t>cl_mem</a:t>
            </a:r>
            <a:r>
              <a:rPr lang="en-US" sz="1400" dirty="0" smtClean="0">
                <a:latin typeface="Courier New" pitchFamily="49" charset="0"/>
              </a:rPr>
              <a:t>), (void *)&amp;</a:t>
            </a:r>
            <a:r>
              <a:rPr lang="en-US" sz="1400" dirty="0" err="1" smtClean="0">
                <a:latin typeface="Courier New" pitchFamily="49" charset="0"/>
              </a:rPr>
              <a:t>memobjs</a:t>
            </a:r>
            <a:r>
              <a:rPr lang="en-US" sz="1400" dirty="0" smtClean="0">
                <a:latin typeface="Courier New" pitchFamily="49" charset="0"/>
              </a:rPr>
              <a:t>[1]);</a:t>
            </a:r>
          </a:p>
          <a:p>
            <a:pPr>
              <a:spcBef>
                <a:spcPts val="300"/>
              </a:spcBef>
              <a:buNone/>
            </a:pPr>
            <a:r>
              <a:rPr lang="en-US" sz="1400" dirty="0" err="1" smtClean="0">
                <a:latin typeface="Courier New" pitchFamily="49" charset="0"/>
              </a:rPr>
              <a:t>clSetKernelArg</a:t>
            </a:r>
            <a:r>
              <a:rPr lang="en-US" sz="1400" dirty="0" smtClean="0">
                <a:latin typeface="Courier New" pitchFamily="49" charset="0"/>
              </a:rPr>
              <a:t>(kernel, 2, </a:t>
            </a:r>
            <a:r>
              <a:rPr lang="en-US" sz="1400" dirty="0" err="1" smtClean="0">
                <a:latin typeface="Courier New" pitchFamily="49" charset="0"/>
              </a:rPr>
              <a:t>sizeof</a:t>
            </a:r>
            <a:r>
              <a:rPr lang="en-US" sz="1400" dirty="0" smtClean="0">
                <a:latin typeface="Courier New" pitchFamily="49" charset="0"/>
              </a:rPr>
              <a:t>(float)*(</a:t>
            </a:r>
            <a:r>
              <a:rPr lang="en-US" sz="1400" dirty="0" err="1" smtClean="0">
                <a:latin typeface="Courier New" pitchFamily="49" charset="0"/>
              </a:rPr>
              <a:t>local_work_size</a:t>
            </a:r>
            <a:r>
              <a:rPr lang="en-US" sz="1400" dirty="0" smtClean="0">
                <a:latin typeface="Courier New" pitchFamily="49" charset="0"/>
              </a:rPr>
              <a:t>[0]+1)*16, NULL);</a:t>
            </a:r>
          </a:p>
          <a:p>
            <a:pPr>
              <a:spcBef>
                <a:spcPts val="300"/>
              </a:spcBef>
              <a:buNone/>
            </a:pPr>
            <a:r>
              <a:rPr lang="en-US" sz="1400" dirty="0" err="1" smtClean="0">
                <a:latin typeface="Courier New" pitchFamily="49" charset="0"/>
              </a:rPr>
              <a:t>clSetKernelArg</a:t>
            </a:r>
            <a:r>
              <a:rPr lang="en-US" sz="1400" dirty="0" smtClean="0">
                <a:latin typeface="Courier New" pitchFamily="49" charset="0"/>
              </a:rPr>
              <a:t>(kernel, 3, </a:t>
            </a:r>
            <a:r>
              <a:rPr lang="en-US" sz="1400" dirty="0" err="1" smtClean="0">
                <a:latin typeface="Courier New" pitchFamily="49" charset="0"/>
              </a:rPr>
              <a:t>sizeof</a:t>
            </a:r>
            <a:r>
              <a:rPr lang="en-US" sz="1400" dirty="0" smtClean="0">
                <a:latin typeface="Courier New" pitchFamily="49" charset="0"/>
              </a:rPr>
              <a:t>(float)*(</a:t>
            </a:r>
            <a:r>
              <a:rPr lang="en-US" sz="1400" dirty="0" err="1" smtClean="0">
                <a:latin typeface="Courier New" pitchFamily="49" charset="0"/>
              </a:rPr>
              <a:t>local_work_size</a:t>
            </a:r>
            <a:r>
              <a:rPr lang="en-US" sz="1400" dirty="0" smtClean="0">
                <a:latin typeface="Courier New" pitchFamily="49" charset="0"/>
              </a:rPr>
              <a:t>[0]+1)*16, NULL);</a:t>
            </a:r>
          </a:p>
          <a:p>
            <a:pPr>
              <a:spcBef>
                <a:spcPts val="300"/>
              </a:spcBef>
              <a:buNone/>
            </a:pPr>
            <a:r>
              <a:rPr lang="en-US" sz="1400" dirty="0" smtClean="0">
                <a:latin typeface="Courier New" pitchFamily="49" charset="0"/>
              </a:rPr>
              <a:t>// create N-D range object with work-item dimensions and execute kernel</a:t>
            </a:r>
          </a:p>
          <a:p>
            <a:pPr>
              <a:spcBef>
                <a:spcPts val="300"/>
              </a:spcBef>
              <a:buNone/>
            </a:pPr>
            <a:r>
              <a:rPr lang="en-US" sz="1400" dirty="0" err="1" smtClean="0">
                <a:latin typeface="Courier New" pitchFamily="49" charset="0"/>
              </a:rPr>
              <a:t>global_work_size</a:t>
            </a:r>
            <a:r>
              <a:rPr lang="en-US" sz="1400" dirty="0" smtClean="0">
                <a:latin typeface="Courier New" pitchFamily="49" charset="0"/>
              </a:rPr>
              <a:t>[0] = </a:t>
            </a:r>
            <a:r>
              <a:rPr lang="en-US" sz="1400" dirty="0" err="1" smtClean="0">
                <a:latin typeface="Courier New" pitchFamily="49" charset="0"/>
              </a:rPr>
              <a:t>num_entries</a:t>
            </a:r>
            <a:r>
              <a:rPr lang="en-US" sz="1400" dirty="0" smtClean="0">
                <a:latin typeface="Courier New" pitchFamily="49" charset="0"/>
              </a:rPr>
              <a:t>; </a:t>
            </a:r>
            <a:r>
              <a:rPr lang="en-US" sz="1400" dirty="0" err="1" smtClean="0">
                <a:latin typeface="Courier New" pitchFamily="49" charset="0"/>
              </a:rPr>
              <a:t>local_work_size</a:t>
            </a:r>
            <a:r>
              <a:rPr lang="en-US" sz="1400" dirty="0" smtClean="0">
                <a:latin typeface="Courier New" pitchFamily="49" charset="0"/>
              </a:rPr>
              <a:t>[0] = 64;</a:t>
            </a:r>
          </a:p>
          <a:p>
            <a:pPr>
              <a:spcBef>
                <a:spcPts val="300"/>
              </a:spcBef>
              <a:buNone/>
            </a:pPr>
            <a:r>
              <a:rPr lang="en-US" sz="1400" dirty="0" err="1" smtClean="0">
                <a:latin typeface="Courier New" pitchFamily="49" charset="0"/>
              </a:rPr>
              <a:t>clEnqueueNDRangeKernel</a:t>
            </a:r>
            <a:r>
              <a:rPr lang="en-US" sz="1400" dirty="0" smtClean="0">
                <a:latin typeface="Courier New" pitchFamily="49" charset="0"/>
              </a:rPr>
              <a:t>(queue, kernel, 1, NULL,</a:t>
            </a:r>
          </a:p>
          <a:p>
            <a:pPr>
              <a:spcBef>
                <a:spcPts val="300"/>
              </a:spcBef>
              <a:buNone/>
            </a:pPr>
            <a:r>
              <a:rPr lang="en-US" sz="1400" dirty="0" smtClean="0">
                <a:latin typeface="Courier New" pitchFamily="49" charset="0"/>
              </a:rPr>
              <a:t>                       </a:t>
            </a:r>
            <a:r>
              <a:rPr lang="en-US" sz="1400" dirty="0" err="1" smtClean="0">
                <a:latin typeface="Courier New" pitchFamily="49" charset="0"/>
              </a:rPr>
              <a:t>global_work_size</a:t>
            </a:r>
            <a:r>
              <a:rPr lang="en-US" sz="1400" dirty="0" smtClean="0">
                <a:latin typeface="Courier New" pitchFamily="49" charset="0"/>
              </a:rPr>
              <a:t>, </a:t>
            </a:r>
            <a:r>
              <a:rPr lang="en-US" sz="1400" dirty="0" err="1" smtClean="0">
                <a:latin typeface="Courier New" pitchFamily="49" charset="0"/>
              </a:rPr>
              <a:t>local_work_size</a:t>
            </a:r>
            <a:r>
              <a:rPr lang="en-US" sz="1400" dirty="0" smtClean="0">
                <a:latin typeface="Courier New" pitchFamily="49" charset="0"/>
              </a:rPr>
              <a:t>, 0, NULL, NULL);</a:t>
            </a:r>
            <a:endParaRPr lang="en-US" sz="1400" dirty="0">
              <a:latin typeface="Courier New" pitchFamily="49" charset="0"/>
            </a:endParaRPr>
          </a:p>
        </p:txBody>
      </p:sp>
    </p:spTree>
    <p:extLst>
      <p:ext uri="{BB962C8B-B14F-4D97-AF65-F5344CB8AC3E}">
        <p14:creationId xmlns:p14="http://schemas.microsoft.com/office/powerpoint/2010/main" val="169664420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5" name="Slide Number Placeholder 4"/>
          <p:cNvSpPr>
            <a:spLocks noGrp="1"/>
          </p:cNvSpPr>
          <p:nvPr>
            <p:ph type="sldNum" sz="quarter" idx="11"/>
          </p:nvPr>
        </p:nvSpPr>
        <p:spPr/>
        <p:txBody>
          <a:bodyPr/>
          <a:lstStyle/>
          <a:p>
            <a:fld id="{9D04B52E-7435-478E-B57C-AE3AF08D285F}" type="slidenum">
              <a:rPr lang="en-US"/>
              <a:pPr/>
              <a:t>42</a:t>
            </a:fld>
            <a:endParaRPr lang="en-US"/>
          </a:p>
        </p:txBody>
      </p:sp>
      <p:sp>
        <p:nvSpPr>
          <p:cNvPr id="1064962" name="Rectangle 2"/>
          <p:cNvSpPr>
            <a:spLocks noGrp="1" noChangeArrowheads="1"/>
          </p:cNvSpPr>
          <p:nvPr>
            <p:ph type="title"/>
          </p:nvPr>
        </p:nvSpPr>
        <p:spPr/>
        <p:txBody>
          <a:bodyPr/>
          <a:lstStyle/>
          <a:p>
            <a:r>
              <a:rPr lang="en-US" sz="3600"/>
              <a:t>OpenCL Example Part 3</a:t>
            </a:r>
          </a:p>
        </p:txBody>
      </p:sp>
      <p:sp>
        <p:nvSpPr>
          <p:cNvPr id="1064963" name="Rectangle 3"/>
          <p:cNvSpPr>
            <a:spLocks noGrp="1" noChangeArrowheads="1"/>
          </p:cNvSpPr>
          <p:nvPr>
            <p:ph type="body" idx="1"/>
          </p:nvPr>
        </p:nvSpPr>
        <p:spPr/>
        <p:txBody>
          <a:bodyPr/>
          <a:lstStyle/>
          <a:p>
            <a:pPr>
              <a:spcBef>
                <a:spcPts val="300"/>
              </a:spcBef>
              <a:buNone/>
            </a:pPr>
            <a:r>
              <a:rPr lang="en-US" sz="1400" dirty="0" smtClean="0">
                <a:latin typeface="Courier New" pitchFamily="49" charset="0"/>
              </a:rPr>
              <a:t>// This kernel computes FFT of length 1024. The 1024 length FFT is</a:t>
            </a:r>
          </a:p>
          <a:p>
            <a:pPr>
              <a:spcBef>
                <a:spcPts val="300"/>
              </a:spcBef>
              <a:buNone/>
            </a:pPr>
            <a:r>
              <a:rPr lang="en-US" sz="1400" dirty="0" smtClean="0">
                <a:latin typeface="Courier New" pitchFamily="49" charset="0"/>
              </a:rPr>
              <a:t>// decomposed into calls to a radix 16 function, another radix 16</a:t>
            </a:r>
          </a:p>
          <a:p>
            <a:pPr>
              <a:spcBef>
                <a:spcPts val="300"/>
              </a:spcBef>
              <a:buNone/>
            </a:pPr>
            <a:r>
              <a:rPr lang="en-US" sz="1400" dirty="0" smtClean="0">
                <a:latin typeface="Courier New" pitchFamily="49" charset="0"/>
              </a:rPr>
              <a:t>// function and then a radix 4 function</a:t>
            </a:r>
          </a:p>
          <a:p>
            <a:pPr>
              <a:spcBef>
                <a:spcPts val="300"/>
              </a:spcBef>
              <a:buNone/>
            </a:pPr>
            <a:r>
              <a:rPr lang="en-US" sz="1400" dirty="0" smtClean="0">
                <a:latin typeface="Courier New" pitchFamily="49" charset="0"/>
              </a:rPr>
              <a:t>__kernel void fft1D_1024 (__global float2 *in, __global float2 *out,</a:t>
            </a:r>
          </a:p>
          <a:p>
            <a:pPr>
              <a:spcBef>
                <a:spcPts val="300"/>
              </a:spcBef>
              <a:buNone/>
            </a:pPr>
            <a:r>
              <a:rPr lang="en-US" sz="1400" dirty="0" smtClean="0">
                <a:latin typeface="Courier New" pitchFamily="49" charset="0"/>
              </a:rPr>
              <a:t>                          __local float *</a:t>
            </a:r>
            <a:r>
              <a:rPr lang="en-US" sz="1400" dirty="0" err="1" smtClean="0">
                <a:latin typeface="Courier New" pitchFamily="49" charset="0"/>
              </a:rPr>
              <a:t>sMemx</a:t>
            </a:r>
            <a:r>
              <a:rPr lang="en-US" sz="1400" dirty="0" smtClean="0">
                <a:latin typeface="Courier New" pitchFamily="49" charset="0"/>
              </a:rPr>
              <a:t>, __local float *</a:t>
            </a:r>
            <a:r>
              <a:rPr lang="en-US" sz="1400" dirty="0" err="1" smtClean="0">
                <a:latin typeface="Courier New" pitchFamily="49" charset="0"/>
              </a:rPr>
              <a:t>sMemy</a:t>
            </a:r>
            <a:r>
              <a:rPr lang="en-US" sz="1400" dirty="0" smtClean="0">
                <a:latin typeface="Courier New" pitchFamily="49" charset="0"/>
              </a:rPr>
              <a:t>) {</a:t>
            </a:r>
          </a:p>
          <a:p>
            <a:pPr>
              <a:spcBef>
                <a:spcPts val="300"/>
              </a:spcBef>
              <a:buNone/>
            </a:pPr>
            <a:r>
              <a:rPr lang="en-US" sz="1400" dirty="0" smtClean="0">
                <a:latin typeface="Courier New" pitchFamily="49" charset="0"/>
              </a:rPr>
              <a:t>    </a:t>
            </a:r>
            <a:r>
              <a:rPr lang="en-US" sz="1400" dirty="0" err="1" smtClean="0">
                <a:latin typeface="Courier New" pitchFamily="49" charset="0"/>
              </a:rPr>
              <a:t>int</a:t>
            </a:r>
            <a:r>
              <a:rPr lang="en-US" sz="1400" dirty="0" smtClean="0">
                <a:latin typeface="Courier New" pitchFamily="49" charset="0"/>
              </a:rPr>
              <a:t> </a:t>
            </a:r>
            <a:r>
              <a:rPr lang="en-US" sz="1400" dirty="0" err="1" smtClean="0">
                <a:latin typeface="Courier New" pitchFamily="49" charset="0"/>
              </a:rPr>
              <a:t>tid</a:t>
            </a:r>
            <a:r>
              <a:rPr lang="en-US" sz="1400" dirty="0" smtClean="0">
                <a:latin typeface="Courier New" pitchFamily="49" charset="0"/>
              </a:rPr>
              <a:t> = </a:t>
            </a:r>
            <a:r>
              <a:rPr lang="en-US" sz="1400" dirty="0" err="1" smtClean="0">
                <a:latin typeface="Courier New" pitchFamily="49" charset="0"/>
              </a:rPr>
              <a:t>get_local_id</a:t>
            </a:r>
            <a:r>
              <a:rPr lang="en-US" sz="1400" dirty="0" smtClean="0">
                <a:latin typeface="Courier New" pitchFamily="49" charset="0"/>
              </a:rPr>
              <a:t>(0);</a:t>
            </a:r>
          </a:p>
          <a:p>
            <a:pPr>
              <a:spcBef>
                <a:spcPts val="300"/>
              </a:spcBef>
              <a:buNone/>
            </a:pPr>
            <a:r>
              <a:rPr lang="en-US" sz="1400" dirty="0" smtClean="0">
                <a:latin typeface="Courier New" pitchFamily="49" charset="0"/>
              </a:rPr>
              <a:t>    </a:t>
            </a:r>
            <a:r>
              <a:rPr lang="en-US" sz="1400" dirty="0" err="1" smtClean="0">
                <a:latin typeface="Courier New" pitchFamily="49" charset="0"/>
              </a:rPr>
              <a:t>int</a:t>
            </a:r>
            <a:r>
              <a:rPr lang="en-US" sz="1400" dirty="0" smtClean="0">
                <a:latin typeface="Courier New" pitchFamily="49" charset="0"/>
              </a:rPr>
              <a:t> </a:t>
            </a:r>
            <a:r>
              <a:rPr lang="en-US" sz="1400" dirty="0" err="1" smtClean="0">
                <a:latin typeface="Courier New" pitchFamily="49" charset="0"/>
              </a:rPr>
              <a:t>blockIdx</a:t>
            </a:r>
            <a:r>
              <a:rPr lang="en-US" sz="1400" dirty="0" smtClean="0">
                <a:latin typeface="Courier New" pitchFamily="49" charset="0"/>
              </a:rPr>
              <a:t> = </a:t>
            </a:r>
            <a:r>
              <a:rPr lang="en-US" sz="1400" dirty="0" err="1" smtClean="0">
                <a:latin typeface="Courier New" pitchFamily="49" charset="0"/>
              </a:rPr>
              <a:t>get_group_id</a:t>
            </a:r>
            <a:r>
              <a:rPr lang="en-US" sz="1400" dirty="0" smtClean="0">
                <a:latin typeface="Courier New" pitchFamily="49" charset="0"/>
              </a:rPr>
              <a:t>(0) * 1024 + </a:t>
            </a:r>
            <a:r>
              <a:rPr lang="en-US" sz="1400" dirty="0" err="1" smtClean="0">
                <a:latin typeface="Courier New" pitchFamily="49" charset="0"/>
              </a:rPr>
              <a:t>tid</a:t>
            </a:r>
            <a:r>
              <a:rPr lang="en-US" sz="1400" dirty="0" smtClean="0">
                <a:latin typeface="Courier New" pitchFamily="49" charset="0"/>
              </a:rPr>
              <a:t>;</a:t>
            </a:r>
          </a:p>
          <a:p>
            <a:pPr>
              <a:spcBef>
                <a:spcPts val="300"/>
              </a:spcBef>
              <a:buNone/>
            </a:pPr>
            <a:r>
              <a:rPr lang="en-US" sz="1400" dirty="0" smtClean="0">
                <a:latin typeface="Courier New" pitchFamily="49" charset="0"/>
              </a:rPr>
              <a:t>    float2 data[16];</a:t>
            </a:r>
          </a:p>
          <a:p>
            <a:pPr>
              <a:spcBef>
                <a:spcPts val="300"/>
              </a:spcBef>
              <a:buNone/>
            </a:pPr>
            <a:endParaRPr lang="en-US" sz="1400" dirty="0" smtClean="0">
              <a:latin typeface="Courier New" pitchFamily="49" charset="0"/>
            </a:endParaRPr>
          </a:p>
          <a:p>
            <a:pPr>
              <a:spcBef>
                <a:spcPts val="300"/>
              </a:spcBef>
              <a:buNone/>
            </a:pPr>
            <a:r>
              <a:rPr lang="en-US" sz="1400" dirty="0" smtClean="0">
                <a:latin typeface="Courier New" pitchFamily="49" charset="0"/>
              </a:rPr>
              <a:t>// starting index of data to/from global memory</a:t>
            </a:r>
          </a:p>
          <a:p>
            <a:pPr>
              <a:spcBef>
                <a:spcPts val="300"/>
              </a:spcBef>
              <a:buNone/>
            </a:pPr>
            <a:r>
              <a:rPr lang="en-US" sz="1400" dirty="0" smtClean="0">
                <a:latin typeface="Courier New" pitchFamily="49" charset="0"/>
              </a:rPr>
              <a:t>    in = in + </a:t>
            </a:r>
            <a:r>
              <a:rPr lang="en-US" sz="1400" dirty="0" err="1" smtClean="0">
                <a:latin typeface="Courier New" pitchFamily="49" charset="0"/>
              </a:rPr>
              <a:t>blockIdx</a:t>
            </a:r>
            <a:r>
              <a:rPr lang="en-US" sz="1400" dirty="0" smtClean="0">
                <a:latin typeface="Courier New" pitchFamily="49" charset="0"/>
              </a:rPr>
              <a:t>;</a:t>
            </a:r>
          </a:p>
          <a:p>
            <a:pPr>
              <a:spcBef>
                <a:spcPts val="300"/>
              </a:spcBef>
              <a:buNone/>
            </a:pPr>
            <a:r>
              <a:rPr lang="en-US" sz="1400" dirty="0" smtClean="0">
                <a:latin typeface="Courier New" pitchFamily="49" charset="0"/>
              </a:rPr>
              <a:t>    out = out + </a:t>
            </a:r>
            <a:r>
              <a:rPr lang="en-US" sz="1400" dirty="0" err="1" smtClean="0">
                <a:latin typeface="Courier New" pitchFamily="49" charset="0"/>
              </a:rPr>
              <a:t>blockIdx</a:t>
            </a:r>
            <a:r>
              <a:rPr lang="en-US" sz="1400" dirty="0" smtClean="0">
                <a:latin typeface="Courier New" pitchFamily="49" charset="0"/>
              </a:rPr>
              <a:t>;</a:t>
            </a:r>
          </a:p>
          <a:p>
            <a:pPr>
              <a:spcBef>
                <a:spcPts val="300"/>
              </a:spcBef>
              <a:buNone/>
            </a:pPr>
            <a:r>
              <a:rPr lang="en-US" sz="1400" dirty="0" smtClean="0">
                <a:latin typeface="Courier New" pitchFamily="49" charset="0"/>
              </a:rPr>
              <a:t>    </a:t>
            </a:r>
            <a:r>
              <a:rPr lang="en-US" sz="1400" dirty="0" err="1" smtClean="0">
                <a:latin typeface="Courier New" pitchFamily="49" charset="0"/>
              </a:rPr>
              <a:t>globalLoads</a:t>
            </a:r>
            <a:r>
              <a:rPr lang="en-US" sz="1400" dirty="0" smtClean="0">
                <a:latin typeface="Courier New" pitchFamily="49" charset="0"/>
              </a:rPr>
              <a:t>(data, in, 64); // coalesced global reads</a:t>
            </a:r>
          </a:p>
          <a:p>
            <a:pPr>
              <a:spcBef>
                <a:spcPts val="300"/>
              </a:spcBef>
              <a:buNone/>
            </a:pPr>
            <a:r>
              <a:rPr lang="en-US" sz="1400" dirty="0" smtClean="0">
                <a:latin typeface="Courier New" pitchFamily="49" charset="0"/>
              </a:rPr>
              <a:t>    fftRadix16Pass(data); // in-place radix-16 pass</a:t>
            </a:r>
          </a:p>
          <a:p>
            <a:pPr>
              <a:spcBef>
                <a:spcPts val="300"/>
              </a:spcBef>
              <a:buNone/>
            </a:pPr>
            <a:r>
              <a:rPr lang="en-US" sz="1400" dirty="0" smtClean="0">
                <a:latin typeface="Courier New" pitchFamily="49" charset="0"/>
              </a:rPr>
              <a:t>    </a:t>
            </a:r>
            <a:r>
              <a:rPr lang="en-US" sz="1400" dirty="0" err="1" smtClean="0">
                <a:latin typeface="Courier New" pitchFamily="49" charset="0"/>
              </a:rPr>
              <a:t>twiddleFactorMul</a:t>
            </a:r>
            <a:r>
              <a:rPr lang="en-US" sz="1400" dirty="0" smtClean="0">
                <a:latin typeface="Courier New" pitchFamily="49" charset="0"/>
              </a:rPr>
              <a:t>(data, </a:t>
            </a:r>
            <a:r>
              <a:rPr lang="en-US" sz="1400" dirty="0" err="1" smtClean="0">
                <a:latin typeface="Courier New" pitchFamily="49" charset="0"/>
              </a:rPr>
              <a:t>tid</a:t>
            </a:r>
            <a:r>
              <a:rPr lang="en-US" sz="1400" dirty="0" smtClean="0">
                <a:latin typeface="Courier New" pitchFamily="49" charset="0"/>
              </a:rPr>
              <a:t>, 1024, 0);</a:t>
            </a:r>
            <a:endParaRPr lang="en-US" dirty="0"/>
          </a:p>
        </p:txBody>
      </p:sp>
    </p:spTree>
    <p:extLst>
      <p:ext uri="{BB962C8B-B14F-4D97-AF65-F5344CB8AC3E}">
        <p14:creationId xmlns:p14="http://schemas.microsoft.com/office/powerpoint/2010/main" val="180686222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5" name="Slide Number Placeholder 4"/>
          <p:cNvSpPr>
            <a:spLocks noGrp="1"/>
          </p:cNvSpPr>
          <p:nvPr>
            <p:ph type="sldNum" sz="quarter" idx="11"/>
          </p:nvPr>
        </p:nvSpPr>
        <p:spPr/>
        <p:txBody>
          <a:bodyPr/>
          <a:lstStyle/>
          <a:p>
            <a:fld id="{FE10BE2C-A58E-4874-B55C-15E644CA75ED}" type="slidenum">
              <a:rPr lang="en-US"/>
              <a:pPr/>
              <a:t>43</a:t>
            </a:fld>
            <a:endParaRPr lang="en-US"/>
          </a:p>
        </p:txBody>
      </p:sp>
      <p:sp>
        <p:nvSpPr>
          <p:cNvPr id="1065986" name="Rectangle 2"/>
          <p:cNvSpPr>
            <a:spLocks noGrp="1" noChangeArrowheads="1"/>
          </p:cNvSpPr>
          <p:nvPr>
            <p:ph type="title"/>
          </p:nvPr>
        </p:nvSpPr>
        <p:spPr/>
        <p:txBody>
          <a:bodyPr/>
          <a:lstStyle/>
          <a:p>
            <a:r>
              <a:rPr lang="en-US" sz="3600"/>
              <a:t>OpenCL Example Part 4</a:t>
            </a:r>
          </a:p>
        </p:txBody>
      </p:sp>
      <p:sp>
        <p:nvSpPr>
          <p:cNvPr id="1065987" name="Rectangle 3"/>
          <p:cNvSpPr>
            <a:spLocks noGrp="1" noChangeArrowheads="1"/>
          </p:cNvSpPr>
          <p:nvPr>
            <p:ph type="body" idx="1"/>
          </p:nvPr>
        </p:nvSpPr>
        <p:spPr>
          <a:xfrm>
            <a:off x="609600" y="1371600"/>
            <a:ext cx="8153400" cy="4648200"/>
          </a:xfrm>
        </p:spPr>
        <p:txBody>
          <a:bodyPr/>
          <a:lstStyle/>
          <a:p>
            <a:pPr>
              <a:spcBef>
                <a:spcPts val="300"/>
              </a:spcBef>
              <a:buNone/>
            </a:pPr>
            <a:r>
              <a:rPr lang="en-US" sz="1400" dirty="0" smtClean="0">
                <a:latin typeface="Courier New" pitchFamily="49" charset="0"/>
              </a:rPr>
              <a:t>    // local shuffle using local memory</a:t>
            </a:r>
          </a:p>
          <a:p>
            <a:pPr>
              <a:spcBef>
                <a:spcPts val="300"/>
              </a:spcBef>
              <a:buNone/>
            </a:pPr>
            <a:r>
              <a:rPr lang="en-US" sz="1400" dirty="0" smtClean="0">
                <a:latin typeface="Courier New" pitchFamily="49" charset="0"/>
              </a:rPr>
              <a:t>    </a:t>
            </a:r>
            <a:r>
              <a:rPr lang="en-US" sz="1400" dirty="0" err="1" smtClean="0">
                <a:latin typeface="Courier New" pitchFamily="49" charset="0"/>
              </a:rPr>
              <a:t>localShuffle</a:t>
            </a:r>
            <a:r>
              <a:rPr lang="en-US" sz="1400" dirty="0" smtClean="0">
                <a:latin typeface="Courier New" pitchFamily="49" charset="0"/>
              </a:rPr>
              <a:t>(data, </a:t>
            </a:r>
            <a:r>
              <a:rPr lang="en-US" sz="1400" dirty="0" err="1" smtClean="0">
                <a:latin typeface="Courier New" pitchFamily="49" charset="0"/>
              </a:rPr>
              <a:t>sMemx</a:t>
            </a:r>
            <a:r>
              <a:rPr lang="en-US" sz="1400" dirty="0" smtClean="0">
                <a:latin typeface="Courier New" pitchFamily="49" charset="0"/>
              </a:rPr>
              <a:t>, </a:t>
            </a:r>
            <a:r>
              <a:rPr lang="en-US" sz="1400" dirty="0" err="1" smtClean="0">
                <a:latin typeface="Courier New" pitchFamily="49" charset="0"/>
              </a:rPr>
              <a:t>sMemy</a:t>
            </a:r>
            <a:r>
              <a:rPr lang="en-US" sz="1400" dirty="0" smtClean="0">
                <a:latin typeface="Courier New" pitchFamily="49" charset="0"/>
              </a:rPr>
              <a:t>, </a:t>
            </a:r>
            <a:r>
              <a:rPr lang="en-US" sz="1400" dirty="0" err="1" smtClean="0">
                <a:latin typeface="Courier New" pitchFamily="49" charset="0"/>
              </a:rPr>
              <a:t>tid</a:t>
            </a:r>
            <a:r>
              <a:rPr lang="en-US" sz="1400" dirty="0" smtClean="0">
                <a:latin typeface="Courier New" pitchFamily="49" charset="0"/>
              </a:rPr>
              <a:t>, (((</a:t>
            </a:r>
            <a:r>
              <a:rPr lang="en-US" sz="1400" dirty="0" err="1" smtClean="0">
                <a:latin typeface="Courier New" pitchFamily="49" charset="0"/>
              </a:rPr>
              <a:t>tid</a:t>
            </a:r>
            <a:r>
              <a:rPr lang="en-US" sz="1400" dirty="0" smtClean="0">
                <a:latin typeface="Courier New" pitchFamily="49" charset="0"/>
              </a:rPr>
              <a:t> &amp; 15) * 65) + (</a:t>
            </a:r>
            <a:r>
              <a:rPr lang="en-US" sz="1400" dirty="0" err="1" smtClean="0">
                <a:latin typeface="Courier New" pitchFamily="49" charset="0"/>
              </a:rPr>
              <a:t>tid</a:t>
            </a:r>
            <a:r>
              <a:rPr lang="en-US" sz="1400" dirty="0" smtClean="0">
                <a:latin typeface="Courier New" pitchFamily="49" charset="0"/>
              </a:rPr>
              <a:t> &gt;&gt; 4)));</a:t>
            </a:r>
          </a:p>
          <a:p>
            <a:pPr>
              <a:spcBef>
                <a:spcPts val="300"/>
              </a:spcBef>
              <a:buNone/>
            </a:pPr>
            <a:r>
              <a:rPr lang="en-US" sz="1400" dirty="0" smtClean="0">
                <a:latin typeface="Courier New" pitchFamily="49" charset="0"/>
              </a:rPr>
              <a:t>    fftRadix16Pass(data); // in-place radix-16 pass</a:t>
            </a:r>
          </a:p>
          <a:p>
            <a:pPr>
              <a:spcBef>
                <a:spcPts val="300"/>
              </a:spcBef>
              <a:buNone/>
            </a:pPr>
            <a:r>
              <a:rPr lang="en-US" sz="1400" dirty="0" smtClean="0">
                <a:latin typeface="Courier New" pitchFamily="49" charset="0"/>
              </a:rPr>
              <a:t>    </a:t>
            </a:r>
            <a:r>
              <a:rPr lang="en-US" sz="1400" dirty="0" err="1" smtClean="0">
                <a:latin typeface="Courier New" pitchFamily="49" charset="0"/>
              </a:rPr>
              <a:t>twiddleFactorMul</a:t>
            </a:r>
            <a:r>
              <a:rPr lang="en-US" sz="1400" dirty="0" smtClean="0">
                <a:latin typeface="Courier New" pitchFamily="49" charset="0"/>
              </a:rPr>
              <a:t>(data, </a:t>
            </a:r>
            <a:r>
              <a:rPr lang="en-US" sz="1400" dirty="0" err="1" smtClean="0">
                <a:latin typeface="Courier New" pitchFamily="49" charset="0"/>
              </a:rPr>
              <a:t>tid</a:t>
            </a:r>
            <a:r>
              <a:rPr lang="en-US" sz="1400" dirty="0" smtClean="0">
                <a:latin typeface="Courier New" pitchFamily="49" charset="0"/>
              </a:rPr>
              <a:t>, 64, 4); // twiddle factor multiplication</a:t>
            </a:r>
          </a:p>
          <a:p>
            <a:pPr>
              <a:spcBef>
                <a:spcPts val="300"/>
              </a:spcBef>
              <a:buNone/>
            </a:pPr>
            <a:r>
              <a:rPr lang="en-US" sz="1400" dirty="0" smtClean="0">
                <a:latin typeface="Courier New" pitchFamily="49" charset="0"/>
              </a:rPr>
              <a:t>    </a:t>
            </a:r>
            <a:r>
              <a:rPr lang="en-US" sz="1400" dirty="0" err="1" smtClean="0">
                <a:latin typeface="Courier New" pitchFamily="49" charset="0"/>
              </a:rPr>
              <a:t>localShuffle</a:t>
            </a:r>
            <a:r>
              <a:rPr lang="en-US" sz="1400" dirty="0" smtClean="0">
                <a:latin typeface="Courier New" pitchFamily="49" charset="0"/>
              </a:rPr>
              <a:t>(data, </a:t>
            </a:r>
            <a:r>
              <a:rPr lang="en-US" sz="1400" dirty="0" err="1" smtClean="0">
                <a:latin typeface="Courier New" pitchFamily="49" charset="0"/>
              </a:rPr>
              <a:t>sMemx</a:t>
            </a:r>
            <a:r>
              <a:rPr lang="en-US" sz="1400" dirty="0" smtClean="0">
                <a:latin typeface="Courier New" pitchFamily="49" charset="0"/>
              </a:rPr>
              <a:t>, </a:t>
            </a:r>
            <a:r>
              <a:rPr lang="en-US" sz="1400" dirty="0" err="1" smtClean="0">
                <a:latin typeface="Courier New" pitchFamily="49" charset="0"/>
              </a:rPr>
              <a:t>sMemy</a:t>
            </a:r>
            <a:r>
              <a:rPr lang="en-US" sz="1400" dirty="0" smtClean="0">
                <a:latin typeface="Courier New" pitchFamily="49" charset="0"/>
              </a:rPr>
              <a:t>, </a:t>
            </a:r>
            <a:r>
              <a:rPr lang="en-US" sz="1400" dirty="0" err="1" smtClean="0">
                <a:latin typeface="Courier New" pitchFamily="49" charset="0"/>
              </a:rPr>
              <a:t>tid</a:t>
            </a:r>
            <a:r>
              <a:rPr lang="en-US" sz="1400" dirty="0" smtClean="0">
                <a:latin typeface="Courier New" pitchFamily="49" charset="0"/>
              </a:rPr>
              <a:t>, (((</a:t>
            </a:r>
            <a:r>
              <a:rPr lang="en-US" sz="1400" dirty="0" err="1" smtClean="0">
                <a:latin typeface="Courier New" pitchFamily="49" charset="0"/>
              </a:rPr>
              <a:t>tid</a:t>
            </a:r>
            <a:r>
              <a:rPr lang="en-US" sz="1400" dirty="0" smtClean="0">
                <a:latin typeface="Courier New" pitchFamily="49" charset="0"/>
              </a:rPr>
              <a:t> &gt;&gt; 4) * 64) + (</a:t>
            </a:r>
            <a:r>
              <a:rPr lang="en-US" sz="1400" dirty="0" err="1" smtClean="0">
                <a:latin typeface="Courier New" pitchFamily="49" charset="0"/>
              </a:rPr>
              <a:t>tid</a:t>
            </a:r>
            <a:r>
              <a:rPr lang="en-US" sz="1400" dirty="0" smtClean="0">
                <a:latin typeface="Courier New" pitchFamily="49" charset="0"/>
              </a:rPr>
              <a:t> &amp; 15)));</a:t>
            </a:r>
          </a:p>
          <a:p>
            <a:pPr>
              <a:spcBef>
                <a:spcPts val="300"/>
              </a:spcBef>
              <a:buNone/>
            </a:pPr>
            <a:r>
              <a:rPr lang="en-US" sz="1400" dirty="0" smtClean="0">
                <a:latin typeface="Courier New" pitchFamily="49" charset="0"/>
              </a:rPr>
              <a:t>    // four radix-4 function calls</a:t>
            </a:r>
          </a:p>
          <a:p>
            <a:pPr>
              <a:spcBef>
                <a:spcPts val="300"/>
              </a:spcBef>
              <a:buNone/>
            </a:pPr>
            <a:r>
              <a:rPr lang="en-US" sz="1400" dirty="0" smtClean="0">
                <a:latin typeface="Courier New" pitchFamily="49" charset="0"/>
              </a:rPr>
              <a:t>    fftRadix4Pass(data);      // radix-4 function number 1</a:t>
            </a:r>
          </a:p>
          <a:p>
            <a:pPr>
              <a:spcBef>
                <a:spcPts val="300"/>
              </a:spcBef>
              <a:buNone/>
            </a:pPr>
            <a:r>
              <a:rPr lang="en-US" sz="1400" dirty="0" smtClean="0">
                <a:latin typeface="Courier New" pitchFamily="49" charset="0"/>
              </a:rPr>
              <a:t>    fftRadix4Pass(data +  4); // radix-4 function number 2</a:t>
            </a:r>
          </a:p>
          <a:p>
            <a:pPr>
              <a:spcBef>
                <a:spcPts val="300"/>
              </a:spcBef>
              <a:buNone/>
            </a:pPr>
            <a:r>
              <a:rPr lang="en-US" sz="1400" dirty="0" smtClean="0">
                <a:latin typeface="Courier New" pitchFamily="49" charset="0"/>
              </a:rPr>
              <a:t>    fftRadix4Pass(data +  8); // radix-4 function number 3</a:t>
            </a:r>
          </a:p>
          <a:p>
            <a:pPr>
              <a:spcBef>
                <a:spcPts val="300"/>
              </a:spcBef>
              <a:buNone/>
            </a:pPr>
            <a:r>
              <a:rPr lang="en-US" sz="1400" dirty="0" smtClean="0">
                <a:latin typeface="Courier New" pitchFamily="49" charset="0"/>
              </a:rPr>
              <a:t>    fftRadix4Pass(data + 12); // radix-4 function number 4</a:t>
            </a:r>
          </a:p>
          <a:p>
            <a:pPr>
              <a:spcBef>
                <a:spcPts val="300"/>
              </a:spcBef>
              <a:buNone/>
            </a:pPr>
            <a:r>
              <a:rPr lang="en-US" sz="1400" dirty="0" smtClean="0">
                <a:latin typeface="Courier New" pitchFamily="49" charset="0"/>
              </a:rPr>
              <a:t>    // coalesced global writes</a:t>
            </a:r>
          </a:p>
          <a:p>
            <a:pPr>
              <a:spcBef>
                <a:spcPts val="300"/>
              </a:spcBef>
              <a:buNone/>
            </a:pPr>
            <a:r>
              <a:rPr lang="en-US" sz="1400" dirty="0" smtClean="0">
                <a:latin typeface="Courier New" pitchFamily="49" charset="0"/>
              </a:rPr>
              <a:t>    </a:t>
            </a:r>
            <a:r>
              <a:rPr lang="en-US" sz="1400" dirty="0" err="1" smtClean="0">
                <a:latin typeface="Courier New" pitchFamily="49" charset="0"/>
              </a:rPr>
              <a:t>globalStores</a:t>
            </a:r>
            <a:r>
              <a:rPr lang="en-US" sz="1400" dirty="0" smtClean="0">
                <a:latin typeface="Courier New" pitchFamily="49" charset="0"/>
              </a:rPr>
              <a:t>(data, out, 64);</a:t>
            </a:r>
          </a:p>
          <a:p>
            <a:pPr>
              <a:spcBef>
                <a:spcPts val="300"/>
              </a:spcBef>
              <a:buNone/>
            </a:pPr>
            <a:r>
              <a:rPr lang="en-US" sz="1400" dirty="0" smtClean="0">
                <a:latin typeface="Courier New" pitchFamily="49" charset="0"/>
              </a:rPr>
              <a:t>}</a:t>
            </a:r>
            <a:endParaRPr lang="en-US" sz="1400" dirty="0">
              <a:latin typeface="Courier New" pitchFamily="49" charset="0"/>
            </a:endParaRPr>
          </a:p>
        </p:txBody>
      </p:sp>
    </p:spTree>
    <p:extLst>
      <p:ext uri="{BB962C8B-B14F-4D97-AF65-F5344CB8AC3E}">
        <p14:creationId xmlns:p14="http://schemas.microsoft.com/office/powerpoint/2010/main" val="165173114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5" name="Slide Number Placeholder 4"/>
          <p:cNvSpPr>
            <a:spLocks noGrp="1"/>
          </p:cNvSpPr>
          <p:nvPr>
            <p:ph type="sldNum" sz="quarter" idx="11"/>
          </p:nvPr>
        </p:nvSpPr>
        <p:spPr/>
        <p:txBody>
          <a:bodyPr/>
          <a:lstStyle/>
          <a:p>
            <a:fld id="{FF7977AC-4F93-45AB-B3C0-6789256D2A78}" type="slidenum">
              <a:rPr lang="en-US"/>
              <a:pPr/>
              <a:t>44</a:t>
            </a:fld>
            <a:endParaRPr lang="en-US"/>
          </a:p>
        </p:txBody>
      </p:sp>
      <p:sp>
        <p:nvSpPr>
          <p:cNvPr id="1067010" name="Rectangle 2"/>
          <p:cNvSpPr>
            <a:spLocks noGrp="1" noChangeArrowheads="1"/>
          </p:cNvSpPr>
          <p:nvPr>
            <p:ph type="title"/>
          </p:nvPr>
        </p:nvSpPr>
        <p:spPr/>
        <p:txBody>
          <a:bodyPr/>
          <a:lstStyle/>
          <a:p>
            <a:r>
              <a:rPr lang="en-US" sz="3600"/>
              <a:t>Portland Group Accelerator Directives</a:t>
            </a:r>
          </a:p>
        </p:txBody>
      </p:sp>
      <p:sp>
        <p:nvSpPr>
          <p:cNvPr id="1067011" name="Rectangle 3"/>
          <p:cNvSpPr>
            <a:spLocks noGrp="1" noChangeArrowheads="1"/>
          </p:cNvSpPr>
          <p:nvPr>
            <p:ph type="body" idx="1"/>
          </p:nvPr>
        </p:nvSpPr>
        <p:spPr/>
        <p:txBody>
          <a:bodyPr/>
          <a:lstStyle/>
          <a:p>
            <a:pPr>
              <a:lnSpc>
                <a:spcPct val="90000"/>
              </a:lnSpc>
            </a:pPr>
            <a:r>
              <a:rPr lang="en-US" dirty="0"/>
              <a:t>Proprietary directives in Fortran and C</a:t>
            </a:r>
          </a:p>
          <a:p>
            <a:pPr>
              <a:lnSpc>
                <a:spcPct val="90000"/>
              </a:lnSpc>
            </a:pPr>
            <a:r>
              <a:rPr lang="en-US" dirty="0"/>
              <a:t>Similar to OpenMP in structure</a:t>
            </a:r>
          </a:p>
          <a:p>
            <a:pPr>
              <a:lnSpc>
                <a:spcPct val="90000"/>
              </a:lnSpc>
            </a:pPr>
            <a:r>
              <a:rPr lang="en-US" dirty="0" smtClean="0"/>
              <a:t>If </a:t>
            </a:r>
            <a:r>
              <a:rPr lang="en-US" dirty="0"/>
              <a:t>the compiler doesn’t understand these directives, it ignores them, so the same code can work with an accelerator or without, and with the PGI compilers or other compilers.</a:t>
            </a:r>
          </a:p>
          <a:p>
            <a:pPr>
              <a:lnSpc>
                <a:spcPct val="90000"/>
              </a:lnSpc>
            </a:pPr>
            <a:r>
              <a:rPr lang="en-US" dirty="0" smtClean="0"/>
              <a:t>The </a:t>
            </a:r>
            <a:r>
              <a:rPr lang="en-US" dirty="0"/>
              <a:t>directives tell the compiler what parts of the code happen in the accelerator; the rest happens in the regular hardware.</a:t>
            </a:r>
          </a:p>
        </p:txBody>
      </p:sp>
    </p:spTree>
    <p:extLst>
      <p:ext uri="{BB962C8B-B14F-4D97-AF65-F5344CB8AC3E}">
        <p14:creationId xmlns:p14="http://schemas.microsoft.com/office/powerpoint/2010/main" val="146610146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6" name="Slide Number Placeholder 4"/>
          <p:cNvSpPr>
            <a:spLocks noGrp="1"/>
          </p:cNvSpPr>
          <p:nvPr>
            <p:ph type="sldNum" sz="quarter" idx="11"/>
          </p:nvPr>
        </p:nvSpPr>
        <p:spPr/>
        <p:txBody>
          <a:bodyPr/>
          <a:lstStyle/>
          <a:p>
            <a:fld id="{171BE14E-BB5B-4BD6-9094-A9C675C7D77B}" type="slidenum">
              <a:rPr lang="en-US"/>
              <a:pPr/>
              <a:t>45</a:t>
            </a:fld>
            <a:endParaRPr lang="en-US"/>
          </a:p>
        </p:txBody>
      </p:sp>
      <p:sp>
        <p:nvSpPr>
          <p:cNvPr id="1068034" name="Rectangle 2"/>
          <p:cNvSpPr>
            <a:spLocks noGrp="1" noChangeArrowheads="1"/>
          </p:cNvSpPr>
          <p:nvPr>
            <p:ph type="title"/>
          </p:nvPr>
        </p:nvSpPr>
        <p:spPr/>
        <p:txBody>
          <a:bodyPr/>
          <a:lstStyle/>
          <a:p>
            <a:r>
              <a:rPr lang="en-US" sz="3600"/>
              <a:t>PGI Accelerator Example</a:t>
            </a:r>
          </a:p>
        </p:txBody>
      </p:sp>
      <p:sp>
        <p:nvSpPr>
          <p:cNvPr id="1068035" name="Rectangle 3"/>
          <p:cNvSpPr>
            <a:spLocks noGrp="1" noChangeArrowheads="1"/>
          </p:cNvSpPr>
          <p:nvPr>
            <p:ph type="body" idx="1"/>
          </p:nvPr>
        </p:nvSpPr>
        <p:spPr/>
        <p:txBody>
          <a:bodyPr/>
          <a:lstStyle/>
          <a:p>
            <a:pPr>
              <a:lnSpc>
                <a:spcPct val="90000"/>
              </a:lnSpc>
              <a:buFont typeface="Wingdings" pitchFamily="2" charset="2"/>
              <a:buNone/>
            </a:pPr>
            <a:r>
              <a:rPr lang="en-US" dirty="0">
                <a:solidFill>
                  <a:srgbClr val="000000"/>
                </a:solidFill>
                <a:latin typeface="Courier New" pitchFamily="49" charset="0"/>
              </a:rPr>
              <a:t>!$acc region</a:t>
            </a:r>
          </a:p>
          <a:p>
            <a:pPr>
              <a:lnSpc>
                <a:spcPct val="90000"/>
              </a:lnSpc>
              <a:buFont typeface="Wingdings" pitchFamily="2" charset="2"/>
              <a:buNone/>
            </a:pPr>
            <a:r>
              <a:rPr lang="en-US" dirty="0">
                <a:solidFill>
                  <a:srgbClr val="000000"/>
                </a:solidFill>
                <a:latin typeface="Courier New" pitchFamily="49" charset="0"/>
              </a:rPr>
              <a:t>    do k = 1,n1</a:t>
            </a:r>
          </a:p>
          <a:p>
            <a:pPr>
              <a:lnSpc>
                <a:spcPct val="90000"/>
              </a:lnSpc>
              <a:buFont typeface="Wingdings" pitchFamily="2" charset="2"/>
              <a:buNone/>
            </a:pPr>
            <a:r>
              <a:rPr lang="en-US" dirty="0">
                <a:solidFill>
                  <a:srgbClr val="000000"/>
                </a:solidFill>
                <a:latin typeface="Courier New" pitchFamily="49" charset="0"/>
              </a:rPr>
              <a:t>        do </a:t>
            </a:r>
            <a:r>
              <a:rPr lang="en-US" dirty="0" err="1">
                <a:solidFill>
                  <a:srgbClr val="000000"/>
                </a:solidFill>
                <a:latin typeface="Courier New" pitchFamily="49" charset="0"/>
              </a:rPr>
              <a:t>i</a:t>
            </a:r>
            <a:r>
              <a:rPr lang="en-US" dirty="0">
                <a:solidFill>
                  <a:srgbClr val="000000"/>
                </a:solidFill>
                <a:latin typeface="Courier New" pitchFamily="49" charset="0"/>
              </a:rPr>
              <a:t> = 1,n3</a:t>
            </a:r>
          </a:p>
          <a:p>
            <a:pPr>
              <a:lnSpc>
                <a:spcPct val="90000"/>
              </a:lnSpc>
              <a:buFont typeface="Wingdings" pitchFamily="2" charset="2"/>
              <a:buNone/>
            </a:pPr>
            <a:r>
              <a:rPr lang="en-US" dirty="0">
                <a:solidFill>
                  <a:srgbClr val="000000"/>
                </a:solidFill>
                <a:latin typeface="Courier New" pitchFamily="49" charset="0"/>
              </a:rPr>
              <a:t>            c(</a:t>
            </a:r>
            <a:r>
              <a:rPr lang="en-US" dirty="0" err="1">
                <a:solidFill>
                  <a:srgbClr val="000000"/>
                </a:solidFill>
                <a:latin typeface="Courier New" pitchFamily="49" charset="0"/>
              </a:rPr>
              <a:t>i,k</a:t>
            </a:r>
            <a:r>
              <a:rPr lang="en-US" dirty="0">
                <a:solidFill>
                  <a:srgbClr val="000000"/>
                </a:solidFill>
                <a:latin typeface="Courier New" pitchFamily="49" charset="0"/>
              </a:rPr>
              <a:t>) = 0.0</a:t>
            </a:r>
          </a:p>
          <a:p>
            <a:pPr>
              <a:lnSpc>
                <a:spcPct val="90000"/>
              </a:lnSpc>
              <a:buFont typeface="Wingdings" pitchFamily="2" charset="2"/>
              <a:buNone/>
            </a:pPr>
            <a:r>
              <a:rPr lang="en-US" dirty="0">
                <a:solidFill>
                  <a:srgbClr val="000000"/>
                </a:solidFill>
                <a:latin typeface="Courier New" pitchFamily="49" charset="0"/>
              </a:rPr>
              <a:t>            do j = 1,n2</a:t>
            </a:r>
          </a:p>
          <a:p>
            <a:pPr>
              <a:lnSpc>
                <a:spcPct val="90000"/>
              </a:lnSpc>
              <a:buFont typeface="Wingdings" pitchFamily="2" charset="2"/>
              <a:buNone/>
            </a:pPr>
            <a:r>
              <a:rPr lang="en-US" dirty="0">
                <a:solidFill>
                  <a:srgbClr val="000000"/>
                </a:solidFill>
                <a:latin typeface="Courier New" pitchFamily="49" charset="0"/>
              </a:rPr>
              <a:t>                c(</a:t>
            </a:r>
            <a:r>
              <a:rPr lang="en-US" dirty="0" err="1">
                <a:solidFill>
                  <a:srgbClr val="000000"/>
                </a:solidFill>
                <a:latin typeface="Courier New" pitchFamily="49" charset="0"/>
              </a:rPr>
              <a:t>i,k</a:t>
            </a:r>
            <a:r>
              <a:rPr lang="en-US" dirty="0">
                <a:solidFill>
                  <a:srgbClr val="000000"/>
                </a:solidFill>
                <a:latin typeface="Courier New" pitchFamily="49" charset="0"/>
              </a:rPr>
              <a:t>) = c(</a:t>
            </a:r>
            <a:r>
              <a:rPr lang="en-US" dirty="0" err="1">
                <a:solidFill>
                  <a:srgbClr val="000000"/>
                </a:solidFill>
                <a:latin typeface="Courier New" pitchFamily="49" charset="0"/>
              </a:rPr>
              <a:t>i,k</a:t>
            </a:r>
            <a:r>
              <a:rPr lang="en-US" dirty="0">
                <a:solidFill>
                  <a:srgbClr val="000000"/>
                </a:solidFill>
                <a:latin typeface="Courier New" pitchFamily="49" charset="0"/>
              </a:rPr>
              <a:t>) + </a:t>
            </a:r>
          </a:p>
          <a:p>
            <a:pPr>
              <a:lnSpc>
                <a:spcPct val="90000"/>
              </a:lnSpc>
              <a:buFont typeface="Wingdings" pitchFamily="2" charset="2"/>
              <a:buNone/>
            </a:pPr>
            <a:r>
              <a:rPr lang="en-US" dirty="0">
                <a:solidFill>
                  <a:srgbClr val="000000"/>
                </a:solidFill>
                <a:latin typeface="Courier New" pitchFamily="49" charset="0"/>
              </a:rPr>
              <a:t>&amp;                        a(</a:t>
            </a:r>
            <a:r>
              <a:rPr lang="en-US" dirty="0" err="1">
                <a:solidFill>
                  <a:srgbClr val="000000"/>
                </a:solidFill>
                <a:latin typeface="Courier New" pitchFamily="49" charset="0"/>
              </a:rPr>
              <a:t>i,j</a:t>
            </a:r>
            <a:r>
              <a:rPr lang="en-US" dirty="0">
                <a:solidFill>
                  <a:srgbClr val="000000"/>
                </a:solidFill>
                <a:latin typeface="Courier New" pitchFamily="49" charset="0"/>
              </a:rPr>
              <a:t>) * b(</a:t>
            </a:r>
            <a:r>
              <a:rPr lang="en-US" dirty="0" err="1">
                <a:solidFill>
                  <a:srgbClr val="000000"/>
                </a:solidFill>
                <a:latin typeface="Courier New" pitchFamily="49" charset="0"/>
              </a:rPr>
              <a:t>j,k</a:t>
            </a:r>
            <a:r>
              <a:rPr lang="en-US" dirty="0">
                <a:solidFill>
                  <a:srgbClr val="000000"/>
                </a:solidFill>
                <a:latin typeface="Courier New" pitchFamily="49" charset="0"/>
              </a:rPr>
              <a:t>)</a:t>
            </a:r>
          </a:p>
          <a:p>
            <a:pPr>
              <a:lnSpc>
                <a:spcPct val="90000"/>
              </a:lnSpc>
              <a:buFont typeface="Wingdings" pitchFamily="2" charset="2"/>
              <a:buNone/>
            </a:pPr>
            <a:r>
              <a:rPr lang="en-US" dirty="0">
                <a:solidFill>
                  <a:srgbClr val="000000"/>
                </a:solidFill>
                <a:latin typeface="Courier New" pitchFamily="49" charset="0"/>
              </a:rPr>
              <a:t>            </a:t>
            </a:r>
            <a:r>
              <a:rPr lang="en-US" dirty="0" err="1">
                <a:solidFill>
                  <a:srgbClr val="000000"/>
                </a:solidFill>
                <a:latin typeface="Courier New" pitchFamily="49" charset="0"/>
              </a:rPr>
              <a:t>enddo</a:t>
            </a:r>
            <a:endParaRPr lang="en-US" dirty="0">
              <a:solidFill>
                <a:srgbClr val="000000"/>
              </a:solidFill>
              <a:latin typeface="Courier New" pitchFamily="49" charset="0"/>
            </a:endParaRPr>
          </a:p>
          <a:p>
            <a:pPr>
              <a:lnSpc>
                <a:spcPct val="90000"/>
              </a:lnSpc>
              <a:buFont typeface="Wingdings" pitchFamily="2" charset="2"/>
              <a:buNone/>
            </a:pPr>
            <a:r>
              <a:rPr lang="en-US" dirty="0">
                <a:solidFill>
                  <a:srgbClr val="000000"/>
                </a:solidFill>
                <a:latin typeface="Courier New" pitchFamily="49" charset="0"/>
              </a:rPr>
              <a:t>        </a:t>
            </a:r>
            <a:r>
              <a:rPr lang="en-US" dirty="0" err="1">
                <a:solidFill>
                  <a:srgbClr val="000000"/>
                </a:solidFill>
                <a:latin typeface="Courier New" pitchFamily="49" charset="0"/>
              </a:rPr>
              <a:t>enddo</a:t>
            </a:r>
            <a:endParaRPr lang="en-US" dirty="0">
              <a:solidFill>
                <a:srgbClr val="000000"/>
              </a:solidFill>
              <a:latin typeface="Courier New" pitchFamily="49" charset="0"/>
            </a:endParaRPr>
          </a:p>
          <a:p>
            <a:pPr>
              <a:lnSpc>
                <a:spcPct val="90000"/>
              </a:lnSpc>
              <a:buFont typeface="Wingdings" pitchFamily="2" charset="2"/>
              <a:buNone/>
            </a:pPr>
            <a:r>
              <a:rPr lang="en-US" dirty="0">
                <a:solidFill>
                  <a:srgbClr val="000000"/>
                </a:solidFill>
                <a:latin typeface="Courier New" pitchFamily="49" charset="0"/>
              </a:rPr>
              <a:t>    </a:t>
            </a:r>
            <a:r>
              <a:rPr lang="en-US" dirty="0" err="1">
                <a:solidFill>
                  <a:srgbClr val="000000"/>
                </a:solidFill>
                <a:latin typeface="Courier New" pitchFamily="49" charset="0"/>
              </a:rPr>
              <a:t>enddo</a:t>
            </a:r>
            <a:endParaRPr lang="en-US" dirty="0">
              <a:solidFill>
                <a:srgbClr val="000000"/>
              </a:solidFill>
              <a:latin typeface="Courier New" pitchFamily="49" charset="0"/>
            </a:endParaRPr>
          </a:p>
          <a:p>
            <a:pPr>
              <a:lnSpc>
                <a:spcPct val="90000"/>
              </a:lnSpc>
              <a:buFont typeface="Wingdings" pitchFamily="2" charset="2"/>
              <a:buNone/>
            </a:pPr>
            <a:r>
              <a:rPr lang="en-US" dirty="0">
                <a:solidFill>
                  <a:srgbClr val="000000"/>
                </a:solidFill>
                <a:latin typeface="Courier New" pitchFamily="49" charset="0"/>
              </a:rPr>
              <a:t>!$acc end region</a:t>
            </a:r>
            <a:r>
              <a:rPr lang="en-US" dirty="0">
                <a:latin typeface="Courier New" pitchFamily="49" charset="0"/>
              </a:rPr>
              <a:t> </a:t>
            </a:r>
          </a:p>
        </p:txBody>
      </p:sp>
      <p:sp>
        <p:nvSpPr>
          <p:cNvPr id="1068036" name="Text Box 4"/>
          <p:cNvSpPr txBox="1">
            <a:spLocks noChangeArrowheads="1"/>
          </p:cNvSpPr>
          <p:nvPr/>
        </p:nvSpPr>
        <p:spPr bwMode="auto">
          <a:xfrm>
            <a:off x="1371600" y="5791200"/>
            <a:ext cx="5105400" cy="304800"/>
          </a:xfrm>
          <a:prstGeom prst="rect">
            <a:avLst/>
          </a:prstGeom>
          <a:noFill/>
          <a:ln w="9525">
            <a:noFill/>
            <a:miter lim="800000"/>
            <a:headEnd/>
            <a:tailEnd/>
          </a:ln>
          <a:effectLst/>
        </p:spPr>
        <p:txBody>
          <a:bodyPr>
            <a:spAutoFit/>
          </a:bodyPr>
          <a:lstStyle/>
          <a:p>
            <a:pPr>
              <a:spcBef>
                <a:spcPct val="50000"/>
              </a:spcBef>
            </a:pPr>
            <a:r>
              <a:rPr lang="en-US" sz="1400">
                <a:latin typeface="Courier New" pitchFamily="49" charset="0"/>
                <a:hlinkClick r:id="rId2"/>
              </a:rPr>
              <a:t>http://www.pgroup.com/resources/accel.htm</a:t>
            </a:r>
            <a:endParaRPr lang="en-US" sz="1400">
              <a:latin typeface="Courier New" pitchFamily="49" charset="0"/>
            </a:endParaRPr>
          </a:p>
        </p:txBody>
      </p:sp>
    </p:spTree>
    <p:extLst>
      <p:ext uri="{BB962C8B-B14F-4D97-AF65-F5344CB8AC3E}">
        <p14:creationId xmlns:p14="http://schemas.microsoft.com/office/powerpoint/2010/main" val="250696581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OpenACC</a:t>
            </a:r>
            <a:r>
              <a:rPr lang="en-US" dirty="0" smtClean="0"/>
              <a:t> Compiler Directives</a:t>
            </a:r>
            <a:endParaRPr lang="en-US" dirty="0"/>
          </a:p>
        </p:txBody>
      </p:sp>
      <p:sp>
        <p:nvSpPr>
          <p:cNvPr id="3" name="Content Placeholder 2"/>
          <p:cNvSpPr>
            <a:spLocks noGrp="1"/>
          </p:cNvSpPr>
          <p:nvPr>
            <p:ph idx="1"/>
          </p:nvPr>
        </p:nvSpPr>
        <p:spPr/>
        <p:txBody>
          <a:bodyPr/>
          <a:lstStyle/>
          <a:p>
            <a:r>
              <a:rPr lang="en-US" dirty="0" smtClean="0"/>
              <a:t>Open standard for accelerator directives</a:t>
            </a:r>
          </a:p>
          <a:p>
            <a:r>
              <a:rPr lang="en-US" dirty="0" smtClean="0"/>
              <a:t>Developed by NVIDIA, Cray, PGI, CAPS</a:t>
            </a:r>
          </a:p>
          <a:p>
            <a:r>
              <a:rPr lang="en-US" dirty="0" smtClean="0"/>
              <a:t>Available in PGI and CAPS compilers for general cluster user, in Cray compilers for use on </a:t>
            </a:r>
            <a:r>
              <a:rPr lang="en-US" dirty="0" err="1" smtClean="0"/>
              <a:t>Crays</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sz="1800" b="1" dirty="0" smtClean="0">
                <a:latin typeface="Courier New" pitchFamily="49" charset="0"/>
                <a:cs typeface="Courier New" pitchFamily="49" charset="0"/>
                <a:hlinkClick r:id="rId2"/>
              </a:rPr>
              <a:t>http://en.wikipedia.org/wiki/OpenACC</a:t>
            </a:r>
            <a:endParaRPr lang="en-US" sz="1800" b="1" dirty="0">
              <a:latin typeface="Courier New" pitchFamily="49" charset="0"/>
              <a:cs typeface="Courier New"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English: GPGPU</a:t>
            </a:r>
          </a:p>
          <a:p>
            <a:pPr>
              <a:defRPr/>
            </a:pPr>
            <a:r>
              <a:rPr lang="en-US" dirty="0" smtClean="0"/>
              <a:t>Tue Apr 14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46</a:t>
            </a:fld>
            <a:endParaRPr lang="en-US"/>
          </a:p>
        </p:txBody>
      </p:sp>
    </p:spTree>
    <p:extLst>
      <p:ext uri="{BB962C8B-B14F-4D97-AF65-F5344CB8AC3E}">
        <p14:creationId xmlns:p14="http://schemas.microsoft.com/office/powerpoint/2010/main" val="154376089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OpenACC</a:t>
            </a:r>
            <a:r>
              <a:rPr lang="en-US" dirty="0" smtClean="0"/>
              <a:t> Example Part 1 (C)</a:t>
            </a:r>
            <a:endParaRPr lang="en-US" dirty="0"/>
          </a:p>
        </p:txBody>
      </p:sp>
      <p:sp>
        <p:nvSpPr>
          <p:cNvPr id="3" name="Content Placeholder 2"/>
          <p:cNvSpPr>
            <a:spLocks noGrp="1"/>
          </p:cNvSpPr>
          <p:nvPr>
            <p:ph idx="1"/>
          </p:nvPr>
        </p:nvSpPr>
        <p:spPr>
          <a:xfrm>
            <a:off x="304800" y="1264026"/>
            <a:ext cx="8534400" cy="4648200"/>
          </a:xfrm>
        </p:spPr>
        <p:txBody>
          <a:bodyPr/>
          <a:lstStyle/>
          <a:p>
            <a:pPr marL="0" indent="0">
              <a:spcBef>
                <a:spcPts val="0"/>
              </a:spcBef>
              <a:buNone/>
            </a:pPr>
            <a:endParaRPr lang="en-US" sz="1650" dirty="0" smtClean="0">
              <a:latin typeface="Courier New" pitchFamily="49" charset="0"/>
              <a:cs typeface="Courier New" pitchFamily="49" charset="0"/>
            </a:endParaRPr>
          </a:p>
          <a:p>
            <a:pPr marL="0" indent="0">
              <a:spcBef>
                <a:spcPts val="0"/>
              </a:spcBef>
              <a:buNone/>
            </a:pPr>
            <a:r>
              <a:rPr lang="en-US" sz="1650" dirty="0">
                <a:latin typeface="Courier New" pitchFamily="49" charset="0"/>
                <a:cs typeface="Courier New" pitchFamily="49" charset="0"/>
              </a:rPr>
              <a:t>#include &lt;</a:t>
            </a:r>
            <a:r>
              <a:rPr lang="en-US" sz="1650" dirty="0" err="1">
                <a:latin typeface="Courier New" pitchFamily="49" charset="0"/>
                <a:cs typeface="Courier New" pitchFamily="49" charset="0"/>
              </a:rPr>
              <a:t>stdio.h</a:t>
            </a:r>
            <a:r>
              <a:rPr lang="en-US" sz="1650" dirty="0">
                <a:latin typeface="Courier New" pitchFamily="49" charset="0"/>
                <a:cs typeface="Courier New" pitchFamily="49" charset="0"/>
              </a:rPr>
              <a:t>&gt;</a:t>
            </a:r>
          </a:p>
          <a:p>
            <a:pPr marL="0" indent="0">
              <a:spcBef>
                <a:spcPts val="0"/>
              </a:spcBef>
              <a:buNone/>
            </a:pPr>
            <a:r>
              <a:rPr lang="en-US" sz="1650" dirty="0">
                <a:latin typeface="Courier New" pitchFamily="49" charset="0"/>
                <a:cs typeface="Courier New" pitchFamily="49" charset="0"/>
              </a:rPr>
              <a:t>#include &lt;</a:t>
            </a:r>
            <a:r>
              <a:rPr lang="en-US" sz="1650" dirty="0" err="1">
                <a:latin typeface="Courier New" pitchFamily="49" charset="0"/>
                <a:cs typeface="Courier New" pitchFamily="49" charset="0"/>
              </a:rPr>
              <a:t>stdlib.h</a:t>
            </a:r>
            <a:r>
              <a:rPr lang="en-US" sz="1650" dirty="0">
                <a:latin typeface="Courier New" pitchFamily="49" charset="0"/>
                <a:cs typeface="Courier New" pitchFamily="49" charset="0"/>
              </a:rPr>
              <a:t>&gt;</a:t>
            </a:r>
          </a:p>
          <a:p>
            <a:pPr marL="0" indent="0">
              <a:spcBef>
                <a:spcPts val="0"/>
              </a:spcBef>
              <a:buNone/>
            </a:pPr>
            <a:r>
              <a:rPr lang="en-US" sz="1650" dirty="0">
                <a:latin typeface="Courier New" pitchFamily="49" charset="0"/>
                <a:cs typeface="Courier New" pitchFamily="49" charset="0"/>
              </a:rPr>
              <a:t>void </a:t>
            </a:r>
            <a:r>
              <a:rPr lang="en-US" sz="1650" dirty="0" err="1">
                <a:latin typeface="Courier New" pitchFamily="49" charset="0"/>
                <a:cs typeface="Courier New" pitchFamily="49" charset="0"/>
              </a:rPr>
              <a:t>vecaddgpu</a:t>
            </a:r>
            <a:r>
              <a:rPr lang="en-US" sz="1650" dirty="0">
                <a:latin typeface="Courier New" pitchFamily="49" charset="0"/>
                <a:cs typeface="Courier New" pitchFamily="49" charset="0"/>
              </a:rPr>
              <a:t>( float *restrict r, float *a, float *b, </a:t>
            </a:r>
            <a:r>
              <a:rPr lang="en-US" sz="1650" dirty="0" err="1">
                <a:latin typeface="Courier New" pitchFamily="49" charset="0"/>
                <a:cs typeface="Courier New" pitchFamily="49" charset="0"/>
              </a:rPr>
              <a:t>int</a:t>
            </a:r>
            <a:r>
              <a:rPr lang="en-US" sz="1650" dirty="0">
                <a:latin typeface="Courier New" pitchFamily="49" charset="0"/>
                <a:cs typeface="Courier New" pitchFamily="49" charset="0"/>
              </a:rPr>
              <a:t> n ){</a:t>
            </a:r>
          </a:p>
          <a:p>
            <a:pPr marL="0" indent="0">
              <a:spcBef>
                <a:spcPts val="0"/>
              </a:spcBef>
              <a:buNone/>
            </a:pPr>
            <a:r>
              <a:rPr lang="en-US" sz="1650" dirty="0" smtClean="0">
                <a:latin typeface="Courier New" pitchFamily="49" charset="0"/>
                <a:cs typeface="Courier New" pitchFamily="49" charset="0"/>
              </a:rPr>
              <a:t>  #</a:t>
            </a:r>
            <a:r>
              <a:rPr lang="en-US" sz="1650" dirty="0">
                <a:latin typeface="Courier New" pitchFamily="49" charset="0"/>
                <a:cs typeface="Courier New" pitchFamily="49" charset="0"/>
              </a:rPr>
              <a:t>pragma </a:t>
            </a:r>
            <a:r>
              <a:rPr lang="en-US" sz="1650" dirty="0" err="1">
                <a:latin typeface="Courier New" pitchFamily="49" charset="0"/>
                <a:cs typeface="Courier New" pitchFamily="49" charset="0"/>
              </a:rPr>
              <a:t>acc</a:t>
            </a:r>
            <a:r>
              <a:rPr lang="en-US" sz="1650" dirty="0">
                <a:latin typeface="Courier New" pitchFamily="49" charset="0"/>
                <a:cs typeface="Courier New" pitchFamily="49" charset="0"/>
              </a:rPr>
              <a:t> kernels loop </a:t>
            </a:r>
            <a:r>
              <a:rPr lang="en-US" sz="1650" dirty="0" err="1">
                <a:latin typeface="Courier New" pitchFamily="49" charset="0"/>
                <a:cs typeface="Courier New" pitchFamily="49" charset="0"/>
              </a:rPr>
              <a:t>copyin</a:t>
            </a:r>
            <a:r>
              <a:rPr lang="en-US" sz="1650" dirty="0">
                <a:latin typeface="Courier New" pitchFamily="49" charset="0"/>
                <a:cs typeface="Courier New" pitchFamily="49" charset="0"/>
              </a:rPr>
              <a:t>(a[0:n],b[0:n]) </a:t>
            </a:r>
            <a:r>
              <a:rPr lang="en-US" sz="1650" dirty="0" err="1">
                <a:latin typeface="Courier New" pitchFamily="49" charset="0"/>
                <a:cs typeface="Courier New" pitchFamily="49" charset="0"/>
              </a:rPr>
              <a:t>copyout</a:t>
            </a:r>
            <a:r>
              <a:rPr lang="en-US" sz="1650" dirty="0">
                <a:latin typeface="Courier New" pitchFamily="49" charset="0"/>
                <a:cs typeface="Courier New" pitchFamily="49" charset="0"/>
              </a:rPr>
              <a:t>(r[0:n])</a:t>
            </a:r>
          </a:p>
          <a:p>
            <a:pPr marL="0" indent="0">
              <a:spcBef>
                <a:spcPts val="0"/>
              </a:spcBef>
              <a:buNone/>
            </a:pPr>
            <a:r>
              <a:rPr lang="en-US" sz="1650" dirty="0" smtClean="0">
                <a:latin typeface="Courier New" pitchFamily="49" charset="0"/>
                <a:cs typeface="Courier New" pitchFamily="49" charset="0"/>
              </a:rPr>
              <a:t>  for</a:t>
            </a:r>
            <a:r>
              <a:rPr lang="en-US" sz="1650" dirty="0">
                <a:latin typeface="Courier New" pitchFamily="49" charset="0"/>
                <a:cs typeface="Courier New" pitchFamily="49" charset="0"/>
              </a:rPr>
              <a:t>( </a:t>
            </a:r>
            <a:r>
              <a:rPr lang="en-US" sz="1650" dirty="0" err="1">
                <a:latin typeface="Courier New" pitchFamily="49" charset="0"/>
                <a:cs typeface="Courier New" pitchFamily="49" charset="0"/>
              </a:rPr>
              <a:t>int</a:t>
            </a:r>
            <a:r>
              <a:rPr lang="en-US" sz="1650" dirty="0">
                <a:latin typeface="Courier New" pitchFamily="49" charset="0"/>
                <a:cs typeface="Courier New" pitchFamily="49" charset="0"/>
              </a:rPr>
              <a:t> </a:t>
            </a:r>
            <a:r>
              <a:rPr lang="en-US" sz="1650" dirty="0" err="1">
                <a:latin typeface="Courier New" pitchFamily="49" charset="0"/>
                <a:cs typeface="Courier New" pitchFamily="49" charset="0"/>
              </a:rPr>
              <a:t>i</a:t>
            </a:r>
            <a:r>
              <a:rPr lang="en-US" sz="1650" dirty="0">
                <a:latin typeface="Courier New" pitchFamily="49" charset="0"/>
                <a:cs typeface="Courier New" pitchFamily="49" charset="0"/>
              </a:rPr>
              <a:t> = 0; </a:t>
            </a:r>
            <a:r>
              <a:rPr lang="en-US" sz="1650" dirty="0" err="1">
                <a:latin typeface="Courier New" pitchFamily="49" charset="0"/>
                <a:cs typeface="Courier New" pitchFamily="49" charset="0"/>
              </a:rPr>
              <a:t>i</a:t>
            </a:r>
            <a:r>
              <a:rPr lang="en-US" sz="1650" dirty="0">
                <a:latin typeface="Courier New" pitchFamily="49" charset="0"/>
                <a:cs typeface="Courier New" pitchFamily="49" charset="0"/>
              </a:rPr>
              <a:t> &lt; n; ++</a:t>
            </a:r>
            <a:r>
              <a:rPr lang="en-US" sz="1650" dirty="0" err="1">
                <a:latin typeface="Courier New" pitchFamily="49" charset="0"/>
                <a:cs typeface="Courier New" pitchFamily="49" charset="0"/>
              </a:rPr>
              <a:t>i</a:t>
            </a:r>
            <a:r>
              <a:rPr lang="en-US" sz="1650" dirty="0">
                <a:latin typeface="Courier New" pitchFamily="49" charset="0"/>
                <a:cs typeface="Courier New" pitchFamily="49" charset="0"/>
              </a:rPr>
              <a:t> ) r[</a:t>
            </a:r>
            <a:r>
              <a:rPr lang="en-US" sz="1650" dirty="0" err="1">
                <a:latin typeface="Courier New" pitchFamily="49" charset="0"/>
                <a:cs typeface="Courier New" pitchFamily="49" charset="0"/>
              </a:rPr>
              <a:t>i</a:t>
            </a:r>
            <a:r>
              <a:rPr lang="en-US" sz="1650" dirty="0">
                <a:latin typeface="Courier New" pitchFamily="49" charset="0"/>
                <a:cs typeface="Courier New" pitchFamily="49" charset="0"/>
              </a:rPr>
              <a:t>] = a[</a:t>
            </a:r>
            <a:r>
              <a:rPr lang="en-US" sz="1650" dirty="0" err="1">
                <a:latin typeface="Courier New" pitchFamily="49" charset="0"/>
                <a:cs typeface="Courier New" pitchFamily="49" charset="0"/>
              </a:rPr>
              <a:t>i</a:t>
            </a:r>
            <a:r>
              <a:rPr lang="en-US" sz="1650" dirty="0">
                <a:latin typeface="Courier New" pitchFamily="49" charset="0"/>
                <a:cs typeface="Courier New" pitchFamily="49" charset="0"/>
              </a:rPr>
              <a:t>] + b[</a:t>
            </a:r>
            <a:r>
              <a:rPr lang="en-US" sz="1650" dirty="0" err="1">
                <a:latin typeface="Courier New" pitchFamily="49" charset="0"/>
                <a:cs typeface="Courier New" pitchFamily="49" charset="0"/>
              </a:rPr>
              <a:t>i</a:t>
            </a:r>
            <a:r>
              <a:rPr lang="en-US" sz="1650" dirty="0">
                <a:latin typeface="Courier New" pitchFamily="49" charset="0"/>
                <a:cs typeface="Courier New" pitchFamily="49" charset="0"/>
              </a:rPr>
              <a:t>];</a:t>
            </a:r>
          </a:p>
          <a:p>
            <a:pPr marL="0" indent="0">
              <a:spcBef>
                <a:spcPts val="0"/>
              </a:spcBef>
              <a:buNone/>
            </a:pPr>
            <a:r>
              <a:rPr lang="en-US" sz="1650" dirty="0" smtClean="0">
                <a:latin typeface="Courier New" pitchFamily="49" charset="0"/>
                <a:cs typeface="Courier New" pitchFamily="49" charset="0"/>
              </a:rPr>
              <a:t>}</a:t>
            </a:r>
          </a:p>
          <a:p>
            <a:pPr marL="0" indent="0">
              <a:spcBef>
                <a:spcPts val="0"/>
              </a:spcBef>
              <a:buNone/>
            </a:pPr>
            <a:endParaRPr lang="en-US" sz="1650" dirty="0">
              <a:latin typeface="Courier New" pitchFamily="49" charset="0"/>
              <a:cs typeface="Courier New" pitchFamily="49" charset="0"/>
            </a:endParaRPr>
          </a:p>
          <a:p>
            <a:pPr marL="0" indent="0">
              <a:spcBef>
                <a:spcPts val="0"/>
              </a:spcBef>
              <a:buNone/>
            </a:pPr>
            <a:r>
              <a:rPr lang="en-US" sz="1650" dirty="0" smtClean="0">
                <a:latin typeface="Courier New" pitchFamily="49" charset="0"/>
                <a:cs typeface="Courier New" pitchFamily="49" charset="0"/>
              </a:rPr>
              <a:t>/* </a:t>
            </a:r>
            <a:r>
              <a:rPr lang="en-US" sz="1650" b="1" dirty="0" smtClean="0">
                <a:latin typeface="Courier New" pitchFamily="49" charset="0"/>
                <a:cs typeface="Courier New" pitchFamily="49" charset="0"/>
                <a:hlinkClick r:id="rId2"/>
              </a:rPr>
              <a:t>http://www.pgroup.com/doc/openacc_gs.pdf</a:t>
            </a:r>
            <a:r>
              <a:rPr lang="en-US" sz="1650" b="1" dirty="0" smtClean="0">
                <a:latin typeface="Courier New" pitchFamily="49" charset="0"/>
                <a:cs typeface="Courier New" pitchFamily="49" charset="0"/>
              </a:rPr>
              <a:t> */</a:t>
            </a:r>
            <a:endParaRPr lang="en-US" sz="1650" b="1" dirty="0">
              <a:latin typeface="Courier New" pitchFamily="49" charset="0"/>
              <a:cs typeface="Courier New"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English: GPGPU</a:t>
            </a:r>
          </a:p>
          <a:p>
            <a:pPr>
              <a:defRPr/>
            </a:pPr>
            <a:r>
              <a:rPr lang="en-US" dirty="0" smtClean="0"/>
              <a:t>Tue Apr 14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47</a:t>
            </a:fld>
            <a:endParaRPr lang="en-US"/>
          </a:p>
        </p:txBody>
      </p:sp>
    </p:spTree>
    <p:extLst>
      <p:ext uri="{BB962C8B-B14F-4D97-AF65-F5344CB8AC3E}">
        <p14:creationId xmlns:p14="http://schemas.microsoft.com/office/powerpoint/2010/main" val="387792679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OpenACC</a:t>
            </a:r>
            <a:r>
              <a:rPr lang="en-US" dirty="0" smtClean="0"/>
              <a:t> Example Part 2 (C)</a:t>
            </a:r>
            <a:endParaRPr lang="en-US" dirty="0"/>
          </a:p>
        </p:txBody>
      </p:sp>
      <p:sp>
        <p:nvSpPr>
          <p:cNvPr id="3" name="Content Placeholder 2"/>
          <p:cNvSpPr>
            <a:spLocks noGrp="1"/>
          </p:cNvSpPr>
          <p:nvPr>
            <p:ph idx="1"/>
          </p:nvPr>
        </p:nvSpPr>
        <p:spPr>
          <a:xfrm>
            <a:off x="609600" y="1264026"/>
            <a:ext cx="7924800" cy="4648200"/>
          </a:xfrm>
        </p:spPr>
        <p:txBody>
          <a:bodyPr/>
          <a:lstStyle/>
          <a:p>
            <a:pPr marL="0" indent="0">
              <a:spcBef>
                <a:spcPts val="0"/>
              </a:spcBef>
              <a:buNone/>
            </a:pPr>
            <a:r>
              <a:rPr lang="en-US" sz="1650" dirty="0" err="1">
                <a:latin typeface="Courier New" pitchFamily="49" charset="0"/>
                <a:cs typeface="Courier New" pitchFamily="49" charset="0"/>
              </a:rPr>
              <a:t>int</a:t>
            </a:r>
            <a:r>
              <a:rPr lang="en-US" sz="1650" dirty="0">
                <a:latin typeface="Courier New" pitchFamily="49" charset="0"/>
                <a:cs typeface="Courier New" pitchFamily="49" charset="0"/>
              </a:rPr>
              <a:t> main( </a:t>
            </a:r>
            <a:r>
              <a:rPr lang="en-US" sz="1650" dirty="0" err="1">
                <a:latin typeface="Courier New" pitchFamily="49" charset="0"/>
                <a:cs typeface="Courier New" pitchFamily="49" charset="0"/>
              </a:rPr>
              <a:t>int</a:t>
            </a:r>
            <a:r>
              <a:rPr lang="en-US" sz="1650" dirty="0">
                <a:latin typeface="Courier New" pitchFamily="49" charset="0"/>
                <a:cs typeface="Courier New" pitchFamily="49" charset="0"/>
              </a:rPr>
              <a:t> </a:t>
            </a:r>
            <a:r>
              <a:rPr lang="en-US" sz="1650" dirty="0" err="1">
                <a:latin typeface="Courier New" pitchFamily="49" charset="0"/>
                <a:cs typeface="Courier New" pitchFamily="49" charset="0"/>
              </a:rPr>
              <a:t>argc</a:t>
            </a:r>
            <a:r>
              <a:rPr lang="en-US" sz="1650" dirty="0">
                <a:latin typeface="Courier New" pitchFamily="49" charset="0"/>
                <a:cs typeface="Courier New" pitchFamily="49" charset="0"/>
              </a:rPr>
              <a:t>, char* </a:t>
            </a:r>
            <a:r>
              <a:rPr lang="en-US" sz="1650" dirty="0" err="1">
                <a:latin typeface="Courier New" pitchFamily="49" charset="0"/>
                <a:cs typeface="Courier New" pitchFamily="49" charset="0"/>
              </a:rPr>
              <a:t>argv</a:t>
            </a:r>
            <a:r>
              <a:rPr lang="en-US" sz="1650" dirty="0">
                <a:latin typeface="Courier New" pitchFamily="49" charset="0"/>
                <a:cs typeface="Courier New" pitchFamily="49" charset="0"/>
              </a:rPr>
              <a:t>[] ){</a:t>
            </a:r>
          </a:p>
          <a:p>
            <a:pPr marL="0" indent="0">
              <a:spcBef>
                <a:spcPts val="0"/>
              </a:spcBef>
              <a:buNone/>
            </a:pPr>
            <a:r>
              <a:rPr lang="en-US" sz="1650" dirty="0" smtClean="0">
                <a:latin typeface="Courier New" pitchFamily="49" charset="0"/>
                <a:cs typeface="Courier New" pitchFamily="49" charset="0"/>
              </a:rPr>
              <a:t>  </a:t>
            </a:r>
            <a:r>
              <a:rPr lang="en-US" sz="1650" dirty="0" err="1" smtClean="0">
                <a:latin typeface="Courier New" pitchFamily="49" charset="0"/>
                <a:cs typeface="Courier New" pitchFamily="49" charset="0"/>
              </a:rPr>
              <a:t>int</a:t>
            </a:r>
            <a:r>
              <a:rPr lang="en-US" sz="1650" dirty="0" smtClean="0">
                <a:latin typeface="Courier New" pitchFamily="49" charset="0"/>
                <a:cs typeface="Courier New" pitchFamily="49" charset="0"/>
              </a:rPr>
              <a:t> </a:t>
            </a:r>
            <a:r>
              <a:rPr lang="en-US" sz="1650" dirty="0">
                <a:latin typeface="Courier New" pitchFamily="49" charset="0"/>
                <a:cs typeface="Courier New" pitchFamily="49" charset="0"/>
              </a:rPr>
              <a:t>n; /* vector length */</a:t>
            </a:r>
          </a:p>
          <a:p>
            <a:pPr marL="0" indent="0">
              <a:spcBef>
                <a:spcPts val="0"/>
              </a:spcBef>
              <a:buNone/>
            </a:pPr>
            <a:r>
              <a:rPr lang="en-US" sz="1650" dirty="0" smtClean="0">
                <a:latin typeface="Courier New" pitchFamily="49" charset="0"/>
                <a:cs typeface="Courier New" pitchFamily="49" charset="0"/>
              </a:rPr>
              <a:t>  float </a:t>
            </a:r>
            <a:r>
              <a:rPr lang="en-US" sz="1650" dirty="0">
                <a:latin typeface="Courier New" pitchFamily="49" charset="0"/>
                <a:cs typeface="Courier New" pitchFamily="49" charset="0"/>
              </a:rPr>
              <a:t>* a; /* input vector 1 */</a:t>
            </a:r>
          </a:p>
          <a:p>
            <a:pPr marL="0" indent="0">
              <a:spcBef>
                <a:spcPts val="0"/>
              </a:spcBef>
              <a:buNone/>
            </a:pPr>
            <a:r>
              <a:rPr lang="en-US" sz="1650" dirty="0" smtClean="0">
                <a:latin typeface="Courier New" pitchFamily="49" charset="0"/>
                <a:cs typeface="Courier New" pitchFamily="49" charset="0"/>
              </a:rPr>
              <a:t>  float </a:t>
            </a:r>
            <a:r>
              <a:rPr lang="en-US" sz="1650" dirty="0">
                <a:latin typeface="Courier New" pitchFamily="49" charset="0"/>
                <a:cs typeface="Courier New" pitchFamily="49" charset="0"/>
              </a:rPr>
              <a:t>* b; /* input vector 2 */</a:t>
            </a:r>
          </a:p>
          <a:p>
            <a:pPr marL="0" indent="0">
              <a:spcBef>
                <a:spcPts val="0"/>
              </a:spcBef>
              <a:buNone/>
            </a:pPr>
            <a:r>
              <a:rPr lang="en-US" sz="1650" dirty="0" smtClean="0">
                <a:latin typeface="Courier New" pitchFamily="49" charset="0"/>
                <a:cs typeface="Courier New" pitchFamily="49" charset="0"/>
              </a:rPr>
              <a:t>  float </a:t>
            </a:r>
            <a:r>
              <a:rPr lang="en-US" sz="1650" dirty="0">
                <a:latin typeface="Courier New" pitchFamily="49" charset="0"/>
                <a:cs typeface="Courier New" pitchFamily="49" charset="0"/>
              </a:rPr>
              <a:t>* r; /* output vector */</a:t>
            </a:r>
          </a:p>
          <a:p>
            <a:pPr marL="0" indent="0">
              <a:spcBef>
                <a:spcPts val="0"/>
              </a:spcBef>
              <a:buNone/>
            </a:pPr>
            <a:r>
              <a:rPr lang="en-US" sz="1650" dirty="0" smtClean="0">
                <a:latin typeface="Courier New" pitchFamily="49" charset="0"/>
                <a:cs typeface="Courier New" pitchFamily="49" charset="0"/>
              </a:rPr>
              <a:t>  float </a:t>
            </a:r>
            <a:r>
              <a:rPr lang="en-US" sz="1650" dirty="0">
                <a:latin typeface="Courier New" pitchFamily="49" charset="0"/>
                <a:cs typeface="Courier New" pitchFamily="49" charset="0"/>
              </a:rPr>
              <a:t>* e; /* expected output values */</a:t>
            </a:r>
          </a:p>
          <a:p>
            <a:pPr marL="0" indent="0">
              <a:spcBef>
                <a:spcPts val="0"/>
              </a:spcBef>
              <a:buNone/>
            </a:pPr>
            <a:r>
              <a:rPr lang="en-US" sz="1650" dirty="0" smtClean="0">
                <a:latin typeface="Courier New" pitchFamily="49" charset="0"/>
                <a:cs typeface="Courier New" pitchFamily="49" charset="0"/>
              </a:rPr>
              <a:t>  </a:t>
            </a:r>
            <a:r>
              <a:rPr lang="en-US" sz="1650" dirty="0" err="1" smtClean="0">
                <a:latin typeface="Courier New" pitchFamily="49" charset="0"/>
                <a:cs typeface="Courier New" pitchFamily="49" charset="0"/>
              </a:rPr>
              <a:t>int</a:t>
            </a:r>
            <a:r>
              <a:rPr lang="en-US" sz="1650" dirty="0" smtClean="0">
                <a:latin typeface="Courier New" pitchFamily="49" charset="0"/>
                <a:cs typeface="Courier New" pitchFamily="49" charset="0"/>
              </a:rPr>
              <a:t> </a:t>
            </a:r>
            <a:r>
              <a:rPr lang="en-US" sz="1650" dirty="0" err="1">
                <a:latin typeface="Courier New" pitchFamily="49" charset="0"/>
                <a:cs typeface="Courier New" pitchFamily="49" charset="0"/>
              </a:rPr>
              <a:t>i</a:t>
            </a:r>
            <a:r>
              <a:rPr lang="en-US" sz="1650" dirty="0">
                <a:latin typeface="Courier New" pitchFamily="49" charset="0"/>
                <a:cs typeface="Courier New" pitchFamily="49" charset="0"/>
              </a:rPr>
              <a:t>, errs;</a:t>
            </a:r>
          </a:p>
          <a:p>
            <a:pPr marL="0" indent="0">
              <a:spcBef>
                <a:spcPts val="0"/>
              </a:spcBef>
              <a:buNone/>
            </a:pPr>
            <a:endParaRPr lang="en-US" sz="1650" dirty="0" smtClean="0">
              <a:latin typeface="Courier New" pitchFamily="49" charset="0"/>
              <a:cs typeface="Courier New" pitchFamily="49" charset="0"/>
            </a:endParaRPr>
          </a:p>
          <a:p>
            <a:pPr marL="0" indent="0">
              <a:spcBef>
                <a:spcPts val="0"/>
              </a:spcBef>
              <a:buNone/>
            </a:pPr>
            <a:r>
              <a:rPr lang="en-US" sz="1650" dirty="0">
                <a:latin typeface="Courier New" pitchFamily="49" charset="0"/>
                <a:cs typeface="Courier New" pitchFamily="49" charset="0"/>
              </a:rPr>
              <a:t> </a:t>
            </a:r>
            <a:r>
              <a:rPr lang="en-US" sz="1650" dirty="0" smtClean="0">
                <a:latin typeface="Courier New" pitchFamily="49" charset="0"/>
                <a:cs typeface="Courier New" pitchFamily="49" charset="0"/>
              </a:rPr>
              <a:t> if</a:t>
            </a:r>
            <a:r>
              <a:rPr lang="en-US" sz="1650" dirty="0">
                <a:latin typeface="Courier New" pitchFamily="49" charset="0"/>
                <a:cs typeface="Courier New" pitchFamily="49" charset="0"/>
              </a:rPr>
              <a:t>( </a:t>
            </a:r>
            <a:r>
              <a:rPr lang="en-US" sz="1650" dirty="0" err="1">
                <a:latin typeface="Courier New" pitchFamily="49" charset="0"/>
                <a:cs typeface="Courier New" pitchFamily="49" charset="0"/>
              </a:rPr>
              <a:t>argc</a:t>
            </a:r>
            <a:r>
              <a:rPr lang="en-US" sz="1650" dirty="0">
                <a:latin typeface="Courier New" pitchFamily="49" charset="0"/>
                <a:cs typeface="Courier New" pitchFamily="49" charset="0"/>
              </a:rPr>
              <a:t> &gt; 1 ) n = </a:t>
            </a:r>
            <a:r>
              <a:rPr lang="en-US" sz="1650" dirty="0" err="1">
                <a:latin typeface="Courier New" pitchFamily="49" charset="0"/>
                <a:cs typeface="Courier New" pitchFamily="49" charset="0"/>
              </a:rPr>
              <a:t>atoi</a:t>
            </a:r>
            <a:r>
              <a:rPr lang="en-US" sz="1650" dirty="0">
                <a:latin typeface="Courier New" pitchFamily="49" charset="0"/>
                <a:cs typeface="Courier New" pitchFamily="49" charset="0"/>
              </a:rPr>
              <a:t>( </a:t>
            </a:r>
            <a:r>
              <a:rPr lang="en-US" sz="1650" dirty="0" err="1">
                <a:latin typeface="Courier New" pitchFamily="49" charset="0"/>
                <a:cs typeface="Courier New" pitchFamily="49" charset="0"/>
              </a:rPr>
              <a:t>argv</a:t>
            </a:r>
            <a:r>
              <a:rPr lang="en-US" sz="1650" dirty="0">
                <a:latin typeface="Courier New" pitchFamily="49" charset="0"/>
                <a:cs typeface="Courier New" pitchFamily="49" charset="0"/>
              </a:rPr>
              <a:t>[1] );</a:t>
            </a:r>
          </a:p>
          <a:p>
            <a:pPr marL="0" indent="0">
              <a:spcBef>
                <a:spcPts val="0"/>
              </a:spcBef>
              <a:buNone/>
            </a:pPr>
            <a:r>
              <a:rPr lang="en-US" sz="1650" dirty="0" smtClean="0">
                <a:latin typeface="Courier New" pitchFamily="49" charset="0"/>
                <a:cs typeface="Courier New" pitchFamily="49" charset="0"/>
              </a:rPr>
              <a:t>  else </a:t>
            </a:r>
            <a:r>
              <a:rPr lang="en-US" sz="1650" dirty="0">
                <a:latin typeface="Courier New" pitchFamily="49" charset="0"/>
                <a:cs typeface="Courier New" pitchFamily="49" charset="0"/>
              </a:rPr>
              <a:t>n = 100000; /* default vector length */</a:t>
            </a:r>
          </a:p>
          <a:p>
            <a:pPr marL="0" indent="0">
              <a:spcBef>
                <a:spcPts val="0"/>
              </a:spcBef>
              <a:buNone/>
            </a:pPr>
            <a:r>
              <a:rPr lang="en-US" sz="1650" dirty="0" smtClean="0">
                <a:latin typeface="Courier New" pitchFamily="49" charset="0"/>
                <a:cs typeface="Courier New" pitchFamily="49" charset="0"/>
              </a:rPr>
              <a:t>  if</a:t>
            </a:r>
            <a:r>
              <a:rPr lang="en-US" sz="1650" dirty="0">
                <a:latin typeface="Courier New" pitchFamily="49" charset="0"/>
                <a:cs typeface="Courier New" pitchFamily="49" charset="0"/>
              </a:rPr>
              <a:t>( n &lt;= 0 ) n = 100000;</a:t>
            </a:r>
          </a:p>
          <a:p>
            <a:pPr marL="0" indent="0">
              <a:spcBef>
                <a:spcPts val="0"/>
              </a:spcBef>
              <a:buNone/>
            </a:pPr>
            <a:r>
              <a:rPr lang="en-US" sz="1650" dirty="0" smtClean="0">
                <a:latin typeface="Courier New" pitchFamily="49" charset="0"/>
                <a:cs typeface="Courier New" pitchFamily="49" charset="0"/>
              </a:rPr>
              <a:t>  a </a:t>
            </a:r>
            <a:r>
              <a:rPr lang="en-US" sz="1650" dirty="0">
                <a:latin typeface="Courier New" pitchFamily="49" charset="0"/>
                <a:cs typeface="Courier New" pitchFamily="49" charset="0"/>
              </a:rPr>
              <a:t>= (float*)</a:t>
            </a:r>
            <a:r>
              <a:rPr lang="en-US" sz="1650" dirty="0" err="1">
                <a:latin typeface="Courier New" pitchFamily="49" charset="0"/>
                <a:cs typeface="Courier New" pitchFamily="49" charset="0"/>
              </a:rPr>
              <a:t>malloc</a:t>
            </a:r>
            <a:r>
              <a:rPr lang="en-US" sz="1650" dirty="0">
                <a:latin typeface="Courier New" pitchFamily="49" charset="0"/>
                <a:cs typeface="Courier New" pitchFamily="49" charset="0"/>
              </a:rPr>
              <a:t>( n*</a:t>
            </a:r>
            <a:r>
              <a:rPr lang="en-US" sz="1650" dirty="0" err="1">
                <a:latin typeface="Courier New" pitchFamily="49" charset="0"/>
                <a:cs typeface="Courier New" pitchFamily="49" charset="0"/>
              </a:rPr>
              <a:t>sizeof</a:t>
            </a:r>
            <a:r>
              <a:rPr lang="en-US" sz="1650" dirty="0">
                <a:latin typeface="Courier New" pitchFamily="49" charset="0"/>
                <a:cs typeface="Courier New" pitchFamily="49" charset="0"/>
              </a:rPr>
              <a:t>(float) );</a:t>
            </a:r>
          </a:p>
          <a:p>
            <a:pPr marL="0" indent="0">
              <a:spcBef>
                <a:spcPts val="0"/>
              </a:spcBef>
              <a:buNone/>
            </a:pPr>
            <a:r>
              <a:rPr lang="en-US" sz="1650" dirty="0" smtClean="0">
                <a:latin typeface="Courier New" pitchFamily="49" charset="0"/>
                <a:cs typeface="Courier New" pitchFamily="49" charset="0"/>
              </a:rPr>
              <a:t>  b </a:t>
            </a:r>
            <a:r>
              <a:rPr lang="en-US" sz="1650" dirty="0">
                <a:latin typeface="Courier New" pitchFamily="49" charset="0"/>
                <a:cs typeface="Courier New" pitchFamily="49" charset="0"/>
              </a:rPr>
              <a:t>= (float*)</a:t>
            </a:r>
            <a:r>
              <a:rPr lang="en-US" sz="1650" dirty="0" err="1">
                <a:latin typeface="Courier New" pitchFamily="49" charset="0"/>
                <a:cs typeface="Courier New" pitchFamily="49" charset="0"/>
              </a:rPr>
              <a:t>malloc</a:t>
            </a:r>
            <a:r>
              <a:rPr lang="en-US" sz="1650" dirty="0">
                <a:latin typeface="Courier New" pitchFamily="49" charset="0"/>
                <a:cs typeface="Courier New" pitchFamily="49" charset="0"/>
              </a:rPr>
              <a:t>( n*</a:t>
            </a:r>
            <a:r>
              <a:rPr lang="en-US" sz="1650" dirty="0" err="1">
                <a:latin typeface="Courier New" pitchFamily="49" charset="0"/>
                <a:cs typeface="Courier New" pitchFamily="49" charset="0"/>
              </a:rPr>
              <a:t>sizeof</a:t>
            </a:r>
            <a:r>
              <a:rPr lang="en-US" sz="1650" dirty="0">
                <a:latin typeface="Courier New" pitchFamily="49" charset="0"/>
                <a:cs typeface="Courier New" pitchFamily="49" charset="0"/>
              </a:rPr>
              <a:t>(float) );</a:t>
            </a:r>
          </a:p>
          <a:p>
            <a:pPr marL="0" indent="0">
              <a:spcBef>
                <a:spcPts val="0"/>
              </a:spcBef>
              <a:buNone/>
            </a:pPr>
            <a:r>
              <a:rPr lang="en-US" sz="1650" dirty="0" smtClean="0">
                <a:latin typeface="Courier New" pitchFamily="49" charset="0"/>
                <a:cs typeface="Courier New" pitchFamily="49" charset="0"/>
              </a:rPr>
              <a:t>  r </a:t>
            </a:r>
            <a:r>
              <a:rPr lang="en-US" sz="1650" dirty="0">
                <a:latin typeface="Courier New" pitchFamily="49" charset="0"/>
                <a:cs typeface="Courier New" pitchFamily="49" charset="0"/>
              </a:rPr>
              <a:t>= (float*)</a:t>
            </a:r>
            <a:r>
              <a:rPr lang="en-US" sz="1650" dirty="0" err="1">
                <a:latin typeface="Courier New" pitchFamily="49" charset="0"/>
                <a:cs typeface="Courier New" pitchFamily="49" charset="0"/>
              </a:rPr>
              <a:t>malloc</a:t>
            </a:r>
            <a:r>
              <a:rPr lang="en-US" sz="1650" dirty="0">
                <a:latin typeface="Courier New" pitchFamily="49" charset="0"/>
                <a:cs typeface="Courier New" pitchFamily="49" charset="0"/>
              </a:rPr>
              <a:t>( n*</a:t>
            </a:r>
            <a:r>
              <a:rPr lang="en-US" sz="1650" dirty="0" err="1">
                <a:latin typeface="Courier New" pitchFamily="49" charset="0"/>
                <a:cs typeface="Courier New" pitchFamily="49" charset="0"/>
              </a:rPr>
              <a:t>sizeof</a:t>
            </a:r>
            <a:r>
              <a:rPr lang="en-US" sz="1650" dirty="0">
                <a:latin typeface="Courier New" pitchFamily="49" charset="0"/>
                <a:cs typeface="Courier New" pitchFamily="49" charset="0"/>
              </a:rPr>
              <a:t>(float) );</a:t>
            </a:r>
          </a:p>
          <a:p>
            <a:pPr marL="0" indent="0">
              <a:spcBef>
                <a:spcPts val="0"/>
              </a:spcBef>
              <a:buNone/>
            </a:pPr>
            <a:r>
              <a:rPr lang="en-US" sz="1650" dirty="0" smtClean="0">
                <a:latin typeface="Courier New" pitchFamily="49" charset="0"/>
                <a:cs typeface="Courier New" pitchFamily="49" charset="0"/>
              </a:rPr>
              <a:t>  e </a:t>
            </a:r>
            <a:r>
              <a:rPr lang="en-US" sz="1650" dirty="0">
                <a:latin typeface="Courier New" pitchFamily="49" charset="0"/>
                <a:cs typeface="Courier New" pitchFamily="49" charset="0"/>
              </a:rPr>
              <a:t>= (float*)</a:t>
            </a:r>
            <a:r>
              <a:rPr lang="en-US" sz="1650" dirty="0" err="1">
                <a:latin typeface="Courier New" pitchFamily="49" charset="0"/>
                <a:cs typeface="Courier New" pitchFamily="49" charset="0"/>
              </a:rPr>
              <a:t>malloc</a:t>
            </a:r>
            <a:r>
              <a:rPr lang="en-US" sz="1650" dirty="0">
                <a:latin typeface="Courier New" pitchFamily="49" charset="0"/>
                <a:cs typeface="Courier New" pitchFamily="49" charset="0"/>
              </a:rPr>
              <a:t>( n*</a:t>
            </a:r>
            <a:r>
              <a:rPr lang="en-US" sz="1650" dirty="0" err="1">
                <a:latin typeface="Courier New" pitchFamily="49" charset="0"/>
                <a:cs typeface="Courier New" pitchFamily="49" charset="0"/>
              </a:rPr>
              <a:t>sizeof</a:t>
            </a:r>
            <a:r>
              <a:rPr lang="en-US" sz="1650" dirty="0">
                <a:latin typeface="Courier New" pitchFamily="49" charset="0"/>
                <a:cs typeface="Courier New" pitchFamily="49" charset="0"/>
              </a:rPr>
              <a:t>(float) );</a:t>
            </a:r>
          </a:p>
          <a:p>
            <a:pPr marL="0" indent="0">
              <a:spcBef>
                <a:spcPts val="0"/>
              </a:spcBef>
              <a:buNone/>
            </a:pPr>
            <a:r>
              <a:rPr lang="en-US" sz="1650" dirty="0" smtClean="0">
                <a:latin typeface="Courier New" pitchFamily="49" charset="0"/>
                <a:cs typeface="Courier New" pitchFamily="49" charset="0"/>
              </a:rPr>
              <a:t>  for</a:t>
            </a:r>
            <a:r>
              <a:rPr lang="en-US" sz="1650" dirty="0">
                <a:latin typeface="Courier New" pitchFamily="49" charset="0"/>
                <a:cs typeface="Courier New" pitchFamily="49" charset="0"/>
              </a:rPr>
              <a:t>( </a:t>
            </a:r>
            <a:r>
              <a:rPr lang="en-US" sz="1650" dirty="0" err="1">
                <a:latin typeface="Courier New" pitchFamily="49" charset="0"/>
                <a:cs typeface="Courier New" pitchFamily="49" charset="0"/>
              </a:rPr>
              <a:t>i</a:t>
            </a:r>
            <a:r>
              <a:rPr lang="en-US" sz="1650" dirty="0">
                <a:latin typeface="Courier New" pitchFamily="49" charset="0"/>
                <a:cs typeface="Courier New" pitchFamily="49" charset="0"/>
              </a:rPr>
              <a:t> = 0; </a:t>
            </a:r>
            <a:r>
              <a:rPr lang="en-US" sz="1650" dirty="0" err="1">
                <a:latin typeface="Courier New" pitchFamily="49" charset="0"/>
                <a:cs typeface="Courier New" pitchFamily="49" charset="0"/>
              </a:rPr>
              <a:t>i</a:t>
            </a:r>
            <a:r>
              <a:rPr lang="en-US" sz="1650" dirty="0">
                <a:latin typeface="Courier New" pitchFamily="49" charset="0"/>
                <a:cs typeface="Courier New" pitchFamily="49" charset="0"/>
              </a:rPr>
              <a:t> &lt; n; ++</a:t>
            </a:r>
            <a:r>
              <a:rPr lang="en-US" sz="1650" dirty="0" err="1">
                <a:latin typeface="Courier New" pitchFamily="49" charset="0"/>
                <a:cs typeface="Courier New" pitchFamily="49" charset="0"/>
              </a:rPr>
              <a:t>i</a:t>
            </a:r>
            <a:r>
              <a:rPr lang="en-US" sz="1650" dirty="0">
                <a:latin typeface="Courier New" pitchFamily="49" charset="0"/>
                <a:cs typeface="Courier New" pitchFamily="49" charset="0"/>
              </a:rPr>
              <a:t> ){</a:t>
            </a:r>
          </a:p>
          <a:p>
            <a:pPr marL="0" indent="0">
              <a:spcBef>
                <a:spcPts val="0"/>
              </a:spcBef>
              <a:buNone/>
            </a:pPr>
            <a:r>
              <a:rPr lang="en-US" sz="1650" dirty="0" smtClean="0">
                <a:latin typeface="Courier New" pitchFamily="49" charset="0"/>
                <a:cs typeface="Courier New" pitchFamily="49" charset="0"/>
              </a:rPr>
              <a:t>    a[</a:t>
            </a:r>
            <a:r>
              <a:rPr lang="en-US" sz="1650" dirty="0" err="1" smtClean="0">
                <a:latin typeface="Courier New" pitchFamily="49" charset="0"/>
                <a:cs typeface="Courier New" pitchFamily="49" charset="0"/>
              </a:rPr>
              <a:t>i</a:t>
            </a:r>
            <a:r>
              <a:rPr lang="en-US" sz="1650" dirty="0">
                <a:latin typeface="Courier New" pitchFamily="49" charset="0"/>
                <a:cs typeface="Courier New" pitchFamily="49" charset="0"/>
              </a:rPr>
              <a:t>] = (float)(i+1);</a:t>
            </a:r>
          </a:p>
          <a:p>
            <a:pPr marL="0" indent="0">
              <a:spcBef>
                <a:spcPts val="0"/>
              </a:spcBef>
              <a:buNone/>
            </a:pPr>
            <a:r>
              <a:rPr lang="en-US" sz="1650" dirty="0" smtClean="0">
                <a:latin typeface="Courier New" pitchFamily="49" charset="0"/>
                <a:cs typeface="Courier New" pitchFamily="49" charset="0"/>
              </a:rPr>
              <a:t>    b[</a:t>
            </a:r>
            <a:r>
              <a:rPr lang="en-US" sz="1650" dirty="0" err="1" smtClean="0">
                <a:latin typeface="Courier New" pitchFamily="49" charset="0"/>
                <a:cs typeface="Courier New" pitchFamily="49" charset="0"/>
              </a:rPr>
              <a:t>i</a:t>
            </a:r>
            <a:r>
              <a:rPr lang="en-US" sz="1650" dirty="0">
                <a:latin typeface="Courier New" pitchFamily="49" charset="0"/>
                <a:cs typeface="Courier New" pitchFamily="49" charset="0"/>
              </a:rPr>
              <a:t>] = (float)(1000*</a:t>
            </a:r>
            <a:r>
              <a:rPr lang="en-US" sz="1650" dirty="0" err="1">
                <a:latin typeface="Courier New" pitchFamily="49" charset="0"/>
                <a:cs typeface="Courier New" pitchFamily="49" charset="0"/>
              </a:rPr>
              <a:t>i</a:t>
            </a:r>
            <a:r>
              <a:rPr lang="en-US" sz="1650" dirty="0">
                <a:latin typeface="Courier New" pitchFamily="49" charset="0"/>
                <a:cs typeface="Courier New" pitchFamily="49" charset="0"/>
              </a:rPr>
              <a:t>);</a:t>
            </a:r>
          </a:p>
          <a:p>
            <a:pPr marL="0" indent="0">
              <a:spcBef>
                <a:spcPts val="0"/>
              </a:spcBef>
              <a:buNone/>
            </a:pPr>
            <a:r>
              <a:rPr lang="en-US" sz="1650" dirty="0" smtClean="0">
                <a:latin typeface="Courier New" pitchFamily="49" charset="0"/>
                <a:cs typeface="Courier New" pitchFamily="49" charset="0"/>
              </a:rPr>
              <a:t>  }</a:t>
            </a:r>
            <a:endParaRPr lang="en-US" sz="1650" dirty="0">
              <a:latin typeface="Courier New" pitchFamily="49" charset="0"/>
              <a:cs typeface="Courier New"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English: GPGPU</a:t>
            </a:r>
          </a:p>
          <a:p>
            <a:pPr>
              <a:defRPr/>
            </a:pPr>
            <a:r>
              <a:rPr lang="en-US" dirty="0" smtClean="0"/>
              <a:t>Tue Apr 14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48</a:t>
            </a:fld>
            <a:endParaRPr lang="en-US"/>
          </a:p>
        </p:txBody>
      </p:sp>
    </p:spTree>
    <p:extLst>
      <p:ext uri="{BB962C8B-B14F-4D97-AF65-F5344CB8AC3E}">
        <p14:creationId xmlns:p14="http://schemas.microsoft.com/office/powerpoint/2010/main" val="235326258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OpenACC</a:t>
            </a:r>
            <a:r>
              <a:rPr lang="en-US" dirty="0" smtClean="0"/>
              <a:t> Example Part 3 (C)</a:t>
            </a:r>
            <a:endParaRPr lang="en-US" dirty="0"/>
          </a:p>
        </p:txBody>
      </p:sp>
      <p:sp>
        <p:nvSpPr>
          <p:cNvPr id="3" name="Content Placeholder 2"/>
          <p:cNvSpPr>
            <a:spLocks noGrp="1"/>
          </p:cNvSpPr>
          <p:nvPr>
            <p:ph idx="1"/>
          </p:nvPr>
        </p:nvSpPr>
        <p:spPr>
          <a:xfrm>
            <a:off x="609600" y="1264026"/>
            <a:ext cx="7924800" cy="4648200"/>
          </a:xfrm>
        </p:spPr>
        <p:txBody>
          <a:bodyPr/>
          <a:lstStyle/>
          <a:p>
            <a:pPr marL="0" indent="0">
              <a:spcBef>
                <a:spcPts val="0"/>
              </a:spcBef>
              <a:buNone/>
            </a:pPr>
            <a:r>
              <a:rPr lang="en-US" sz="1650" dirty="0" smtClean="0">
                <a:latin typeface="Courier New" pitchFamily="49" charset="0"/>
                <a:cs typeface="Courier New" pitchFamily="49" charset="0"/>
              </a:rPr>
              <a:t>  /* </a:t>
            </a:r>
            <a:r>
              <a:rPr lang="en-US" sz="1650" dirty="0">
                <a:latin typeface="Courier New" pitchFamily="49" charset="0"/>
                <a:cs typeface="Courier New" pitchFamily="49" charset="0"/>
              </a:rPr>
              <a:t>compute on the GPU </a:t>
            </a:r>
            <a:r>
              <a:rPr lang="en-US" sz="1650" dirty="0" smtClean="0">
                <a:latin typeface="Courier New" pitchFamily="49" charset="0"/>
                <a:cs typeface="Courier New" pitchFamily="49" charset="0"/>
              </a:rPr>
              <a:t>*/</a:t>
            </a:r>
            <a:endParaRPr lang="en-US" sz="1650" dirty="0">
              <a:latin typeface="Courier New" pitchFamily="49" charset="0"/>
              <a:cs typeface="Courier New" pitchFamily="49" charset="0"/>
            </a:endParaRPr>
          </a:p>
          <a:p>
            <a:pPr marL="0" indent="0">
              <a:spcBef>
                <a:spcPts val="0"/>
              </a:spcBef>
              <a:buNone/>
            </a:pPr>
            <a:r>
              <a:rPr lang="en-US" sz="1650" dirty="0" smtClean="0">
                <a:latin typeface="Courier New" pitchFamily="49" charset="0"/>
                <a:cs typeface="Courier New" pitchFamily="49" charset="0"/>
              </a:rPr>
              <a:t>  </a:t>
            </a:r>
            <a:r>
              <a:rPr lang="en-US" sz="1650" dirty="0" err="1" smtClean="0">
                <a:latin typeface="Courier New" pitchFamily="49" charset="0"/>
                <a:cs typeface="Courier New" pitchFamily="49" charset="0"/>
              </a:rPr>
              <a:t>vecaddgpu</a:t>
            </a:r>
            <a:r>
              <a:rPr lang="en-US" sz="1650" dirty="0">
                <a:latin typeface="Courier New" pitchFamily="49" charset="0"/>
                <a:cs typeface="Courier New" pitchFamily="49" charset="0"/>
              </a:rPr>
              <a:t>( r, a, b, n );</a:t>
            </a:r>
          </a:p>
          <a:p>
            <a:pPr marL="0" indent="0">
              <a:spcBef>
                <a:spcPts val="0"/>
              </a:spcBef>
              <a:buNone/>
            </a:pPr>
            <a:r>
              <a:rPr lang="en-US" sz="1650" dirty="0" smtClean="0">
                <a:latin typeface="Courier New" pitchFamily="49" charset="0"/>
                <a:cs typeface="Courier New" pitchFamily="49" charset="0"/>
              </a:rPr>
              <a:t>  /* </a:t>
            </a:r>
            <a:r>
              <a:rPr lang="en-US" sz="1650" dirty="0">
                <a:latin typeface="Courier New" pitchFamily="49" charset="0"/>
                <a:cs typeface="Courier New" pitchFamily="49" charset="0"/>
              </a:rPr>
              <a:t>compute on the host to compare */</a:t>
            </a:r>
          </a:p>
          <a:p>
            <a:pPr marL="0" indent="0">
              <a:spcBef>
                <a:spcPts val="0"/>
              </a:spcBef>
              <a:buNone/>
            </a:pPr>
            <a:r>
              <a:rPr lang="en-US" sz="1650" dirty="0" smtClean="0">
                <a:latin typeface="Courier New" pitchFamily="49" charset="0"/>
                <a:cs typeface="Courier New" pitchFamily="49" charset="0"/>
              </a:rPr>
              <a:t>  for</a:t>
            </a:r>
            <a:r>
              <a:rPr lang="en-US" sz="1650" dirty="0">
                <a:latin typeface="Courier New" pitchFamily="49" charset="0"/>
                <a:cs typeface="Courier New" pitchFamily="49" charset="0"/>
              </a:rPr>
              <a:t>( </a:t>
            </a:r>
            <a:r>
              <a:rPr lang="en-US" sz="1650" dirty="0" err="1">
                <a:latin typeface="Courier New" pitchFamily="49" charset="0"/>
                <a:cs typeface="Courier New" pitchFamily="49" charset="0"/>
              </a:rPr>
              <a:t>i</a:t>
            </a:r>
            <a:r>
              <a:rPr lang="en-US" sz="1650" dirty="0">
                <a:latin typeface="Courier New" pitchFamily="49" charset="0"/>
                <a:cs typeface="Courier New" pitchFamily="49" charset="0"/>
              </a:rPr>
              <a:t> = 0; </a:t>
            </a:r>
            <a:r>
              <a:rPr lang="en-US" sz="1650" dirty="0" err="1">
                <a:latin typeface="Courier New" pitchFamily="49" charset="0"/>
                <a:cs typeface="Courier New" pitchFamily="49" charset="0"/>
              </a:rPr>
              <a:t>i</a:t>
            </a:r>
            <a:r>
              <a:rPr lang="en-US" sz="1650" dirty="0">
                <a:latin typeface="Courier New" pitchFamily="49" charset="0"/>
                <a:cs typeface="Courier New" pitchFamily="49" charset="0"/>
              </a:rPr>
              <a:t> &lt; n; ++</a:t>
            </a:r>
            <a:r>
              <a:rPr lang="en-US" sz="1650" dirty="0" err="1">
                <a:latin typeface="Courier New" pitchFamily="49" charset="0"/>
                <a:cs typeface="Courier New" pitchFamily="49" charset="0"/>
              </a:rPr>
              <a:t>i</a:t>
            </a:r>
            <a:r>
              <a:rPr lang="en-US" sz="1650" dirty="0">
                <a:latin typeface="Courier New" pitchFamily="49" charset="0"/>
                <a:cs typeface="Courier New" pitchFamily="49" charset="0"/>
              </a:rPr>
              <a:t> ) e[</a:t>
            </a:r>
            <a:r>
              <a:rPr lang="en-US" sz="1650" dirty="0" err="1">
                <a:latin typeface="Courier New" pitchFamily="49" charset="0"/>
                <a:cs typeface="Courier New" pitchFamily="49" charset="0"/>
              </a:rPr>
              <a:t>i</a:t>
            </a:r>
            <a:r>
              <a:rPr lang="en-US" sz="1650" dirty="0">
                <a:latin typeface="Courier New" pitchFamily="49" charset="0"/>
                <a:cs typeface="Courier New" pitchFamily="49" charset="0"/>
              </a:rPr>
              <a:t>] = a[</a:t>
            </a:r>
            <a:r>
              <a:rPr lang="en-US" sz="1650" dirty="0" err="1">
                <a:latin typeface="Courier New" pitchFamily="49" charset="0"/>
                <a:cs typeface="Courier New" pitchFamily="49" charset="0"/>
              </a:rPr>
              <a:t>i</a:t>
            </a:r>
            <a:r>
              <a:rPr lang="en-US" sz="1650" dirty="0">
                <a:latin typeface="Courier New" pitchFamily="49" charset="0"/>
                <a:cs typeface="Courier New" pitchFamily="49" charset="0"/>
              </a:rPr>
              <a:t>] + b[</a:t>
            </a:r>
            <a:r>
              <a:rPr lang="en-US" sz="1650" dirty="0" err="1">
                <a:latin typeface="Courier New" pitchFamily="49" charset="0"/>
                <a:cs typeface="Courier New" pitchFamily="49" charset="0"/>
              </a:rPr>
              <a:t>i</a:t>
            </a:r>
            <a:r>
              <a:rPr lang="en-US" sz="1650" dirty="0" smtClean="0">
                <a:latin typeface="Courier New" pitchFamily="49" charset="0"/>
                <a:cs typeface="Courier New" pitchFamily="49" charset="0"/>
              </a:rPr>
              <a:t>];</a:t>
            </a:r>
            <a:endParaRPr lang="en-US" sz="1650" dirty="0">
              <a:latin typeface="Courier New" pitchFamily="49" charset="0"/>
              <a:cs typeface="Courier New" pitchFamily="49" charset="0"/>
            </a:endParaRPr>
          </a:p>
          <a:p>
            <a:pPr marL="0" indent="0">
              <a:spcBef>
                <a:spcPts val="0"/>
              </a:spcBef>
              <a:buNone/>
            </a:pPr>
            <a:r>
              <a:rPr lang="en-US" sz="1650" dirty="0" smtClean="0">
                <a:latin typeface="Courier New" pitchFamily="49" charset="0"/>
                <a:cs typeface="Courier New" pitchFamily="49" charset="0"/>
              </a:rPr>
              <a:t>  /* </a:t>
            </a:r>
            <a:r>
              <a:rPr lang="en-US" sz="1650" dirty="0">
                <a:latin typeface="Courier New" pitchFamily="49" charset="0"/>
                <a:cs typeface="Courier New" pitchFamily="49" charset="0"/>
              </a:rPr>
              <a:t>compare results */</a:t>
            </a:r>
          </a:p>
          <a:p>
            <a:pPr marL="0" indent="0">
              <a:spcBef>
                <a:spcPts val="0"/>
              </a:spcBef>
              <a:buNone/>
            </a:pPr>
            <a:r>
              <a:rPr lang="en-US" sz="1650" dirty="0" smtClean="0">
                <a:latin typeface="Courier New" pitchFamily="49" charset="0"/>
                <a:cs typeface="Courier New" pitchFamily="49" charset="0"/>
              </a:rPr>
              <a:t>  errs </a:t>
            </a:r>
            <a:r>
              <a:rPr lang="en-US" sz="1650" dirty="0">
                <a:latin typeface="Courier New" pitchFamily="49" charset="0"/>
                <a:cs typeface="Courier New" pitchFamily="49" charset="0"/>
              </a:rPr>
              <a:t>= 0;</a:t>
            </a:r>
          </a:p>
          <a:p>
            <a:pPr marL="0" indent="0">
              <a:spcBef>
                <a:spcPts val="0"/>
              </a:spcBef>
              <a:buNone/>
            </a:pPr>
            <a:r>
              <a:rPr lang="en-US" sz="1650" dirty="0" smtClean="0">
                <a:latin typeface="Courier New" pitchFamily="49" charset="0"/>
                <a:cs typeface="Courier New" pitchFamily="49" charset="0"/>
              </a:rPr>
              <a:t>  for</a:t>
            </a:r>
            <a:r>
              <a:rPr lang="en-US" sz="1650" dirty="0">
                <a:latin typeface="Courier New" pitchFamily="49" charset="0"/>
                <a:cs typeface="Courier New" pitchFamily="49" charset="0"/>
              </a:rPr>
              <a:t>( </a:t>
            </a:r>
            <a:r>
              <a:rPr lang="en-US" sz="1650" dirty="0" err="1">
                <a:latin typeface="Courier New" pitchFamily="49" charset="0"/>
                <a:cs typeface="Courier New" pitchFamily="49" charset="0"/>
              </a:rPr>
              <a:t>i</a:t>
            </a:r>
            <a:r>
              <a:rPr lang="en-US" sz="1650" dirty="0">
                <a:latin typeface="Courier New" pitchFamily="49" charset="0"/>
                <a:cs typeface="Courier New" pitchFamily="49" charset="0"/>
              </a:rPr>
              <a:t> = 0; </a:t>
            </a:r>
            <a:r>
              <a:rPr lang="en-US" sz="1650" dirty="0" err="1">
                <a:latin typeface="Courier New" pitchFamily="49" charset="0"/>
                <a:cs typeface="Courier New" pitchFamily="49" charset="0"/>
              </a:rPr>
              <a:t>i</a:t>
            </a:r>
            <a:r>
              <a:rPr lang="en-US" sz="1650" dirty="0">
                <a:latin typeface="Courier New" pitchFamily="49" charset="0"/>
                <a:cs typeface="Courier New" pitchFamily="49" charset="0"/>
              </a:rPr>
              <a:t> &lt; n; ++</a:t>
            </a:r>
            <a:r>
              <a:rPr lang="en-US" sz="1650" dirty="0" err="1">
                <a:latin typeface="Courier New" pitchFamily="49" charset="0"/>
                <a:cs typeface="Courier New" pitchFamily="49" charset="0"/>
              </a:rPr>
              <a:t>i</a:t>
            </a:r>
            <a:r>
              <a:rPr lang="en-US" sz="1650" dirty="0">
                <a:latin typeface="Courier New" pitchFamily="49" charset="0"/>
                <a:cs typeface="Courier New" pitchFamily="49" charset="0"/>
              </a:rPr>
              <a:t> ){</a:t>
            </a:r>
          </a:p>
          <a:p>
            <a:pPr marL="0" indent="0">
              <a:spcBef>
                <a:spcPts val="0"/>
              </a:spcBef>
              <a:buNone/>
            </a:pPr>
            <a:r>
              <a:rPr lang="en-US" sz="1650" dirty="0" smtClean="0">
                <a:latin typeface="Courier New" pitchFamily="49" charset="0"/>
                <a:cs typeface="Courier New" pitchFamily="49" charset="0"/>
              </a:rPr>
              <a:t>    if</a:t>
            </a:r>
            <a:r>
              <a:rPr lang="en-US" sz="1650" dirty="0">
                <a:latin typeface="Courier New" pitchFamily="49" charset="0"/>
                <a:cs typeface="Courier New" pitchFamily="49" charset="0"/>
              </a:rPr>
              <a:t>( r[</a:t>
            </a:r>
            <a:r>
              <a:rPr lang="en-US" sz="1650" dirty="0" err="1">
                <a:latin typeface="Courier New" pitchFamily="49" charset="0"/>
                <a:cs typeface="Courier New" pitchFamily="49" charset="0"/>
              </a:rPr>
              <a:t>i</a:t>
            </a:r>
            <a:r>
              <a:rPr lang="en-US" sz="1650" dirty="0">
                <a:latin typeface="Courier New" pitchFamily="49" charset="0"/>
                <a:cs typeface="Courier New" pitchFamily="49" charset="0"/>
              </a:rPr>
              <a:t>] != e[</a:t>
            </a:r>
            <a:r>
              <a:rPr lang="en-US" sz="1650" dirty="0" err="1">
                <a:latin typeface="Courier New" pitchFamily="49" charset="0"/>
                <a:cs typeface="Courier New" pitchFamily="49" charset="0"/>
              </a:rPr>
              <a:t>i</a:t>
            </a:r>
            <a:r>
              <a:rPr lang="en-US" sz="1650" dirty="0">
                <a:latin typeface="Courier New" pitchFamily="49" charset="0"/>
                <a:cs typeface="Courier New" pitchFamily="49" charset="0"/>
              </a:rPr>
              <a:t>] ){</a:t>
            </a:r>
          </a:p>
          <a:p>
            <a:pPr marL="0" indent="0">
              <a:spcBef>
                <a:spcPts val="0"/>
              </a:spcBef>
              <a:buNone/>
            </a:pPr>
            <a:r>
              <a:rPr lang="en-US" sz="1650" dirty="0" smtClean="0">
                <a:latin typeface="Courier New" pitchFamily="49" charset="0"/>
                <a:cs typeface="Courier New" pitchFamily="49" charset="0"/>
              </a:rPr>
              <a:t>      ++</a:t>
            </a:r>
            <a:r>
              <a:rPr lang="en-US" sz="1650" dirty="0">
                <a:latin typeface="Courier New" pitchFamily="49" charset="0"/>
                <a:cs typeface="Courier New" pitchFamily="49" charset="0"/>
              </a:rPr>
              <a:t>errs;</a:t>
            </a:r>
          </a:p>
          <a:p>
            <a:pPr marL="0" indent="0">
              <a:spcBef>
                <a:spcPts val="0"/>
              </a:spcBef>
              <a:buNone/>
            </a:pPr>
            <a:r>
              <a:rPr lang="en-US" sz="1650" dirty="0" smtClean="0">
                <a:latin typeface="Courier New" pitchFamily="49" charset="0"/>
                <a:cs typeface="Courier New" pitchFamily="49" charset="0"/>
              </a:rPr>
              <a:t>    }</a:t>
            </a:r>
            <a:endParaRPr lang="en-US" sz="1650" dirty="0">
              <a:latin typeface="Courier New" pitchFamily="49" charset="0"/>
              <a:cs typeface="Courier New" pitchFamily="49" charset="0"/>
            </a:endParaRPr>
          </a:p>
          <a:p>
            <a:pPr marL="0" indent="0">
              <a:spcBef>
                <a:spcPts val="0"/>
              </a:spcBef>
              <a:buNone/>
            </a:pPr>
            <a:r>
              <a:rPr lang="en-US" sz="1650" dirty="0" smtClean="0">
                <a:latin typeface="Courier New" pitchFamily="49" charset="0"/>
                <a:cs typeface="Courier New" pitchFamily="49" charset="0"/>
              </a:rPr>
              <a:t>  }</a:t>
            </a:r>
            <a:endParaRPr lang="en-US" sz="1650" dirty="0">
              <a:latin typeface="Courier New" pitchFamily="49" charset="0"/>
              <a:cs typeface="Courier New" pitchFamily="49" charset="0"/>
            </a:endParaRPr>
          </a:p>
          <a:p>
            <a:pPr marL="0" indent="0">
              <a:spcBef>
                <a:spcPts val="0"/>
              </a:spcBef>
              <a:buNone/>
            </a:pPr>
            <a:r>
              <a:rPr lang="en-US" sz="1650" dirty="0" smtClean="0">
                <a:latin typeface="Courier New" pitchFamily="49" charset="0"/>
                <a:cs typeface="Courier New" pitchFamily="49" charset="0"/>
              </a:rPr>
              <a:t>  </a:t>
            </a:r>
            <a:r>
              <a:rPr lang="en-US" sz="1650" dirty="0" err="1" smtClean="0">
                <a:latin typeface="Courier New" pitchFamily="49" charset="0"/>
                <a:cs typeface="Courier New" pitchFamily="49" charset="0"/>
              </a:rPr>
              <a:t>printf</a:t>
            </a:r>
            <a:r>
              <a:rPr lang="en-US" sz="1650" dirty="0">
                <a:latin typeface="Courier New" pitchFamily="49" charset="0"/>
                <a:cs typeface="Courier New" pitchFamily="49" charset="0"/>
              </a:rPr>
              <a:t>( </a:t>
            </a:r>
            <a:r>
              <a:rPr lang="en-US" sz="1650" dirty="0" smtClean="0">
                <a:latin typeface="Courier New" pitchFamily="49" charset="0"/>
                <a:cs typeface="Courier New" pitchFamily="49" charset="0"/>
              </a:rPr>
              <a:t>"%</a:t>
            </a:r>
            <a:r>
              <a:rPr lang="en-US" sz="1650" dirty="0">
                <a:latin typeface="Courier New" pitchFamily="49" charset="0"/>
                <a:cs typeface="Courier New" pitchFamily="49" charset="0"/>
              </a:rPr>
              <a:t>d errors </a:t>
            </a:r>
            <a:r>
              <a:rPr lang="en-US" sz="1650" dirty="0" smtClean="0">
                <a:latin typeface="Courier New" pitchFamily="49" charset="0"/>
                <a:cs typeface="Courier New" pitchFamily="49" charset="0"/>
              </a:rPr>
              <a:t>found\n", </a:t>
            </a:r>
            <a:r>
              <a:rPr lang="en-US" sz="1650" dirty="0">
                <a:latin typeface="Courier New" pitchFamily="49" charset="0"/>
                <a:cs typeface="Courier New" pitchFamily="49" charset="0"/>
              </a:rPr>
              <a:t>errs );</a:t>
            </a:r>
          </a:p>
          <a:p>
            <a:pPr marL="0" indent="0">
              <a:spcBef>
                <a:spcPts val="0"/>
              </a:spcBef>
              <a:buNone/>
            </a:pPr>
            <a:r>
              <a:rPr lang="en-US" sz="1650" dirty="0" smtClean="0">
                <a:latin typeface="Courier New" pitchFamily="49" charset="0"/>
                <a:cs typeface="Courier New" pitchFamily="49" charset="0"/>
              </a:rPr>
              <a:t>  return </a:t>
            </a:r>
            <a:r>
              <a:rPr lang="en-US" sz="1650" dirty="0">
                <a:latin typeface="Courier New" pitchFamily="49" charset="0"/>
                <a:cs typeface="Courier New" pitchFamily="49" charset="0"/>
              </a:rPr>
              <a:t>errs;</a:t>
            </a:r>
          </a:p>
          <a:p>
            <a:pPr marL="0" indent="0">
              <a:spcBef>
                <a:spcPts val="0"/>
              </a:spcBef>
              <a:buNone/>
            </a:pPr>
            <a:r>
              <a:rPr lang="en-US" sz="1650" dirty="0">
                <a:latin typeface="Courier New" pitchFamily="49" charset="0"/>
                <a:cs typeface="Courier New" pitchFamily="49" charset="0"/>
              </a:rPr>
              <a:t>}</a:t>
            </a:r>
            <a:endParaRPr lang="en-US" sz="1650" dirty="0">
              <a:latin typeface="Courier New" pitchFamily="49" charset="0"/>
              <a:cs typeface="Courier New"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English: GPGPU</a:t>
            </a:r>
          </a:p>
          <a:p>
            <a:pPr>
              <a:defRPr/>
            </a:pPr>
            <a:r>
              <a:rPr lang="en-US" dirty="0" smtClean="0"/>
              <a:t>Tue Apr 14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49</a:t>
            </a:fld>
            <a:endParaRPr lang="en-US"/>
          </a:p>
        </p:txBody>
      </p:sp>
    </p:spTree>
    <p:extLst>
      <p:ext uri="{BB962C8B-B14F-4D97-AF65-F5344CB8AC3E}">
        <p14:creationId xmlns:p14="http://schemas.microsoft.com/office/powerpoint/2010/main" val="259629399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 the Slides Beforehand</a:t>
            </a:r>
            <a:endParaRPr lang="en-US" dirty="0"/>
          </a:p>
        </p:txBody>
      </p:sp>
      <p:sp>
        <p:nvSpPr>
          <p:cNvPr id="3" name="Content Placeholder 2"/>
          <p:cNvSpPr>
            <a:spLocks noGrp="1"/>
          </p:cNvSpPr>
          <p:nvPr>
            <p:ph idx="1"/>
          </p:nvPr>
        </p:nvSpPr>
        <p:spPr/>
        <p:txBody>
          <a:bodyPr/>
          <a:lstStyle/>
          <a:p>
            <a:pPr marL="0" indent="0">
              <a:buNone/>
            </a:pPr>
            <a:r>
              <a:rPr lang="en-US" dirty="0" smtClean="0"/>
              <a:t>Before the start of the session, please download the slides from the Supercomputing in Plain English website:</a:t>
            </a:r>
          </a:p>
          <a:p>
            <a:pPr marL="0" indent="0" algn="ctr">
              <a:buNone/>
            </a:pPr>
            <a:r>
              <a:rPr lang="en-US" sz="2000" dirty="0" smtClean="0">
                <a:latin typeface="Courier New" panose="02070309020205020404" pitchFamily="49" charset="0"/>
                <a:cs typeface="Courier New" panose="02070309020205020404" pitchFamily="49" charset="0"/>
                <a:hlinkClick r:id="rId3"/>
              </a:rPr>
              <a:t>http://www.oscer.ou.edu/education/</a:t>
            </a:r>
            <a:endParaRPr lang="en-US" sz="2000" dirty="0" smtClean="0">
              <a:latin typeface="Courier New" panose="02070309020205020404" pitchFamily="49" charset="0"/>
              <a:cs typeface="Courier New" panose="02070309020205020404" pitchFamily="49" charset="0"/>
            </a:endParaRPr>
          </a:p>
          <a:p>
            <a:pPr marL="0" indent="0">
              <a:buNone/>
            </a:pPr>
            <a:r>
              <a:rPr lang="en-US" dirty="0" smtClean="0"/>
              <a:t>That way, if anything goes wrong, you can still follow along with just audio.</a:t>
            </a:r>
          </a:p>
          <a:p>
            <a:pPr marL="0" indent="0">
              <a:buNone/>
            </a:pPr>
            <a:endParaRPr lang="en-US" dirty="0"/>
          </a:p>
          <a:p>
            <a:pPr marL="0" indent="0">
              <a:buNone/>
            </a:pPr>
            <a:r>
              <a:rPr lang="en-US" b="1" dirty="0"/>
              <a:t>PLEASE MUTE YOURSELF</a:t>
            </a:r>
            <a:r>
              <a:rPr lang="en-US" b="1" dirty="0" smtClean="0"/>
              <a:t>.</a:t>
            </a:r>
            <a:endParaRPr lang="en-US" b="1"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GPGPU</a:t>
            </a:r>
            <a:endParaRPr lang="en-US" dirty="0" smtClean="0"/>
          </a:p>
          <a:p>
            <a:pPr>
              <a:defRPr/>
            </a:pPr>
            <a:r>
              <a:rPr lang="en-US" dirty="0" smtClean="0"/>
              <a:t>Tue Apr 14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a:t>
            </a:fld>
            <a:endParaRPr lang="en-US"/>
          </a:p>
        </p:txBody>
      </p:sp>
    </p:spTree>
    <p:extLst>
      <p:ext uri="{BB962C8B-B14F-4D97-AF65-F5344CB8AC3E}">
        <p14:creationId xmlns:p14="http://schemas.microsoft.com/office/powerpoint/2010/main" val="123372979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OpenACC</a:t>
            </a:r>
            <a:r>
              <a:rPr lang="en-US" dirty="0" smtClean="0"/>
              <a:t> Example Part 1 (F90)</a:t>
            </a:r>
            <a:endParaRPr lang="en-US" dirty="0"/>
          </a:p>
        </p:txBody>
      </p:sp>
      <p:sp>
        <p:nvSpPr>
          <p:cNvPr id="3" name="Content Placeholder 2"/>
          <p:cNvSpPr>
            <a:spLocks noGrp="1"/>
          </p:cNvSpPr>
          <p:nvPr>
            <p:ph idx="1"/>
          </p:nvPr>
        </p:nvSpPr>
        <p:spPr>
          <a:xfrm>
            <a:off x="609600" y="1264026"/>
            <a:ext cx="7924800" cy="4648200"/>
          </a:xfrm>
        </p:spPr>
        <p:txBody>
          <a:bodyPr/>
          <a:lstStyle/>
          <a:p>
            <a:pPr marL="0" indent="0">
              <a:spcBef>
                <a:spcPts val="0"/>
              </a:spcBef>
              <a:buNone/>
            </a:pPr>
            <a:r>
              <a:rPr lang="en-US" sz="1650" dirty="0">
                <a:latin typeface="Courier New" pitchFamily="49" charset="0"/>
                <a:cs typeface="Courier New" pitchFamily="49" charset="0"/>
              </a:rPr>
              <a:t>module </a:t>
            </a:r>
            <a:r>
              <a:rPr lang="en-US" sz="1650" dirty="0" err="1">
                <a:latin typeface="Courier New" pitchFamily="49" charset="0"/>
                <a:cs typeface="Courier New" pitchFamily="49" charset="0"/>
              </a:rPr>
              <a:t>vecaddmod</a:t>
            </a:r>
            <a:endParaRPr lang="en-US" sz="1650" dirty="0">
              <a:latin typeface="Courier New" pitchFamily="49" charset="0"/>
              <a:cs typeface="Courier New" pitchFamily="49" charset="0"/>
            </a:endParaRPr>
          </a:p>
          <a:p>
            <a:pPr marL="0" indent="0">
              <a:spcBef>
                <a:spcPts val="0"/>
              </a:spcBef>
              <a:buNone/>
            </a:pPr>
            <a:r>
              <a:rPr lang="en-US" sz="1650" dirty="0">
                <a:latin typeface="Courier New" pitchFamily="49" charset="0"/>
                <a:cs typeface="Courier New" pitchFamily="49" charset="0"/>
              </a:rPr>
              <a:t> </a:t>
            </a:r>
            <a:r>
              <a:rPr lang="en-US" sz="1650" dirty="0" smtClean="0">
                <a:latin typeface="Courier New" pitchFamily="49" charset="0"/>
                <a:cs typeface="Courier New" pitchFamily="49" charset="0"/>
              </a:rPr>
              <a:t> implicit </a:t>
            </a:r>
            <a:r>
              <a:rPr lang="en-US" sz="1650" dirty="0">
                <a:latin typeface="Courier New" pitchFamily="49" charset="0"/>
                <a:cs typeface="Courier New" pitchFamily="49" charset="0"/>
              </a:rPr>
              <a:t>none</a:t>
            </a:r>
          </a:p>
          <a:p>
            <a:pPr marL="0" indent="0">
              <a:spcBef>
                <a:spcPts val="0"/>
              </a:spcBef>
              <a:buNone/>
            </a:pPr>
            <a:r>
              <a:rPr lang="en-US" sz="1650" dirty="0" smtClean="0">
                <a:latin typeface="Courier New" pitchFamily="49" charset="0"/>
                <a:cs typeface="Courier New" pitchFamily="49" charset="0"/>
              </a:rPr>
              <a:t>  contains</a:t>
            </a:r>
            <a:endParaRPr lang="en-US" sz="1650" dirty="0">
              <a:latin typeface="Courier New" pitchFamily="49" charset="0"/>
              <a:cs typeface="Courier New" pitchFamily="49" charset="0"/>
            </a:endParaRPr>
          </a:p>
          <a:p>
            <a:pPr marL="0" indent="0">
              <a:spcBef>
                <a:spcPts val="0"/>
              </a:spcBef>
              <a:buNone/>
            </a:pPr>
            <a:r>
              <a:rPr lang="en-US" sz="1650" dirty="0" smtClean="0">
                <a:latin typeface="Courier New" pitchFamily="49" charset="0"/>
                <a:cs typeface="Courier New" pitchFamily="49" charset="0"/>
              </a:rPr>
              <a:t>    subroutine </a:t>
            </a:r>
            <a:r>
              <a:rPr lang="en-US" sz="1650" dirty="0" err="1">
                <a:latin typeface="Courier New" pitchFamily="49" charset="0"/>
                <a:cs typeface="Courier New" pitchFamily="49" charset="0"/>
              </a:rPr>
              <a:t>vecaddgpu</a:t>
            </a:r>
            <a:r>
              <a:rPr lang="en-US" sz="1650" dirty="0">
                <a:latin typeface="Courier New" pitchFamily="49" charset="0"/>
                <a:cs typeface="Courier New" pitchFamily="49" charset="0"/>
              </a:rPr>
              <a:t>( r, a, b, n )</a:t>
            </a:r>
          </a:p>
          <a:p>
            <a:pPr marL="0" indent="0">
              <a:spcBef>
                <a:spcPts val="0"/>
              </a:spcBef>
              <a:buNone/>
            </a:pPr>
            <a:r>
              <a:rPr lang="en-US" sz="1650" dirty="0" smtClean="0">
                <a:latin typeface="Courier New" pitchFamily="49" charset="0"/>
                <a:cs typeface="Courier New" pitchFamily="49" charset="0"/>
              </a:rPr>
              <a:t>      real</a:t>
            </a:r>
            <a:r>
              <a:rPr lang="en-US" sz="1650" dirty="0">
                <a:latin typeface="Courier New" pitchFamily="49" charset="0"/>
                <a:cs typeface="Courier New" pitchFamily="49" charset="0"/>
              </a:rPr>
              <a:t>, dimension(:) :: r, a, b</a:t>
            </a:r>
          </a:p>
          <a:p>
            <a:pPr marL="0" indent="0">
              <a:spcBef>
                <a:spcPts val="0"/>
              </a:spcBef>
              <a:buNone/>
            </a:pPr>
            <a:r>
              <a:rPr lang="en-US" sz="1650" dirty="0" smtClean="0">
                <a:latin typeface="Courier New" pitchFamily="49" charset="0"/>
                <a:cs typeface="Courier New" pitchFamily="49" charset="0"/>
              </a:rPr>
              <a:t>      integer </a:t>
            </a:r>
            <a:r>
              <a:rPr lang="en-US" sz="1650" dirty="0">
                <a:latin typeface="Courier New" pitchFamily="49" charset="0"/>
                <a:cs typeface="Courier New" pitchFamily="49" charset="0"/>
              </a:rPr>
              <a:t>:: n</a:t>
            </a:r>
          </a:p>
          <a:p>
            <a:pPr marL="0" indent="0">
              <a:spcBef>
                <a:spcPts val="0"/>
              </a:spcBef>
              <a:buNone/>
            </a:pPr>
            <a:r>
              <a:rPr lang="en-US" sz="1650" dirty="0" smtClean="0">
                <a:latin typeface="Courier New" pitchFamily="49" charset="0"/>
                <a:cs typeface="Courier New" pitchFamily="49" charset="0"/>
              </a:rPr>
              <a:t>      integer </a:t>
            </a:r>
            <a:r>
              <a:rPr lang="en-US" sz="1650" dirty="0">
                <a:latin typeface="Courier New" pitchFamily="49" charset="0"/>
                <a:cs typeface="Courier New" pitchFamily="49" charset="0"/>
              </a:rPr>
              <a:t>:: </a:t>
            </a:r>
            <a:r>
              <a:rPr lang="en-US" sz="1650" dirty="0" err="1">
                <a:latin typeface="Courier New" pitchFamily="49" charset="0"/>
                <a:cs typeface="Courier New" pitchFamily="49" charset="0"/>
              </a:rPr>
              <a:t>i</a:t>
            </a:r>
            <a:endParaRPr lang="en-US" sz="1650" dirty="0">
              <a:latin typeface="Courier New" pitchFamily="49" charset="0"/>
              <a:cs typeface="Courier New" pitchFamily="49" charset="0"/>
            </a:endParaRPr>
          </a:p>
          <a:p>
            <a:pPr marL="0" indent="0">
              <a:spcBef>
                <a:spcPts val="0"/>
              </a:spcBef>
              <a:buNone/>
            </a:pPr>
            <a:r>
              <a:rPr lang="en-US" sz="1650" dirty="0">
                <a:latin typeface="Courier New" pitchFamily="49" charset="0"/>
                <a:cs typeface="Courier New" pitchFamily="49" charset="0"/>
              </a:rPr>
              <a:t>!$</a:t>
            </a:r>
            <a:r>
              <a:rPr lang="en-US" sz="1650" dirty="0" err="1">
                <a:latin typeface="Courier New" pitchFamily="49" charset="0"/>
                <a:cs typeface="Courier New" pitchFamily="49" charset="0"/>
              </a:rPr>
              <a:t>acc</a:t>
            </a:r>
            <a:r>
              <a:rPr lang="en-US" sz="1650" dirty="0">
                <a:latin typeface="Courier New" pitchFamily="49" charset="0"/>
                <a:cs typeface="Courier New" pitchFamily="49" charset="0"/>
              </a:rPr>
              <a:t> kernels loop </a:t>
            </a:r>
            <a:r>
              <a:rPr lang="en-US" sz="1650" dirty="0" err="1">
                <a:latin typeface="Courier New" pitchFamily="49" charset="0"/>
                <a:cs typeface="Courier New" pitchFamily="49" charset="0"/>
              </a:rPr>
              <a:t>copyin</a:t>
            </a:r>
            <a:r>
              <a:rPr lang="en-US" sz="1650" dirty="0">
                <a:latin typeface="Courier New" pitchFamily="49" charset="0"/>
                <a:cs typeface="Courier New" pitchFamily="49" charset="0"/>
              </a:rPr>
              <a:t>(a(1:n),b(1:n)) </a:t>
            </a:r>
            <a:r>
              <a:rPr lang="en-US" sz="1650" dirty="0" err="1">
                <a:latin typeface="Courier New" pitchFamily="49" charset="0"/>
                <a:cs typeface="Courier New" pitchFamily="49" charset="0"/>
              </a:rPr>
              <a:t>copyout</a:t>
            </a:r>
            <a:r>
              <a:rPr lang="en-US" sz="1650" dirty="0">
                <a:latin typeface="Courier New" pitchFamily="49" charset="0"/>
                <a:cs typeface="Courier New" pitchFamily="49" charset="0"/>
              </a:rPr>
              <a:t>(r(1:n))</a:t>
            </a:r>
          </a:p>
          <a:p>
            <a:pPr marL="0" indent="0">
              <a:spcBef>
                <a:spcPts val="0"/>
              </a:spcBef>
              <a:buNone/>
            </a:pPr>
            <a:r>
              <a:rPr lang="en-US" sz="1650" dirty="0" smtClean="0">
                <a:latin typeface="Courier New" pitchFamily="49" charset="0"/>
                <a:cs typeface="Courier New" pitchFamily="49" charset="0"/>
              </a:rPr>
              <a:t>      do </a:t>
            </a:r>
            <a:r>
              <a:rPr lang="en-US" sz="1650" dirty="0" err="1">
                <a:latin typeface="Courier New" pitchFamily="49" charset="0"/>
                <a:cs typeface="Courier New" pitchFamily="49" charset="0"/>
              </a:rPr>
              <a:t>i</a:t>
            </a:r>
            <a:r>
              <a:rPr lang="en-US" sz="1650" dirty="0">
                <a:latin typeface="Courier New" pitchFamily="49" charset="0"/>
                <a:cs typeface="Courier New" pitchFamily="49" charset="0"/>
              </a:rPr>
              <a:t> = 1, n</a:t>
            </a:r>
          </a:p>
          <a:p>
            <a:pPr marL="0" indent="0">
              <a:spcBef>
                <a:spcPts val="0"/>
              </a:spcBef>
              <a:buNone/>
            </a:pPr>
            <a:r>
              <a:rPr lang="en-US" sz="1650" dirty="0" smtClean="0">
                <a:latin typeface="Courier New" pitchFamily="49" charset="0"/>
                <a:cs typeface="Courier New" pitchFamily="49" charset="0"/>
              </a:rPr>
              <a:t>        r(</a:t>
            </a:r>
            <a:r>
              <a:rPr lang="en-US" sz="1650" dirty="0" err="1" smtClean="0">
                <a:latin typeface="Courier New" pitchFamily="49" charset="0"/>
                <a:cs typeface="Courier New" pitchFamily="49" charset="0"/>
              </a:rPr>
              <a:t>i</a:t>
            </a:r>
            <a:r>
              <a:rPr lang="en-US" sz="1650" dirty="0">
                <a:latin typeface="Courier New" pitchFamily="49" charset="0"/>
                <a:cs typeface="Courier New" pitchFamily="49" charset="0"/>
              </a:rPr>
              <a:t>) = a(</a:t>
            </a:r>
            <a:r>
              <a:rPr lang="en-US" sz="1650" dirty="0" err="1">
                <a:latin typeface="Courier New" pitchFamily="49" charset="0"/>
                <a:cs typeface="Courier New" pitchFamily="49" charset="0"/>
              </a:rPr>
              <a:t>i</a:t>
            </a:r>
            <a:r>
              <a:rPr lang="en-US" sz="1650" dirty="0">
                <a:latin typeface="Courier New" pitchFamily="49" charset="0"/>
                <a:cs typeface="Courier New" pitchFamily="49" charset="0"/>
              </a:rPr>
              <a:t>) + b(</a:t>
            </a:r>
            <a:r>
              <a:rPr lang="en-US" sz="1650" dirty="0" err="1">
                <a:latin typeface="Courier New" pitchFamily="49" charset="0"/>
                <a:cs typeface="Courier New" pitchFamily="49" charset="0"/>
              </a:rPr>
              <a:t>i</a:t>
            </a:r>
            <a:r>
              <a:rPr lang="en-US" sz="1650" dirty="0">
                <a:latin typeface="Courier New" pitchFamily="49" charset="0"/>
                <a:cs typeface="Courier New" pitchFamily="49" charset="0"/>
              </a:rPr>
              <a:t>)</a:t>
            </a:r>
          </a:p>
          <a:p>
            <a:pPr marL="0" indent="0">
              <a:spcBef>
                <a:spcPts val="0"/>
              </a:spcBef>
              <a:buNone/>
            </a:pPr>
            <a:r>
              <a:rPr lang="en-US" sz="1650" dirty="0" smtClean="0">
                <a:latin typeface="Courier New" pitchFamily="49" charset="0"/>
                <a:cs typeface="Courier New" pitchFamily="49" charset="0"/>
              </a:rPr>
              <a:t>      </a:t>
            </a:r>
            <a:r>
              <a:rPr lang="en-US" sz="1650" dirty="0" err="1" smtClean="0">
                <a:latin typeface="Courier New" pitchFamily="49" charset="0"/>
                <a:cs typeface="Courier New" pitchFamily="49" charset="0"/>
              </a:rPr>
              <a:t>enddo</a:t>
            </a:r>
            <a:endParaRPr lang="en-US" sz="1650" dirty="0">
              <a:latin typeface="Courier New" pitchFamily="49" charset="0"/>
              <a:cs typeface="Courier New" pitchFamily="49" charset="0"/>
            </a:endParaRPr>
          </a:p>
          <a:p>
            <a:pPr marL="0" indent="0">
              <a:spcBef>
                <a:spcPts val="0"/>
              </a:spcBef>
              <a:buNone/>
            </a:pPr>
            <a:r>
              <a:rPr lang="en-US" sz="1650" dirty="0" smtClean="0">
                <a:latin typeface="Courier New" pitchFamily="49" charset="0"/>
                <a:cs typeface="Courier New" pitchFamily="49" charset="0"/>
              </a:rPr>
              <a:t>    end </a:t>
            </a:r>
            <a:r>
              <a:rPr lang="en-US" sz="1650" dirty="0">
                <a:latin typeface="Courier New" pitchFamily="49" charset="0"/>
                <a:cs typeface="Courier New" pitchFamily="49" charset="0"/>
              </a:rPr>
              <a:t>subroutine</a:t>
            </a:r>
          </a:p>
          <a:p>
            <a:pPr marL="0" indent="0">
              <a:spcBef>
                <a:spcPts val="0"/>
              </a:spcBef>
              <a:buNone/>
            </a:pPr>
            <a:r>
              <a:rPr lang="en-US" sz="1650" dirty="0" smtClean="0">
                <a:latin typeface="Courier New" pitchFamily="49" charset="0"/>
                <a:cs typeface="Courier New" pitchFamily="49" charset="0"/>
              </a:rPr>
              <a:t>end </a:t>
            </a:r>
            <a:r>
              <a:rPr lang="en-US" sz="1650" dirty="0">
                <a:latin typeface="Courier New" pitchFamily="49" charset="0"/>
                <a:cs typeface="Courier New" pitchFamily="49" charset="0"/>
              </a:rPr>
              <a:t>module</a:t>
            </a:r>
          </a:p>
          <a:p>
            <a:pPr marL="0" indent="0">
              <a:spcBef>
                <a:spcPts val="0"/>
              </a:spcBef>
              <a:buNone/>
            </a:pPr>
            <a:endParaRPr lang="en-US" sz="1650" dirty="0" smtClean="0">
              <a:latin typeface="Courier New" pitchFamily="49" charset="0"/>
              <a:cs typeface="Courier New" pitchFamily="49" charset="0"/>
            </a:endParaRPr>
          </a:p>
          <a:p>
            <a:pPr marL="0" indent="0">
              <a:spcBef>
                <a:spcPts val="0"/>
              </a:spcBef>
              <a:buNone/>
            </a:pPr>
            <a:r>
              <a:rPr lang="en-US" sz="1650" dirty="0" smtClean="0">
                <a:latin typeface="Courier New" pitchFamily="49" charset="0"/>
                <a:cs typeface="Courier New" pitchFamily="49" charset="0"/>
              </a:rPr>
              <a:t>! </a:t>
            </a:r>
            <a:r>
              <a:rPr lang="en-US" sz="1650" dirty="0" smtClean="0">
                <a:latin typeface="Courier New" pitchFamily="49" charset="0"/>
                <a:cs typeface="Courier New" pitchFamily="49" charset="0"/>
                <a:hlinkClick r:id="rId2"/>
              </a:rPr>
              <a:t>http://www.pgroup.com/doc/openacc_gs.pdf</a:t>
            </a:r>
            <a:endParaRPr lang="en-US" sz="1650" dirty="0" smtClean="0">
              <a:latin typeface="Courier New" pitchFamily="49" charset="0"/>
              <a:cs typeface="Courier New"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English: GPGPU</a:t>
            </a:r>
          </a:p>
          <a:p>
            <a:pPr>
              <a:defRPr/>
            </a:pPr>
            <a:r>
              <a:rPr lang="en-US" dirty="0" smtClean="0"/>
              <a:t>Tue Apr 14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50</a:t>
            </a:fld>
            <a:endParaRPr lang="en-US"/>
          </a:p>
        </p:txBody>
      </p:sp>
    </p:spTree>
    <p:extLst>
      <p:ext uri="{BB962C8B-B14F-4D97-AF65-F5344CB8AC3E}">
        <p14:creationId xmlns:p14="http://schemas.microsoft.com/office/powerpoint/2010/main" val="218780354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OpenACC</a:t>
            </a:r>
            <a:r>
              <a:rPr lang="en-US" dirty="0" smtClean="0"/>
              <a:t> Example Part 2 (F90)</a:t>
            </a:r>
            <a:endParaRPr lang="en-US" dirty="0"/>
          </a:p>
        </p:txBody>
      </p:sp>
      <p:sp>
        <p:nvSpPr>
          <p:cNvPr id="3" name="Content Placeholder 2"/>
          <p:cNvSpPr>
            <a:spLocks noGrp="1"/>
          </p:cNvSpPr>
          <p:nvPr>
            <p:ph idx="1"/>
          </p:nvPr>
        </p:nvSpPr>
        <p:spPr>
          <a:xfrm>
            <a:off x="609600" y="1264026"/>
            <a:ext cx="7924800" cy="4648200"/>
          </a:xfrm>
        </p:spPr>
        <p:txBody>
          <a:bodyPr/>
          <a:lstStyle/>
          <a:p>
            <a:pPr marL="0" indent="0">
              <a:spcBef>
                <a:spcPts val="0"/>
              </a:spcBef>
              <a:buNone/>
            </a:pPr>
            <a:r>
              <a:rPr lang="en-US" sz="1650" dirty="0">
                <a:latin typeface="Courier New" pitchFamily="49" charset="0"/>
                <a:cs typeface="Courier New" pitchFamily="49" charset="0"/>
              </a:rPr>
              <a:t>program main</a:t>
            </a:r>
          </a:p>
          <a:p>
            <a:pPr marL="0" indent="0">
              <a:spcBef>
                <a:spcPts val="0"/>
              </a:spcBef>
              <a:buNone/>
            </a:pPr>
            <a:r>
              <a:rPr lang="en-US" sz="1650" dirty="0" smtClean="0">
                <a:latin typeface="Courier New" pitchFamily="49" charset="0"/>
                <a:cs typeface="Courier New" pitchFamily="49" charset="0"/>
              </a:rPr>
              <a:t>  use </a:t>
            </a:r>
            <a:r>
              <a:rPr lang="en-US" sz="1650" dirty="0" err="1">
                <a:latin typeface="Courier New" pitchFamily="49" charset="0"/>
                <a:cs typeface="Courier New" pitchFamily="49" charset="0"/>
              </a:rPr>
              <a:t>vecaddmod</a:t>
            </a:r>
            <a:endParaRPr lang="en-US" sz="1650" dirty="0">
              <a:latin typeface="Courier New" pitchFamily="49" charset="0"/>
              <a:cs typeface="Courier New" pitchFamily="49" charset="0"/>
            </a:endParaRPr>
          </a:p>
          <a:p>
            <a:pPr marL="0" indent="0">
              <a:spcBef>
                <a:spcPts val="0"/>
              </a:spcBef>
              <a:buNone/>
            </a:pPr>
            <a:r>
              <a:rPr lang="en-US" sz="1650" dirty="0" smtClean="0">
                <a:latin typeface="Courier New" pitchFamily="49" charset="0"/>
                <a:cs typeface="Courier New" pitchFamily="49" charset="0"/>
              </a:rPr>
              <a:t>  implicit </a:t>
            </a:r>
            <a:r>
              <a:rPr lang="en-US" sz="1650" dirty="0">
                <a:latin typeface="Courier New" pitchFamily="49" charset="0"/>
                <a:cs typeface="Courier New" pitchFamily="49" charset="0"/>
              </a:rPr>
              <a:t>none</a:t>
            </a:r>
          </a:p>
          <a:p>
            <a:pPr marL="0" indent="0">
              <a:spcBef>
                <a:spcPts val="0"/>
              </a:spcBef>
              <a:buNone/>
            </a:pPr>
            <a:r>
              <a:rPr lang="en-US" sz="1650" dirty="0" smtClean="0">
                <a:latin typeface="Courier New" pitchFamily="49" charset="0"/>
                <a:cs typeface="Courier New" pitchFamily="49" charset="0"/>
              </a:rPr>
              <a:t>  integer </a:t>
            </a:r>
            <a:r>
              <a:rPr lang="en-US" sz="1650" dirty="0">
                <a:latin typeface="Courier New" pitchFamily="49" charset="0"/>
                <a:cs typeface="Courier New" pitchFamily="49" charset="0"/>
              </a:rPr>
              <a:t>:: n, </a:t>
            </a:r>
            <a:r>
              <a:rPr lang="en-US" sz="1650" dirty="0" err="1">
                <a:latin typeface="Courier New" pitchFamily="49" charset="0"/>
                <a:cs typeface="Courier New" pitchFamily="49" charset="0"/>
              </a:rPr>
              <a:t>i</a:t>
            </a:r>
            <a:r>
              <a:rPr lang="en-US" sz="1650" dirty="0">
                <a:latin typeface="Courier New" pitchFamily="49" charset="0"/>
                <a:cs typeface="Courier New" pitchFamily="49" charset="0"/>
              </a:rPr>
              <a:t>, errs, </a:t>
            </a:r>
            <a:r>
              <a:rPr lang="en-US" sz="1650" dirty="0" err="1">
                <a:latin typeface="Courier New" pitchFamily="49" charset="0"/>
                <a:cs typeface="Courier New" pitchFamily="49" charset="0"/>
              </a:rPr>
              <a:t>argcount</a:t>
            </a:r>
            <a:endParaRPr lang="en-US" sz="1650" dirty="0">
              <a:latin typeface="Courier New" pitchFamily="49" charset="0"/>
              <a:cs typeface="Courier New" pitchFamily="49" charset="0"/>
            </a:endParaRPr>
          </a:p>
          <a:p>
            <a:pPr marL="0" indent="0">
              <a:spcBef>
                <a:spcPts val="0"/>
              </a:spcBef>
              <a:buNone/>
            </a:pPr>
            <a:r>
              <a:rPr lang="en-US" sz="1650" dirty="0" smtClean="0">
                <a:latin typeface="Courier New" pitchFamily="49" charset="0"/>
                <a:cs typeface="Courier New" pitchFamily="49" charset="0"/>
              </a:rPr>
              <a:t>  real</a:t>
            </a:r>
            <a:r>
              <a:rPr lang="en-US" sz="1650" dirty="0">
                <a:latin typeface="Courier New" pitchFamily="49" charset="0"/>
                <a:cs typeface="Courier New" pitchFamily="49" charset="0"/>
              </a:rPr>
              <a:t>, dimension(:), </a:t>
            </a:r>
            <a:r>
              <a:rPr lang="en-US" sz="1650" dirty="0" err="1">
                <a:latin typeface="Courier New" pitchFamily="49" charset="0"/>
                <a:cs typeface="Courier New" pitchFamily="49" charset="0"/>
              </a:rPr>
              <a:t>allocatable</a:t>
            </a:r>
            <a:r>
              <a:rPr lang="en-US" sz="1650" dirty="0">
                <a:latin typeface="Courier New" pitchFamily="49" charset="0"/>
                <a:cs typeface="Courier New" pitchFamily="49" charset="0"/>
              </a:rPr>
              <a:t> :: a, b, r, e</a:t>
            </a:r>
          </a:p>
          <a:p>
            <a:pPr marL="0" indent="0">
              <a:spcBef>
                <a:spcPts val="0"/>
              </a:spcBef>
              <a:buNone/>
            </a:pPr>
            <a:r>
              <a:rPr lang="en-US" sz="1650" dirty="0" smtClean="0">
                <a:latin typeface="Courier New" pitchFamily="49" charset="0"/>
                <a:cs typeface="Courier New" pitchFamily="49" charset="0"/>
              </a:rPr>
              <a:t>  character*10 </a:t>
            </a:r>
            <a:r>
              <a:rPr lang="en-US" sz="1650" dirty="0">
                <a:latin typeface="Courier New" pitchFamily="49" charset="0"/>
                <a:cs typeface="Courier New" pitchFamily="49" charset="0"/>
              </a:rPr>
              <a:t>:: arg1</a:t>
            </a:r>
          </a:p>
          <a:p>
            <a:pPr marL="0" indent="0">
              <a:spcBef>
                <a:spcPts val="0"/>
              </a:spcBef>
              <a:buNone/>
            </a:pPr>
            <a:r>
              <a:rPr lang="en-US" sz="1650" dirty="0" smtClean="0">
                <a:latin typeface="Courier New" pitchFamily="49" charset="0"/>
                <a:cs typeface="Courier New" pitchFamily="49" charset="0"/>
              </a:rPr>
              <a:t>  </a:t>
            </a:r>
            <a:r>
              <a:rPr lang="en-US" sz="1650" dirty="0" err="1" smtClean="0">
                <a:latin typeface="Courier New" pitchFamily="49" charset="0"/>
                <a:cs typeface="Courier New" pitchFamily="49" charset="0"/>
              </a:rPr>
              <a:t>argcount</a:t>
            </a:r>
            <a:r>
              <a:rPr lang="en-US" sz="1650" dirty="0" smtClean="0">
                <a:latin typeface="Courier New" pitchFamily="49" charset="0"/>
                <a:cs typeface="Courier New" pitchFamily="49" charset="0"/>
              </a:rPr>
              <a:t> </a:t>
            </a:r>
            <a:r>
              <a:rPr lang="en-US" sz="1650" dirty="0">
                <a:latin typeface="Courier New" pitchFamily="49" charset="0"/>
                <a:cs typeface="Courier New" pitchFamily="49" charset="0"/>
              </a:rPr>
              <a:t>= </a:t>
            </a:r>
            <a:r>
              <a:rPr lang="en-US" sz="1650" dirty="0" err="1">
                <a:latin typeface="Courier New" pitchFamily="49" charset="0"/>
                <a:cs typeface="Courier New" pitchFamily="49" charset="0"/>
              </a:rPr>
              <a:t>command_argument_count</a:t>
            </a:r>
            <a:r>
              <a:rPr lang="en-US" sz="1650" dirty="0">
                <a:latin typeface="Courier New" pitchFamily="49" charset="0"/>
                <a:cs typeface="Courier New" pitchFamily="49" charset="0"/>
              </a:rPr>
              <a:t>()</a:t>
            </a:r>
          </a:p>
          <a:p>
            <a:pPr marL="0" indent="0">
              <a:spcBef>
                <a:spcPts val="0"/>
              </a:spcBef>
              <a:buNone/>
            </a:pPr>
            <a:r>
              <a:rPr lang="en-US" sz="1650" dirty="0" smtClean="0">
                <a:latin typeface="Courier New" pitchFamily="49" charset="0"/>
                <a:cs typeface="Courier New" pitchFamily="49" charset="0"/>
              </a:rPr>
              <a:t>  n </a:t>
            </a:r>
            <a:r>
              <a:rPr lang="en-US" sz="1650" dirty="0">
                <a:latin typeface="Courier New" pitchFamily="49" charset="0"/>
                <a:cs typeface="Courier New" pitchFamily="49" charset="0"/>
              </a:rPr>
              <a:t>= 1000000 ! default value</a:t>
            </a:r>
          </a:p>
          <a:p>
            <a:pPr marL="0" indent="0">
              <a:spcBef>
                <a:spcPts val="0"/>
              </a:spcBef>
              <a:buNone/>
            </a:pPr>
            <a:r>
              <a:rPr lang="en-US" sz="1650" dirty="0" smtClean="0">
                <a:latin typeface="Courier New" pitchFamily="49" charset="0"/>
                <a:cs typeface="Courier New" pitchFamily="49" charset="0"/>
              </a:rPr>
              <a:t>  if</a:t>
            </a:r>
            <a:r>
              <a:rPr lang="en-US" sz="1650" dirty="0">
                <a:latin typeface="Courier New" pitchFamily="49" charset="0"/>
                <a:cs typeface="Courier New" pitchFamily="49" charset="0"/>
              </a:rPr>
              <a:t>( </a:t>
            </a:r>
            <a:r>
              <a:rPr lang="en-US" sz="1650" dirty="0" err="1">
                <a:latin typeface="Courier New" pitchFamily="49" charset="0"/>
                <a:cs typeface="Courier New" pitchFamily="49" charset="0"/>
              </a:rPr>
              <a:t>argcount</a:t>
            </a:r>
            <a:r>
              <a:rPr lang="en-US" sz="1650" dirty="0">
                <a:latin typeface="Courier New" pitchFamily="49" charset="0"/>
                <a:cs typeface="Courier New" pitchFamily="49" charset="0"/>
              </a:rPr>
              <a:t> = 1 )then</a:t>
            </a:r>
          </a:p>
          <a:p>
            <a:pPr marL="0" indent="0">
              <a:spcBef>
                <a:spcPts val="0"/>
              </a:spcBef>
              <a:buNone/>
            </a:pPr>
            <a:r>
              <a:rPr lang="en-US" sz="1650" dirty="0" smtClean="0">
                <a:latin typeface="Courier New" pitchFamily="49" charset="0"/>
                <a:cs typeface="Courier New" pitchFamily="49" charset="0"/>
              </a:rPr>
              <a:t>    call </a:t>
            </a:r>
            <a:r>
              <a:rPr lang="en-US" sz="1650" dirty="0" err="1">
                <a:latin typeface="Courier New" pitchFamily="49" charset="0"/>
                <a:cs typeface="Courier New" pitchFamily="49" charset="0"/>
              </a:rPr>
              <a:t>get_command_argument</a:t>
            </a:r>
            <a:r>
              <a:rPr lang="en-US" sz="1650" dirty="0">
                <a:latin typeface="Courier New" pitchFamily="49" charset="0"/>
                <a:cs typeface="Courier New" pitchFamily="49" charset="0"/>
              </a:rPr>
              <a:t>( 1, arg1 )</a:t>
            </a:r>
          </a:p>
          <a:p>
            <a:pPr marL="0" indent="0">
              <a:spcBef>
                <a:spcPts val="0"/>
              </a:spcBef>
              <a:buNone/>
            </a:pPr>
            <a:r>
              <a:rPr lang="en-US" sz="1650" dirty="0" smtClean="0">
                <a:latin typeface="Courier New" pitchFamily="49" charset="0"/>
                <a:cs typeface="Courier New" pitchFamily="49" charset="0"/>
              </a:rPr>
              <a:t>    read</a:t>
            </a:r>
            <a:r>
              <a:rPr lang="en-US" sz="1650" dirty="0">
                <a:latin typeface="Courier New" pitchFamily="49" charset="0"/>
                <a:cs typeface="Courier New" pitchFamily="49" charset="0"/>
              </a:rPr>
              <a:t>( arg1, '(</a:t>
            </a:r>
            <a:r>
              <a:rPr lang="en-US" sz="1650" dirty="0" err="1">
                <a:latin typeface="Courier New" pitchFamily="49" charset="0"/>
                <a:cs typeface="Courier New" pitchFamily="49" charset="0"/>
              </a:rPr>
              <a:t>i</a:t>
            </a:r>
            <a:r>
              <a:rPr lang="en-US" sz="1650" dirty="0">
                <a:latin typeface="Courier New" pitchFamily="49" charset="0"/>
                <a:cs typeface="Courier New" pitchFamily="49" charset="0"/>
              </a:rPr>
              <a:t>)' ) n</a:t>
            </a:r>
          </a:p>
          <a:p>
            <a:pPr marL="0" indent="0">
              <a:spcBef>
                <a:spcPts val="0"/>
              </a:spcBef>
              <a:buNone/>
            </a:pPr>
            <a:r>
              <a:rPr lang="en-US" sz="1650" dirty="0" smtClean="0">
                <a:latin typeface="Courier New" pitchFamily="49" charset="0"/>
                <a:cs typeface="Courier New" pitchFamily="49" charset="0"/>
              </a:rPr>
              <a:t>    if</a:t>
            </a:r>
            <a:r>
              <a:rPr lang="en-US" sz="1650" dirty="0">
                <a:latin typeface="Courier New" pitchFamily="49" charset="0"/>
                <a:cs typeface="Courier New" pitchFamily="49" charset="0"/>
              </a:rPr>
              <a:t>( n &lt;= 0 ) n = 100000</a:t>
            </a:r>
          </a:p>
          <a:p>
            <a:pPr marL="0" indent="0">
              <a:spcBef>
                <a:spcPts val="0"/>
              </a:spcBef>
              <a:buNone/>
            </a:pPr>
            <a:r>
              <a:rPr lang="en-US" sz="1650" dirty="0" smtClean="0">
                <a:latin typeface="Courier New" pitchFamily="49" charset="0"/>
                <a:cs typeface="Courier New" pitchFamily="49" charset="0"/>
              </a:rPr>
              <a:t>  </a:t>
            </a:r>
            <a:r>
              <a:rPr lang="en-US" sz="1650" dirty="0" err="1" smtClean="0">
                <a:latin typeface="Courier New" pitchFamily="49" charset="0"/>
                <a:cs typeface="Courier New" pitchFamily="49" charset="0"/>
              </a:rPr>
              <a:t>endif</a:t>
            </a:r>
            <a:endParaRPr lang="en-US" sz="1650" dirty="0">
              <a:latin typeface="Courier New" pitchFamily="49" charset="0"/>
              <a:cs typeface="Courier New" pitchFamily="49" charset="0"/>
            </a:endParaRPr>
          </a:p>
          <a:p>
            <a:pPr marL="0" indent="0">
              <a:spcBef>
                <a:spcPts val="0"/>
              </a:spcBef>
              <a:buNone/>
            </a:pPr>
            <a:r>
              <a:rPr lang="en-US" sz="1650" dirty="0" smtClean="0">
                <a:latin typeface="Courier New" pitchFamily="49" charset="0"/>
                <a:cs typeface="Courier New" pitchFamily="49" charset="0"/>
              </a:rPr>
              <a:t>  allocate</a:t>
            </a:r>
            <a:r>
              <a:rPr lang="en-US" sz="1650" dirty="0">
                <a:latin typeface="Courier New" pitchFamily="49" charset="0"/>
                <a:cs typeface="Courier New" pitchFamily="49" charset="0"/>
              </a:rPr>
              <a:t>( a(n), b(n), r(n), e(n) )</a:t>
            </a:r>
          </a:p>
          <a:p>
            <a:pPr marL="0" indent="0">
              <a:spcBef>
                <a:spcPts val="0"/>
              </a:spcBef>
              <a:buNone/>
            </a:pPr>
            <a:r>
              <a:rPr lang="en-US" sz="1650" dirty="0" smtClean="0">
                <a:latin typeface="Courier New" pitchFamily="49" charset="0"/>
                <a:cs typeface="Courier New" pitchFamily="49" charset="0"/>
              </a:rPr>
              <a:t>  do </a:t>
            </a:r>
            <a:r>
              <a:rPr lang="en-US" sz="1650" dirty="0" err="1">
                <a:latin typeface="Courier New" pitchFamily="49" charset="0"/>
                <a:cs typeface="Courier New" pitchFamily="49" charset="0"/>
              </a:rPr>
              <a:t>i</a:t>
            </a:r>
            <a:r>
              <a:rPr lang="en-US" sz="1650" dirty="0">
                <a:latin typeface="Courier New" pitchFamily="49" charset="0"/>
                <a:cs typeface="Courier New" pitchFamily="49" charset="0"/>
              </a:rPr>
              <a:t> = 1, n</a:t>
            </a:r>
          </a:p>
          <a:p>
            <a:pPr marL="0" indent="0">
              <a:spcBef>
                <a:spcPts val="0"/>
              </a:spcBef>
              <a:buNone/>
            </a:pPr>
            <a:r>
              <a:rPr lang="en-US" sz="1650" dirty="0" smtClean="0">
                <a:latin typeface="Courier New" pitchFamily="49" charset="0"/>
                <a:cs typeface="Courier New" pitchFamily="49" charset="0"/>
              </a:rPr>
              <a:t>    a(</a:t>
            </a:r>
            <a:r>
              <a:rPr lang="en-US" sz="1650" dirty="0" err="1" smtClean="0">
                <a:latin typeface="Courier New" pitchFamily="49" charset="0"/>
                <a:cs typeface="Courier New" pitchFamily="49" charset="0"/>
              </a:rPr>
              <a:t>i</a:t>
            </a:r>
            <a:r>
              <a:rPr lang="en-US" sz="1650" dirty="0">
                <a:latin typeface="Courier New" pitchFamily="49" charset="0"/>
                <a:cs typeface="Courier New" pitchFamily="49" charset="0"/>
              </a:rPr>
              <a:t>) = </a:t>
            </a:r>
            <a:r>
              <a:rPr lang="en-US" sz="1650" dirty="0" err="1">
                <a:latin typeface="Courier New" pitchFamily="49" charset="0"/>
                <a:cs typeface="Courier New" pitchFamily="49" charset="0"/>
              </a:rPr>
              <a:t>i</a:t>
            </a:r>
            <a:endParaRPr lang="en-US" sz="1650" dirty="0">
              <a:latin typeface="Courier New" pitchFamily="49" charset="0"/>
              <a:cs typeface="Courier New" pitchFamily="49" charset="0"/>
            </a:endParaRPr>
          </a:p>
          <a:p>
            <a:pPr marL="0" indent="0">
              <a:spcBef>
                <a:spcPts val="0"/>
              </a:spcBef>
              <a:buNone/>
            </a:pPr>
            <a:r>
              <a:rPr lang="en-US" sz="1650" dirty="0" smtClean="0">
                <a:latin typeface="Courier New" pitchFamily="49" charset="0"/>
                <a:cs typeface="Courier New" pitchFamily="49" charset="0"/>
              </a:rPr>
              <a:t>    b(</a:t>
            </a:r>
            <a:r>
              <a:rPr lang="en-US" sz="1650" dirty="0" err="1" smtClean="0">
                <a:latin typeface="Courier New" pitchFamily="49" charset="0"/>
                <a:cs typeface="Courier New" pitchFamily="49" charset="0"/>
              </a:rPr>
              <a:t>i</a:t>
            </a:r>
            <a:r>
              <a:rPr lang="en-US" sz="1650" dirty="0">
                <a:latin typeface="Courier New" pitchFamily="49" charset="0"/>
                <a:cs typeface="Courier New" pitchFamily="49" charset="0"/>
              </a:rPr>
              <a:t>) = 1000*</a:t>
            </a:r>
            <a:r>
              <a:rPr lang="en-US" sz="1650" dirty="0" err="1">
                <a:latin typeface="Courier New" pitchFamily="49" charset="0"/>
                <a:cs typeface="Courier New" pitchFamily="49" charset="0"/>
              </a:rPr>
              <a:t>i</a:t>
            </a:r>
            <a:endParaRPr lang="en-US" sz="1650" dirty="0">
              <a:latin typeface="Courier New" pitchFamily="49" charset="0"/>
              <a:cs typeface="Courier New" pitchFamily="49" charset="0"/>
            </a:endParaRPr>
          </a:p>
          <a:p>
            <a:pPr marL="0" indent="0">
              <a:spcBef>
                <a:spcPts val="0"/>
              </a:spcBef>
              <a:buNone/>
            </a:pPr>
            <a:r>
              <a:rPr lang="en-US" sz="1650" dirty="0" smtClean="0">
                <a:latin typeface="Courier New" pitchFamily="49" charset="0"/>
                <a:cs typeface="Courier New" pitchFamily="49" charset="0"/>
              </a:rPr>
              <a:t>  </a:t>
            </a:r>
            <a:r>
              <a:rPr lang="en-US" sz="1650" dirty="0" err="1" smtClean="0">
                <a:latin typeface="Courier New" pitchFamily="49" charset="0"/>
                <a:cs typeface="Courier New" pitchFamily="49" charset="0"/>
              </a:rPr>
              <a:t>enddo</a:t>
            </a:r>
            <a:endParaRPr lang="en-US" sz="1650" dirty="0">
              <a:latin typeface="Courier New" pitchFamily="49" charset="0"/>
              <a:cs typeface="Courier New"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English: GPGPU</a:t>
            </a:r>
          </a:p>
          <a:p>
            <a:pPr>
              <a:defRPr/>
            </a:pPr>
            <a:r>
              <a:rPr lang="en-US" dirty="0" smtClean="0"/>
              <a:t>Tue Apr 14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51</a:t>
            </a:fld>
            <a:endParaRPr lang="en-US"/>
          </a:p>
        </p:txBody>
      </p:sp>
    </p:spTree>
    <p:extLst>
      <p:ext uri="{BB962C8B-B14F-4D97-AF65-F5344CB8AC3E}">
        <p14:creationId xmlns:p14="http://schemas.microsoft.com/office/powerpoint/2010/main" val="15034746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OpenACC</a:t>
            </a:r>
            <a:r>
              <a:rPr lang="en-US" dirty="0" smtClean="0"/>
              <a:t> Example Part 3 (F90)</a:t>
            </a:r>
            <a:endParaRPr lang="en-US" dirty="0"/>
          </a:p>
        </p:txBody>
      </p:sp>
      <p:sp>
        <p:nvSpPr>
          <p:cNvPr id="3" name="Content Placeholder 2"/>
          <p:cNvSpPr>
            <a:spLocks noGrp="1"/>
          </p:cNvSpPr>
          <p:nvPr>
            <p:ph idx="1"/>
          </p:nvPr>
        </p:nvSpPr>
        <p:spPr/>
        <p:txBody>
          <a:bodyPr/>
          <a:lstStyle/>
          <a:p>
            <a:pPr marL="0" indent="0">
              <a:spcBef>
                <a:spcPts val="0"/>
              </a:spcBef>
              <a:buNone/>
            </a:pPr>
            <a:r>
              <a:rPr lang="en-US" sz="1650" dirty="0">
                <a:latin typeface="Courier New" pitchFamily="49" charset="0"/>
                <a:cs typeface="Courier New" pitchFamily="49" charset="0"/>
              </a:rPr>
              <a:t>  ! compute on the GPU</a:t>
            </a:r>
          </a:p>
          <a:p>
            <a:pPr marL="0" indent="0">
              <a:spcBef>
                <a:spcPts val="0"/>
              </a:spcBef>
              <a:buNone/>
            </a:pPr>
            <a:r>
              <a:rPr lang="en-US" sz="1650" dirty="0" smtClean="0">
                <a:latin typeface="Courier New" pitchFamily="49" charset="0"/>
                <a:cs typeface="Courier New" pitchFamily="49" charset="0"/>
              </a:rPr>
              <a:t>  call </a:t>
            </a:r>
            <a:r>
              <a:rPr lang="en-US" sz="1650" dirty="0" err="1">
                <a:latin typeface="Courier New" pitchFamily="49" charset="0"/>
                <a:cs typeface="Courier New" pitchFamily="49" charset="0"/>
              </a:rPr>
              <a:t>vecaddgpu</a:t>
            </a:r>
            <a:r>
              <a:rPr lang="en-US" sz="1650" dirty="0">
                <a:latin typeface="Courier New" pitchFamily="49" charset="0"/>
                <a:cs typeface="Courier New" pitchFamily="49" charset="0"/>
              </a:rPr>
              <a:t>( r, a, b, n )</a:t>
            </a:r>
          </a:p>
          <a:p>
            <a:pPr marL="0" indent="0">
              <a:spcBef>
                <a:spcPts val="0"/>
              </a:spcBef>
              <a:buNone/>
            </a:pPr>
            <a:r>
              <a:rPr lang="en-US" sz="1650" dirty="0" smtClean="0">
                <a:latin typeface="Courier New" pitchFamily="49" charset="0"/>
                <a:cs typeface="Courier New" pitchFamily="49" charset="0"/>
              </a:rPr>
              <a:t>  ! </a:t>
            </a:r>
            <a:r>
              <a:rPr lang="en-US" sz="1650" dirty="0">
                <a:latin typeface="Courier New" pitchFamily="49" charset="0"/>
                <a:cs typeface="Courier New" pitchFamily="49" charset="0"/>
              </a:rPr>
              <a:t>compute on the host to compare</a:t>
            </a:r>
          </a:p>
          <a:p>
            <a:pPr marL="0" indent="0">
              <a:spcBef>
                <a:spcPts val="0"/>
              </a:spcBef>
              <a:buNone/>
            </a:pPr>
            <a:r>
              <a:rPr lang="en-US" sz="1650" dirty="0" smtClean="0">
                <a:latin typeface="Courier New" pitchFamily="49" charset="0"/>
                <a:cs typeface="Courier New" pitchFamily="49" charset="0"/>
              </a:rPr>
              <a:t>  do </a:t>
            </a:r>
            <a:r>
              <a:rPr lang="en-US" sz="1650" dirty="0" err="1">
                <a:latin typeface="Courier New" pitchFamily="49" charset="0"/>
                <a:cs typeface="Courier New" pitchFamily="49" charset="0"/>
              </a:rPr>
              <a:t>i</a:t>
            </a:r>
            <a:r>
              <a:rPr lang="en-US" sz="1650" dirty="0">
                <a:latin typeface="Courier New" pitchFamily="49" charset="0"/>
                <a:cs typeface="Courier New" pitchFamily="49" charset="0"/>
              </a:rPr>
              <a:t> = 1, n</a:t>
            </a:r>
          </a:p>
          <a:p>
            <a:pPr marL="0" indent="0">
              <a:spcBef>
                <a:spcPts val="0"/>
              </a:spcBef>
              <a:buNone/>
            </a:pPr>
            <a:r>
              <a:rPr lang="en-US" sz="1650" dirty="0" smtClean="0">
                <a:latin typeface="Courier New" pitchFamily="49" charset="0"/>
                <a:cs typeface="Courier New" pitchFamily="49" charset="0"/>
              </a:rPr>
              <a:t>    e(</a:t>
            </a:r>
            <a:r>
              <a:rPr lang="en-US" sz="1650" dirty="0" err="1" smtClean="0">
                <a:latin typeface="Courier New" pitchFamily="49" charset="0"/>
                <a:cs typeface="Courier New" pitchFamily="49" charset="0"/>
              </a:rPr>
              <a:t>i</a:t>
            </a:r>
            <a:r>
              <a:rPr lang="en-US" sz="1650" dirty="0">
                <a:latin typeface="Courier New" pitchFamily="49" charset="0"/>
                <a:cs typeface="Courier New" pitchFamily="49" charset="0"/>
              </a:rPr>
              <a:t>) = a(</a:t>
            </a:r>
            <a:r>
              <a:rPr lang="en-US" sz="1650" dirty="0" err="1">
                <a:latin typeface="Courier New" pitchFamily="49" charset="0"/>
                <a:cs typeface="Courier New" pitchFamily="49" charset="0"/>
              </a:rPr>
              <a:t>i</a:t>
            </a:r>
            <a:r>
              <a:rPr lang="en-US" sz="1650" dirty="0">
                <a:latin typeface="Courier New" pitchFamily="49" charset="0"/>
                <a:cs typeface="Courier New" pitchFamily="49" charset="0"/>
              </a:rPr>
              <a:t>) + b(</a:t>
            </a:r>
            <a:r>
              <a:rPr lang="en-US" sz="1650" dirty="0" err="1">
                <a:latin typeface="Courier New" pitchFamily="49" charset="0"/>
                <a:cs typeface="Courier New" pitchFamily="49" charset="0"/>
              </a:rPr>
              <a:t>i</a:t>
            </a:r>
            <a:r>
              <a:rPr lang="en-US" sz="1650" dirty="0">
                <a:latin typeface="Courier New" pitchFamily="49" charset="0"/>
                <a:cs typeface="Courier New" pitchFamily="49" charset="0"/>
              </a:rPr>
              <a:t>)</a:t>
            </a:r>
          </a:p>
          <a:p>
            <a:pPr marL="0" indent="0">
              <a:spcBef>
                <a:spcPts val="0"/>
              </a:spcBef>
              <a:buNone/>
            </a:pPr>
            <a:r>
              <a:rPr lang="en-US" sz="1650" dirty="0" smtClean="0">
                <a:latin typeface="Courier New" pitchFamily="49" charset="0"/>
                <a:cs typeface="Courier New" pitchFamily="49" charset="0"/>
              </a:rPr>
              <a:t>  </a:t>
            </a:r>
            <a:r>
              <a:rPr lang="en-US" sz="1650" dirty="0" err="1" smtClean="0">
                <a:latin typeface="Courier New" pitchFamily="49" charset="0"/>
                <a:cs typeface="Courier New" pitchFamily="49" charset="0"/>
              </a:rPr>
              <a:t>enddo</a:t>
            </a:r>
            <a:endParaRPr lang="en-US" sz="1650" dirty="0">
              <a:latin typeface="Courier New" pitchFamily="49" charset="0"/>
              <a:cs typeface="Courier New" pitchFamily="49" charset="0"/>
            </a:endParaRPr>
          </a:p>
          <a:p>
            <a:pPr marL="0" indent="0">
              <a:spcBef>
                <a:spcPts val="0"/>
              </a:spcBef>
              <a:buNone/>
            </a:pPr>
            <a:r>
              <a:rPr lang="en-US" sz="1650" dirty="0" smtClean="0">
                <a:latin typeface="Courier New" pitchFamily="49" charset="0"/>
                <a:cs typeface="Courier New" pitchFamily="49" charset="0"/>
              </a:rPr>
              <a:t>  ! </a:t>
            </a:r>
            <a:r>
              <a:rPr lang="en-US" sz="1650" dirty="0">
                <a:latin typeface="Courier New" pitchFamily="49" charset="0"/>
                <a:cs typeface="Courier New" pitchFamily="49" charset="0"/>
              </a:rPr>
              <a:t>compare results</a:t>
            </a:r>
          </a:p>
          <a:p>
            <a:pPr marL="0" indent="0">
              <a:spcBef>
                <a:spcPts val="0"/>
              </a:spcBef>
              <a:buNone/>
            </a:pPr>
            <a:r>
              <a:rPr lang="en-US" sz="1650" dirty="0" smtClean="0">
                <a:latin typeface="Courier New" pitchFamily="49" charset="0"/>
                <a:cs typeface="Courier New" pitchFamily="49" charset="0"/>
              </a:rPr>
              <a:t>  errs </a:t>
            </a:r>
            <a:r>
              <a:rPr lang="en-US" sz="1650" dirty="0">
                <a:latin typeface="Courier New" pitchFamily="49" charset="0"/>
                <a:cs typeface="Courier New" pitchFamily="49" charset="0"/>
              </a:rPr>
              <a:t>= 0</a:t>
            </a:r>
          </a:p>
          <a:p>
            <a:pPr marL="0" indent="0">
              <a:spcBef>
                <a:spcPts val="0"/>
              </a:spcBef>
              <a:buNone/>
            </a:pPr>
            <a:r>
              <a:rPr lang="en-US" sz="1650" dirty="0" smtClean="0">
                <a:latin typeface="Courier New" pitchFamily="49" charset="0"/>
                <a:cs typeface="Courier New" pitchFamily="49" charset="0"/>
              </a:rPr>
              <a:t>  do </a:t>
            </a:r>
            <a:r>
              <a:rPr lang="en-US" sz="1650" dirty="0" err="1">
                <a:latin typeface="Courier New" pitchFamily="49" charset="0"/>
                <a:cs typeface="Courier New" pitchFamily="49" charset="0"/>
              </a:rPr>
              <a:t>i</a:t>
            </a:r>
            <a:r>
              <a:rPr lang="en-US" sz="1650" dirty="0">
                <a:latin typeface="Courier New" pitchFamily="49" charset="0"/>
                <a:cs typeface="Courier New" pitchFamily="49" charset="0"/>
              </a:rPr>
              <a:t> = 1, n</a:t>
            </a:r>
          </a:p>
          <a:p>
            <a:pPr marL="0" indent="0">
              <a:spcBef>
                <a:spcPts val="0"/>
              </a:spcBef>
              <a:buNone/>
            </a:pPr>
            <a:r>
              <a:rPr lang="en-US" sz="1650" dirty="0" smtClean="0">
                <a:latin typeface="Courier New" pitchFamily="49" charset="0"/>
                <a:cs typeface="Courier New" pitchFamily="49" charset="0"/>
              </a:rPr>
              <a:t>    if</a:t>
            </a:r>
            <a:r>
              <a:rPr lang="en-US" sz="1650" dirty="0">
                <a:latin typeface="Courier New" pitchFamily="49" charset="0"/>
                <a:cs typeface="Courier New" pitchFamily="49" charset="0"/>
              </a:rPr>
              <a:t>( r(</a:t>
            </a:r>
            <a:r>
              <a:rPr lang="en-US" sz="1650" dirty="0" err="1">
                <a:latin typeface="Courier New" pitchFamily="49" charset="0"/>
                <a:cs typeface="Courier New" pitchFamily="49" charset="0"/>
              </a:rPr>
              <a:t>i</a:t>
            </a:r>
            <a:r>
              <a:rPr lang="en-US" sz="1650" dirty="0">
                <a:latin typeface="Courier New" pitchFamily="49" charset="0"/>
                <a:cs typeface="Courier New" pitchFamily="49" charset="0"/>
              </a:rPr>
              <a:t>) /= e(</a:t>
            </a:r>
            <a:r>
              <a:rPr lang="en-US" sz="1650" dirty="0" err="1">
                <a:latin typeface="Courier New" pitchFamily="49" charset="0"/>
                <a:cs typeface="Courier New" pitchFamily="49" charset="0"/>
              </a:rPr>
              <a:t>i</a:t>
            </a:r>
            <a:r>
              <a:rPr lang="en-US" sz="1650" dirty="0">
                <a:latin typeface="Courier New" pitchFamily="49" charset="0"/>
                <a:cs typeface="Courier New" pitchFamily="49" charset="0"/>
              </a:rPr>
              <a:t>) )then</a:t>
            </a:r>
          </a:p>
          <a:p>
            <a:pPr marL="0" indent="0">
              <a:spcBef>
                <a:spcPts val="0"/>
              </a:spcBef>
              <a:buNone/>
            </a:pPr>
            <a:r>
              <a:rPr lang="en-US" sz="1650" dirty="0" smtClean="0">
                <a:latin typeface="Courier New" pitchFamily="49" charset="0"/>
                <a:cs typeface="Courier New" pitchFamily="49" charset="0"/>
              </a:rPr>
              <a:t>      errs </a:t>
            </a:r>
            <a:r>
              <a:rPr lang="en-US" sz="1650" dirty="0">
                <a:latin typeface="Courier New" pitchFamily="49" charset="0"/>
                <a:cs typeface="Courier New" pitchFamily="49" charset="0"/>
              </a:rPr>
              <a:t>= errs + 1</a:t>
            </a:r>
          </a:p>
          <a:p>
            <a:pPr marL="0" indent="0">
              <a:spcBef>
                <a:spcPts val="0"/>
              </a:spcBef>
              <a:buNone/>
            </a:pPr>
            <a:r>
              <a:rPr lang="en-US" sz="1650" dirty="0" smtClean="0">
                <a:latin typeface="Courier New" pitchFamily="49" charset="0"/>
                <a:cs typeface="Courier New" pitchFamily="49" charset="0"/>
              </a:rPr>
              <a:t>    </a:t>
            </a:r>
            <a:r>
              <a:rPr lang="en-US" sz="1650" dirty="0" err="1" smtClean="0">
                <a:latin typeface="Courier New" pitchFamily="49" charset="0"/>
                <a:cs typeface="Courier New" pitchFamily="49" charset="0"/>
              </a:rPr>
              <a:t>endif</a:t>
            </a:r>
            <a:endParaRPr lang="en-US" sz="1650" dirty="0">
              <a:latin typeface="Courier New" pitchFamily="49" charset="0"/>
              <a:cs typeface="Courier New" pitchFamily="49" charset="0"/>
            </a:endParaRPr>
          </a:p>
          <a:p>
            <a:pPr marL="0" indent="0">
              <a:spcBef>
                <a:spcPts val="0"/>
              </a:spcBef>
              <a:buNone/>
            </a:pPr>
            <a:r>
              <a:rPr lang="en-US" sz="1650" dirty="0" smtClean="0">
                <a:latin typeface="Courier New" pitchFamily="49" charset="0"/>
                <a:cs typeface="Courier New" pitchFamily="49" charset="0"/>
              </a:rPr>
              <a:t>  </a:t>
            </a:r>
            <a:r>
              <a:rPr lang="en-US" sz="1650" dirty="0" err="1" smtClean="0">
                <a:latin typeface="Courier New" pitchFamily="49" charset="0"/>
                <a:cs typeface="Courier New" pitchFamily="49" charset="0"/>
              </a:rPr>
              <a:t>enddo</a:t>
            </a:r>
            <a:endParaRPr lang="en-US" sz="1650" dirty="0">
              <a:latin typeface="Courier New" pitchFamily="49" charset="0"/>
              <a:cs typeface="Courier New" pitchFamily="49" charset="0"/>
            </a:endParaRPr>
          </a:p>
          <a:p>
            <a:pPr marL="0" indent="0">
              <a:spcBef>
                <a:spcPts val="0"/>
              </a:spcBef>
              <a:buNone/>
            </a:pPr>
            <a:r>
              <a:rPr lang="en-US" sz="1650" dirty="0" smtClean="0">
                <a:latin typeface="Courier New" pitchFamily="49" charset="0"/>
                <a:cs typeface="Courier New" pitchFamily="49" charset="0"/>
              </a:rPr>
              <a:t>  print </a:t>
            </a:r>
            <a:r>
              <a:rPr lang="en-US" sz="1650" dirty="0">
                <a:latin typeface="Courier New" pitchFamily="49" charset="0"/>
                <a:cs typeface="Courier New" pitchFamily="49" charset="0"/>
              </a:rPr>
              <a:t>*, errs, ' errors found'</a:t>
            </a:r>
          </a:p>
          <a:p>
            <a:pPr marL="0" indent="0">
              <a:spcBef>
                <a:spcPts val="0"/>
              </a:spcBef>
              <a:buNone/>
            </a:pPr>
            <a:r>
              <a:rPr lang="en-US" sz="1650" dirty="0" smtClean="0">
                <a:latin typeface="Courier New" pitchFamily="49" charset="0"/>
                <a:cs typeface="Courier New" pitchFamily="49" charset="0"/>
              </a:rPr>
              <a:t>  if</a:t>
            </a:r>
            <a:r>
              <a:rPr lang="en-US" sz="1650" dirty="0">
                <a:latin typeface="Courier New" pitchFamily="49" charset="0"/>
                <a:cs typeface="Courier New" pitchFamily="49" charset="0"/>
              </a:rPr>
              <a:t>( errs ) call exit(errs)</a:t>
            </a:r>
          </a:p>
          <a:p>
            <a:pPr marL="0" indent="0">
              <a:spcBef>
                <a:spcPts val="0"/>
              </a:spcBef>
              <a:buNone/>
            </a:pPr>
            <a:r>
              <a:rPr lang="en-US" sz="1650" dirty="0">
                <a:latin typeface="Courier New" pitchFamily="49" charset="0"/>
                <a:cs typeface="Courier New" pitchFamily="49" charset="0"/>
              </a:rPr>
              <a:t>end program</a:t>
            </a:r>
            <a:endParaRPr lang="en-US" sz="1650" dirty="0">
              <a:latin typeface="Courier New" pitchFamily="49" charset="0"/>
              <a:cs typeface="Courier New"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English: GPGPU</a:t>
            </a:r>
          </a:p>
          <a:p>
            <a:pPr>
              <a:defRPr/>
            </a:pPr>
            <a:r>
              <a:rPr lang="en-US" dirty="0" smtClean="0"/>
              <a:t>Tue Apr 14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52</a:t>
            </a:fld>
            <a:endParaRPr lang="en-US"/>
          </a:p>
        </p:txBody>
      </p:sp>
    </p:spTree>
    <p:extLst>
      <p:ext uri="{BB962C8B-B14F-4D97-AF65-F5344CB8AC3E}">
        <p14:creationId xmlns:p14="http://schemas.microsoft.com/office/powerpoint/2010/main" val="953837179"/>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OpenMP 4.0 Accelerator Directives</a:t>
            </a:r>
            <a:endParaRPr lang="en-US" dirty="0"/>
          </a:p>
        </p:txBody>
      </p:sp>
      <p:sp>
        <p:nvSpPr>
          <p:cNvPr id="3" name="Content Placeholder 2"/>
          <p:cNvSpPr>
            <a:spLocks noGrp="1"/>
          </p:cNvSpPr>
          <p:nvPr>
            <p:ph idx="1"/>
          </p:nvPr>
        </p:nvSpPr>
        <p:spPr>
          <a:xfrm>
            <a:off x="609600" y="1371600"/>
            <a:ext cx="8153400" cy="4648200"/>
          </a:xfrm>
        </p:spPr>
        <p:txBody>
          <a:bodyPr/>
          <a:lstStyle/>
          <a:p>
            <a:r>
              <a:rPr lang="en-US" dirty="0" err="1" smtClean="0"/>
              <a:t>OpenMP’s</a:t>
            </a:r>
            <a:r>
              <a:rPr lang="en-US" dirty="0" smtClean="0"/>
              <a:t> 4.0 standard </a:t>
            </a:r>
            <a:r>
              <a:rPr lang="en-US" dirty="0" smtClean="0"/>
              <a:t>was released in 2013.</a:t>
            </a:r>
            <a:endParaRPr lang="en-US" dirty="0" smtClean="0"/>
          </a:p>
          <a:p>
            <a:r>
              <a:rPr lang="en-US" dirty="0" smtClean="0"/>
              <a:t>It appears </a:t>
            </a:r>
            <a:r>
              <a:rPr lang="en-US" dirty="0" smtClean="0"/>
              <a:t>has both accelerator directives and vectorization directives.</a:t>
            </a:r>
            <a:endParaRPr lang="en-US" dirty="0" smtClean="0"/>
          </a:p>
          <a:p>
            <a:r>
              <a:rPr lang="en-US" dirty="0" smtClean="0"/>
              <a:t>It’s the </a:t>
            </a:r>
            <a:r>
              <a:rPr lang="en-US" i="1" dirty="0" smtClean="0"/>
              <a:t>lingua franca </a:t>
            </a:r>
            <a:r>
              <a:rPr lang="en-US" dirty="0" smtClean="0"/>
              <a:t>of the Intel MIC accelerator.</a:t>
            </a:r>
          </a:p>
        </p:txBody>
      </p:sp>
      <p:sp>
        <p:nvSpPr>
          <p:cNvPr id="4" name="Footer Placeholder 3"/>
          <p:cNvSpPr>
            <a:spLocks noGrp="1"/>
          </p:cNvSpPr>
          <p:nvPr>
            <p:ph type="ftr" sz="quarter" idx="10"/>
          </p:nvPr>
        </p:nvSpPr>
        <p:spPr/>
        <p:txBody>
          <a:bodyPr/>
          <a:lstStyle/>
          <a:p>
            <a:pPr>
              <a:defRPr/>
            </a:pPr>
            <a:r>
              <a:rPr lang="en-US" dirty="0" smtClean="0"/>
              <a:t>Supercomputing in Plain English: GPGPU</a:t>
            </a:r>
          </a:p>
          <a:p>
            <a:pPr>
              <a:defRPr/>
            </a:pPr>
            <a:r>
              <a:rPr lang="en-US" dirty="0" smtClean="0"/>
              <a:t>Tue Apr 14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53</a:t>
            </a:fld>
            <a:endParaRPr lang="en-US"/>
          </a:p>
        </p:txBody>
      </p:sp>
    </p:spTree>
    <p:extLst>
      <p:ext uri="{BB962C8B-B14F-4D97-AF65-F5344CB8AC3E}">
        <p14:creationId xmlns:p14="http://schemas.microsoft.com/office/powerpoint/2010/main" val="25460242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00" dirty="0" err="1" smtClean="0"/>
              <a:t>OpenMP</a:t>
            </a:r>
            <a:r>
              <a:rPr lang="en-US" sz="3900" dirty="0" smtClean="0"/>
              <a:t> Accelerator Example (F90)</a:t>
            </a:r>
            <a:endParaRPr lang="en-US" sz="3900" dirty="0"/>
          </a:p>
        </p:txBody>
      </p:sp>
      <p:sp>
        <p:nvSpPr>
          <p:cNvPr id="3" name="Content Placeholder 2"/>
          <p:cNvSpPr>
            <a:spLocks noGrp="1"/>
          </p:cNvSpPr>
          <p:nvPr>
            <p:ph idx="1"/>
          </p:nvPr>
        </p:nvSpPr>
        <p:spPr>
          <a:xfrm>
            <a:off x="609600" y="1371600"/>
            <a:ext cx="8077200" cy="4648200"/>
          </a:xfrm>
        </p:spPr>
        <p:txBody>
          <a:bodyPr/>
          <a:lstStyle/>
          <a:p>
            <a:pPr marL="0" indent="0">
              <a:spcBef>
                <a:spcPts val="0"/>
              </a:spcBef>
              <a:buNone/>
            </a:pPr>
            <a:r>
              <a:rPr lang="en-US" sz="2100" dirty="0" smtClean="0">
                <a:latin typeface="Courier New" pitchFamily="49" charset="0"/>
                <a:cs typeface="Courier New" pitchFamily="49" charset="0"/>
              </a:rPr>
              <a:t>! </a:t>
            </a:r>
            <a:r>
              <a:rPr lang="en-US" sz="2100" dirty="0">
                <a:latin typeface="Courier New" pitchFamily="49" charset="0"/>
                <a:cs typeface="Courier New" pitchFamily="49" charset="0"/>
              </a:rPr>
              <a:t>snippet from the hand-coded subprogram</a:t>
            </a:r>
            <a:r>
              <a:rPr lang="en-US" sz="2100" dirty="0" smtClean="0">
                <a:latin typeface="Courier New" pitchFamily="49" charset="0"/>
                <a:cs typeface="Courier New" pitchFamily="49" charset="0"/>
              </a:rPr>
              <a:t>...</a:t>
            </a:r>
          </a:p>
          <a:p>
            <a:pPr marL="0" indent="0">
              <a:spcBef>
                <a:spcPts val="0"/>
              </a:spcBef>
              <a:buNone/>
            </a:pPr>
            <a:r>
              <a:rPr lang="en-US" sz="2100" dirty="0" smtClean="0">
                <a:latin typeface="Courier New" pitchFamily="49" charset="0"/>
                <a:cs typeface="Courier New" pitchFamily="49" charset="0"/>
              </a:rPr>
              <a:t>!</a:t>
            </a:r>
            <a:r>
              <a:rPr lang="en-US" sz="2100" dirty="0" err="1">
                <a:latin typeface="Courier New" pitchFamily="49" charset="0"/>
                <a:cs typeface="Courier New" pitchFamily="49" charset="0"/>
              </a:rPr>
              <a:t>dir</a:t>
            </a:r>
            <a:r>
              <a:rPr lang="en-US" sz="2100" dirty="0">
                <a:latin typeface="Courier New" pitchFamily="49" charset="0"/>
                <a:cs typeface="Courier New" pitchFamily="49" charset="0"/>
              </a:rPr>
              <a:t>$ attributes </a:t>
            </a:r>
            <a:r>
              <a:rPr lang="en-US" sz="2100" dirty="0" err="1">
                <a:latin typeface="Courier New" pitchFamily="49" charset="0"/>
                <a:cs typeface="Courier New" pitchFamily="49" charset="0"/>
              </a:rPr>
              <a:t>offload:mic</a:t>
            </a:r>
            <a:r>
              <a:rPr lang="en-US" sz="2100" dirty="0">
                <a:latin typeface="Courier New" pitchFamily="49" charset="0"/>
                <a:cs typeface="Courier New" pitchFamily="49" charset="0"/>
              </a:rPr>
              <a:t> :: </a:t>
            </a:r>
            <a:r>
              <a:rPr lang="en-US" sz="2100" dirty="0" err="1" smtClean="0">
                <a:latin typeface="Courier New" pitchFamily="49" charset="0"/>
                <a:cs typeface="Courier New" pitchFamily="49" charset="0"/>
              </a:rPr>
              <a:t>my_sgemm</a:t>
            </a:r>
            <a:endParaRPr lang="en-US" sz="2100" dirty="0">
              <a:latin typeface="Courier New" pitchFamily="49" charset="0"/>
              <a:cs typeface="Courier New" pitchFamily="49" charset="0"/>
            </a:endParaRPr>
          </a:p>
          <a:p>
            <a:pPr marL="0" indent="0">
              <a:spcBef>
                <a:spcPts val="0"/>
              </a:spcBef>
              <a:buNone/>
            </a:pPr>
            <a:r>
              <a:rPr lang="en-US" sz="2100" dirty="0" smtClean="0">
                <a:latin typeface="Courier New" pitchFamily="49" charset="0"/>
                <a:cs typeface="Courier New" pitchFamily="49" charset="0"/>
              </a:rPr>
              <a:t>subroutine </a:t>
            </a:r>
            <a:r>
              <a:rPr lang="en-US" sz="2100" dirty="0" err="1" smtClean="0">
                <a:latin typeface="Courier New" pitchFamily="49" charset="0"/>
                <a:cs typeface="Courier New" pitchFamily="49" charset="0"/>
              </a:rPr>
              <a:t>my_sgemm</a:t>
            </a:r>
            <a:r>
              <a:rPr lang="en-US" sz="2100" dirty="0" smtClean="0">
                <a:latin typeface="Courier New" pitchFamily="49" charset="0"/>
                <a:cs typeface="Courier New" pitchFamily="49" charset="0"/>
              </a:rPr>
              <a:t>(</a:t>
            </a:r>
            <a:r>
              <a:rPr lang="en-US" sz="2100" dirty="0" err="1" smtClean="0">
                <a:latin typeface="Courier New" pitchFamily="49" charset="0"/>
                <a:cs typeface="Courier New" pitchFamily="49" charset="0"/>
              </a:rPr>
              <a:t>d,a,b</a:t>
            </a:r>
            <a:r>
              <a:rPr lang="en-US" sz="2100" dirty="0" smtClean="0">
                <a:latin typeface="Courier New" pitchFamily="49" charset="0"/>
                <a:cs typeface="Courier New" pitchFamily="49" charset="0"/>
              </a:rPr>
              <a:t>)</a:t>
            </a:r>
          </a:p>
          <a:p>
            <a:pPr marL="0" indent="0">
              <a:spcBef>
                <a:spcPts val="0"/>
              </a:spcBef>
              <a:buNone/>
            </a:pPr>
            <a:r>
              <a:rPr lang="en-US" sz="2100" dirty="0" smtClean="0">
                <a:latin typeface="Courier New" pitchFamily="49" charset="0"/>
                <a:cs typeface="Courier New" pitchFamily="49" charset="0"/>
              </a:rPr>
              <a:t>real</a:t>
            </a:r>
            <a:r>
              <a:rPr lang="en-US" sz="2100" dirty="0">
                <a:latin typeface="Courier New" pitchFamily="49" charset="0"/>
                <a:cs typeface="Courier New" pitchFamily="49" charset="0"/>
              </a:rPr>
              <a:t>, dimension(:,:) :: a, b, </a:t>
            </a:r>
            <a:r>
              <a:rPr lang="en-US" sz="2100" dirty="0" smtClean="0">
                <a:latin typeface="Courier New" pitchFamily="49" charset="0"/>
                <a:cs typeface="Courier New" pitchFamily="49" charset="0"/>
              </a:rPr>
              <a:t>d</a:t>
            </a:r>
          </a:p>
          <a:p>
            <a:pPr marL="0" indent="0">
              <a:spcBef>
                <a:spcPts val="0"/>
              </a:spcBef>
              <a:buNone/>
            </a:pPr>
            <a:r>
              <a:rPr lang="en-US" sz="2100" dirty="0" smtClean="0">
                <a:latin typeface="Courier New" pitchFamily="49" charset="0"/>
                <a:cs typeface="Courier New" pitchFamily="49" charset="0"/>
              </a:rPr>
              <a:t>!$</a:t>
            </a:r>
            <a:r>
              <a:rPr lang="en-US" sz="2100" dirty="0" err="1">
                <a:latin typeface="Courier New" pitchFamily="49" charset="0"/>
                <a:cs typeface="Courier New" pitchFamily="49" charset="0"/>
              </a:rPr>
              <a:t>omp</a:t>
            </a:r>
            <a:r>
              <a:rPr lang="en-US" sz="2100" dirty="0">
                <a:latin typeface="Courier New" pitchFamily="49" charset="0"/>
                <a:cs typeface="Courier New" pitchFamily="49" charset="0"/>
              </a:rPr>
              <a:t> parallel </a:t>
            </a:r>
            <a:r>
              <a:rPr lang="en-US" sz="2100" dirty="0" smtClean="0">
                <a:latin typeface="Courier New" pitchFamily="49" charset="0"/>
                <a:cs typeface="Courier New" pitchFamily="49" charset="0"/>
              </a:rPr>
              <a:t>do</a:t>
            </a:r>
          </a:p>
          <a:p>
            <a:pPr marL="0" indent="0">
              <a:spcBef>
                <a:spcPts val="0"/>
              </a:spcBef>
              <a:buNone/>
            </a:pPr>
            <a:r>
              <a:rPr lang="en-US" sz="2100" dirty="0" smtClean="0">
                <a:latin typeface="Courier New" pitchFamily="49" charset="0"/>
                <a:cs typeface="Courier New" pitchFamily="49" charset="0"/>
              </a:rPr>
              <a:t>do </a:t>
            </a:r>
            <a:r>
              <a:rPr lang="en-US" sz="2100" dirty="0">
                <a:latin typeface="Courier New" pitchFamily="49" charset="0"/>
                <a:cs typeface="Courier New" pitchFamily="49" charset="0"/>
              </a:rPr>
              <a:t>j=1, </a:t>
            </a:r>
            <a:r>
              <a:rPr lang="en-US" sz="2100" dirty="0" smtClean="0">
                <a:latin typeface="Courier New" pitchFamily="49" charset="0"/>
                <a:cs typeface="Courier New" pitchFamily="49" charset="0"/>
              </a:rPr>
              <a:t>n</a:t>
            </a:r>
          </a:p>
          <a:p>
            <a:pPr marL="0" indent="0">
              <a:spcBef>
                <a:spcPts val="0"/>
              </a:spcBef>
              <a:buNone/>
            </a:pPr>
            <a:r>
              <a:rPr lang="en-US" sz="2100" dirty="0">
                <a:latin typeface="Courier New" pitchFamily="49" charset="0"/>
                <a:cs typeface="Courier New" pitchFamily="49" charset="0"/>
              </a:rPr>
              <a:t> </a:t>
            </a:r>
            <a:r>
              <a:rPr lang="en-US" sz="2100" dirty="0" smtClean="0">
                <a:latin typeface="Courier New" pitchFamily="49" charset="0"/>
                <a:cs typeface="Courier New" pitchFamily="49" charset="0"/>
              </a:rPr>
              <a:t> do </a:t>
            </a:r>
            <a:r>
              <a:rPr lang="en-US" sz="2100" dirty="0" err="1">
                <a:latin typeface="Courier New" pitchFamily="49" charset="0"/>
                <a:cs typeface="Courier New" pitchFamily="49" charset="0"/>
              </a:rPr>
              <a:t>i</a:t>
            </a:r>
            <a:r>
              <a:rPr lang="en-US" sz="2100" dirty="0">
                <a:latin typeface="Courier New" pitchFamily="49" charset="0"/>
                <a:cs typeface="Courier New" pitchFamily="49" charset="0"/>
              </a:rPr>
              <a:t>=1, </a:t>
            </a:r>
            <a:r>
              <a:rPr lang="en-US" sz="2100" dirty="0" smtClean="0">
                <a:latin typeface="Courier New" pitchFamily="49" charset="0"/>
                <a:cs typeface="Courier New" pitchFamily="49" charset="0"/>
              </a:rPr>
              <a:t>n</a:t>
            </a:r>
          </a:p>
          <a:p>
            <a:pPr marL="0" indent="0">
              <a:spcBef>
                <a:spcPts val="0"/>
              </a:spcBef>
              <a:buNone/>
            </a:pPr>
            <a:r>
              <a:rPr lang="en-US" sz="2100" dirty="0">
                <a:latin typeface="Courier New" pitchFamily="49" charset="0"/>
                <a:cs typeface="Courier New" pitchFamily="49" charset="0"/>
              </a:rPr>
              <a:t> </a:t>
            </a:r>
            <a:r>
              <a:rPr lang="en-US" sz="2100" dirty="0" smtClean="0">
                <a:latin typeface="Courier New" pitchFamily="49" charset="0"/>
                <a:cs typeface="Courier New" pitchFamily="49" charset="0"/>
              </a:rPr>
              <a:t>   d(</a:t>
            </a:r>
            <a:r>
              <a:rPr lang="en-US" sz="2100" dirty="0" err="1" smtClean="0">
                <a:latin typeface="Courier New" pitchFamily="49" charset="0"/>
                <a:cs typeface="Courier New" pitchFamily="49" charset="0"/>
              </a:rPr>
              <a:t>i,j</a:t>
            </a:r>
            <a:r>
              <a:rPr lang="en-US" sz="2100" dirty="0">
                <a:latin typeface="Courier New" pitchFamily="49" charset="0"/>
                <a:cs typeface="Courier New" pitchFamily="49" charset="0"/>
              </a:rPr>
              <a:t>) = </a:t>
            </a:r>
            <a:r>
              <a:rPr lang="en-US" sz="2100" dirty="0" smtClean="0">
                <a:latin typeface="Courier New" pitchFamily="49" charset="0"/>
                <a:cs typeface="Courier New" pitchFamily="49" charset="0"/>
              </a:rPr>
              <a:t>0.0</a:t>
            </a:r>
          </a:p>
          <a:p>
            <a:pPr marL="0" indent="0">
              <a:spcBef>
                <a:spcPts val="0"/>
              </a:spcBef>
              <a:buNone/>
            </a:pPr>
            <a:r>
              <a:rPr lang="en-US" sz="2100" dirty="0">
                <a:latin typeface="Courier New" pitchFamily="49" charset="0"/>
                <a:cs typeface="Courier New" pitchFamily="49" charset="0"/>
              </a:rPr>
              <a:t> </a:t>
            </a:r>
            <a:r>
              <a:rPr lang="en-US" sz="2100" dirty="0" smtClean="0">
                <a:latin typeface="Courier New" pitchFamily="49" charset="0"/>
                <a:cs typeface="Courier New" pitchFamily="49" charset="0"/>
              </a:rPr>
              <a:t>   do </a:t>
            </a:r>
            <a:r>
              <a:rPr lang="en-US" sz="2100" dirty="0">
                <a:latin typeface="Courier New" pitchFamily="49" charset="0"/>
                <a:cs typeface="Courier New" pitchFamily="49" charset="0"/>
              </a:rPr>
              <a:t>k=1, </a:t>
            </a:r>
            <a:r>
              <a:rPr lang="en-US" sz="2100" dirty="0" smtClean="0">
                <a:latin typeface="Courier New" pitchFamily="49" charset="0"/>
                <a:cs typeface="Courier New" pitchFamily="49" charset="0"/>
              </a:rPr>
              <a:t>n</a:t>
            </a:r>
          </a:p>
          <a:p>
            <a:pPr marL="0" indent="0">
              <a:spcBef>
                <a:spcPts val="0"/>
              </a:spcBef>
              <a:buNone/>
            </a:pPr>
            <a:r>
              <a:rPr lang="en-US" sz="2100" dirty="0">
                <a:latin typeface="Courier New" pitchFamily="49" charset="0"/>
                <a:cs typeface="Courier New" pitchFamily="49" charset="0"/>
              </a:rPr>
              <a:t> </a:t>
            </a:r>
            <a:r>
              <a:rPr lang="en-US" sz="2100" dirty="0" smtClean="0">
                <a:latin typeface="Courier New" pitchFamily="49" charset="0"/>
                <a:cs typeface="Courier New" pitchFamily="49" charset="0"/>
              </a:rPr>
              <a:t>     d(</a:t>
            </a:r>
            <a:r>
              <a:rPr lang="en-US" sz="2100" dirty="0" err="1" smtClean="0">
                <a:latin typeface="Courier New" pitchFamily="49" charset="0"/>
                <a:cs typeface="Courier New" pitchFamily="49" charset="0"/>
              </a:rPr>
              <a:t>i,j</a:t>
            </a:r>
            <a:r>
              <a:rPr lang="en-US" sz="2100" dirty="0">
                <a:latin typeface="Courier New" pitchFamily="49" charset="0"/>
                <a:cs typeface="Courier New" pitchFamily="49" charset="0"/>
              </a:rPr>
              <a:t>) = d(</a:t>
            </a:r>
            <a:r>
              <a:rPr lang="en-US" sz="2100" dirty="0" err="1">
                <a:latin typeface="Courier New" pitchFamily="49" charset="0"/>
                <a:cs typeface="Courier New" pitchFamily="49" charset="0"/>
              </a:rPr>
              <a:t>i,j</a:t>
            </a:r>
            <a:r>
              <a:rPr lang="en-US" sz="2100" dirty="0">
                <a:latin typeface="Courier New" pitchFamily="49" charset="0"/>
                <a:cs typeface="Courier New" pitchFamily="49" charset="0"/>
              </a:rPr>
              <a:t>)+a(</a:t>
            </a:r>
            <a:r>
              <a:rPr lang="en-US" sz="2100" dirty="0" err="1">
                <a:latin typeface="Courier New" pitchFamily="49" charset="0"/>
                <a:cs typeface="Courier New" pitchFamily="49" charset="0"/>
              </a:rPr>
              <a:t>i,k</a:t>
            </a:r>
            <a:r>
              <a:rPr lang="en-US" sz="2100" dirty="0">
                <a:latin typeface="Courier New" pitchFamily="49" charset="0"/>
                <a:cs typeface="Courier New" pitchFamily="49" charset="0"/>
              </a:rPr>
              <a:t>)*</a:t>
            </a:r>
            <a:r>
              <a:rPr lang="en-US" sz="2100" dirty="0" smtClean="0">
                <a:latin typeface="Courier New" pitchFamily="49" charset="0"/>
                <a:cs typeface="Courier New" pitchFamily="49" charset="0"/>
              </a:rPr>
              <a:t>b(</a:t>
            </a:r>
            <a:r>
              <a:rPr lang="en-US" sz="2100" dirty="0" err="1" smtClean="0">
                <a:latin typeface="Courier New" pitchFamily="49" charset="0"/>
                <a:cs typeface="Courier New" pitchFamily="49" charset="0"/>
              </a:rPr>
              <a:t>k,j</a:t>
            </a:r>
            <a:r>
              <a:rPr lang="en-US" sz="2100" dirty="0" smtClean="0">
                <a:latin typeface="Courier New" pitchFamily="49" charset="0"/>
                <a:cs typeface="Courier New" pitchFamily="49" charset="0"/>
              </a:rPr>
              <a:t>)</a:t>
            </a:r>
          </a:p>
          <a:p>
            <a:pPr marL="0" indent="0">
              <a:spcBef>
                <a:spcPts val="0"/>
              </a:spcBef>
              <a:buNone/>
            </a:pPr>
            <a:r>
              <a:rPr lang="en-US" sz="2100" dirty="0">
                <a:latin typeface="Courier New" pitchFamily="49" charset="0"/>
                <a:cs typeface="Courier New" pitchFamily="49" charset="0"/>
              </a:rPr>
              <a:t> </a:t>
            </a:r>
            <a:r>
              <a:rPr lang="en-US" sz="2100" dirty="0" smtClean="0">
                <a:latin typeface="Courier New" pitchFamily="49" charset="0"/>
                <a:cs typeface="Courier New" pitchFamily="49" charset="0"/>
              </a:rPr>
              <a:t>   </a:t>
            </a:r>
            <a:r>
              <a:rPr lang="en-US" sz="2100" dirty="0" err="1" smtClean="0">
                <a:latin typeface="Courier New" pitchFamily="49" charset="0"/>
                <a:cs typeface="Courier New" pitchFamily="49" charset="0"/>
              </a:rPr>
              <a:t>enddo</a:t>
            </a:r>
            <a:endParaRPr lang="en-US" sz="2100" dirty="0" smtClean="0">
              <a:latin typeface="Courier New" pitchFamily="49" charset="0"/>
              <a:cs typeface="Courier New" pitchFamily="49" charset="0"/>
            </a:endParaRPr>
          </a:p>
          <a:p>
            <a:pPr marL="0" indent="0">
              <a:spcBef>
                <a:spcPts val="0"/>
              </a:spcBef>
              <a:buNone/>
            </a:pPr>
            <a:r>
              <a:rPr lang="en-US" sz="2100" dirty="0" smtClean="0">
                <a:latin typeface="Courier New" pitchFamily="49" charset="0"/>
                <a:cs typeface="Courier New" pitchFamily="49" charset="0"/>
              </a:rPr>
              <a:t>  </a:t>
            </a:r>
            <a:r>
              <a:rPr lang="en-US" sz="2100" dirty="0" err="1" smtClean="0">
                <a:latin typeface="Courier New" pitchFamily="49" charset="0"/>
                <a:cs typeface="Courier New" pitchFamily="49" charset="0"/>
              </a:rPr>
              <a:t>enddo</a:t>
            </a:r>
            <a:endParaRPr lang="en-US" sz="2100" dirty="0" smtClean="0">
              <a:latin typeface="Courier New" pitchFamily="49" charset="0"/>
              <a:cs typeface="Courier New" pitchFamily="49" charset="0"/>
            </a:endParaRPr>
          </a:p>
          <a:p>
            <a:pPr marL="0" indent="0">
              <a:spcBef>
                <a:spcPts val="0"/>
              </a:spcBef>
              <a:buNone/>
            </a:pPr>
            <a:r>
              <a:rPr lang="en-US" sz="2100" dirty="0" err="1">
                <a:latin typeface="Courier New" pitchFamily="49" charset="0"/>
                <a:cs typeface="Courier New" pitchFamily="49" charset="0"/>
              </a:rPr>
              <a:t>e</a:t>
            </a:r>
            <a:r>
              <a:rPr lang="en-US" sz="2100" dirty="0" err="1" smtClean="0">
                <a:latin typeface="Courier New" pitchFamily="49" charset="0"/>
                <a:cs typeface="Courier New" pitchFamily="49" charset="0"/>
              </a:rPr>
              <a:t>nddo</a:t>
            </a:r>
            <a:endParaRPr lang="en-US" sz="2100" dirty="0">
              <a:latin typeface="Courier New" pitchFamily="49" charset="0"/>
              <a:cs typeface="Courier New" pitchFamily="49" charset="0"/>
            </a:endParaRPr>
          </a:p>
          <a:p>
            <a:pPr marL="0" indent="0">
              <a:spcBef>
                <a:spcPts val="0"/>
              </a:spcBef>
              <a:buNone/>
            </a:pPr>
            <a:r>
              <a:rPr lang="en-US" sz="2100" dirty="0" smtClean="0">
                <a:latin typeface="Courier New" pitchFamily="49" charset="0"/>
                <a:cs typeface="Courier New" pitchFamily="49" charset="0"/>
              </a:rPr>
              <a:t>end subroutine</a:t>
            </a:r>
          </a:p>
          <a:p>
            <a:pPr marL="0" indent="0">
              <a:spcBef>
                <a:spcPts val="0"/>
              </a:spcBef>
              <a:buNone/>
            </a:pPr>
            <a:r>
              <a:rPr lang="en-US" sz="1300" dirty="0" smtClean="0">
                <a:latin typeface="Courier New" pitchFamily="49" charset="0"/>
                <a:cs typeface="Courier New" pitchFamily="49" charset="0"/>
                <a:hlinkClick r:id="rId2"/>
              </a:rPr>
              <a:t>http://www.cac.cornell.edu/education/training/ParallelFall2012/OpenMPNov2012.pdf</a:t>
            </a:r>
            <a:endParaRPr lang="en-US" sz="1300" dirty="0">
              <a:latin typeface="Courier New" pitchFamily="49" charset="0"/>
              <a:cs typeface="Courier New"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English: GPGPU</a:t>
            </a:r>
          </a:p>
          <a:p>
            <a:pPr>
              <a:defRPr/>
            </a:pPr>
            <a:r>
              <a:rPr lang="en-US" dirty="0" smtClean="0"/>
              <a:t>Tue Apr 14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54</a:t>
            </a:fld>
            <a:endParaRPr lang="en-US"/>
          </a:p>
        </p:txBody>
      </p:sp>
    </p:spTree>
    <p:extLst>
      <p:ext uri="{BB962C8B-B14F-4D97-AF65-F5344CB8AC3E}">
        <p14:creationId xmlns:p14="http://schemas.microsoft.com/office/powerpoint/2010/main" val="374519229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2"/>
          <p:cNvSpPr>
            <a:spLocks noGrp="1" noChangeArrowheads="1"/>
          </p:cNvSpPr>
          <p:nvPr>
            <p:ph type="ctrTitle"/>
          </p:nvPr>
        </p:nvSpPr>
        <p:spPr/>
        <p:txBody>
          <a:bodyPr/>
          <a:lstStyle/>
          <a:p>
            <a:pPr>
              <a:lnSpc>
                <a:spcPct val="90000"/>
              </a:lnSpc>
            </a:pPr>
            <a:r>
              <a:rPr lang="en-US" sz="6000"/>
              <a:t>Digging Deeper:</a:t>
            </a:r>
            <a:br>
              <a:rPr lang="en-US" sz="6000"/>
            </a:br>
            <a:r>
              <a:rPr lang="en-US" sz="6000"/>
              <a:t>CUDA on NVIDIA</a:t>
            </a:r>
          </a:p>
        </p:txBody>
      </p:sp>
    </p:spTree>
    <p:extLst>
      <p:ext uri="{BB962C8B-B14F-4D97-AF65-F5344CB8AC3E}">
        <p14:creationId xmlns:p14="http://schemas.microsoft.com/office/powerpoint/2010/main" val="31428260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8" name="Slide Number Placeholder 4"/>
          <p:cNvSpPr>
            <a:spLocks noGrp="1"/>
          </p:cNvSpPr>
          <p:nvPr>
            <p:ph type="sldNum" sz="quarter" idx="11"/>
          </p:nvPr>
        </p:nvSpPr>
        <p:spPr/>
        <p:txBody>
          <a:bodyPr/>
          <a:lstStyle/>
          <a:p>
            <a:fld id="{671C5E04-4F62-45C4-8AE1-55B65709A8D8}" type="slidenum">
              <a:rPr lang="en-US"/>
              <a:pPr/>
              <a:t>56</a:t>
            </a:fld>
            <a:endParaRPr lang="en-US"/>
          </a:p>
        </p:txBody>
      </p:sp>
      <p:sp>
        <p:nvSpPr>
          <p:cNvPr id="1070082" name="Rectangle 2"/>
          <p:cNvSpPr>
            <a:spLocks noGrp="1" noChangeArrowheads="1"/>
          </p:cNvSpPr>
          <p:nvPr>
            <p:ph type="title"/>
          </p:nvPr>
        </p:nvSpPr>
        <p:spPr/>
        <p:txBody>
          <a:bodyPr/>
          <a:lstStyle/>
          <a:p>
            <a:r>
              <a:rPr lang="en-US" sz="3600"/>
              <a:t>NVIDIA Tesla</a:t>
            </a:r>
          </a:p>
        </p:txBody>
      </p:sp>
      <p:sp>
        <p:nvSpPr>
          <p:cNvPr id="1070083" name="Rectangle 3"/>
          <p:cNvSpPr>
            <a:spLocks noGrp="1" noChangeArrowheads="1"/>
          </p:cNvSpPr>
          <p:nvPr>
            <p:ph type="body" idx="1"/>
          </p:nvPr>
        </p:nvSpPr>
        <p:spPr/>
        <p:txBody>
          <a:bodyPr/>
          <a:lstStyle/>
          <a:p>
            <a:r>
              <a:rPr lang="en-US" dirty="0"/>
              <a:t>NVIDIA </a:t>
            </a:r>
            <a:r>
              <a:rPr lang="en-US" dirty="0" smtClean="0"/>
              <a:t>offers </a:t>
            </a:r>
            <a:r>
              <a:rPr lang="en-US" dirty="0"/>
              <a:t>a GPU platform named Tesla.</a:t>
            </a:r>
          </a:p>
          <a:p>
            <a:r>
              <a:rPr lang="en-US" dirty="0"/>
              <a:t>It consists </a:t>
            </a:r>
            <a:r>
              <a:rPr lang="en-US" dirty="0" smtClean="0"/>
              <a:t>essentially of </a:t>
            </a:r>
            <a:r>
              <a:rPr lang="en-US" dirty="0"/>
              <a:t>their highest end graphics card, minus the video out connector</a:t>
            </a:r>
            <a:r>
              <a:rPr lang="en-US" dirty="0" smtClean="0"/>
              <a:t>.</a:t>
            </a:r>
            <a:endParaRPr lang="en-US" dirty="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352800"/>
            <a:ext cx="2380120" cy="190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478727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6" name="Slide Number Placeholder 4"/>
          <p:cNvSpPr>
            <a:spLocks noGrp="1"/>
          </p:cNvSpPr>
          <p:nvPr>
            <p:ph type="sldNum" sz="quarter" idx="11"/>
          </p:nvPr>
        </p:nvSpPr>
        <p:spPr/>
        <p:txBody>
          <a:bodyPr/>
          <a:lstStyle/>
          <a:p>
            <a:fld id="{D24ECC46-C2EF-4E46-ADAE-2838CE5A8284}" type="slidenum">
              <a:rPr lang="en-US"/>
              <a:pPr/>
              <a:t>57</a:t>
            </a:fld>
            <a:endParaRPr lang="en-US"/>
          </a:p>
        </p:txBody>
      </p:sp>
      <p:sp>
        <p:nvSpPr>
          <p:cNvPr id="1071106" name="Rectangle 2"/>
          <p:cNvSpPr>
            <a:spLocks noGrp="1" noChangeArrowheads="1"/>
          </p:cNvSpPr>
          <p:nvPr>
            <p:ph type="title"/>
          </p:nvPr>
        </p:nvSpPr>
        <p:spPr/>
        <p:txBody>
          <a:bodyPr/>
          <a:lstStyle/>
          <a:p>
            <a:r>
              <a:rPr lang="en-US" sz="3600" dirty="0"/>
              <a:t>NVIDIA Tesla </a:t>
            </a:r>
            <a:r>
              <a:rPr lang="en-US" sz="3600" dirty="0" smtClean="0"/>
              <a:t>K80 </a:t>
            </a:r>
            <a:r>
              <a:rPr lang="en-US" sz="3600" dirty="0" smtClean="0"/>
              <a:t>Card </a:t>
            </a:r>
            <a:r>
              <a:rPr lang="en-US" sz="3600" dirty="0"/>
              <a:t>Specs</a:t>
            </a:r>
          </a:p>
        </p:txBody>
      </p:sp>
      <p:sp>
        <p:nvSpPr>
          <p:cNvPr id="1071107" name="Rectangle 3"/>
          <p:cNvSpPr>
            <a:spLocks noGrp="1" noChangeArrowheads="1"/>
          </p:cNvSpPr>
          <p:nvPr>
            <p:ph type="body" idx="1"/>
          </p:nvPr>
        </p:nvSpPr>
        <p:spPr>
          <a:xfrm>
            <a:off x="609600" y="1371600"/>
            <a:ext cx="8153400" cy="4648200"/>
          </a:xfrm>
        </p:spPr>
        <p:txBody>
          <a:bodyPr/>
          <a:lstStyle/>
          <a:p>
            <a:pPr>
              <a:spcBef>
                <a:spcPts val="0"/>
              </a:spcBef>
            </a:pPr>
            <a:r>
              <a:rPr lang="en-US" dirty="0" smtClean="0"/>
              <a:t>4992</a:t>
            </a:r>
            <a:r>
              <a:rPr lang="en-US" dirty="0" smtClean="0"/>
              <a:t> </a:t>
            </a:r>
            <a:r>
              <a:rPr lang="en-US" dirty="0" smtClean="0"/>
              <a:t>GPU </a:t>
            </a:r>
            <a:r>
              <a:rPr lang="en-US" dirty="0"/>
              <a:t>cores</a:t>
            </a:r>
          </a:p>
          <a:p>
            <a:pPr>
              <a:spcBef>
                <a:spcPts val="0"/>
              </a:spcBef>
            </a:pPr>
            <a:r>
              <a:rPr lang="en-US" dirty="0" smtClean="0"/>
              <a:t>562</a:t>
            </a:r>
            <a:r>
              <a:rPr lang="en-US" dirty="0" smtClean="0"/>
              <a:t> MHz core clock, 875 GHz boost clock</a:t>
            </a:r>
            <a:endParaRPr lang="en-US" dirty="0"/>
          </a:p>
          <a:p>
            <a:pPr>
              <a:spcBef>
                <a:spcPts val="0"/>
              </a:spcBef>
            </a:pPr>
            <a:r>
              <a:rPr lang="en-US" dirty="0"/>
              <a:t>Single precision floating point performance: </a:t>
            </a:r>
            <a:r>
              <a:rPr lang="en-US" dirty="0" smtClean="0"/>
              <a:t>                  1 </a:t>
            </a:r>
            <a:r>
              <a:rPr lang="en-US" dirty="0" smtClean="0"/>
              <a:t>8740</a:t>
            </a:r>
            <a:r>
              <a:rPr lang="en-US" dirty="0" smtClean="0"/>
              <a:t> </a:t>
            </a:r>
            <a:r>
              <a:rPr lang="en-US" dirty="0"/>
              <a:t>GFLOPs </a:t>
            </a:r>
            <a:r>
              <a:rPr lang="en-US" dirty="0" smtClean="0"/>
              <a:t>(2 </a:t>
            </a:r>
            <a:r>
              <a:rPr lang="en-US" dirty="0"/>
              <a:t>single precision flops per clock per core)</a:t>
            </a:r>
          </a:p>
          <a:p>
            <a:pPr>
              <a:spcBef>
                <a:spcPts val="0"/>
              </a:spcBef>
            </a:pPr>
            <a:r>
              <a:rPr lang="en-US" dirty="0"/>
              <a:t>Double precision floating point performance: </a:t>
            </a:r>
            <a:r>
              <a:rPr lang="en-US" dirty="0" smtClean="0"/>
              <a:t>                  </a:t>
            </a:r>
            <a:r>
              <a:rPr lang="en-US" dirty="0"/>
              <a:t> </a:t>
            </a:r>
            <a:r>
              <a:rPr lang="en-US" dirty="0" smtClean="0"/>
              <a:t>       </a:t>
            </a:r>
            <a:r>
              <a:rPr lang="en-US" dirty="0" smtClean="0"/>
              <a:t>2910</a:t>
            </a:r>
            <a:r>
              <a:rPr lang="en-US" dirty="0" smtClean="0"/>
              <a:t>  </a:t>
            </a:r>
            <a:r>
              <a:rPr lang="en-US" dirty="0" smtClean="0"/>
              <a:t>GFLOPs (2/3 </a:t>
            </a:r>
            <a:r>
              <a:rPr lang="en-US" dirty="0"/>
              <a:t>double precision </a:t>
            </a:r>
            <a:r>
              <a:rPr lang="en-US" dirty="0" smtClean="0"/>
              <a:t>flop </a:t>
            </a:r>
            <a:r>
              <a:rPr lang="en-US" dirty="0"/>
              <a:t>per clock per core)</a:t>
            </a:r>
          </a:p>
          <a:p>
            <a:pPr>
              <a:spcBef>
                <a:spcPts val="0"/>
              </a:spcBef>
            </a:pPr>
            <a:r>
              <a:rPr lang="en-US" dirty="0"/>
              <a:t>Internal RAM: </a:t>
            </a:r>
            <a:r>
              <a:rPr lang="en-US" dirty="0" smtClean="0"/>
              <a:t>24 </a:t>
            </a:r>
            <a:r>
              <a:rPr lang="en-US" dirty="0" smtClean="0"/>
              <a:t>GB DDR5</a:t>
            </a:r>
            <a:endParaRPr lang="en-US" dirty="0"/>
          </a:p>
          <a:p>
            <a:pPr>
              <a:spcBef>
                <a:spcPts val="0"/>
              </a:spcBef>
            </a:pPr>
            <a:r>
              <a:rPr lang="en-US" dirty="0"/>
              <a:t>Internal RAM speed: </a:t>
            </a:r>
            <a:r>
              <a:rPr lang="en-US" dirty="0" smtClean="0"/>
              <a:t>480</a:t>
            </a:r>
            <a:r>
              <a:rPr lang="en-US" dirty="0" smtClean="0"/>
              <a:t> </a:t>
            </a:r>
            <a:r>
              <a:rPr lang="en-US" dirty="0" smtClean="0"/>
              <a:t>GB/sec </a:t>
            </a:r>
            <a:r>
              <a:rPr lang="en-US" dirty="0"/>
              <a:t>(compared </a:t>
            </a:r>
            <a:r>
              <a:rPr lang="en-US" dirty="0" smtClean="0"/>
              <a:t>~100</a:t>
            </a:r>
            <a:r>
              <a:rPr lang="en-US" dirty="0" smtClean="0"/>
              <a:t> </a:t>
            </a:r>
            <a:r>
              <a:rPr lang="en-US" dirty="0"/>
              <a:t>GB/sec for regular RAM)</a:t>
            </a:r>
          </a:p>
          <a:p>
            <a:pPr>
              <a:spcBef>
                <a:spcPts val="0"/>
              </a:spcBef>
            </a:pPr>
            <a:r>
              <a:rPr lang="en-US" dirty="0"/>
              <a:t>Has to be plugged into a </a:t>
            </a:r>
            <a:r>
              <a:rPr lang="en-US" dirty="0" err="1"/>
              <a:t>PCIe</a:t>
            </a:r>
            <a:r>
              <a:rPr lang="en-US" dirty="0"/>
              <a:t> slot (at most </a:t>
            </a:r>
            <a:r>
              <a:rPr lang="en-US" dirty="0" smtClean="0"/>
              <a:t>16 GB/sec per GPU card)</a:t>
            </a:r>
          </a:p>
          <a:p>
            <a:pPr marL="0" indent="0">
              <a:spcBef>
                <a:spcPts val="0"/>
              </a:spcBef>
              <a:buNone/>
            </a:pPr>
            <a:r>
              <a:rPr lang="en-US" sz="1450" dirty="0" smtClean="0">
                <a:latin typeface="Courier New" pitchFamily="49" charset="0"/>
                <a:cs typeface="Courier New" pitchFamily="49" charset="0"/>
                <a:hlinkClick r:id="rId2"/>
              </a:rPr>
              <a:t>http://www.nvidia.com/object/tesla-servers.html</a:t>
            </a:r>
            <a:endParaRPr lang="en-US" sz="1450" dirty="0" smtClean="0">
              <a:latin typeface="Courier New" pitchFamily="49" charset="0"/>
              <a:cs typeface="Courier New" pitchFamily="49" charset="0"/>
            </a:endParaRPr>
          </a:p>
          <a:p>
            <a:pPr marL="0" indent="0">
              <a:spcBef>
                <a:spcPts val="0"/>
              </a:spcBef>
              <a:buNone/>
            </a:pPr>
            <a:r>
              <a:rPr lang="en-US" sz="1450" dirty="0" smtClean="0">
                <a:latin typeface="Courier New" pitchFamily="49" charset="0"/>
                <a:cs typeface="Courier New" pitchFamily="49" charset="0"/>
                <a:hlinkClick r:id="rId3"/>
              </a:rPr>
              <a:t>http://www.anandtech.com/show/8729/nvidia-launches-tesla-k80-gk210-gpu</a:t>
            </a:r>
            <a:endParaRPr lang="en-US" sz="1450" dirty="0" smtClean="0">
              <a:latin typeface="Courier New" pitchFamily="49" charset="0"/>
              <a:cs typeface="Courier New" pitchFamily="49" charset="0"/>
            </a:endParaRPr>
          </a:p>
          <a:p>
            <a:pPr marL="0" indent="0">
              <a:spcBef>
                <a:spcPts val="0"/>
              </a:spcBef>
              <a:buNone/>
            </a:pPr>
            <a:r>
              <a:rPr lang="en-US" sz="1450" dirty="0" smtClean="0">
                <a:latin typeface="Courier New" pitchFamily="49" charset="0"/>
                <a:cs typeface="Courier New" pitchFamily="49" charset="0"/>
                <a:hlinkClick r:id="rId4"/>
              </a:rPr>
              <a:t>http</a:t>
            </a:r>
            <a:r>
              <a:rPr lang="en-US" sz="1450" dirty="0" smtClean="0">
                <a:latin typeface="Courier New" pitchFamily="49" charset="0"/>
                <a:cs typeface="Courier New" pitchFamily="49" charset="0"/>
                <a:hlinkClick r:id="rId4"/>
              </a:rPr>
              <a:t>://en.wikipedia.org/wiki/Nvidia_Tesla</a:t>
            </a:r>
            <a:endParaRPr lang="en-US" sz="1450" dirty="0">
              <a:latin typeface="Courier New" pitchFamily="49" charset="0"/>
              <a:cs typeface="Courier New" pitchFamily="49" charset="0"/>
            </a:endParaRPr>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1295400"/>
            <a:ext cx="1525414" cy="122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941780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43" name="Slide Number Placeholder 4"/>
          <p:cNvSpPr>
            <a:spLocks noGrp="1"/>
          </p:cNvSpPr>
          <p:nvPr>
            <p:ph type="sldNum" sz="quarter" idx="11"/>
          </p:nvPr>
        </p:nvSpPr>
        <p:spPr/>
        <p:txBody>
          <a:bodyPr/>
          <a:lstStyle/>
          <a:p>
            <a:fld id="{E1D3E975-7A99-4F07-B2AE-E24360AAE179}" type="slidenum">
              <a:rPr lang="en-US"/>
              <a:pPr/>
              <a:t>58</a:t>
            </a:fld>
            <a:endParaRPr lang="en-US"/>
          </a:p>
        </p:txBody>
      </p:sp>
      <p:sp>
        <p:nvSpPr>
          <p:cNvPr id="1073154" name="Rectangle 2"/>
          <p:cNvSpPr>
            <a:spLocks noGrp="1" noChangeArrowheads="1"/>
          </p:cNvSpPr>
          <p:nvPr>
            <p:ph type="title"/>
          </p:nvPr>
        </p:nvSpPr>
        <p:spPr/>
        <p:txBody>
          <a:bodyPr/>
          <a:lstStyle/>
          <a:p>
            <a:r>
              <a:rPr lang="en-US" sz="3600" dirty="0"/>
              <a:t>Compare </a:t>
            </a:r>
            <a:r>
              <a:rPr lang="en-US" sz="3600" dirty="0" smtClean="0"/>
              <a:t>Top x86 </a:t>
            </a:r>
            <a:r>
              <a:rPr lang="en-US" sz="3600" dirty="0"/>
              <a:t>vs </a:t>
            </a:r>
            <a:r>
              <a:rPr lang="en-US" sz="3600" dirty="0" smtClean="0"/>
              <a:t>NVIDIA </a:t>
            </a:r>
            <a:r>
              <a:rPr lang="en-US" sz="3600" dirty="0" smtClean="0"/>
              <a:t>K80</a:t>
            </a:r>
            <a:endParaRPr lang="en-US" sz="3600" dirty="0"/>
          </a:p>
        </p:txBody>
      </p:sp>
      <p:sp>
        <p:nvSpPr>
          <p:cNvPr id="1073155" name="Rectangle 3"/>
          <p:cNvSpPr>
            <a:spLocks noGrp="1" noChangeArrowheads="1"/>
          </p:cNvSpPr>
          <p:nvPr>
            <p:ph type="body" idx="1"/>
          </p:nvPr>
        </p:nvSpPr>
        <p:spPr>
          <a:xfrm>
            <a:off x="685800" y="1219200"/>
            <a:ext cx="7924800" cy="4648200"/>
          </a:xfrm>
        </p:spPr>
        <p:txBody>
          <a:bodyPr/>
          <a:lstStyle/>
          <a:p>
            <a:pPr>
              <a:buFont typeface="Wingdings" pitchFamily="2" charset="2"/>
              <a:buNone/>
            </a:pPr>
            <a:r>
              <a:rPr lang="en-US" dirty="0"/>
              <a:t>Let’s compare the best dual socket x86 server today vs </a:t>
            </a:r>
            <a:r>
              <a:rPr lang="en-US" dirty="0" smtClean="0"/>
              <a:t>K80.</a:t>
            </a:r>
            <a:endParaRPr lang="en-US" dirty="0"/>
          </a:p>
        </p:txBody>
      </p:sp>
      <p:graphicFrame>
        <p:nvGraphicFramePr>
          <p:cNvPr id="1073156" name="Group 4"/>
          <p:cNvGraphicFramePr>
            <a:graphicFrameLocks noGrp="1"/>
          </p:cNvGraphicFramePr>
          <p:nvPr>
            <p:extLst>
              <p:ext uri="{D42A27DB-BD31-4B8C-83A1-F6EECF244321}">
                <p14:modId xmlns:p14="http://schemas.microsoft.com/office/powerpoint/2010/main" val="831689480"/>
              </p:ext>
            </p:extLst>
          </p:nvPr>
        </p:nvGraphicFramePr>
        <p:xfrm>
          <a:off x="609600" y="1676400"/>
          <a:ext cx="8001000" cy="4257168"/>
        </p:xfrm>
        <a:graphic>
          <a:graphicData uri="http://schemas.openxmlformats.org/drawingml/2006/table">
            <a:tbl>
              <a:tblPr/>
              <a:tblGrid>
                <a:gridCol w="2505364"/>
                <a:gridCol w="2343727"/>
                <a:gridCol w="3151909"/>
              </a:tblGrid>
              <a:tr h="450850">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9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1" i="0" u="none" strike="noStrike" cap="none" normalizeH="0" baseline="0" dirty="0" smtClean="0">
                          <a:ln>
                            <a:noFill/>
                          </a:ln>
                          <a:solidFill>
                            <a:schemeClr val="tx1"/>
                          </a:solidFill>
                          <a:effectLst/>
                          <a:latin typeface="Times New Roman" pitchFamily="18" charset="0"/>
                        </a:rPr>
                        <a:t>Dual socket, Intel </a:t>
                      </a:r>
                      <a:r>
                        <a:rPr kumimoji="0" lang="en-US" sz="1900" b="1" i="0" u="none" strike="noStrike" cap="none" normalizeH="0" baseline="0" dirty="0" smtClean="0">
                          <a:ln>
                            <a:noFill/>
                          </a:ln>
                          <a:solidFill>
                            <a:schemeClr val="tx1"/>
                          </a:solidFill>
                          <a:effectLst/>
                          <a:latin typeface="Times New Roman" pitchFamily="18" charset="0"/>
                        </a:rPr>
                        <a:t>2.3 </a:t>
                      </a:r>
                      <a:r>
                        <a:rPr kumimoji="0" lang="en-US" sz="1900" b="1" i="0" u="none" strike="noStrike" cap="none" normalizeH="0" baseline="0" dirty="0" smtClean="0">
                          <a:ln>
                            <a:noFill/>
                          </a:ln>
                          <a:solidFill>
                            <a:schemeClr val="tx1"/>
                          </a:solidFill>
                          <a:effectLst/>
                          <a:latin typeface="Times New Roman" pitchFamily="18" charset="0"/>
                        </a:rPr>
                        <a:t>GHz </a:t>
                      </a:r>
                      <a:r>
                        <a:rPr kumimoji="0" lang="en-US" sz="1900" b="1" i="0" u="none" strike="noStrike" cap="none" normalizeH="0" baseline="0" dirty="0" smtClean="0">
                          <a:ln>
                            <a:noFill/>
                          </a:ln>
                          <a:solidFill>
                            <a:schemeClr val="tx1"/>
                          </a:solidFill>
                          <a:effectLst/>
                          <a:latin typeface="Times New Roman" pitchFamily="18" charset="0"/>
                        </a:rPr>
                        <a:t>18-core</a:t>
                      </a:r>
                      <a:endParaRPr kumimoji="0" lang="en-US" sz="19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1" i="0" u="none" strike="noStrike" cap="none" normalizeH="0" baseline="0" dirty="0" smtClean="0">
                          <a:ln>
                            <a:noFill/>
                          </a:ln>
                          <a:solidFill>
                            <a:schemeClr val="tx1"/>
                          </a:solidFill>
                          <a:effectLst/>
                          <a:latin typeface="Times New Roman" pitchFamily="18" charset="0"/>
                        </a:rPr>
                        <a:t>NVIDIA Tesla </a:t>
                      </a:r>
                      <a:r>
                        <a:rPr kumimoji="0" lang="en-US" sz="1900" b="1" i="0" u="none" strike="noStrike" cap="none" normalizeH="0" baseline="0" dirty="0" smtClean="0">
                          <a:ln>
                            <a:noFill/>
                          </a:ln>
                          <a:solidFill>
                            <a:schemeClr val="tx1"/>
                          </a:solidFill>
                          <a:effectLst/>
                          <a:latin typeface="Times New Roman" pitchFamily="18" charset="0"/>
                        </a:rPr>
                        <a:t>K80          dual cards in an x86 server</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1" i="0" u="none" strike="noStrike" cap="none" normalizeH="0" baseline="0" dirty="0" smtClean="0">
                          <a:ln>
                            <a:noFill/>
                          </a:ln>
                          <a:solidFill>
                            <a:schemeClr val="tx1"/>
                          </a:solidFill>
                          <a:effectLst/>
                          <a:latin typeface="Times New Roman" pitchFamily="18" charset="0"/>
                        </a:rPr>
                        <a:t>Peak DP FLOPs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Times New Roman" pitchFamily="18" charset="0"/>
                        </a:rPr>
                        <a:t>1324.8 </a:t>
                      </a:r>
                      <a:r>
                        <a:rPr kumimoji="0" lang="en-US" sz="1900" b="0" i="0" u="none" strike="noStrike" cap="none" normalizeH="0" baseline="0" dirty="0" smtClean="0">
                          <a:ln>
                            <a:noFill/>
                          </a:ln>
                          <a:solidFill>
                            <a:schemeClr val="tx1"/>
                          </a:solidFill>
                          <a:effectLst/>
                          <a:latin typeface="Times New Roman" pitchFamily="18" charset="0"/>
                        </a:rPr>
                        <a:t>GFLOPs DP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Times New Roman" pitchFamily="18" charset="0"/>
                        </a:rPr>
                        <a:t>5820 </a:t>
                      </a:r>
                      <a:r>
                        <a:rPr kumimoji="0" lang="en-US" sz="1900" b="0" i="0" u="none" strike="noStrike" cap="none" normalizeH="0" baseline="0" dirty="0" smtClean="0">
                          <a:ln>
                            <a:noFill/>
                          </a:ln>
                          <a:solidFill>
                            <a:schemeClr val="tx1"/>
                          </a:solidFill>
                          <a:effectLst/>
                          <a:latin typeface="Times New Roman" pitchFamily="18" charset="0"/>
                        </a:rPr>
                        <a:t>GFLOPs DP </a:t>
                      </a:r>
                      <a:r>
                        <a:rPr kumimoji="0" lang="en-US" sz="1900" b="0" i="0" u="none" strike="noStrike" cap="none" normalizeH="0" baseline="0" dirty="0" smtClean="0">
                          <a:ln>
                            <a:noFill/>
                          </a:ln>
                          <a:solidFill>
                            <a:schemeClr val="tx1"/>
                          </a:solidFill>
                          <a:effectLst/>
                          <a:latin typeface="Times New Roman" pitchFamily="18" charset="0"/>
                        </a:rPr>
                        <a:t>(4.4x</a:t>
                      </a:r>
                      <a:r>
                        <a:rPr kumimoji="0" lang="en-US" sz="19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48602">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1" i="0" u="none" strike="noStrike" cap="none" normalizeH="0" baseline="0" smtClean="0">
                          <a:ln>
                            <a:noFill/>
                          </a:ln>
                          <a:solidFill>
                            <a:schemeClr val="tx1"/>
                          </a:solidFill>
                          <a:effectLst/>
                          <a:latin typeface="Times New Roman" pitchFamily="18" charset="0"/>
                        </a:rPr>
                        <a:t>Peak SP FLOPS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Times New Roman" pitchFamily="18" charset="0"/>
                        </a:rPr>
                        <a:t>2649.6 </a:t>
                      </a:r>
                      <a:r>
                        <a:rPr kumimoji="0" lang="en-US" sz="1900" b="0" i="0" u="none" strike="noStrike" cap="none" normalizeH="0" baseline="0" dirty="0" smtClean="0">
                          <a:ln>
                            <a:noFill/>
                          </a:ln>
                          <a:solidFill>
                            <a:schemeClr val="tx1"/>
                          </a:solidFill>
                          <a:effectLst/>
                          <a:latin typeface="Times New Roman" pitchFamily="18" charset="0"/>
                        </a:rPr>
                        <a:t>GFLOPs SP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Times New Roman" pitchFamily="18" charset="0"/>
                        </a:rPr>
                        <a:t>17,480 </a:t>
                      </a:r>
                      <a:r>
                        <a:rPr kumimoji="0" lang="en-US" sz="1900" b="0" i="0" u="none" strike="noStrike" cap="none" normalizeH="0" baseline="0" dirty="0" smtClean="0">
                          <a:ln>
                            <a:noFill/>
                          </a:ln>
                          <a:solidFill>
                            <a:schemeClr val="tx1"/>
                          </a:solidFill>
                          <a:effectLst/>
                          <a:latin typeface="Times New Roman" pitchFamily="18" charset="0"/>
                        </a:rPr>
                        <a:t>GFLOPs SP </a:t>
                      </a:r>
                      <a:r>
                        <a:rPr kumimoji="0" lang="en-US" sz="1900" b="0" i="0" u="none" strike="noStrike" cap="none" normalizeH="0" baseline="0" dirty="0" smtClean="0">
                          <a:ln>
                            <a:noFill/>
                          </a:ln>
                          <a:solidFill>
                            <a:schemeClr val="tx1"/>
                          </a:solidFill>
                          <a:effectLst/>
                          <a:latin typeface="Times New Roman" pitchFamily="18" charset="0"/>
                        </a:rPr>
                        <a:t>(6.6x</a:t>
                      </a:r>
                      <a:r>
                        <a:rPr kumimoji="0" lang="en-US" sz="19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1" i="0" u="none" strike="noStrike" cap="none" normalizeH="0" baseline="0" smtClean="0">
                          <a:ln>
                            <a:noFill/>
                          </a:ln>
                          <a:solidFill>
                            <a:schemeClr val="tx1"/>
                          </a:solidFill>
                          <a:effectLst/>
                          <a:latin typeface="Times New Roman" pitchFamily="18" charset="0"/>
                        </a:rPr>
                        <a:t>Peak RAM BW</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Times New Roman" pitchFamily="18" charset="0"/>
                        </a:rPr>
                        <a:t>~100 </a:t>
                      </a:r>
                      <a:r>
                        <a:rPr kumimoji="0" lang="en-US" sz="1900" b="0" i="0" u="none" strike="noStrike" cap="none" normalizeH="0" baseline="0" dirty="0" smtClean="0">
                          <a:ln>
                            <a:noFill/>
                          </a:ln>
                          <a:solidFill>
                            <a:schemeClr val="tx1"/>
                          </a:solidFill>
                          <a:effectLst/>
                          <a:latin typeface="Times New Roman" pitchFamily="18" charset="0"/>
                        </a:rPr>
                        <a:t>GB/sec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Times New Roman" pitchFamily="18" charset="0"/>
                        </a:rPr>
                        <a:t>~480 </a:t>
                      </a:r>
                      <a:r>
                        <a:rPr kumimoji="0" lang="en-US" sz="1900" b="0" i="0" u="none" strike="noStrike" cap="none" normalizeH="0" baseline="0" dirty="0" smtClean="0">
                          <a:ln>
                            <a:noFill/>
                          </a:ln>
                          <a:solidFill>
                            <a:schemeClr val="tx1"/>
                          </a:solidFill>
                          <a:effectLst/>
                          <a:latin typeface="Times New Roman" pitchFamily="18" charset="0"/>
                        </a:rPr>
                        <a:t>GB/sec </a:t>
                      </a:r>
                      <a:r>
                        <a:rPr kumimoji="0" lang="en-US" sz="1900" b="0" i="0" u="none" strike="noStrike" cap="none" normalizeH="0" baseline="0" dirty="0" smtClean="0">
                          <a:ln>
                            <a:noFill/>
                          </a:ln>
                          <a:solidFill>
                            <a:schemeClr val="tx1"/>
                          </a:solidFill>
                          <a:effectLst/>
                          <a:latin typeface="Times New Roman" pitchFamily="18" charset="0"/>
                        </a:rPr>
                        <a:t>(4.8x</a:t>
                      </a:r>
                      <a:r>
                        <a:rPr kumimoji="0" lang="en-US" sz="19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1" i="0" u="none" strike="noStrike" cap="none" normalizeH="0" baseline="0" smtClean="0">
                          <a:ln>
                            <a:noFill/>
                          </a:ln>
                          <a:solidFill>
                            <a:schemeClr val="tx1"/>
                          </a:solidFill>
                          <a:effectLst/>
                          <a:latin typeface="Times New Roman" pitchFamily="18" charset="0"/>
                        </a:rPr>
                        <a:t>Peak PCIe BW</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Times New Roman" pitchFamily="18" charset="0"/>
                        </a:rPr>
                        <a:t>N/A</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Times New Roman" pitchFamily="18" charset="0"/>
                        </a:rPr>
                        <a:t>16 GB/sec</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1" i="0" u="none" strike="noStrike" cap="none" normalizeH="0" baseline="0" dirty="0" smtClean="0">
                          <a:ln>
                            <a:noFill/>
                          </a:ln>
                          <a:solidFill>
                            <a:schemeClr val="tx1"/>
                          </a:solidFill>
                          <a:effectLst/>
                          <a:latin typeface="Times New Roman" pitchFamily="18" charset="0"/>
                        </a:rPr>
                        <a:t>Needs x86 server to </a:t>
                      </a:r>
                      <a:r>
                        <a:rPr kumimoji="0" lang="en-US" sz="1900" b="1" i="0" u="none" strike="noStrike" cap="none" normalizeH="0" baseline="0" dirty="0" smtClean="0">
                          <a:ln>
                            <a:noFill/>
                          </a:ln>
                          <a:solidFill>
                            <a:schemeClr val="tx1"/>
                          </a:solidFill>
                          <a:effectLst/>
                          <a:latin typeface="Times New Roman" pitchFamily="18" charset="0"/>
                        </a:rPr>
                        <a:t>be part of?</a:t>
                      </a:r>
                      <a:endParaRPr kumimoji="0" lang="en-US" sz="19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0" i="0" u="none" strike="noStrike" cap="none" normalizeH="0" baseline="0" smtClean="0">
                          <a:ln>
                            <a:noFill/>
                          </a:ln>
                          <a:solidFill>
                            <a:schemeClr val="tx1"/>
                          </a:solidFill>
                          <a:effectLst/>
                          <a:latin typeface="Times New Roman" pitchFamily="18" charset="0"/>
                        </a:rPr>
                        <a:t>No</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Times New Roman" pitchFamily="18" charset="0"/>
                        </a:rPr>
                        <a:t>Yes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1" i="0" u="none" strike="noStrike" cap="none" normalizeH="0" baseline="0" smtClean="0">
                          <a:ln>
                            <a:noFill/>
                          </a:ln>
                          <a:solidFill>
                            <a:schemeClr val="tx1"/>
                          </a:solidFill>
                          <a:effectLst/>
                          <a:latin typeface="Times New Roman" pitchFamily="18" charset="0"/>
                        </a:rPr>
                        <a:t>Power/Heat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Times New Roman" pitchFamily="18" charset="0"/>
                        </a:rPr>
                        <a:t>~350 W</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Times New Roman" pitchFamily="18" charset="0"/>
                        </a:rPr>
                        <a:t>2 </a:t>
                      </a:r>
                      <a:r>
                        <a:rPr kumimoji="0" lang="en-US" sz="1900" b="0" i="0" u="none" strike="noStrike" cap="none" normalizeH="0" baseline="0" dirty="0" smtClean="0">
                          <a:ln>
                            <a:noFill/>
                          </a:ln>
                          <a:solidFill>
                            <a:schemeClr val="tx1"/>
                          </a:solidFill>
                          <a:effectLst/>
                          <a:latin typeface="Times New Roman" pitchFamily="18" charset="0"/>
                        </a:rPr>
                        <a:t>× 300 </a:t>
                      </a:r>
                      <a:r>
                        <a:rPr kumimoji="0" lang="en-US" sz="1900" b="0" i="0" u="none" strike="noStrike" cap="none" normalizeH="0" baseline="0" dirty="0" smtClean="0">
                          <a:ln>
                            <a:noFill/>
                          </a:ln>
                          <a:solidFill>
                            <a:schemeClr val="tx1"/>
                          </a:solidFill>
                          <a:effectLst/>
                          <a:latin typeface="Times New Roman" pitchFamily="18" charset="0"/>
                        </a:rPr>
                        <a:t>W + ~400 W </a:t>
                      </a:r>
                      <a:r>
                        <a:rPr kumimoji="0" lang="en-US" sz="1900" b="0" i="0" u="none" strike="noStrike" cap="none" normalizeH="0" baseline="0" dirty="0" smtClean="0">
                          <a:ln>
                            <a:noFill/>
                          </a:ln>
                          <a:solidFill>
                            <a:schemeClr val="tx1"/>
                          </a:solidFill>
                          <a:effectLst/>
                          <a:latin typeface="Times New Roman" pitchFamily="18" charset="0"/>
                        </a:rPr>
                        <a:t>(~2.9x</a:t>
                      </a:r>
                      <a:r>
                        <a:rPr kumimoji="0" lang="en-US" sz="19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1" i="0" u="none" strike="noStrike" cap="none" normalizeH="0" baseline="0" smtClean="0">
                          <a:ln>
                            <a:noFill/>
                          </a:ln>
                          <a:solidFill>
                            <a:schemeClr val="tx1"/>
                          </a:solidFill>
                          <a:effectLst/>
                          <a:latin typeface="Times New Roman" pitchFamily="18" charset="0"/>
                        </a:rPr>
                        <a:t>Code portable?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0" i="0" u="none" strike="noStrike" cap="none" normalizeH="0" baseline="0" smtClean="0">
                          <a:ln>
                            <a:noFill/>
                          </a:ln>
                          <a:solidFill>
                            <a:schemeClr val="tx1"/>
                          </a:solidFill>
                          <a:effectLst/>
                          <a:latin typeface="Times New Roman" pitchFamily="18" charset="0"/>
                        </a:rPr>
                        <a:t>Yes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Times New Roman" pitchFamily="18" charset="0"/>
                        </a:rPr>
                        <a:t>No (CUDA)</a:t>
                      </a:r>
                    </a:p>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Times New Roman" pitchFamily="18" charset="0"/>
                        </a:rPr>
                        <a:t>Yes (</a:t>
                      </a:r>
                      <a:r>
                        <a:rPr kumimoji="0" lang="en-US" sz="1900" b="0" i="0" u="none" strike="noStrike" cap="none" normalizeH="0" baseline="0" dirty="0" err="1" smtClean="0">
                          <a:ln>
                            <a:noFill/>
                          </a:ln>
                          <a:solidFill>
                            <a:schemeClr val="tx1"/>
                          </a:solidFill>
                          <a:effectLst/>
                          <a:latin typeface="Times New Roman" pitchFamily="18" charset="0"/>
                        </a:rPr>
                        <a:t>OpenACC</a:t>
                      </a:r>
                      <a:r>
                        <a:rPr kumimoji="0" lang="en-US" sz="1900" b="0" i="0" u="none" strike="noStrike" cap="none" normalizeH="0" baseline="0" dirty="0" smtClean="0">
                          <a:ln>
                            <a:noFill/>
                          </a:ln>
                          <a:solidFill>
                            <a:schemeClr val="tx1"/>
                          </a:solidFill>
                          <a:effectLst/>
                          <a:latin typeface="Times New Roman" pitchFamily="18" charset="0"/>
                        </a:rPr>
                        <a:t>, </a:t>
                      </a:r>
                      <a:r>
                        <a:rPr kumimoji="0" lang="en-US" sz="1900" b="0" i="0" u="none" strike="noStrike" cap="none" normalizeH="0" baseline="0" dirty="0" err="1" smtClean="0">
                          <a:ln>
                            <a:noFill/>
                          </a:ln>
                          <a:solidFill>
                            <a:schemeClr val="tx1"/>
                          </a:solidFill>
                          <a:effectLst/>
                          <a:latin typeface="Times New Roman" pitchFamily="18" charset="0"/>
                        </a:rPr>
                        <a:t>OpenCL</a:t>
                      </a:r>
                      <a:r>
                        <a:rPr kumimoji="0" lang="en-US" sz="19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20496867"/>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40" name="Slide Number Placeholder 4"/>
          <p:cNvSpPr>
            <a:spLocks noGrp="1"/>
          </p:cNvSpPr>
          <p:nvPr>
            <p:ph type="sldNum" sz="quarter" idx="11"/>
          </p:nvPr>
        </p:nvSpPr>
        <p:spPr/>
        <p:txBody>
          <a:bodyPr/>
          <a:lstStyle/>
          <a:p>
            <a:fld id="{9114937C-B6BF-427F-A1D8-93BC6AF42831}" type="slidenum">
              <a:rPr lang="en-US"/>
              <a:pPr/>
              <a:t>59</a:t>
            </a:fld>
            <a:endParaRPr lang="en-US"/>
          </a:p>
        </p:txBody>
      </p:sp>
      <p:sp>
        <p:nvSpPr>
          <p:cNvPr id="1074178" name="Rectangle 2"/>
          <p:cNvSpPr>
            <a:spLocks noGrp="1" noChangeArrowheads="1"/>
          </p:cNvSpPr>
          <p:nvPr>
            <p:ph type="title"/>
          </p:nvPr>
        </p:nvSpPr>
        <p:spPr/>
        <p:txBody>
          <a:bodyPr/>
          <a:lstStyle/>
          <a:p>
            <a:r>
              <a:rPr lang="en-US" sz="3600" dirty="0"/>
              <a:t>Compare </a:t>
            </a:r>
            <a:r>
              <a:rPr lang="en-US" sz="3600" dirty="0" smtClean="0"/>
              <a:t>Top x86 </a:t>
            </a:r>
            <a:r>
              <a:rPr lang="en-US" sz="3600" dirty="0"/>
              <a:t>vs </a:t>
            </a:r>
            <a:r>
              <a:rPr lang="en-US" sz="3600" dirty="0" smtClean="0"/>
              <a:t>NVIDIA </a:t>
            </a:r>
            <a:r>
              <a:rPr lang="en-US" sz="3600" dirty="0" smtClean="0"/>
              <a:t>K80</a:t>
            </a:r>
            <a:endParaRPr lang="en-US" sz="3600" dirty="0"/>
          </a:p>
        </p:txBody>
      </p:sp>
      <p:sp>
        <p:nvSpPr>
          <p:cNvPr id="1074179" name="Rectangle 3"/>
          <p:cNvSpPr>
            <a:spLocks noGrp="1" noChangeArrowheads="1"/>
          </p:cNvSpPr>
          <p:nvPr>
            <p:ph type="body" idx="1"/>
          </p:nvPr>
        </p:nvSpPr>
        <p:spPr>
          <a:xfrm>
            <a:off x="685800" y="1219200"/>
            <a:ext cx="7924800" cy="4648200"/>
          </a:xfrm>
        </p:spPr>
        <p:txBody>
          <a:bodyPr/>
          <a:lstStyle/>
          <a:p>
            <a:pPr algn="ctr">
              <a:buFont typeface="Wingdings" pitchFamily="2" charset="2"/>
              <a:buNone/>
            </a:pPr>
            <a:r>
              <a:rPr lang="en-US" dirty="0"/>
              <a:t>Here are some interesting measures:</a:t>
            </a:r>
          </a:p>
        </p:txBody>
      </p:sp>
      <p:graphicFrame>
        <p:nvGraphicFramePr>
          <p:cNvPr id="1074180" name="Group 4"/>
          <p:cNvGraphicFramePr>
            <a:graphicFrameLocks noGrp="1"/>
          </p:cNvGraphicFramePr>
          <p:nvPr>
            <p:extLst>
              <p:ext uri="{D42A27DB-BD31-4B8C-83A1-F6EECF244321}">
                <p14:modId xmlns:p14="http://schemas.microsoft.com/office/powerpoint/2010/main" val="1401214234"/>
              </p:ext>
            </p:extLst>
          </p:nvPr>
        </p:nvGraphicFramePr>
        <p:xfrm>
          <a:off x="762000" y="1676400"/>
          <a:ext cx="7696200" cy="3346450"/>
        </p:xfrm>
        <a:graphic>
          <a:graphicData uri="http://schemas.openxmlformats.org/drawingml/2006/table">
            <a:tbl>
              <a:tblPr/>
              <a:tblGrid>
                <a:gridCol w="2438400"/>
                <a:gridCol w="2286000"/>
                <a:gridCol w="2971800"/>
              </a:tblGrid>
              <a:tr h="450850">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9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1" i="0" u="none" strike="noStrike" cap="none" normalizeH="0" baseline="0" dirty="0" smtClean="0">
                          <a:ln>
                            <a:noFill/>
                          </a:ln>
                          <a:solidFill>
                            <a:schemeClr val="tx1"/>
                          </a:solidFill>
                          <a:effectLst/>
                          <a:latin typeface="Times New Roman" pitchFamily="18" charset="0"/>
                        </a:rPr>
                        <a:t>Dual socket, </a:t>
                      </a:r>
                      <a:r>
                        <a:rPr kumimoji="0" lang="en-US" sz="1900" b="1" i="0" u="none" strike="noStrike" cap="none" normalizeH="0" baseline="0" dirty="0" smtClean="0">
                          <a:ln>
                            <a:noFill/>
                          </a:ln>
                          <a:solidFill>
                            <a:schemeClr val="tx1"/>
                          </a:solidFill>
                          <a:effectLst/>
                          <a:latin typeface="Times New Roman" pitchFamily="18" charset="0"/>
                        </a:rPr>
                        <a:t>Intel 2.3 </a:t>
                      </a:r>
                      <a:r>
                        <a:rPr kumimoji="0" lang="en-US" sz="1900" b="1" i="0" u="none" strike="noStrike" cap="none" normalizeH="0" baseline="0" dirty="0" smtClean="0">
                          <a:ln>
                            <a:noFill/>
                          </a:ln>
                          <a:solidFill>
                            <a:schemeClr val="tx1"/>
                          </a:solidFill>
                          <a:effectLst/>
                          <a:latin typeface="Times New Roman" pitchFamily="18" charset="0"/>
                        </a:rPr>
                        <a:t>GHz </a:t>
                      </a:r>
                      <a:r>
                        <a:rPr kumimoji="0" lang="en-US" sz="1900" b="1" i="0" u="none" strike="noStrike" cap="none" normalizeH="0" baseline="0" dirty="0" smtClean="0">
                          <a:ln>
                            <a:noFill/>
                          </a:ln>
                          <a:solidFill>
                            <a:schemeClr val="tx1"/>
                          </a:solidFill>
                          <a:effectLst/>
                          <a:latin typeface="Times New Roman" pitchFamily="18" charset="0"/>
                        </a:rPr>
                        <a:t>18-core</a:t>
                      </a:r>
                      <a:endParaRPr kumimoji="0" lang="en-US" sz="19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1" i="0" u="none" strike="noStrike" cap="none" normalizeH="0" baseline="0" dirty="0" smtClean="0">
                          <a:ln>
                            <a:noFill/>
                          </a:ln>
                          <a:solidFill>
                            <a:schemeClr val="tx1"/>
                          </a:solidFill>
                          <a:effectLst/>
                          <a:latin typeface="Times New Roman" pitchFamily="18" charset="0"/>
                        </a:rPr>
                        <a:t>NVIDIA Tesla </a:t>
                      </a:r>
                      <a:r>
                        <a:rPr kumimoji="0" lang="en-US" sz="1900" b="1" i="0" u="none" strike="noStrike" cap="none" normalizeH="0" baseline="0" dirty="0" smtClean="0">
                          <a:ln>
                            <a:noFill/>
                          </a:ln>
                          <a:solidFill>
                            <a:schemeClr val="tx1"/>
                          </a:solidFill>
                          <a:effectLst/>
                          <a:latin typeface="Times New Roman" pitchFamily="18" charset="0"/>
                        </a:rPr>
                        <a:t>K80</a:t>
                      </a:r>
                      <a:endParaRPr kumimoji="0" lang="en-US" sz="19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1" i="0" u="none" strike="noStrike" cap="none" normalizeH="0" baseline="0" smtClean="0">
                          <a:ln>
                            <a:noFill/>
                          </a:ln>
                          <a:solidFill>
                            <a:schemeClr val="tx1"/>
                          </a:solidFill>
                          <a:effectLst/>
                          <a:latin typeface="Times New Roman" pitchFamily="18" charset="0"/>
                        </a:rPr>
                        <a:t>DP GFLOPs/Watt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Times New Roman" pitchFamily="18" charset="0"/>
                        </a:rPr>
                        <a:t>~3.8 </a:t>
                      </a:r>
                      <a:r>
                        <a:rPr kumimoji="0" lang="en-US" sz="1900" b="0" i="0" u="none" strike="noStrike" cap="none" normalizeH="0" baseline="0" dirty="0" smtClean="0">
                          <a:ln>
                            <a:noFill/>
                          </a:ln>
                          <a:solidFill>
                            <a:schemeClr val="tx1"/>
                          </a:solidFill>
                          <a:effectLst/>
                          <a:latin typeface="Times New Roman" pitchFamily="18" charset="0"/>
                        </a:rPr>
                        <a:t>GFLOPs/Watt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Times New Roman" pitchFamily="18" charset="0"/>
                        </a:rPr>
                        <a:t>~5.8 </a:t>
                      </a:r>
                      <a:r>
                        <a:rPr kumimoji="0" lang="en-US" sz="1900" b="0" i="0" u="none" strike="noStrike" cap="none" normalizeH="0" baseline="0" dirty="0" smtClean="0">
                          <a:ln>
                            <a:noFill/>
                          </a:ln>
                          <a:solidFill>
                            <a:schemeClr val="tx1"/>
                          </a:solidFill>
                          <a:effectLst/>
                          <a:latin typeface="Times New Roman" pitchFamily="18" charset="0"/>
                        </a:rPr>
                        <a:t>GFLOPs/Watt </a:t>
                      </a:r>
                      <a:r>
                        <a:rPr kumimoji="0" lang="en-US" sz="1900" b="0" i="0" u="none" strike="noStrike" cap="none" normalizeH="0" baseline="0" dirty="0" smtClean="0">
                          <a:ln>
                            <a:noFill/>
                          </a:ln>
                          <a:solidFill>
                            <a:schemeClr val="tx1"/>
                          </a:solidFill>
                          <a:effectLst/>
                          <a:latin typeface="Times New Roman" pitchFamily="18" charset="0"/>
                        </a:rPr>
                        <a:t>(~1.5x</a:t>
                      </a:r>
                      <a:r>
                        <a:rPr kumimoji="0" lang="en-US" sz="19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1" i="0" u="none" strike="noStrike" cap="none" normalizeH="0" baseline="0" dirty="0" smtClean="0">
                          <a:ln>
                            <a:noFill/>
                          </a:ln>
                          <a:solidFill>
                            <a:schemeClr val="tx1"/>
                          </a:solidFill>
                          <a:effectLst/>
                          <a:latin typeface="Times New Roman" pitchFamily="18" charset="0"/>
                        </a:rPr>
                        <a:t>SP GFLOPS/Watt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Times New Roman" pitchFamily="18" charset="0"/>
                        </a:rPr>
                        <a:t>~7.6 </a:t>
                      </a:r>
                      <a:r>
                        <a:rPr kumimoji="0" lang="en-US" sz="1900" b="0" i="0" u="none" strike="noStrike" cap="none" normalizeH="0" baseline="0" dirty="0" smtClean="0">
                          <a:ln>
                            <a:noFill/>
                          </a:ln>
                          <a:solidFill>
                            <a:schemeClr val="tx1"/>
                          </a:solidFill>
                          <a:effectLst/>
                          <a:latin typeface="Times New Roman" pitchFamily="18" charset="0"/>
                        </a:rPr>
                        <a:t>GFLOPs/Watt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Times New Roman" pitchFamily="18" charset="0"/>
                        </a:rPr>
                        <a:t>~17.5 </a:t>
                      </a:r>
                      <a:r>
                        <a:rPr kumimoji="0" lang="en-US" sz="1900" b="0" i="0" u="none" strike="noStrike" cap="none" normalizeH="0" baseline="0" dirty="0" smtClean="0">
                          <a:ln>
                            <a:noFill/>
                          </a:ln>
                          <a:solidFill>
                            <a:schemeClr val="tx1"/>
                          </a:solidFill>
                          <a:effectLst/>
                          <a:latin typeface="Times New Roman" pitchFamily="18" charset="0"/>
                        </a:rPr>
                        <a:t>GFLOPs/Watt </a:t>
                      </a:r>
                      <a:r>
                        <a:rPr kumimoji="0" lang="en-US" sz="1900" b="0" i="0" u="none" strike="noStrike" cap="none" normalizeH="0" baseline="0" dirty="0" smtClean="0">
                          <a:ln>
                            <a:noFill/>
                          </a:ln>
                          <a:solidFill>
                            <a:schemeClr val="tx1"/>
                          </a:solidFill>
                          <a:effectLst/>
                          <a:latin typeface="Times New Roman" pitchFamily="18" charset="0"/>
                        </a:rPr>
                        <a:t>(~2.3x</a:t>
                      </a:r>
                      <a:r>
                        <a:rPr kumimoji="0" lang="en-US" sz="19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1" i="0" u="none" strike="noStrike" cap="none" normalizeH="0" baseline="0" dirty="0" smtClean="0">
                          <a:ln>
                            <a:noFill/>
                          </a:ln>
                          <a:solidFill>
                            <a:schemeClr val="tx1"/>
                          </a:solidFill>
                          <a:effectLst/>
                          <a:latin typeface="Times New Roman" pitchFamily="18" charset="0"/>
                        </a:rPr>
                        <a:t>DP TFLOPs/</a:t>
                      </a:r>
                      <a:r>
                        <a:rPr kumimoji="0" lang="en-US" sz="1900" b="1" i="0" u="none" strike="noStrike" cap="none" normalizeH="0" baseline="0" dirty="0" err="1" smtClean="0">
                          <a:ln>
                            <a:noFill/>
                          </a:ln>
                          <a:solidFill>
                            <a:schemeClr val="tx1"/>
                          </a:solidFill>
                          <a:effectLst/>
                          <a:latin typeface="Times New Roman" pitchFamily="18" charset="0"/>
                        </a:rPr>
                        <a:t>sq</a:t>
                      </a:r>
                      <a:r>
                        <a:rPr kumimoji="0" lang="en-US" sz="1900" b="1" i="0" u="none" strike="noStrike" cap="none" normalizeH="0" baseline="0" dirty="0" smtClean="0">
                          <a:ln>
                            <a:noFill/>
                          </a:ln>
                          <a:solidFill>
                            <a:schemeClr val="tx1"/>
                          </a:solidFill>
                          <a:effectLst/>
                          <a:latin typeface="Times New Roman" pitchFamily="18" charset="0"/>
                        </a:rPr>
                        <a:t> </a:t>
                      </a:r>
                      <a:r>
                        <a:rPr kumimoji="0" lang="en-US" sz="1900" b="1" i="0" u="none" strike="noStrike" cap="none" normalizeH="0" baseline="0" dirty="0" err="1" smtClean="0">
                          <a:ln>
                            <a:noFill/>
                          </a:ln>
                          <a:solidFill>
                            <a:schemeClr val="tx1"/>
                          </a:solidFill>
                          <a:effectLst/>
                          <a:latin typeface="Times New Roman" pitchFamily="18" charset="0"/>
                        </a:rPr>
                        <a:t>ft</a:t>
                      </a:r>
                      <a:endParaRPr kumimoji="0" lang="en-US" sz="19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Times New Roman" pitchFamily="18" charset="0"/>
                        </a:rPr>
                        <a:t>~</a:t>
                      </a:r>
                      <a:r>
                        <a:rPr kumimoji="0" lang="en-US" sz="1900" b="0" i="0" u="none" strike="noStrike" cap="none" normalizeH="0" baseline="0" dirty="0" smtClean="0">
                          <a:ln>
                            <a:noFill/>
                          </a:ln>
                          <a:solidFill>
                            <a:schemeClr val="tx1"/>
                          </a:solidFill>
                          <a:effectLst/>
                          <a:latin typeface="Times New Roman" pitchFamily="18" charset="0"/>
                        </a:rPr>
                        <a:t>10.6 </a:t>
                      </a:r>
                      <a:r>
                        <a:rPr kumimoji="0" lang="en-US" sz="1900" b="0" i="0" u="none" strike="noStrike" cap="none" normalizeH="0" baseline="0" dirty="0" smtClean="0">
                          <a:ln>
                            <a:noFill/>
                          </a:ln>
                          <a:solidFill>
                            <a:schemeClr val="tx1"/>
                          </a:solidFill>
                          <a:effectLst/>
                          <a:latin typeface="Times New Roman" pitchFamily="18" charset="0"/>
                        </a:rPr>
                        <a:t>TFLOPs/</a:t>
                      </a:r>
                      <a:r>
                        <a:rPr kumimoji="0" lang="en-US" sz="1900" b="0" i="0" u="none" strike="noStrike" cap="none" normalizeH="0" baseline="0" dirty="0" err="1" smtClean="0">
                          <a:ln>
                            <a:noFill/>
                          </a:ln>
                          <a:solidFill>
                            <a:schemeClr val="tx1"/>
                          </a:solidFill>
                          <a:effectLst/>
                          <a:latin typeface="Times New Roman" pitchFamily="18" charset="0"/>
                        </a:rPr>
                        <a:t>sq</a:t>
                      </a:r>
                      <a:r>
                        <a:rPr kumimoji="0" lang="en-US" sz="1900" b="0" i="0" u="none" strike="noStrike" cap="none" normalizeH="0" baseline="0" dirty="0" smtClean="0">
                          <a:ln>
                            <a:noFill/>
                          </a:ln>
                          <a:solidFill>
                            <a:schemeClr val="tx1"/>
                          </a:solidFill>
                          <a:effectLst/>
                          <a:latin typeface="Times New Roman" pitchFamily="18" charset="0"/>
                        </a:rPr>
                        <a:t> ft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Times New Roman" pitchFamily="18" charset="0"/>
                        </a:rPr>
                        <a:t>~23.3 </a:t>
                      </a:r>
                      <a:r>
                        <a:rPr kumimoji="0" lang="en-US" sz="1900" b="0" i="0" u="none" strike="noStrike" cap="none" normalizeH="0" baseline="0" dirty="0" smtClean="0">
                          <a:ln>
                            <a:noFill/>
                          </a:ln>
                          <a:solidFill>
                            <a:schemeClr val="tx1"/>
                          </a:solidFill>
                          <a:effectLst/>
                          <a:latin typeface="Times New Roman" pitchFamily="18" charset="0"/>
                        </a:rPr>
                        <a:t>TFLOPs/</a:t>
                      </a:r>
                      <a:r>
                        <a:rPr kumimoji="0" lang="en-US" sz="1900" b="0" i="0" u="none" strike="noStrike" cap="none" normalizeH="0" baseline="0" dirty="0" err="1" smtClean="0">
                          <a:ln>
                            <a:noFill/>
                          </a:ln>
                          <a:solidFill>
                            <a:schemeClr val="tx1"/>
                          </a:solidFill>
                          <a:effectLst/>
                          <a:latin typeface="Times New Roman" pitchFamily="18" charset="0"/>
                        </a:rPr>
                        <a:t>sq</a:t>
                      </a:r>
                      <a:r>
                        <a:rPr kumimoji="0" lang="en-US" sz="1900" b="0" i="0" u="none" strike="noStrike" cap="none" normalizeH="0" baseline="0" dirty="0" smtClean="0">
                          <a:ln>
                            <a:noFill/>
                          </a:ln>
                          <a:solidFill>
                            <a:schemeClr val="tx1"/>
                          </a:solidFill>
                          <a:effectLst/>
                          <a:latin typeface="Times New Roman" pitchFamily="18" charset="0"/>
                        </a:rPr>
                        <a:t> </a:t>
                      </a:r>
                      <a:r>
                        <a:rPr kumimoji="0" lang="en-US" sz="1900" b="0" i="0" u="none" strike="noStrike" cap="none" normalizeH="0" baseline="0" dirty="0" err="1" smtClean="0">
                          <a:ln>
                            <a:noFill/>
                          </a:ln>
                          <a:solidFill>
                            <a:schemeClr val="tx1"/>
                          </a:solidFill>
                          <a:effectLst/>
                          <a:latin typeface="Times New Roman" pitchFamily="18" charset="0"/>
                        </a:rPr>
                        <a:t>ft</a:t>
                      </a:r>
                      <a:r>
                        <a:rPr kumimoji="0" lang="en-US" sz="1900" b="0" i="0" u="none" strike="noStrike" cap="none" normalizeH="0" baseline="0" dirty="0" smtClean="0">
                          <a:ln>
                            <a:noFill/>
                          </a:ln>
                          <a:solidFill>
                            <a:schemeClr val="tx1"/>
                          </a:solidFill>
                          <a:effectLst/>
                          <a:latin typeface="Times New Roman" pitchFamily="18" charset="0"/>
                        </a:rPr>
                        <a:t> </a:t>
                      </a:r>
                      <a:r>
                        <a:rPr kumimoji="0" lang="en-US" sz="1900" b="0" i="0" u="none" strike="noStrike" cap="none" normalizeH="0" baseline="0" dirty="0" smtClean="0">
                          <a:ln>
                            <a:noFill/>
                          </a:ln>
                          <a:solidFill>
                            <a:schemeClr val="tx1"/>
                          </a:solidFill>
                          <a:effectLst/>
                          <a:latin typeface="Times New Roman" pitchFamily="18" charset="0"/>
                        </a:rPr>
                        <a:t>(2.2x</a:t>
                      </a:r>
                      <a:r>
                        <a:rPr kumimoji="0" lang="en-US" sz="19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1" i="0" u="none" strike="noStrike" cap="none" normalizeH="0" baseline="0" dirty="0" smtClean="0">
                          <a:ln>
                            <a:noFill/>
                          </a:ln>
                          <a:solidFill>
                            <a:schemeClr val="tx1"/>
                          </a:solidFill>
                          <a:effectLst/>
                          <a:latin typeface="Times New Roman" pitchFamily="18" charset="0"/>
                        </a:rPr>
                        <a:t>SP TFLOPs/</a:t>
                      </a:r>
                      <a:r>
                        <a:rPr kumimoji="0" lang="en-US" sz="1900" b="1" i="0" u="none" strike="noStrike" cap="none" normalizeH="0" baseline="0" dirty="0" err="1" smtClean="0">
                          <a:ln>
                            <a:noFill/>
                          </a:ln>
                          <a:solidFill>
                            <a:schemeClr val="tx1"/>
                          </a:solidFill>
                          <a:effectLst/>
                          <a:latin typeface="Times New Roman" pitchFamily="18" charset="0"/>
                        </a:rPr>
                        <a:t>sq</a:t>
                      </a:r>
                      <a:r>
                        <a:rPr kumimoji="0" lang="en-US" sz="1900" b="1" i="0" u="none" strike="noStrike" cap="none" normalizeH="0" baseline="0" dirty="0" smtClean="0">
                          <a:ln>
                            <a:noFill/>
                          </a:ln>
                          <a:solidFill>
                            <a:schemeClr val="tx1"/>
                          </a:solidFill>
                          <a:effectLst/>
                          <a:latin typeface="Times New Roman" pitchFamily="18" charset="0"/>
                        </a:rPr>
                        <a:t> </a:t>
                      </a:r>
                      <a:r>
                        <a:rPr kumimoji="0" lang="en-US" sz="1900" b="1" i="0" u="none" strike="noStrike" cap="none" normalizeH="0" baseline="0" dirty="0" err="1" smtClean="0">
                          <a:ln>
                            <a:noFill/>
                          </a:ln>
                          <a:solidFill>
                            <a:schemeClr val="tx1"/>
                          </a:solidFill>
                          <a:effectLst/>
                          <a:latin typeface="Times New Roman" pitchFamily="18" charset="0"/>
                        </a:rPr>
                        <a:t>ft</a:t>
                      </a:r>
                      <a:endParaRPr kumimoji="0" lang="en-US" sz="19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Times New Roman" pitchFamily="18" charset="0"/>
                        </a:rPr>
                        <a:t>~</a:t>
                      </a:r>
                      <a:r>
                        <a:rPr kumimoji="0" lang="en-US" sz="1900" b="0" i="0" u="none" strike="noStrike" cap="none" normalizeH="0" baseline="0" dirty="0" smtClean="0">
                          <a:ln>
                            <a:noFill/>
                          </a:ln>
                          <a:solidFill>
                            <a:schemeClr val="tx1"/>
                          </a:solidFill>
                          <a:effectLst/>
                          <a:latin typeface="Times New Roman" pitchFamily="18" charset="0"/>
                        </a:rPr>
                        <a:t>21.2 </a:t>
                      </a:r>
                      <a:r>
                        <a:rPr kumimoji="0" lang="en-US" sz="1900" b="0" i="0" u="none" strike="noStrike" cap="none" normalizeH="0" baseline="0" dirty="0" smtClean="0">
                          <a:ln>
                            <a:noFill/>
                          </a:ln>
                          <a:solidFill>
                            <a:schemeClr val="tx1"/>
                          </a:solidFill>
                          <a:effectLst/>
                          <a:latin typeface="Times New Roman" pitchFamily="18" charset="0"/>
                        </a:rPr>
                        <a:t>TFLOPs/</a:t>
                      </a:r>
                      <a:r>
                        <a:rPr kumimoji="0" lang="en-US" sz="1900" b="0" i="0" u="none" strike="noStrike" cap="none" normalizeH="0" baseline="0" dirty="0" err="1" smtClean="0">
                          <a:ln>
                            <a:noFill/>
                          </a:ln>
                          <a:solidFill>
                            <a:schemeClr val="tx1"/>
                          </a:solidFill>
                          <a:effectLst/>
                          <a:latin typeface="Times New Roman" pitchFamily="18" charset="0"/>
                        </a:rPr>
                        <a:t>sq</a:t>
                      </a:r>
                      <a:r>
                        <a:rPr kumimoji="0" lang="en-US" sz="1900" b="0" i="0" u="none" strike="noStrike" cap="none" normalizeH="0" baseline="0" dirty="0" smtClean="0">
                          <a:ln>
                            <a:noFill/>
                          </a:ln>
                          <a:solidFill>
                            <a:schemeClr val="tx1"/>
                          </a:solidFill>
                          <a:effectLst/>
                          <a:latin typeface="Times New Roman" pitchFamily="18" charset="0"/>
                        </a:rPr>
                        <a:t> ft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Times New Roman" pitchFamily="18" charset="0"/>
                        </a:rPr>
                        <a:t>~69.9 </a:t>
                      </a:r>
                      <a:r>
                        <a:rPr kumimoji="0" lang="en-US" sz="1900" b="0" i="0" u="none" strike="noStrike" cap="none" normalizeH="0" baseline="0" dirty="0" smtClean="0">
                          <a:ln>
                            <a:noFill/>
                          </a:ln>
                          <a:solidFill>
                            <a:schemeClr val="tx1"/>
                          </a:solidFill>
                          <a:effectLst/>
                          <a:latin typeface="Times New Roman" pitchFamily="18" charset="0"/>
                        </a:rPr>
                        <a:t>TFLOPs/</a:t>
                      </a:r>
                      <a:r>
                        <a:rPr kumimoji="0" lang="en-US" sz="1900" b="0" i="0" u="none" strike="noStrike" cap="none" normalizeH="0" baseline="0" dirty="0" err="1" smtClean="0">
                          <a:ln>
                            <a:noFill/>
                          </a:ln>
                          <a:solidFill>
                            <a:schemeClr val="tx1"/>
                          </a:solidFill>
                          <a:effectLst/>
                          <a:latin typeface="Times New Roman" pitchFamily="18" charset="0"/>
                        </a:rPr>
                        <a:t>sq</a:t>
                      </a:r>
                      <a:r>
                        <a:rPr kumimoji="0" lang="en-US" sz="1900" b="0" i="0" u="none" strike="noStrike" cap="none" normalizeH="0" baseline="0" dirty="0" smtClean="0">
                          <a:ln>
                            <a:noFill/>
                          </a:ln>
                          <a:solidFill>
                            <a:schemeClr val="tx1"/>
                          </a:solidFill>
                          <a:effectLst/>
                          <a:latin typeface="Times New Roman" pitchFamily="18" charset="0"/>
                        </a:rPr>
                        <a:t> </a:t>
                      </a:r>
                      <a:r>
                        <a:rPr kumimoji="0" lang="en-US" sz="1900" b="0" i="0" u="none" strike="noStrike" cap="none" normalizeH="0" baseline="0" dirty="0" err="1" smtClean="0">
                          <a:ln>
                            <a:noFill/>
                          </a:ln>
                          <a:solidFill>
                            <a:schemeClr val="tx1"/>
                          </a:solidFill>
                          <a:effectLst/>
                          <a:latin typeface="Times New Roman" pitchFamily="18" charset="0"/>
                        </a:rPr>
                        <a:t>ft</a:t>
                      </a:r>
                      <a:r>
                        <a:rPr kumimoji="0" lang="en-US" sz="1900" b="0" i="0" u="none" strike="noStrike" cap="none" normalizeH="0" baseline="0" dirty="0" smtClean="0">
                          <a:ln>
                            <a:noFill/>
                          </a:ln>
                          <a:solidFill>
                            <a:schemeClr val="tx1"/>
                          </a:solidFill>
                          <a:effectLst/>
                          <a:latin typeface="Times New Roman" pitchFamily="18" charset="0"/>
                        </a:rPr>
                        <a:t> </a:t>
                      </a:r>
                      <a:r>
                        <a:rPr kumimoji="0" lang="en-US" sz="1900" b="0" i="0" u="none" strike="noStrike" cap="none" normalizeH="0" baseline="0" dirty="0" smtClean="0">
                          <a:ln>
                            <a:noFill/>
                          </a:ln>
                          <a:solidFill>
                            <a:schemeClr val="tx1"/>
                          </a:solidFill>
                          <a:effectLst/>
                          <a:latin typeface="Times New Roman" pitchFamily="18" charset="0"/>
                        </a:rPr>
                        <a:t>(3.3x</a:t>
                      </a:r>
                      <a:r>
                        <a:rPr kumimoji="0" lang="en-US" sz="19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8464">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1" i="0" u="none" strike="noStrike" cap="none" normalizeH="0" baseline="0" dirty="0" smtClean="0">
                          <a:ln>
                            <a:noFill/>
                          </a:ln>
                          <a:solidFill>
                            <a:schemeClr val="tx1"/>
                          </a:solidFill>
                          <a:effectLst/>
                          <a:latin typeface="Times New Roman" pitchFamily="18" charset="0"/>
                        </a:rPr>
                        <a:t>Racks per PFLOP DP</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Times New Roman" pitchFamily="18" charset="0"/>
                        </a:rPr>
                        <a:t>16 </a:t>
                      </a:r>
                      <a:r>
                        <a:rPr kumimoji="0" lang="en-US" sz="1900" b="0" i="0" u="none" strike="noStrike" cap="none" normalizeH="0" baseline="0" dirty="0" smtClean="0">
                          <a:ln>
                            <a:noFill/>
                          </a:ln>
                          <a:solidFill>
                            <a:schemeClr val="tx1"/>
                          </a:solidFill>
                          <a:effectLst/>
                          <a:latin typeface="Times New Roman" pitchFamily="18" charset="0"/>
                        </a:rPr>
                        <a:t>racks/PFLOP DP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Times New Roman" pitchFamily="18" charset="0"/>
                        </a:rPr>
                        <a:t>8 </a:t>
                      </a:r>
                      <a:r>
                        <a:rPr kumimoji="0" lang="en-US" sz="1900" b="0" i="0" u="none" strike="noStrike" cap="none" normalizeH="0" baseline="0" dirty="0" smtClean="0">
                          <a:ln>
                            <a:noFill/>
                          </a:ln>
                          <a:solidFill>
                            <a:schemeClr val="tx1"/>
                          </a:solidFill>
                          <a:effectLst/>
                          <a:latin typeface="Times New Roman" pitchFamily="18" charset="0"/>
                        </a:rPr>
                        <a:t>racks/PFLOP DP </a:t>
                      </a:r>
                      <a:r>
                        <a:rPr kumimoji="0" lang="en-US" sz="1900" b="0" i="0" u="none" strike="noStrike" cap="none" normalizeH="0" baseline="0" dirty="0" smtClean="0">
                          <a:ln>
                            <a:noFill/>
                          </a:ln>
                          <a:solidFill>
                            <a:schemeClr val="tx1"/>
                          </a:solidFill>
                          <a:effectLst/>
                          <a:latin typeface="Times New Roman" pitchFamily="18" charset="0"/>
                        </a:rPr>
                        <a:t>(50%)</a:t>
                      </a:r>
                      <a:endParaRPr kumimoji="0" lang="en-US" sz="19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1" i="0" u="none" strike="noStrike" cap="none" normalizeH="0" baseline="0" dirty="0" smtClean="0">
                          <a:ln>
                            <a:noFill/>
                          </a:ln>
                          <a:solidFill>
                            <a:schemeClr val="tx1"/>
                          </a:solidFill>
                          <a:effectLst/>
                          <a:latin typeface="Times New Roman" pitchFamily="18" charset="0"/>
                        </a:rPr>
                        <a:t>Racks per PFLOP SP</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Times New Roman" pitchFamily="18" charset="0"/>
                        </a:rPr>
                        <a:t>8 </a:t>
                      </a:r>
                      <a:r>
                        <a:rPr kumimoji="0" lang="en-US" sz="1900" b="0" i="0" u="none" strike="noStrike" cap="none" normalizeH="0" baseline="0" dirty="0" smtClean="0">
                          <a:ln>
                            <a:noFill/>
                          </a:ln>
                          <a:solidFill>
                            <a:schemeClr val="tx1"/>
                          </a:solidFill>
                          <a:effectLst/>
                          <a:latin typeface="Times New Roman" pitchFamily="18" charset="0"/>
                        </a:rPr>
                        <a:t>racks/PFLOP SP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Times New Roman" pitchFamily="18" charset="0"/>
                        </a:rPr>
                        <a:t>3 </a:t>
                      </a:r>
                      <a:r>
                        <a:rPr kumimoji="0" lang="en-US" sz="1900" b="0" i="0" u="none" strike="noStrike" cap="none" normalizeH="0" baseline="0" dirty="0" smtClean="0">
                          <a:ln>
                            <a:noFill/>
                          </a:ln>
                          <a:solidFill>
                            <a:schemeClr val="tx1"/>
                          </a:solidFill>
                          <a:effectLst/>
                          <a:latin typeface="Times New Roman" pitchFamily="18" charset="0"/>
                        </a:rPr>
                        <a:t>racks/PFLOP SP </a:t>
                      </a:r>
                      <a:r>
                        <a:rPr kumimoji="0" lang="en-US" sz="1900" b="0" i="0" u="none" strike="noStrike" cap="none" normalizeH="0" baseline="0" dirty="0" smtClean="0">
                          <a:ln>
                            <a:noFill/>
                          </a:ln>
                          <a:solidFill>
                            <a:schemeClr val="tx1"/>
                          </a:solidFill>
                          <a:effectLst/>
                          <a:latin typeface="Times New Roman" pitchFamily="18" charset="0"/>
                        </a:rPr>
                        <a:t>(38%)</a:t>
                      </a:r>
                      <a:endParaRPr kumimoji="0" lang="en-US" sz="19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6472063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GPGPU</a:t>
            </a:r>
            <a:endParaRPr lang="en-US" dirty="0"/>
          </a:p>
          <a:p>
            <a:r>
              <a:rPr lang="en-US" dirty="0" smtClean="0"/>
              <a:t>Tue Apr 14 </a:t>
            </a:r>
            <a:r>
              <a:rPr lang="en-US" dirty="0" smtClean="0"/>
              <a:t>2015</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6</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a:t>
            </a:r>
            <a:r>
              <a:rPr lang="en-US" sz="3600" dirty="0" err="1"/>
              <a:t>etc</a:t>
            </a:r>
            <a:r>
              <a:rPr lang="en-US" sz="3600" dirty="0" smtClean="0"/>
              <a:t>) #1</a:t>
            </a:r>
            <a:endParaRPr lang="en-US" sz="3600" dirty="0"/>
          </a:p>
        </p:txBody>
      </p:sp>
      <p:sp>
        <p:nvSpPr>
          <p:cNvPr id="464899" name="Rectangle 3"/>
          <p:cNvSpPr>
            <a:spLocks noGrp="1" noChangeArrowheads="1"/>
          </p:cNvSpPr>
          <p:nvPr>
            <p:ph type="body" idx="1"/>
          </p:nvPr>
        </p:nvSpPr>
        <p:spPr>
          <a:xfrm>
            <a:off x="457200" y="1187316"/>
            <a:ext cx="8229600" cy="5113020"/>
          </a:xfrm>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a:t>If you AREN’T registered with the </a:t>
            </a:r>
            <a:r>
              <a:rPr lang="en-US" dirty="0" err="1"/>
              <a:t>OneNet</a:t>
            </a:r>
            <a:r>
              <a:rPr lang="en-US" dirty="0"/>
              <a:t> gatekeeper (which is probably the case), then:</a:t>
            </a:r>
          </a:p>
          <a:p>
            <a:pPr lvl="1"/>
            <a:r>
              <a:rPr lang="en-US" sz="2000" dirty="0"/>
              <a:t>Dial</a:t>
            </a:r>
            <a:r>
              <a:rPr lang="en-US" sz="2000" dirty="0">
                <a:latin typeface="Courier New" pitchFamily="49" charset="0"/>
                <a:cs typeface="Courier New" pitchFamily="49" charset="0"/>
              </a:rPr>
              <a:t> </a:t>
            </a:r>
            <a:r>
              <a:rPr lang="en-US" sz="2000" b="1" dirty="0" smtClean="0">
                <a:latin typeface="Courier New" pitchFamily="49" charset="0"/>
                <a:cs typeface="Courier New" pitchFamily="49" charset="0"/>
              </a:rPr>
              <a:t>164.58.250.51</a:t>
            </a:r>
            <a:endParaRPr lang="en-US" sz="2000" b="1" dirty="0">
              <a:latin typeface="Courier New" pitchFamily="49" charset="0"/>
              <a:cs typeface="Courier New" pitchFamily="49" charset="0"/>
            </a:endParaRPr>
          </a:p>
          <a:p>
            <a:pPr lvl="1"/>
            <a:r>
              <a:rPr lang="en-US" sz="2000" dirty="0"/>
              <a:t>Bring up the virtual keypad. </a:t>
            </a:r>
            <a:br>
              <a:rPr lang="en-US" sz="2000" dirty="0"/>
            </a:br>
            <a:r>
              <a:rPr lang="en-US" sz="2000" dirty="0"/>
              <a:t>On some H.323 devices, you can bring up the virtual keypad by typing: </a:t>
            </a:r>
            <a:br>
              <a:rPr lang="en-US" sz="2000" dirty="0"/>
            </a:br>
            <a:r>
              <a:rPr lang="en-US" sz="2000" dirty="0">
                <a:latin typeface="Courier New" pitchFamily="49" charset="0"/>
                <a:cs typeface="Courier New" pitchFamily="49" charset="0"/>
              </a:rPr>
              <a:t># </a:t>
            </a:r>
            <a:r>
              <a:rPr lang="en-US" sz="2000" dirty="0"/>
              <a:t/>
            </a:r>
            <a:br>
              <a:rPr lang="en-US" sz="2000" dirty="0"/>
            </a:br>
            <a:r>
              <a:rPr lang="en-US" sz="2000" dirty="0"/>
              <a:t>(You may want to try without first, then with; some devices won't work </a:t>
            </a:r>
            <a:r>
              <a:rPr lang="en-US" sz="2000" dirty="0" smtClean="0"/>
              <a:t>with the #, </a:t>
            </a:r>
            <a:r>
              <a:rPr lang="en-US" sz="2000" dirty="0"/>
              <a:t>but give cryptic error </a:t>
            </a:r>
            <a:r>
              <a:rPr lang="en-US" sz="2000" dirty="0" smtClean="0"/>
              <a:t>messages about it.)</a:t>
            </a:r>
          </a:p>
          <a:p>
            <a:pPr lvl="1"/>
            <a:r>
              <a:rPr lang="en-US" sz="2000" dirty="0" smtClean="0"/>
              <a:t>When </a:t>
            </a:r>
            <a:r>
              <a:rPr lang="en-US" sz="2000" dirty="0"/>
              <a:t>asked for the conference ID, or if there's no response, enter: </a:t>
            </a:r>
            <a:br>
              <a:rPr lang="en-US" sz="2000" dirty="0"/>
            </a:br>
            <a:r>
              <a:rPr lang="en-US" sz="2000" b="1" dirty="0" smtClean="0">
                <a:latin typeface="Courier New" pitchFamily="49" charset="0"/>
                <a:cs typeface="Courier New" pitchFamily="49" charset="0"/>
              </a:rPr>
              <a:t>0409</a:t>
            </a:r>
          </a:p>
          <a:p>
            <a:pPr lvl="1"/>
            <a:r>
              <a:rPr lang="en-US" sz="2000" dirty="0" smtClean="0"/>
              <a:t>On </a:t>
            </a:r>
            <a:r>
              <a:rPr lang="en-US" sz="2000" dirty="0"/>
              <a:t>most but not all H.323 devices, you indicate the end of </a:t>
            </a:r>
            <a:r>
              <a:rPr lang="en-US" sz="2000" dirty="0" smtClean="0"/>
              <a:t>the </a:t>
            </a:r>
            <a:r>
              <a:rPr lang="en-US" sz="2000" dirty="0"/>
              <a:t>ID with: </a:t>
            </a:r>
            <a:br>
              <a:rPr lang="en-US" sz="2000" dirty="0"/>
            </a:br>
            <a:r>
              <a:rPr lang="en-US" sz="2000"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07574609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5" name="Slide Number Placeholder 4"/>
          <p:cNvSpPr>
            <a:spLocks noGrp="1"/>
          </p:cNvSpPr>
          <p:nvPr>
            <p:ph type="sldNum" sz="quarter" idx="11"/>
          </p:nvPr>
        </p:nvSpPr>
        <p:spPr/>
        <p:txBody>
          <a:bodyPr/>
          <a:lstStyle/>
          <a:p>
            <a:fld id="{A5EB4717-ADBA-4AA9-ADE6-E6F0AA76972F}" type="slidenum">
              <a:rPr lang="en-US"/>
              <a:pPr/>
              <a:t>60</a:t>
            </a:fld>
            <a:endParaRPr lang="en-US"/>
          </a:p>
        </p:txBody>
      </p:sp>
      <p:sp>
        <p:nvSpPr>
          <p:cNvPr id="1075202" name="Rectangle 2"/>
          <p:cNvSpPr>
            <a:spLocks noGrp="1" noChangeArrowheads="1"/>
          </p:cNvSpPr>
          <p:nvPr>
            <p:ph type="title"/>
          </p:nvPr>
        </p:nvSpPr>
        <p:spPr/>
        <p:txBody>
          <a:bodyPr/>
          <a:lstStyle/>
          <a:p>
            <a:r>
              <a:rPr lang="en-US" sz="3600"/>
              <a:t>What Are the Downsides?</a:t>
            </a:r>
          </a:p>
        </p:txBody>
      </p:sp>
      <p:sp>
        <p:nvSpPr>
          <p:cNvPr id="1075203" name="Rectangle 3"/>
          <p:cNvSpPr>
            <a:spLocks noGrp="1" noChangeArrowheads="1"/>
          </p:cNvSpPr>
          <p:nvPr>
            <p:ph type="body" idx="1"/>
          </p:nvPr>
        </p:nvSpPr>
        <p:spPr/>
        <p:txBody>
          <a:bodyPr/>
          <a:lstStyle/>
          <a:p>
            <a:pPr>
              <a:spcBef>
                <a:spcPts val="400"/>
              </a:spcBef>
            </a:pPr>
            <a:r>
              <a:rPr lang="en-US" dirty="0"/>
              <a:t>You have to rewrite your code into CUDA or </a:t>
            </a:r>
            <a:r>
              <a:rPr lang="en-US" dirty="0" err="1"/>
              <a:t>OpenCL</a:t>
            </a:r>
            <a:r>
              <a:rPr lang="en-US" dirty="0"/>
              <a:t> or PGI accelerator </a:t>
            </a:r>
            <a:r>
              <a:rPr lang="en-US" dirty="0" smtClean="0"/>
              <a:t>directives (or someday maybe OpenMP).</a:t>
            </a:r>
            <a:endParaRPr lang="en-US" dirty="0"/>
          </a:p>
          <a:p>
            <a:pPr lvl="1">
              <a:spcBef>
                <a:spcPts val="400"/>
              </a:spcBef>
            </a:pPr>
            <a:r>
              <a:rPr lang="en-US" sz="2400" dirty="0"/>
              <a:t>CUDA: </a:t>
            </a:r>
            <a:r>
              <a:rPr lang="en-US" sz="2400" dirty="0" smtClean="0"/>
              <a:t>Proprietary</a:t>
            </a:r>
          </a:p>
          <a:p>
            <a:pPr lvl="1">
              <a:spcBef>
                <a:spcPts val="400"/>
              </a:spcBef>
            </a:pPr>
            <a:r>
              <a:rPr lang="en-US" sz="2400" dirty="0" err="1" smtClean="0"/>
              <a:t>OpenCL</a:t>
            </a:r>
            <a:r>
              <a:rPr lang="en-US" sz="2400" dirty="0"/>
              <a:t>: portable but cumbersome</a:t>
            </a:r>
          </a:p>
          <a:p>
            <a:pPr lvl="1">
              <a:spcBef>
                <a:spcPts val="400"/>
              </a:spcBef>
            </a:pPr>
            <a:r>
              <a:rPr lang="en-US" sz="2400" dirty="0" err="1" smtClean="0"/>
              <a:t>OpenACC</a:t>
            </a:r>
            <a:r>
              <a:rPr lang="en-US" sz="2400" dirty="0" smtClean="0"/>
              <a:t>, </a:t>
            </a:r>
            <a:r>
              <a:rPr lang="en-US" sz="2400" dirty="0" err="1" smtClean="0"/>
              <a:t>OpenMP</a:t>
            </a:r>
            <a:r>
              <a:rPr lang="en-US" sz="2400" dirty="0" smtClean="0"/>
              <a:t> 4.0: portable, but which to choose</a:t>
            </a:r>
            <a:r>
              <a:rPr lang="en-US" sz="2400" dirty="0" smtClean="0"/>
              <a:t>?</a:t>
            </a:r>
          </a:p>
          <a:p>
            <a:pPr lvl="2">
              <a:spcBef>
                <a:spcPts val="400"/>
              </a:spcBef>
            </a:pPr>
            <a:r>
              <a:rPr lang="en-US" dirty="0" smtClean="0"/>
              <a:t>They may be merging ….</a:t>
            </a:r>
            <a:endParaRPr lang="en-US" dirty="0" smtClean="0"/>
          </a:p>
        </p:txBody>
      </p:sp>
    </p:spTree>
    <p:extLst>
      <p:ext uri="{BB962C8B-B14F-4D97-AF65-F5344CB8AC3E}">
        <p14:creationId xmlns:p14="http://schemas.microsoft.com/office/powerpoint/2010/main" val="1814618926"/>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5" name="Slide Number Placeholder 4"/>
          <p:cNvSpPr>
            <a:spLocks noGrp="1"/>
          </p:cNvSpPr>
          <p:nvPr>
            <p:ph type="sldNum" sz="quarter" idx="11"/>
          </p:nvPr>
        </p:nvSpPr>
        <p:spPr/>
        <p:txBody>
          <a:bodyPr/>
          <a:lstStyle/>
          <a:p>
            <a:fld id="{855710E1-1723-4B42-B65C-4C712E8B69E3}" type="slidenum">
              <a:rPr lang="en-US"/>
              <a:pPr/>
              <a:t>61</a:t>
            </a:fld>
            <a:endParaRPr lang="en-US"/>
          </a:p>
        </p:txBody>
      </p:sp>
      <p:sp>
        <p:nvSpPr>
          <p:cNvPr id="1076226" name="Rectangle 2"/>
          <p:cNvSpPr>
            <a:spLocks noGrp="1" noChangeArrowheads="1"/>
          </p:cNvSpPr>
          <p:nvPr>
            <p:ph type="title"/>
          </p:nvPr>
        </p:nvSpPr>
        <p:spPr/>
        <p:txBody>
          <a:bodyPr/>
          <a:lstStyle/>
          <a:p>
            <a:r>
              <a:rPr lang="en-US" sz="3600"/>
              <a:t>Programming for Performance</a:t>
            </a:r>
          </a:p>
        </p:txBody>
      </p:sp>
      <p:sp>
        <p:nvSpPr>
          <p:cNvPr id="1076227" name="Rectangle 3"/>
          <p:cNvSpPr>
            <a:spLocks noGrp="1" noChangeArrowheads="1"/>
          </p:cNvSpPr>
          <p:nvPr>
            <p:ph type="body" idx="1"/>
          </p:nvPr>
        </p:nvSpPr>
        <p:spPr/>
        <p:txBody>
          <a:bodyPr/>
          <a:lstStyle/>
          <a:p>
            <a:pPr>
              <a:spcBef>
                <a:spcPts val="0"/>
              </a:spcBef>
              <a:buFont typeface="Wingdings" pitchFamily="2" charset="2"/>
              <a:buNone/>
            </a:pPr>
            <a:r>
              <a:rPr lang="en-US" dirty="0"/>
              <a:t>The biggest single performance bottleneck on GPU cards today is the </a:t>
            </a:r>
            <a:r>
              <a:rPr lang="en-US" dirty="0" err="1"/>
              <a:t>PCIe</a:t>
            </a:r>
            <a:r>
              <a:rPr lang="en-US" dirty="0"/>
              <a:t> slot:</a:t>
            </a:r>
          </a:p>
          <a:p>
            <a:pPr>
              <a:spcBef>
                <a:spcPts val="0"/>
              </a:spcBef>
            </a:pPr>
            <a:r>
              <a:rPr lang="en-US" dirty="0" smtClean="0"/>
              <a:t>PCI </a:t>
            </a:r>
            <a:r>
              <a:rPr lang="en-US" dirty="0" smtClean="0"/>
              <a:t>3.0 x16: 16 GB/sec</a:t>
            </a:r>
            <a:endParaRPr lang="en-US" dirty="0"/>
          </a:p>
          <a:p>
            <a:pPr>
              <a:spcBef>
                <a:spcPts val="0"/>
              </a:spcBef>
            </a:pPr>
            <a:r>
              <a:rPr lang="en-US" dirty="0" smtClean="0"/>
              <a:t>2133</a:t>
            </a:r>
            <a:r>
              <a:rPr lang="en-US" dirty="0" smtClean="0"/>
              <a:t> </a:t>
            </a:r>
            <a:r>
              <a:rPr lang="en-US" dirty="0"/>
              <a:t>MHz </a:t>
            </a:r>
            <a:r>
              <a:rPr lang="en-US" dirty="0" smtClean="0"/>
              <a:t>current architectures:  up to </a:t>
            </a:r>
            <a:r>
              <a:rPr lang="en-US" dirty="0" smtClean="0"/>
              <a:t>~100 </a:t>
            </a:r>
            <a:r>
              <a:rPr lang="en-US" dirty="0" smtClean="0"/>
              <a:t>GB/sec per server</a:t>
            </a:r>
            <a:endParaRPr lang="en-US" dirty="0"/>
          </a:p>
          <a:p>
            <a:pPr>
              <a:spcBef>
                <a:spcPts val="0"/>
              </a:spcBef>
            </a:pPr>
            <a:r>
              <a:rPr lang="en-US" dirty="0" smtClean="0"/>
              <a:t>GDDR5 accelerator </a:t>
            </a:r>
            <a:r>
              <a:rPr lang="en-US" dirty="0"/>
              <a:t>card RAM: </a:t>
            </a:r>
            <a:r>
              <a:rPr lang="en-US" dirty="0" smtClean="0"/>
              <a:t>480</a:t>
            </a:r>
            <a:r>
              <a:rPr lang="en-US" dirty="0" smtClean="0"/>
              <a:t> </a:t>
            </a:r>
            <a:r>
              <a:rPr lang="en-US" dirty="0"/>
              <a:t>GB/sec per card</a:t>
            </a:r>
          </a:p>
          <a:p>
            <a:pPr>
              <a:spcBef>
                <a:spcPts val="0"/>
              </a:spcBef>
              <a:buFont typeface="Wingdings" pitchFamily="2" charset="2"/>
              <a:buNone/>
            </a:pPr>
            <a:r>
              <a:rPr lang="en-US" dirty="0"/>
              <a:t>Your goal:</a:t>
            </a:r>
          </a:p>
          <a:p>
            <a:pPr>
              <a:spcBef>
                <a:spcPts val="0"/>
              </a:spcBef>
            </a:pPr>
            <a:r>
              <a:rPr lang="en-US" dirty="0"/>
              <a:t>At startup, move the data from x86 server RAM into </a:t>
            </a:r>
            <a:r>
              <a:rPr lang="en-US" dirty="0" smtClean="0"/>
              <a:t>accelerator RAM</a:t>
            </a:r>
            <a:r>
              <a:rPr lang="en-US" dirty="0"/>
              <a:t>.</a:t>
            </a:r>
          </a:p>
          <a:p>
            <a:pPr>
              <a:spcBef>
                <a:spcPts val="0"/>
              </a:spcBef>
            </a:pPr>
            <a:r>
              <a:rPr lang="en-US" dirty="0"/>
              <a:t>Do almost all the work inside the </a:t>
            </a:r>
            <a:r>
              <a:rPr lang="en-US" dirty="0" smtClean="0"/>
              <a:t>accelerator.</a:t>
            </a:r>
            <a:endParaRPr lang="en-US" dirty="0"/>
          </a:p>
          <a:p>
            <a:pPr>
              <a:spcBef>
                <a:spcPts val="0"/>
              </a:spcBef>
            </a:pPr>
            <a:r>
              <a:rPr lang="en-US" dirty="0"/>
              <a:t>Use the x86 server only for I/O and message passing, to minimize the amount of data moved through the </a:t>
            </a:r>
            <a:r>
              <a:rPr lang="en-US" dirty="0" err="1"/>
              <a:t>PCIe</a:t>
            </a:r>
            <a:r>
              <a:rPr lang="en-US" dirty="0"/>
              <a:t> slot.</a:t>
            </a:r>
          </a:p>
        </p:txBody>
      </p:sp>
    </p:spTree>
    <p:extLst>
      <p:ext uri="{BB962C8B-B14F-4D97-AF65-F5344CB8AC3E}">
        <p14:creationId xmlns:p14="http://schemas.microsoft.com/office/powerpoint/2010/main" val="3324027368"/>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TENTATIVE</a:t>
            </a:r>
            <a:r>
              <a:rPr lang="en-US" dirty="0" smtClean="0">
                <a:effectLst>
                  <a:outerShdw blurRad="38100" dist="38100" dir="2700000" algn="tl">
                    <a:srgbClr val="000000">
                      <a:alpha val="43137"/>
                    </a:srgbClr>
                  </a:outerShdw>
                </a:effectLst>
              </a:rPr>
              <a:t> </a:t>
            </a:r>
            <a:r>
              <a:rPr lang="en-US" dirty="0" smtClean="0"/>
              <a:t>Schedule</a:t>
            </a:r>
            <a:endParaRPr lang="en-US" dirty="0"/>
          </a:p>
        </p:txBody>
      </p:sp>
      <p:sp>
        <p:nvSpPr>
          <p:cNvPr id="3" name="Content Placeholder 2"/>
          <p:cNvSpPr>
            <a:spLocks noGrp="1"/>
          </p:cNvSpPr>
          <p:nvPr>
            <p:ph idx="1"/>
          </p:nvPr>
        </p:nvSpPr>
        <p:spPr>
          <a:xfrm>
            <a:off x="609600" y="1371600"/>
            <a:ext cx="8001000" cy="4648200"/>
          </a:xfrm>
        </p:spPr>
        <p:txBody>
          <a:bodyPr/>
          <a:lstStyle/>
          <a:p>
            <a:pPr marL="0" indent="0">
              <a:spcBef>
                <a:spcPts val="0"/>
              </a:spcBef>
              <a:buNone/>
            </a:pPr>
            <a:r>
              <a:rPr lang="en-US" sz="2200" dirty="0"/>
              <a:t>Tue Jan </a:t>
            </a:r>
            <a:r>
              <a:rPr lang="en-US" sz="2200" dirty="0" smtClean="0"/>
              <a:t>20: GPGPU: </a:t>
            </a:r>
            <a:r>
              <a:rPr lang="en-US" sz="2200" dirty="0"/>
              <a:t>What the Heck is Supercomputing?</a:t>
            </a:r>
          </a:p>
          <a:p>
            <a:pPr marL="0" indent="0">
              <a:spcBef>
                <a:spcPts val="0"/>
              </a:spcBef>
              <a:buNone/>
            </a:pPr>
            <a:r>
              <a:rPr lang="en-US" sz="2200" dirty="0"/>
              <a:t>Tue </a:t>
            </a:r>
            <a:r>
              <a:rPr lang="en-US" sz="2200" dirty="0" smtClean="0"/>
              <a:t>Jan 27: </a:t>
            </a:r>
            <a:r>
              <a:rPr lang="en-US" sz="2200" dirty="0"/>
              <a:t>The Tyranny of the Storage Hierarchy</a:t>
            </a:r>
          </a:p>
          <a:p>
            <a:pPr marL="0" indent="0">
              <a:spcBef>
                <a:spcPts val="0"/>
              </a:spcBef>
              <a:buNone/>
            </a:pPr>
            <a:r>
              <a:rPr lang="en-US" sz="2200" dirty="0"/>
              <a:t>Tue Feb </a:t>
            </a:r>
            <a:r>
              <a:rPr lang="en-US" sz="2200" dirty="0" smtClean="0"/>
              <a:t>3: </a:t>
            </a:r>
            <a:r>
              <a:rPr lang="en-US" sz="2200" dirty="0"/>
              <a:t>Instruction Level Parallelism</a:t>
            </a:r>
          </a:p>
          <a:p>
            <a:pPr marL="0" indent="0">
              <a:spcBef>
                <a:spcPts val="0"/>
              </a:spcBef>
              <a:buNone/>
            </a:pPr>
            <a:r>
              <a:rPr lang="en-US" sz="2200" dirty="0"/>
              <a:t>Tue </a:t>
            </a:r>
            <a:r>
              <a:rPr lang="en-US" sz="2200" dirty="0" smtClean="0"/>
              <a:t>Feb 10: </a:t>
            </a:r>
            <a:r>
              <a:rPr lang="en-US" sz="2200" dirty="0"/>
              <a:t>Stupid Compiler Tricks</a:t>
            </a:r>
          </a:p>
          <a:p>
            <a:pPr marL="0" indent="0">
              <a:spcBef>
                <a:spcPts val="0"/>
              </a:spcBef>
              <a:buNone/>
            </a:pPr>
            <a:r>
              <a:rPr lang="en-US" sz="2200" dirty="0"/>
              <a:t>Tue </a:t>
            </a:r>
            <a:r>
              <a:rPr lang="en-US" sz="2200" dirty="0" smtClean="0"/>
              <a:t>Feb 17: Shared Memory </a:t>
            </a:r>
            <a:r>
              <a:rPr lang="en-US" sz="2200" dirty="0"/>
              <a:t>Multithreading</a:t>
            </a:r>
          </a:p>
          <a:p>
            <a:pPr marL="0" indent="0">
              <a:spcBef>
                <a:spcPts val="0"/>
              </a:spcBef>
              <a:buNone/>
            </a:pPr>
            <a:r>
              <a:rPr lang="en-US" sz="2200" dirty="0" smtClean="0"/>
              <a:t>Tue March 3: </a:t>
            </a:r>
            <a:r>
              <a:rPr lang="en-US" sz="2200" dirty="0"/>
              <a:t>Distributed Multiprocessing</a:t>
            </a:r>
          </a:p>
          <a:p>
            <a:pPr marL="0" indent="0">
              <a:spcBef>
                <a:spcPts val="0"/>
              </a:spcBef>
              <a:buNone/>
            </a:pPr>
            <a:r>
              <a:rPr lang="en-US" sz="2200" dirty="0"/>
              <a:t>Tue March </a:t>
            </a:r>
            <a:r>
              <a:rPr lang="en-US" sz="2200" dirty="0" smtClean="0"/>
              <a:t>10: </a:t>
            </a:r>
            <a:r>
              <a:rPr lang="en-US" sz="2200" dirty="0"/>
              <a:t>Applications and Types of Parallelism</a:t>
            </a:r>
          </a:p>
          <a:p>
            <a:pPr marL="0" indent="0">
              <a:spcBef>
                <a:spcPts val="0"/>
              </a:spcBef>
              <a:buNone/>
            </a:pPr>
            <a:r>
              <a:rPr lang="en-US" sz="2200" dirty="0" smtClean="0"/>
              <a:t>Tue </a:t>
            </a:r>
            <a:r>
              <a:rPr lang="en-US" sz="2200" dirty="0"/>
              <a:t>March </a:t>
            </a:r>
            <a:r>
              <a:rPr lang="en-US" sz="2200" dirty="0" smtClean="0"/>
              <a:t>17: </a:t>
            </a:r>
            <a:r>
              <a:rPr lang="en-US" sz="2200" b="1" dirty="0"/>
              <a:t>NO SESSION </a:t>
            </a:r>
            <a:r>
              <a:rPr lang="en-US" sz="2200" dirty="0"/>
              <a:t>(OU's Spring Break)</a:t>
            </a:r>
          </a:p>
          <a:p>
            <a:pPr marL="0" indent="0">
              <a:spcBef>
                <a:spcPts val="0"/>
              </a:spcBef>
              <a:buNone/>
            </a:pPr>
            <a:r>
              <a:rPr lang="en-US" sz="2200" dirty="0" smtClean="0"/>
              <a:t>Tue March 24: </a:t>
            </a:r>
            <a:r>
              <a:rPr lang="en-US" sz="2200" b="1" dirty="0" smtClean="0"/>
              <a:t>NO SESSION </a:t>
            </a:r>
            <a:r>
              <a:rPr lang="en-US" sz="2200" dirty="0" smtClean="0"/>
              <a:t>(Henry has a huge grant proposal due)</a:t>
            </a:r>
            <a:endParaRPr lang="en-US" sz="2200" dirty="0"/>
          </a:p>
          <a:p>
            <a:pPr marL="0" indent="0">
              <a:spcBef>
                <a:spcPts val="0"/>
              </a:spcBef>
              <a:buNone/>
            </a:pPr>
            <a:r>
              <a:rPr lang="en-US" sz="2200" dirty="0" smtClean="0"/>
              <a:t>Tue March </a:t>
            </a:r>
            <a:r>
              <a:rPr lang="en-US" sz="2200" dirty="0" smtClean="0"/>
              <a:t>31: GPGPU </a:t>
            </a:r>
            <a:r>
              <a:rPr lang="en-US" sz="2200" dirty="0" smtClean="0"/>
              <a:t>Madness</a:t>
            </a:r>
            <a:endParaRPr lang="en-US" sz="2200" dirty="0"/>
          </a:p>
          <a:p>
            <a:pPr marL="0" indent="0">
              <a:spcBef>
                <a:spcPts val="0"/>
              </a:spcBef>
              <a:buNone/>
            </a:pPr>
            <a:r>
              <a:rPr lang="en-US" sz="2200" dirty="0" smtClean="0"/>
              <a:t>Tue Apr 14: </a:t>
            </a:r>
            <a:r>
              <a:rPr lang="en-US" sz="2200" dirty="0"/>
              <a:t>High Throughput Computing</a:t>
            </a:r>
          </a:p>
          <a:p>
            <a:pPr marL="0" indent="0">
              <a:spcBef>
                <a:spcPts val="0"/>
              </a:spcBef>
              <a:buNone/>
            </a:pPr>
            <a:r>
              <a:rPr lang="en-US" sz="2200" dirty="0" smtClean="0"/>
              <a:t>Tue </a:t>
            </a:r>
            <a:r>
              <a:rPr lang="en-US" sz="2200" dirty="0"/>
              <a:t>Apr </a:t>
            </a:r>
            <a:r>
              <a:rPr lang="en-US" sz="2200" dirty="0" smtClean="0"/>
              <a:t>14: </a:t>
            </a:r>
            <a:r>
              <a:rPr lang="en-US" sz="2200" dirty="0"/>
              <a:t>GPGPU: Number Crunching in Your Graphics Card</a:t>
            </a:r>
          </a:p>
          <a:p>
            <a:pPr marL="0" indent="0">
              <a:spcBef>
                <a:spcPts val="0"/>
              </a:spcBef>
              <a:buNone/>
            </a:pPr>
            <a:r>
              <a:rPr lang="en-US" sz="2200" dirty="0"/>
              <a:t>Tue Apr </a:t>
            </a:r>
            <a:r>
              <a:rPr lang="en-US" sz="2200" dirty="0" smtClean="0"/>
              <a:t>21: </a:t>
            </a:r>
            <a:r>
              <a:rPr lang="en-US" sz="2200" dirty="0"/>
              <a:t>Grab Bag: Scientific Libraries, I/O Libraries, </a:t>
            </a:r>
            <a:r>
              <a:rPr lang="en-US" sz="2200" dirty="0" smtClean="0"/>
              <a:t>Visualization</a:t>
            </a:r>
            <a:endParaRPr lang="en-US" sz="2200"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GPGPU</a:t>
            </a:r>
            <a:endParaRPr lang="en-US" dirty="0" smtClean="0"/>
          </a:p>
          <a:p>
            <a:pPr>
              <a:defRPr/>
            </a:pPr>
            <a:r>
              <a:rPr lang="en-US" dirty="0" smtClean="0"/>
              <a:t>Tue Apr 14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62</a:t>
            </a:fld>
            <a:endParaRPr lang="en-US"/>
          </a:p>
        </p:txBody>
      </p:sp>
    </p:spTree>
    <p:extLst>
      <p:ext uri="{BB962C8B-B14F-4D97-AF65-F5344CB8AC3E}">
        <p14:creationId xmlns:p14="http://schemas.microsoft.com/office/powerpoint/2010/main" val="530729060"/>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GPGPU</a:t>
            </a:r>
            <a:endParaRPr lang="en-US" dirty="0"/>
          </a:p>
          <a:p>
            <a:r>
              <a:rPr lang="en-US" dirty="0" smtClean="0"/>
              <a:t>Tue Apr 14 </a:t>
            </a:r>
            <a:r>
              <a:rPr lang="en-US" dirty="0" smtClean="0"/>
              <a:t>2015</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63</a:t>
            </a:fld>
            <a:endParaRPr lang="en-US"/>
          </a:p>
        </p:txBody>
      </p:sp>
      <p:sp>
        <p:nvSpPr>
          <p:cNvPr id="468994" name="Rectangle 2"/>
          <p:cNvSpPr>
            <a:spLocks noGrp="1" noChangeArrowheads="1"/>
          </p:cNvSpPr>
          <p:nvPr>
            <p:ph type="title"/>
          </p:nvPr>
        </p:nvSpPr>
        <p:spPr/>
        <p:txBody>
          <a:bodyPr/>
          <a:lstStyle/>
          <a:p>
            <a:r>
              <a:rPr lang="en-US" sz="3600" dirty="0"/>
              <a:t>Thanks for helping!</a:t>
            </a:r>
          </a:p>
        </p:txBody>
      </p:sp>
      <p:sp>
        <p:nvSpPr>
          <p:cNvPr id="468995" name="Rectangle 3"/>
          <p:cNvSpPr>
            <a:spLocks noGrp="1" noChangeArrowheads="1"/>
          </p:cNvSpPr>
          <p:nvPr>
            <p:ph type="body" idx="1"/>
          </p:nvPr>
        </p:nvSpPr>
        <p:spPr/>
        <p:txBody>
          <a:bodyPr/>
          <a:lstStyle/>
          <a:p>
            <a:pPr>
              <a:lnSpc>
                <a:spcPct val="90000"/>
              </a:lnSpc>
            </a:pPr>
            <a:r>
              <a:rPr lang="en-US" dirty="0" smtClean="0"/>
              <a:t>OU IT</a:t>
            </a:r>
          </a:p>
          <a:p>
            <a:pPr lvl="1">
              <a:lnSpc>
                <a:spcPct val="90000"/>
              </a:lnSpc>
            </a:pPr>
            <a:r>
              <a:rPr lang="en-US" dirty="0" smtClean="0"/>
              <a:t>OSCER </a:t>
            </a:r>
            <a:r>
              <a:rPr lang="en-US" dirty="0"/>
              <a:t>operations staff (Brandon George, Dave Akin, Brett Zimmerman, Josh </a:t>
            </a:r>
            <a:r>
              <a:rPr lang="en-US" dirty="0" smtClean="0"/>
              <a:t>Alexander, Patrick Calhoun)</a:t>
            </a:r>
          </a:p>
          <a:p>
            <a:pPr lvl="1">
              <a:lnSpc>
                <a:spcPct val="90000"/>
              </a:lnSpc>
            </a:pPr>
            <a:r>
              <a:rPr lang="en-US" dirty="0" smtClean="0"/>
              <a:t>Horst </a:t>
            </a:r>
            <a:r>
              <a:rPr lang="en-US" dirty="0" err="1" smtClean="0"/>
              <a:t>Severini</a:t>
            </a:r>
            <a:r>
              <a:rPr lang="en-US" dirty="0" smtClean="0"/>
              <a:t>, OSCER Associate Director for Remote &amp; Heterogeneous Computing</a:t>
            </a:r>
          </a:p>
          <a:p>
            <a:pPr lvl="1">
              <a:lnSpc>
                <a:spcPct val="90000"/>
              </a:lnSpc>
            </a:pPr>
            <a:r>
              <a:rPr lang="en-US" dirty="0" smtClean="0"/>
              <a:t>Debi </a:t>
            </a:r>
            <a:r>
              <a:rPr lang="en-US" dirty="0" err="1" smtClean="0"/>
              <a:t>Gentis</a:t>
            </a:r>
            <a:r>
              <a:rPr lang="en-US" dirty="0" smtClean="0"/>
              <a:t>, OSCER Coordinator</a:t>
            </a:r>
            <a:endParaRPr lang="en-US" dirty="0"/>
          </a:p>
          <a:p>
            <a:pPr lvl="1">
              <a:lnSpc>
                <a:spcPct val="90000"/>
              </a:lnSpc>
            </a:pPr>
            <a:r>
              <a:rPr lang="en-US" dirty="0" smtClean="0"/>
              <a:t>Jim Summers</a:t>
            </a:r>
          </a:p>
          <a:p>
            <a:pPr lvl="1">
              <a:lnSpc>
                <a:spcPct val="90000"/>
              </a:lnSpc>
            </a:pPr>
            <a:r>
              <a:rPr lang="en-US" dirty="0" smtClean="0"/>
              <a:t>The OU IT network team</a:t>
            </a:r>
            <a:endParaRPr lang="en-US" dirty="0"/>
          </a:p>
          <a:p>
            <a:pPr>
              <a:lnSpc>
                <a:spcPct val="90000"/>
              </a:lnSpc>
            </a:pPr>
            <a:r>
              <a:rPr lang="en-US" dirty="0" smtClean="0"/>
              <a:t>James Deaton</a:t>
            </a:r>
            <a:r>
              <a:rPr lang="en-US" dirty="0"/>
              <a:t>, Skyler </a:t>
            </a:r>
            <a:r>
              <a:rPr lang="en-US" dirty="0" smtClean="0"/>
              <a:t>Donahue, Jeremy Wright </a:t>
            </a:r>
            <a:r>
              <a:rPr lang="en-US" dirty="0"/>
              <a:t>and Steven </a:t>
            </a:r>
            <a:r>
              <a:rPr lang="en-US" dirty="0" smtClean="0"/>
              <a:t>Haldeman, </a:t>
            </a:r>
            <a:r>
              <a:rPr lang="en-US" dirty="0" err="1" smtClean="0"/>
              <a:t>OneNet</a:t>
            </a:r>
            <a:endParaRPr lang="en-US" dirty="0" smtClean="0"/>
          </a:p>
          <a:p>
            <a:pPr>
              <a:lnSpc>
                <a:spcPct val="90000"/>
              </a:lnSpc>
            </a:pPr>
            <a:r>
              <a:rPr lang="en-US" dirty="0" smtClean="0"/>
              <a:t>Kay Avila, U Iowa</a:t>
            </a:r>
          </a:p>
          <a:p>
            <a:pPr>
              <a:lnSpc>
                <a:spcPct val="90000"/>
              </a:lnSpc>
            </a:pPr>
            <a:r>
              <a:rPr lang="en-US" dirty="0" smtClean="0"/>
              <a:t>Stephen Harrell, Purdue U</a:t>
            </a:r>
          </a:p>
        </p:txBody>
      </p:sp>
    </p:spTree>
    <p:extLst>
      <p:ext uri="{BB962C8B-B14F-4D97-AF65-F5344CB8AC3E}">
        <p14:creationId xmlns:p14="http://schemas.microsoft.com/office/powerpoint/2010/main" val="367134267"/>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in 2015!</a:t>
            </a:r>
            <a:endParaRPr lang="en-US" dirty="0"/>
          </a:p>
        </p:txBody>
      </p:sp>
      <p:sp>
        <p:nvSpPr>
          <p:cNvPr id="3" name="Content Placeholder 2"/>
          <p:cNvSpPr>
            <a:spLocks noGrp="1"/>
          </p:cNvSpPr>
          <p:nvPr>
            <p:ph idx="1"/>
          </p:nvPr>
        </p:nvSpPr>
        <p:spPr>
          <a:xfrm>
            <a:off x="392112" y="1339056"/>
            <a:ext cx="8478838" cy="4648200"/>
          </a:xfrm>
        </p:spPr>
        <p:txBody>
          <a:bodyPr/>
          <a:lstStyle/>
          <a:p>
            <a:pPr marL="457200" indent="-457200">
              <a:spcBef>
                <a:spcPts val="0"/>
              </a:spcBef>
              <a:buClrTx/>
              <a:buSzPct val="100000"/>
              <a:buNone/>
            </a:pPr>
            <a:r>
              <a:rPr lang="en-US" sz="1900" dirty="0" smtClean="0"/>
              <a:t>Linux Clusters Institute workshop May 18-22 2015 @ OU</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3"/>
              </a:rPr>
              <a:t>http://www.linuxclustersinstitute.org/workshops/</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Great Plains Network Annual Meeting, May 27-29, Kansas City</a:t>
            </a:r>
          </a:p>
          <a:p>
            <a:pPr marL="457200" indent="-457200">
              <a:spcBef>
                <a:spcPts val="0"/>
              </a:spcBef>
              <a:buClrTx/>
              <a:buSzPct val="100000"/>
              <a:buNone/>
            </a:pPr>
            <a:r>
              <a:rPr lang="en-US" sz="1900" dirty="0"/>
              <a:t>Advanced Cyberinfrastructure Research &amp; Education Facilitators (ACI-REF) Virtual </a:t>
            </a:r>
            <a:r>
              <a:rPr lang="en-US" sz="1900" dirty="0" smtClean="0"/>
              <a:t>Residency May 31 - June 6 2015</a:t>
            </a:r>
          </a:p>
          <a:p>
            <a:pPr marL="457200" indent="-457200">
              <a:spcBef>
                <a:spcPts val="0"/>
              </a:spcBef>
              <a:buClrTx/>
              <a:buSzPct val="100000"/>
              <a:buNone/>
            </a:pPr>
            <a:r>
              <a:rPr lang="en-US" sz="1900" dirty="0" smtClean="0"/>
              <a:t>XSEDE2015, July 26-30, St. Louis MO</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4"/>
              </a:rPr>
              <a:t>https://conferences.xsede.org/xsede15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IEEE Cluster 2015, Sep 23-27, Chicago IL</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5"/>
              </a:rPr>
              <a:t>http://www.mcs.anl.gov/ieeecluster2015/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OKLAHOMA SUPERCOMPUTING SYMPOSIUM 2015, </a:t>
            </a:r>
            <a:r>
              <a:rPr lang="en-US" sz="1900" b="1" dirty="0" smtClean="0"/>
              <a:t>Sep 22-23 2015 </a:t>
            </a:r>
            <a:r>
              <a:rPr lang="en-US" sz="1900" dirty="0" smtClean="0"/>
              <a:t>@ OU</a:t>
            </a:r>
          </a:p>
          <a:p>
            <a:pPr marL="457200" indent="-457200">
              <a:spcBef>
                <a:spcPts val="0"/>
              </a:spcBef>
              <a:buClrTx/>
              <a:buSzPct val="100000"/>
              <a:buNone/>
            </a:pPr>
            <a:r>
              <a:rPr lang="en-US" sz="1900" dirty="0" smtClean="0"/>
              <a:t>SC13, Nov 15-20 2015, Austin TX</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6"/>
              </a:rPr>
              <a:t>http://sc15.supercomputing.org/</a:t>
            </a:r>
            <a:endParaRPr lang="en-US" sz="15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GPGPU</a:t>
            </a:r>
            <a:endParaRPr lang="en-US" dirty="0" smtClean="0"/>
          </a:p>
          <a:p>
            <a:pPr>
              <a:defRPr/>
            </a:pPr>
            <a:r>
              <a:rPr lang="en-US" dirty="0" smtClean="0"/>
              <a:t>Tue Apr 14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64</a:t>
            </a:fld>
            <a:endParaRPr lang="en-US"/>
          </a:p>
        </p:txBody>
      </p:sp>
    </p:spTree>
    <p:extLst>
      <p:ext uri="{BB962C8B-B14F-4D97-AF65-F5344CB8AC3E}">
        <p14:creationId xmlns:p14="http://schemas.microsoft.com/office/powerpoint/2010/main" val="3756880929"/>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998784" y="1190625"/>
            <a:ext cx="1163542" cy="1520819"/>
            <a:chOff x="4572000" y="1190625"/>
            <a:chExt cx="1295400" cy="1752600"/>
          </a:xfrm>
        </p:grpSpPr>
        <p:pic>
          <p:nvPicPr>
            <p:cNvPr id="553987" name="Picture 3" descr="atkinsdaniel"/>
            <p:cNvPicPr>
              <a:picLocks noChangeAspect="1" noChangeArrowheads="1"/>
            </p:cNvPicPr>
            <p:nvPr/>
          </p:nvPicPr>
          <p:blipFill>
            <a:blip r:embed="rId4" cstate="print"/>
            <a:srcRect/>
            <a:stretch>
              <a:fillRect/>
            </a:stretch>
          </p:blipFill>
          <p:spPr bwMode="auto">
            <a:xfrm>
              <a:off x="4619978" y="1263783"/>
              <a:ext cx="1237427" cy="1679442"/>
            </a:xfrm>
            <a:prstGeom prst="rect">
              <a:avLst/>
            </a:prstGeom>
            <a:noFill/>
          </p:spPr>
        </p:pic>
        <p:sp>
          <p:nvSpPr>
            <p:cNvPr id="553988" name="Rectangle 4"/>
            <p:cNvSpPr>
              <a:spLocks noChangeArrowheads="1"/>
            </p:cNvSpPr>
            <p:nvPr/>
          </p:nvSpPr>
          <p:spPr bwMode="auto">
            <a:xfrm>
              <a:off x="4572000" y="1190625"/>
              <a:ext cx="1295400" cy="254461"/>
            </a:xfrm>
            <a:prstGeom prst="rect">
              <a:avLst/>
            </a:prstGeom>
            <a:solidFill>
              <a:schemeClr val="bg1"/>
            </a:solidFill>
            <a:ln w="9525">
              <a:noFill/>
              <a:miter lim="800000"/>
              <a:headEnd/>
              <a:tailEnd/>
            </a:ln>
            <a:effectLst/>
          </p:spPr>
          <p:txBody>
            <a:bodyPr wrap="none" anchor="ctr"/>
            <a:lstStyle/>
            <a:p>
              <a:endParaRPr lang="en-US"/>
            </a:p>
          </p:txBody>
        </p:sp>
      </p:grpSp>
      <p:pic>
        <p:nvPicPr>
          <p:cNvPr id="3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5367" y="3476766"/>
            <a:ext cx="870838" cy="1306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258" name="Picture 2" descr="http://www.ncsa.illinois.edu/News/Stories/TransformComputing/thom.jpg"/>
          <p:cNvPicPr>
            <a:picLocks noChangeAspect="1" noChangeArrowheads="1"/>
          </p:cNvPicPr>
          <p:nvPr/>
        </p:nvPicPr>
        <p:blipFill>
          <a:blip r:embed="rId6" cstate="print"/>
          <a:srcRect/>
          <a:stretch>
            <a:fillRect/>
          </a:stretch>
        </p:blipFill>
        <p:spPr bwMode="auto">
          <a:xfrm>
            <a:off x="2433767" y="3612796"/>
            <a:ext cx="1038822" cy="1142706"/>
          </a:xfrm>
          <a:prstGeom prst="rect">
            <a:avLst/>
          </a:prstGeom>
          <a:noFill/>
        </p:spPr>
      </p:pic>
      <p:sp>
        <p:nvSpPr>
          <p:cNvPr id="23" name="Slide Number Placeholder 4"/>
          <p:cNvSpPr>
            <a:spLocks noGrp="1"/>
          </p:cNvSpPr>
          <p:nvPr>
            <p:ph type="sldNum" sz="quarter" idx="11"/>
          </p:nvPr>
        </p:nvSpPr>
        <p:spPr/>
        <p:txBody>
          <a:bodyPr/>
          <a:lstStyle/>
          <a:p>
            <a:fld id="{D4C6B874-FE2D-40EE-A33E-EB158CDD195A}" type="slidenum">
              <a:rPr lang="en-US"/>
              <a:pPr/>
              <a:t>65</a:t>
            </a:fld>
            <a:endParaRPr lang="en-US" dirty="0"/>
          </a:p>
        </p:txBody>
      </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2015</a:t>
            </a:r>
            <a:endParaRPr lang="en-US" sz="3600" dirty="0"/>
          </a:p>
        </p:txBody>
      </p:sp>
      <p:sp>
        <p:nvSpPr>
          <p:cNvPr id="553990" name="Rectangle 6"/>
          <p:cNvSpPr>
            <a:spLocks noGrp="1" noChangeArrowheads="1"/>
          </p:cNvSpPr>
          <p:nvPr>
            <p:ph type="body" idx="1"/>
          </p:nvPr>
        </p:nvSpPr>
        <p:spPr>
          <a:xfrm>
            <a:off x="3807751" y="2599807"/>
            <a:ext cx="1600200" cy="1295400"/>
          </a:xfrm>
        </p:spPr>
        <p:txBody>
          <a:bodyPr/>
          <a:lstStyle/>
          <a:p>
            <a:pPr algn="ctr">
              <a:lnSpc>
                <a:spcPct val="80000"/>
              </a:lnSpc>
              <a:buFont typeface="Wingdings" pitchFamily="2" charset="2"/>
              <a:buNone/>
            </a:pPr>
            <a:r>
              <a:rPr lang="en-US" sz="1100" dirty="0"/>
              <a:t>2006 Keynote:</a:t>
            </a:r>
          </a:p>
          <a:p>
            <a:pPr algn="ctr">
              <a:lnSpc>
                <a:spcPct val="80000"/>
              </a:lnSpc>
              <a:buFont typeface="Wingdings" pitchFamily="2" charset="2"/>
              <a:buNone/>
            </a:pPr>
            <a:r>
              <a:rPr lang="en-US" sz="1100" dirty="0"/>
              <a:t>Dan Atkins</a:t>
            </a:r>
          </a:p>
          <a:p>
            <a:pPr algn="ctr">
              <a:lnSpc>
                <a:spcPct val="80000"/>
              </a:lnSpc>
              <a:buFont typeface="Wingdings" pitchFamily="2" charset="2"/>
              <a:buNone/>
            </a:pPr>
            <a:r>
              <a:rPr lang="en-US" sz="1100" dirty="0"/>
              <a:t>Head of NSF’s</a:t>
            </a:r>
          </a:p>
          <a:p>
            <a:pPr algn="ctr">
              <a:lnSpc>
                <a:spcPct val="80000"/>
              </a:lnSpc>
              <a:buFont typeface="Wingdings" pitchFamily="2" charset="2"/>
              <a:buNone/>
            </a:pPr>
            <a:r>
              <a:rPr lang="en-US" sz="1100" dirty="0"/>
              <a:t>Office of</a:t>
            </a:r>
          </a:p>
          <a:p>
            <a:pPr algn="ctr">
              <a:lnSpc>
                <a:spcPct val="80000"/>
              </a:lnSpc>
              <a:buFont typeface="Wingdings" pitchFamily="2" charset="2"/>
              <a:buNone/>
            </a:pPr>
            <a:r>
              <a:rPr lang="en-US" sz="1100" dirty="0" smtClean="0"/>
              <a:t>Cyberinfrastructure</a:t>
            </a:r>
            <a:endParaRPr lang="en-US" sz="1100" dirty="0"/>
          </a:p>
        </p:txBody>
      </p:sp>
      <p:pic>
        <p:nvPicPr>
          <p:cNvPr id="553991" name="Picture 7" descr="skim"/>
          <p:cNvPicPr>
            <a:picLocks noChangeAspect="1" noChangeArrowheads="1"/>
          </p:cNvPicPr>
          <p:nvPr/>
        </p:nvPicPr>
        <p:blipFill>
          <a:blip r:embed="rId7" cstate="print"/>
          <a:srcRect/>
          <a:stretch>
            <a:fillRect/>
          </a:stretch>
        </p:blipFill>
        <p:spPr bwMode="auto">
          <a:xfrm>
            <a:off x="1567216" y="1447800"/>
            <a:ext cx="1500553" cy="1125415"/>
          </a:xfrm>
          <a:prstGeom prst="rect">
            <a:avLst/>
          </a:prstGeom>
          <a:noFill/>
        </p:spPr>
      </p:pic>
      <p:sp>
        <p:nvSpPr>
          <p:cNvPr id="553992" name="Rectangle 8"/>
          <p:cNvSpPr>
            <a:spLocks noChangeArrowheads="1"/>
          </p:cNvSpPr>
          <p:nvPr/>
        </p:nvSpPr>
        <p:spPr bwMode="auto">
          <a:xfrm>
            <a:off x="1624080" y="259876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100" dirty="0"/>
              <a:t>2004 Keynote:</a:t>
            </a:r>
          </a:p>
          <a:p>
            <a:pPr marL="342900" indent="-342900">
              <a:lnSpc>
                <a:spcPct val="70000"/>
              </a:lnSpc>
              <a:spcBef>
                <a:spcPct val="20000"/>
              </a:spcBef>
              <a:buClr>
                <a:srgbClr val="333399"/>
              </a:buClr>
              <a:buSzPct val="60000"/>
              <a:buFont typeface="Wingdings" pitchFamily="2" charset="2"/>
              <a:buNone/>
            </a:pPr>
            <a:r>
              <a:rPr lang="en-US" sz="1100" dirty="0" err="1"/>
              <a:t>Sangtae</a:t>
            </a:r>
            <a:r>
              <a:rPr lang="en-US" sz="1100" dirty="0"/>
              <a:t> Kim</a:t>
            </a:r>
          </a:p>
          <a:p>
            <a:pPr marL="342900" indent="-342900">
              <a:lnSpc>
                <a:spcPct val="80000"/>
              </a:lnSpc>
              <a:spcBef>
                <a:spcPct val="20000"/>
              </a:spcBef>
              <a:buClr>
                <a:srgbClr val="333399"/>
              </a:buClr>
              <a:buSzPct val="60000"/>
              <a:buFont typeface="Wingdings" pitchFamily="2" charset="2"/>
              <a:buNone/>
            </a:pPr>
            <a:r>
              <a:rPr lang="en-US" sz="1100" dirty="0"/>
              <a:t>NSF </a:t>
            </a:r>
            <a:r>
              <a:rPr lang="en-US" sz="1100" dirty="0" smtClean="0"/>
              <a:t>Shared </a:t>
            </a:r>
          </a:p>
          <a:p>
            <a:pPr marL="342900" indent="-342900">
              <a:lnSpc>
                <a:spcPct val="70000"/>
              </a:lnSpc>
              <a:spcBef>
                <a:spcPct val="20000"/>
              </a:spcBef>
              <a:buClr>
                <a:srgbClr val="333399"/>
              </a:buClr>
              <a:buSzPct val="60000"/>
              <a:buFont typeface="Wingdings" pitchFamily="2" charset="2"/>
              <a:buNone/>
            </a:pPr>
            <a:r>
              <a:rPr lang="en-US" sz="1100" dirty="0" smtClean="0"/>
              <a:t>Cyberinfrastructure</a:t>
            </a:r>
          </a:p>
          <a:p>
            <a:pPr marL="342900" indent="-342900">
              <a:lnSpc>
                <a:spcPct val="70000"/>
              </a:lnSpc>
              <a:spcBef>
                <a:spcPct val="20000"/>
              </a:spcBef>
              <a:buClr>
                <a:srgbClr val="333399"/>
              </a:buClr>
              <a:buSzPct val="60000"/>
              <a:buFont typeface="Wingdings" pitchFamily="2" charset="2"/>
              <a:buNone/>
            </a:pPr>
            <a:r>
              <a:rPr lang="en-US" sz="1100" dirty="0" smtClean="0"/>
              <a:t>Division </a:t>
            </a:r>
            <a:r>
              <a:rPr lang="en-US" sz="1100" dirty="0"/>
              <a:t>Director</a:t>
            </a:r>
          </a:p>
        </p:txBody>
      </p:sp>
      <p:pic>
        <p:nvPicPr>
          <p:cNvPr id="553993" name="Picture 9" descr="freeman"/>
          <p:cNvPicPr>
            <a:picLocks noChangeAspect="1" noChangeArrowheads="1"/>
          </p:cNvPicPr>
          <p:nvPr/>
        </p:nvPicPr>
        <p:blipFill>
          <a:blip r:embed="rId8" cstate="print"/>
          <a:srcRect/>
          <a:stretch>
            <a:fillRect/>
          </a:stretch>
        </p:blipFill>
        <p:spPr bwMode="auto">
          <a:xfrm>
            <a:off x="457200" y="1447800"/>
            <a:ext cx="1066800" cy="1125415"/>
          </a:xfrm>
          <a:prstGeom prst="rect">
            <a:avLst/>
          </a:prstGeom>
          <a:noFill/>
        </p:spPr>
      </p:pic>
      <p:sp>
        <p:nvSpPr>
          <p:cNvPr id="553994" name="Rectangle 10"/>
          <p:cNvSpPr>
            <a:spLocks noChangeArrowheads="1"/>
          </p:cNvSpPr>
          <p:nvPr/>
        </p:nvSpPr>
        <p:spPr bwMode="auto">
          <a:xfrm>
            <a:off x="128850" y="259183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2003 Keynote:</a:t>
            </a:r>
          </a:p>
          <a:p>
            <a:pPr marL="342900" indent="-342900">
              <a:lnSpc>
                <a:spcPct val="60000"/>
              </a:lnSpc>
              <a:spcBef>
                <a:spcPct val="20000"/>
              </a:spcBef>
              <a:buClr>
                <a:srgbClr val="333399"/>
              </a:buClr>
              <a:buSzPct val="60000"/>
              <a:buFont typeface="Wingdings" pitchFamily="2" charset="2"/>
              <a:buNone/>
            </a:pPr>
            <a:r>
              <a:rPr lang="en-US" sz="1100" dirty="0"/>
              <a:t>Peter Freeman</a:t>
            </a:r>
          </a:p>
          <a:p>
            <a:pPr marL="342900" indent="-342900">
              <a:lnSpc>
                <a:spcPct val="70000"/>
              </a:lnSpc>
              <a:spcBef>
                <a:spcPct val="20000"/>
              </a:spcBef>
              <a:buClr>
                <a:srgbClr val="333399"/>
              </a:buClr>
              <a:buSzPct val="60000"/>
              <a:buFont typeface="Wingdings" pitchFamily="2" charset="2"/>
              <a:buNone/>
            </a:pPr>
            <a:r>
              <a:rPr lang="en-US" sz="1100" dirty="0" smtClean="0"/>
              <a:t>NSF</a:t>
            </a:r>
          </a:p>
          <a:p>
            <a:pPr marL="342900" indent="-342900">
              <a:lnSpc>
                <a:spcPct val="70000"/>
              </a:lnSpc>
              <a:spcBef>
                <a:spcPct val="20000"/>
              </a:spcBef>
              <a:buClr>
                <a:srgbClr val="333399"/>
              </a:buClr>
              <a:buSzPct val="60000"/>
              <a:buFont typeface="Wingdings" pitchFamily="2" charset="2"/>
              <a:buNone/>
            </a:pPr>
            <a:r>
              <a:rPr lang="en-US" sz="1100" dirty="0" smtClean="0"/>
              <a:t>Computer &amp; </a:t>
            </a:r>
            <a:r>
              <a:rPr lang="en-US" sz="1100" dirty="0"/>
              <a:t>Information</a:t>
            </a:r>
          </a:p>
          <a:p>
            <a:pPr marL="342900" indent="-342900">
              <a:lnSpc>
                <a:spcPct val="70000"/>
              </a:lnSpc>
              <a:spcBef>
                <a:spcPct val="20000"/>
              </a:spcBef>
              <a:buClr>
                <a:srgbClr val="333399"/>
              </a:buClr>
              <a:buSzPct val="60000"/>
              <a:buFont typeface="Wingdings" pitchFamily="2" charset="2"/>
              <a:buNone/>
            </a:pPr>
            <a:r>
              <a:rPr lang="en-US" sz="1100" dirty="0"/>
              <a:t>Science </a:t>
            </a:r>
            <a:r>
              <a:rPr lang="en-US" sz="1100" dirty="0" smtClean="0"/>
              <a:t>&amp; </a:t>
            </a:r>
            <a:r>
              <a:rPr lang="en-US" sz="1100" dirty="0"/>
              <a:t>Engineering</a:t>
            </a:r>
          </a:p>
          <a:p>
            <a:pPr marL="342900" indent="-342900">
              <a:lnSpc>
                <a:spcPct val="70000"/>
              </a:lnSpc>
              <a:spcBef>
                <a:spcPct val="20000"/>
              </a:spcBef>
              <a:buClr>
                <a:srgbClr val="333399"/>
              </a:buClr>
              <a:buSzPct val="60000"/>
              <a:buFont typeface="Wingdings" pitchFamily="2" charset="2"/>
              <a:buNone/>
            </a:pPr>
            <a:r>
              <a:rPr lang="en-US" sz="1100" dirty="0"/>
              <a:t>Assistant Director</a:t>
            </a:r>
          </a:p>
        </p:txBody>
      </p:sp>
      <p:pic>
        <p:nvPicPr>
          <p:cNvPr id="553995" name="Picture 11" descr="brooks"/>
          <p:cNvPicPr>
            <a:picLocks noChangeAspect="1" noChangeArrowheads="1"/>
          </p:cNvPicPr>
          <p:nvPr/>
        </p:nvPicPr>
        <p:blipFill>
          <a:blip r:embed="rId9" cstate="print"/>
          <a:srcRect/>
          <a:stretch>
            <a:fillRect/>
          </a:stretch>
        </p:blipFill>
        <p:spPr bwMode="auto">
          <a:xfrm>
            <a:off x="3107136" y="1447800"/>
            <a:ext cx="896815" cy="1125415"/>
          </a:xfrm>
          <a:prstGeom prst="rect">
            <a:avLst/>
          </a:prstGeom>
          <a:noFill/>
        </p:spPr>
      </p:pic>
      <p:sp>
        <p:nvSpPr>
          <p:cNvPr id="553996" name="Rectangle 12"/>
          <p:cNvSpPr>
            <a:spLocks noChangeArrowheads="1"/>
          </p:cNvSpPr>
          <p:nvPr/>
        </p:nvSpPr>
        <p:spPr bwMode="auto">
          <a:xfrm>
            <a:off x="2910687" y="2572511"/>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2005 Keynote:</a:t>
            </a:r>
          </a:p>
          <a:p>
            <a:pPr marL="342900" indent="-342900">
              <a:lnSpc>
                <a:spcPct val="70000"/>
              </a:lnSpc>
              <a:spcBef>
                <a:spcPct val="20000"/>
              </a:spcBef>
              <a:buClr>
                <a:srgbClr val="333399"/>
              </a:buClr>
              <a:buSzPct val="60000"/>
              <a:buFont typeface="Wingdings" pitchFamily="2" charset="2"/>
              <a:buNone/>
            </a:pPr>
            <a:r>
              <a:rPr lang="en-US" sz="1100" dirty="0"/>
              <a:t>Walt Brooks</a:t>
            </a:r>
          </a:p>
          <a:p>
            <a:pPr marL="342900" indent="-342900">
              <a:lnSpc>
                <a:spcPct val="70000"/>
              </a:lnSpc>
              <a:spcBef>
                <a:spcPct val="20000"/>
              </a:spcBef>
              <a:buClr>
                <a:srgbClr val="333399"/>
              </a:buClr>
              <a:buSzPct val="60000"/>
              <a:buFont typeface="Wingdings" pitchFamily="2" charset="2"/>
              <a:buNone/>
            </a:pPr>
            <a:r>
              <a:rPr lang="en-US" sz="1100" dirty="0"/>
              <a:t>NASA Advanced</a:t>
            </a:r>
          </a:p>
          <a:p>
            <a:pPr marL="342900" indent="-342900">
              <a:lnSpc>
                <a:spcPct val="70000"/>
              </a:lnSpc>
              <a:spcBef>
                <a:spcPct val="20000"/>
              </a:spcBef>
              <a:buClr>
                <a:srgbClr val="333399"/>
              </a:buClr>
              <a:buSzPct val="60000"/>
              <a:buFont typeface="Wingdings" pitchFamily="2" charset="2"/>
              <a:buNone/>
            </a:pPr>
            <a:r>
              <a:rPr lang="en-US" sz="1100" dirty="0"/>
              <a:t>Supercomputing</a:t>
            </a:r>
          </a:p>
          <a:p>
            <a:pPr marL="342900" indent="-342900">
              <a:lnSpc>
                <a:spcPct val="70000"/>
              </a:lnSpc>
              <a:spcBef>
                <a:spcPct val="20000"/>
              </a:spcBef>
              <a:buClr>
                <a:srgbClr val="333399"/>
              </a:buClr>
              <a:buSzPct val="60000"/>
              <a:buFont typeface="Wingdings" pitchFamily="2" charset="2"/>
              <a:buNone/>
            </a:pPr>
            <a:r>
              <a:rPr lang="en-US" sz="1100" dirty="0"/>
              <a:t>Division Director</a:t>
            </a:r>
          </a:p>
        </p:txBody>
      </p:sp>
      <p:pic>
        <p:nvPicPr>
          <p:cNvPr id="553997" name="Picture 13" descr="boisseau"/>
          <p:cNvPicPr>
            <a:picLocks noChangeAspect="1" noChangeArrowheads="1"/>
          </p:cNvPicPr>
          <p:nvPr/>
        </p:nvPicPr>
        <p:blipFill>
          <a:blip r:embed="rId10" cstate="print"/>
          <a:srcRect/>
          <a:stretch>
            <a:fillRect/>
          </a:stretch>
        </p:blipFill>
        <p:spPr bwMode="auto">
          <a:xfrm>
            <a:off x="5216001" y="1416044"/>
            <a:ext cx="869148" cy="1157171"/>
          </a:xfrm>
          <a:prstGeom prst="rect">
            <a:avLst/>
          </a:prstGeom>
          <a:noFill/>
        </p:spPr>
      </p:pic>
      <p:sp>
        <p:nvSpPr>
          <p:cNvPr id="553998" name="Rectangle 14"/>
          <p:cNvSpPr>
            <a:spLocks noChangeArrowheads="1"/>
          </p:cNvSpPr>
          <p:nvPr/>
        </p:nvSpPr>
        <p:spPr bwMode="auto">
          <a:xfrm>
            <a:off x="4964775" y="2579225"/>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2007 Keynote:</a:t>
            </a:r>
          </a:p>
          <a:p>
            <a:pPr marL="342900" indent="-342900">
              <a:lnSpc>
                <a:spcPct val="70000"/>
              </a:lnSpc>
              <a:spcBef>
                <a:spcPct val="20000"/>
              </a:spcBef>
              <a:buClr>
                <a:srgbClr val="333399"/>
              </a:buClr>
              <a:buSzPct val="60000"/>
              <a:buFont typeface="Wingdings" pitchFamily="2" charset="2"/>
              <a:buNone/>
            </a:pPr>
            <a:r>
              <a:rPr lang="en-US" sz="1100" dirty="0"/>
              <a:t>Jay </a:t>
            </a:r>
            <a:r>
              <a:rPr lang="en-US" sz="1100" dirty="0" err="1"/>
              <a:t>Boisseau</a:t>
            </a:r>
            <a:endParaRPr lang="en-US" sz="1100" dirty="0"/>
          </a:p>
          <a:p>
            <a:pPr marL="342900" indent="-342900">
              <a:lnSpc>
                <a:spcPct val="70000"/>
              </a:lnSpc>
              <a:spcBef>
                <a:spcPct val="20000"/>
              </a:spcBef>
              <a:buClr>
                <a:srgbClr val="333399"/>
              </a:buClr>
              <a:buSzPct val="60000"/>
              <a:buFont typeface="Wingdings" pitchFamily="2" charset="2"/>
              <a:buNone/>
            </a:pPr>
            <a:r>
              <a:rPr lang="en-US" sz="1100" dirty="0"/>
              <a:t>Director</a:t>
            </a:r>
          </a:p>
          <a:p>
            <a:pPr marL="342900" indent="-342900">
              <a:lnSpc>
                <a:spcPct val="70000"/>
              </a:lnSpc>
              <a:spcBef>
                <a:spcPct val="20000"/>
              </a:spcBef>
              <a:buClr>
                <a:srgbClr val="333399"/>
              </a:buClr>
              <a:buSzPct val="60000"/>
              <a:buFont typeface="Wingdings" pitchFamily="2" charset="2"/>
              <a:buNone/>
            </a:pPr>
            <a:r>
              <a:rPr lang="en-US" sz="1100" dirty="0"/>
              <a:t>Texas Advanced</a:t>
            </a:r>
          </a:p>
          <a:p>
            <a:pPr marL="342900" indent="-342900">
              <a:lnSpc>
                <a:spcPct val="70000"/>
              </a:lnSpc>
              <a:spcBef>
                <a:spcPct val="20000"/>
              </a:spcBef>
              <a:buClr>
                <a:srgbClr val="333399"/>
              </a:buClr>
              <a:buSzPct val="60000"/>
              <a:buFont typeface="Wingdings" pitchFamily="2" charset="2"/>
              <a:buNone/>
            </a:pPr>
            <a:r>
              <a:rPr lang="en-US" sz="1100" dirty="0"/>
              <a:t>Computing Center</a:t>
            </a:r>
          </a:p>
          <a:p>
            <a:pPr marL="342900" indent="-342900">
              <a:lnSpc>
                <a:spcPct val="70000"/>
              </a:lnSpc>
              <a:spcBef>
                <a:spcPct val="20000"/>
              </a:spcBef>
              <a:buClr>
                <a:srgbClr val="333399"/>
              </a:buClr>
              <a:buSzPct val="60000"/>
              <a:buFont typeface="Wingdings" pitchFamily="2" charset="2"/>
              <a:buNone/>
            </a:pPr>
            <a:r>
              <a:rPr lang="en-US" sz="1100" dirty="0"/>
              <a:t>U. Texas Austin</a:t>
            </a:r>
          </a:p>
        </p:txBody>
      </p:sp>
      <p:pic>
        <p:nvPicPr>
          <p:cNvPr id="554000" name="Picture 16" descr="jose_munoz"/>
          <p:cNvPicPr>
            <a:picLocks noChangeAspect="1" noChangeArrowheads="1"/>
          </p:cNvPicPr>
          <p:nvPr/>
        </p:nvPicPr>
        <p:blipFill>
          <a:blip r:embed="rId11" cstate="print"/>
          <a:srcRect/>
          <a:stretch>
            <a:fillRect/>
          </a:stretch>
        </p:blipFill>
        <p:spPr bwMode="auto">
          <a:xfrm>
            <a:off x="6139306" y="1420420"/>
            <a:ext cx="900449" cy="1178340"/>
          </a:xfrm>
          <a:prstGeom prst="rect">
            <a:avLst/>
          </a:prstGeom>
          <a:noFill/>
        </p:spPr>
      </p:pic>
      <p:sp>
        <p:nvSpPr>
          <p:cNvPr id="554001" name="Text Box 17"/>
          <p:cNvSpPr txBox="1">
            <a:spLocks noChangeArrowheads="1"/>
          </p:cNvSpPr>
          <p:nvPr/>
        </p:nvSpPr>
        <p:spPr bwMode="auto">
          <a:xfrm>
            <a:off x="5947129" y="2572511"/>
            <a:ext cx="1524000" cy="1040285"/>
          </a:xfrm>
          <a:prstGeom prst="rect">
            <a:avLst/>
          </a:prstGeom>
          <a:noFill/>
          <a:ln w="9525">
            <a:noFill/>
            <a:miter lim="800000"/>
            <a:headEnd/>
            <a:tailEnd/>
          </a:ln>
          <a:effectLst/>
        </p:spPr>
        <p:txBody>
          <a:bodyPr>
            <a:spAutoFit/>
          </a:bodyPr>
          <a:lstStyle/>
          <a:p>
            <a:pPr>
              <a:lnSpc>
                <a:spcPct val="80000"/>
              </a:lnSpc>
              <a:spcBef>
                <a:spcPct val="50000"/>
              </a:spcBef>
            </a:pPr>
            <a:r>
              <a:rPr lang="en-US" sz="1100" dirty="0"/>
              <a:t>2008 Keynote: </a:t>
            </a:r>
            <a:r>
              <a:rPr lang="en-US" sz="1100" dirty="0" smtClean="0"/>
              <a:t>        Jos</a:t>
            </a:r>
            <a:r>
              <a:rPr lang="en-US" sz="1100" dirty="0" smtClean="0">
                <a:cs typeface="Times New Roman" pitchFamily="18" charset="0"/>
              </a:rPr>
              <a:t>é </a:t>
            </a:r>
            <a:r>
              <a:rPr lang="en-US" sz="1100" dirty="0">
                <a:cs typeface="Times New Roman" pitchFamily="18" charset="0"/>
              </a:rPr>
              <a:t>Munoz </a:t>
            </a:r>
            <a:r>
              <a:rPr lang="en-US" sz="1100" dirty="0" smtClean="0">
                <a:cs typeface="Times New Roman" pitchFamily="18" charset="0"/>
              </a:rPr>
              <a:t>        Deputy </a:t>
            </a:r>
            <a:r>
              <a:rPr lang="en-US" sz="1100" dirty="0">
                <a:cs typeface="Times New Roman" pitchFamily="18" charset="0"/>
              </a:rPr>
              <a:t>Office </a:t>
            </a:r>
            <a:r>
              <a:rPr lang="en-US" sz="1100" dirty="0" smtClean="0">
                <a:cs typeface="Times New Roman" pitchFamily="18" charset="0"/>
              </a:rPr>
              <a:t>  Director/Senior </a:t>
            </a:r>
            <a:r>
              <a:rPr lang="en-US" sz="1100" dirty="0">
                <a:cs typeface="Times New Roman" pitchFamily="18" charset="0"/>
              </a:rPr>
              <a:t>Scientific Advisor </a:t>
            </a:r>
            <a:r>
              <a:rPr lang="en-US" sz="1100" dirty="0" smtClean="0">
                <a:cs typeface="Times New Roman" pitchFamily="18" charset="0"/>
              </a:rPr>
              <a:t> NSF Office </a:t>
            </a:r>
            <a:r>
              <a:rPr lang="en-US" sz="1100" dirty="0">
                <a:cs typeface="Times New Roman" pitchFamily="18" charset="0"/>
              </a:rPr>
              <a:t>of </a:t>
            </a:r>
            <a:r>
              <a:rPr lang="en-US" sz="1100" dirty="0" smtClean="0">
                <a:cs typeface="Times New Roman" pitchFamily="18" charset="0"/>
              </a:rPr>
              <a:t>Cyberinfrastructure</a:t>
            </a:r>
            <a:endParaRPr lang="en-US" sz="1100" dirty="0">
              <a:cs typeface="Times New Roman" pitchFamily="18" charset="0"/>
            </a:endParaRPr>
          </a:p>
        </p:txBody>
      </p:sp>
      <p:sp>
        <p:nvSpPr>
          <p:cNvPr id="554003" name="Text Box 19"/>
          <p:cNvSpPr txBox="1">
            <a:spLocks noChangeArrowheads="1"/>
          </p:cNvSpPr>
          <p:nvPr/>
        </p:nvSpPr>
        <p:spPr bwMode="auto">
          <a:xfrm>
            <a:off x="7095946" y="2590696"/>
            <a:ext cx="1447800" cy="10064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a:t>2009 Keynote: Douglass </a:t>
            </a:r>
            <a:r>
              <a:rPr lang="en-US" sz="1100" dirty="0" smtClean="0"/>
              <a:t>Post     Chief </a:t>
            </a:r>
            <a:r>
              <a:rPr lang="en-US" sz="1100" dirty="0"/>
              <a:t>Scientist         US Dept of Defense       HPC Modernization Program</a:t>
            </a:r>
          </a:p>
        </p:txBody>
      </p:sp>
      <p:sp>
        <p:nvSpPr>
          <p:cNvPr id="553999" name="Text Box 15"/>
          <p:cNvSpPr txBox="1">
            <a:spLocks noChangeArrowheads="1"/>
          </p:cNvSpPr>
          <p:nvPr/>
        </p:nvSpPr>
        <p:spPr bwMode="auto">
          <a:xfrm>
            <a:off x="6034639" y="3609842"/>
            <a:ext cx="2419503" cy="1945148"/>
          </a:xfrm>
          <a:prstGeom prst="rect">
            <a:avLst/>
          </a:prstGeom>
          <a:noFill/>
          <a:ln w="9525">
            <a:noFill/>
            <a:miter lim="800000"/>
            <a:headEnd/>
            <a:tailEnd/>
          </a:ln>
          <a:effectLst/>
        </p:spPr>
        <p:txBody>
          <a:bodyPr wrap="square">
            <a:spAutoFit/>
          </a:bodyPr>
          <a:lstStyle/>
          <a:p>
            <a:pPr>
              <a:spcBef>
                <a:spcPts val="0"/>
              </a:spcBef>
            </a:pPr>
            <a:r>
              <a:rPr lang="en-US" sz="2000" b="1" dirty="0" smtClean="0">
                <a:effectLst>
                  <a:outerShdw blurRad="38100" dist="38100" dir="2700000" algn="tl">
                    <a:srgbClr val="000000">
                      <a:alpha val="43137"/>
                    </a:srgbClr>
                  </a:outerShdw>
                </a:effectLst>
              </a:rPr>
              <a:t>FREE!</a:t>
            </a:r>
          </a:p>
          <a:p>
            <a:pPr>
              <a:spcBef>
                <a:spcPts val="0"/>
              </a:spcBef>
            </a:pPr>
            <a:r>
              <a:rPr lang="en-US" sz="2000" b="1" dirty="0" smtClean="0">
                <a:effectLst>
                  <a:outerShdw blurRad="38100" dist="38100" dir="2700000" algn="tl">
                    <a:srgbClr val="000000">
                      <a:alpha val="43137"/>
                    </a:srgbClr>
                  </a:outerShdw>
                </a:effectLst>
              </a:rPr>
              <a:t>Wed Sep 23 2015</a:t>
            </a:r>
          </a:p>
          <a:p>
            <a:pPr>
              <a:spcBef>
                <a:spcPts val="0"/>
              </a:spcBef>
            </a:pPr>
            <a:r>
              <a:rPr lang="en-US" sz="2000" b="1" dirty="0" smtClean="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OU</a:t>
            </a:r>
          </a:p>
          <a:p>
            <a:pPr>
              <a:lnSpc>
                <a:spcPct val="30000"/>
              </a:lnSpc>
              <a:spcBef>
                <a:spcPct val="50000"/>
              </a:spcBef>
            </a:pPr>
            <a:r>
              <a:rPr lang="en-US" dirty="0">
                <a:solidFill>
                  <a:schemeClr val="bg1"/>
                </a:solidFill>
              </a:rPr>
              <a:t>Over 235 </a:t>
            </a:r>
            <a:r>
              <a:rPr lang="en-US" dirty="0" smtClean="0">
                <a:solidFill>
                  <a:schemeClr val="bg1"/>
                </a:solidFill>
              </a:rPr>
              <a:t>registra2ons </a:t>
            </a:r>
            <a:r>
              <a:rPr lang="en-US" dirty="0">
                <a:solidFill>
                  <a:schemeClr val="bg1"/>
                </a:solidFill>
              </a:rPr>
              <a:t>already!</a:t>
            </a:r>
          </a:p>
          <a:p>
            <a:pPr>
              <a:lnSpc>
                <a:spcPct val="80000"/>
              </a:lnSpc>
              <a:spcBef>
                <a:spcPct val="50000"/>
              </a:spcBef>
            </a:pPr>
            <a:r>
              <a:rPr lang="en-US" sz="1400" dirty="0">
                <a:solidFill>
                  <a:schemeClr val="bg1"/>
                </a:solidFill>
              </a:rPr>
              <a:t>Over </a:t>
            </a:r>
            <a:r>
              <a:rPr lang="en-US" sz="1400" dirty="0" smtClean="0">
                <a:solidFill>
                  <a:schemeClr val="bg1"/>
                </a:solidFill>
              </a:rPr>
              <a:t>152 </a:t>
            </a:r>
            <a:r>
              <a:rPr lang="en-US" sz="1400" dirty="0" err="1" smtClean="0">
                <a:solidFill>
                  <a:schemeClr val="bg1"/>
                </a:solidFill>
              </a:rPr>
              <a:t>inhe</a:t>
            </a:r>
            <a:r>
              <a:rPr lang="en-US" sz="1400" dirty="0" smtClean="0">
                <a:solidFill>
                  <a:schemeClr val="bg1"/>
                </a:solidFill>
              </a:rPr>
              <a:t> </a:t>
            </a:r>
            <a:r>
              <a:rPr lang="en-US" sz="1400" dirty="0">
                <a:solidFill>
                  <a:schemeClr val="bg1"/>
                </a:solidFill>
              </a:rPr>
              <a:t>first day, over 200 in the first week, over 225 in the first month.</a:t>
            </a:r>
          </a:p>
        </p:txBody>
      </p:sp>
      <p:sp>
        <p:nvSpPr>
          <p:cNvPr id="554005" name="Text Box 21"/>
          <p:cNvSpPr txBox="1">
            <a:spLocks noChangeArrowheads="1"/>
          </p:cNvSpPr>
          <p:nvPr/>
        </p:nvSpPr>
        <p:spPr bwMode="auto">
          <a:xfrm>
            <a:off x="5947129" y="4628582"/>
            <a:ext cx="2504398" cy="877163"/>
          </a:xfrm>
          <a:prstGeom prst="rect">
            <a:avLst/>
          </a:prstGeom>
          <a:noFill/>
          <a:ln w="9525">
            <a:noFill/>
            <a:miter lim="800000"/>
            <a:headEnd/>
            <a:tailEnd/>
          </a:ln>
          <a:effectLst/>
        </p:spPr>
        <p:txBody>
          <a:bodyPr wrap="square">
            <a:spAutoFit/>
          </a:bodyPr>
          <a:lstStyle/>
          <a:p>
            <a:pPr>
              <a:spcBef>
                <a:spcPts val="0"/>
              </a:spcBef>
            </a:pPr>
            <a:r>
              <a:rPr lang="en-US" sz="1500" b="1" dirty="0" smtClean="0"/>
              <a:t>Reception/Poster Session</a:t>
            </a:r>
          </a:p>
          <a:p>
            <a:pPr>
              <a:spcBef>
                <a:spcPts val="0"/>
              </a:spcBef>
            </a:pPr>
            <a:r>
              <a:rPr lang="en-US" sz="1500" b="1" dirty="0" smtClean="0"/>
              <a:t>Tue Sep 22 2015 </a:t>
            </a:r>
            <a:r>
              <a:rPr lang="en-US" sz="1500" b="1" dirty="0"/>
              <a:t>@ </a:t>
            </a:r>
            <a:r>
              <a:rPr lang="en-US" sz="1500" b="1" dirty="0" smtClean="0"/>
              <a:t>OU</a:t>
            </a:r>
            <a:endParaRPr lang="en-US" sz="1500" b="1" dirty="0"/>
          </a:p>
          <a:p>
            <a:pPr>
              <a:lnSpc>
                <a:spcPct val="20000"/>
              </a:lnSpc>
              <a:spcBef>
                <a:spcPct val="50000"/>
              </a:spcBef>
            </a:pPr>
            <a:r>
              <a:rPr lang="en-US" sz="1500" b="1" dirty="0" smtClean="0"/>
              <a:t>Symposium</a:t>
            </a:r>
          </a:p>
          <a:p>
            <a:pPr>
              <a:lnSpc>
                <a:spcPct val="20000"/>
              </a:lnSpc>
              <a:spcBef>
                <a:spcPct val="50000"/>
              </a:spcBef>
            </a:pPr>
            <a:r>
              <a:rPr lang="en-US" sz="1500" b="1" dirty="0" smtClean="0"/>
              <a:t>Wed Sep 23 2015 </a:t>
            </a:r>
            <a:r>
              <a:rPr lang="en-US" sz="1500" b="1" dirty="0"/>
              <a:t>@ </a:t>
            </a:r>
            <a:r>
              <a:rPr lang="en-US" sz="1500" b="1" dirty="0" smtClean="0"/>
              <a:t>OU</a:t>
            </a:r>
          </a:p>
        </p:txBody>
      </p:sp>
      <p:pic>
        <p:nvPicPr>
          <p:cNvPr id="554006" name="Picture 22" descr="post_douglass"/>
          <p:cNvPicPr>
            <a:picLocks noChangeAspect="1" noChangeArrowheads="1"/>
          </p:cNvPicPr>
          <p:nvPr/>
        </p:nvPicPr>
        <p:blipFill>
          <a:blip r:embed="rId12" cstate="print"/>
          <a:srcRect/>
          <a:stretch>
            <a:fillRect/>
          </a:stretch>
        </p:blipFill>
        <p:spPr bwMode="auto">
          <a:xfrm>
            <a:off x="7162800" y="1420420"/>
            <a:ext cx="943654" cy="1178340"/>
          </a:xfrm>
          <a:prstGeom prst="rect">
            <a:avLst/>
          </a:prstGeom>
          <a:noFill/>
        </p:spPr>
      </p:pic>
      <p:pic>
        <p:nvPicPr>
          <p:cNvPr id="79874" name="Picture 2"/>
          <p:cNvPicPr>
            <a:picLocks noChangeAspect="1" noChangeArrowheads="1"/>
          </p:cNvPicPr>
          <p:nvPr/>
        </p:nvPicPr>
        <p:blipFill>
          <a:blip r:embed="rId13" cstate="print"/>
          <a:srcRect/>
          <a:stretch>
            <a:fillRect/>
          </a:stretch>
        </p:blipFill>
        <p:spPr bwMode="auto">
          <a:xfrm>
            <a:off x="434454" y="3583477"/>
            <a:ext cx="937146" cy="1199547"/>
          </a:xfrm>
          <a:prstGeom prst="rect">
            <a:avLst/>
          </a:prstGeom>
          <a:noFill/>
          <a:ln w="9525">
            <a:noFill/>
            <a:miter lim="800000"/>
            <a:headEnd/>
            <a:tailEnd/>
          </a:ln>
        </p:spPr>
      </p:pic>
      <p:sp>
        <p:nvSpPr>
          <p:cNvPr id="27" name="Text Box 19"/>
          <p:cNvSpPr txBox="1">
            <a:spLocks noChangeArrowheads="1"/>
          </p:cNvSpPr>
          <p:nvPr/>
        </p:nvSpPr>
        <p:spPr bwMode="auto">
          <a:xfrm>
            <a:off x="258735" y="4769149"/>
            <a:ext cx="1447800" cy="854080"/>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2010 </a:t>
            </a:r>
            <a:r>
              <a:rPr lang="en-US" sz="1100" dirty="0"/>
              <a:t>Keynote</a:t>
            </a:r>
            <a:r>
              <a:rPr lang="en-US" sz="1100" dirty="0" smtClean="0"/>
              <a:t>:    Horst Simon     Deputy Director         Lawrence Berkeley National Laboratory</a:t>
            </a:r>
            <a:endParaRPr lang="en-US" sz="1100" dirty="0"/>
          </a:p>
        </p:txBody>
      </p:sp>
      <p:sp>
        <p:nvSpPr>
          <p:cNvPr id="31" name="Footer Placeholder 3"/>
          <p:cNvSpPr>
            <a:spLocks noGrp="1"/>
          </p:cNvSpPr>
          <p:nvPr>
            <p:ph type="ftr" sz="quarter" idx="10"/>
          </p:nvPr>
        </p:nvSpPr>
        <p:spPr>
          <a:xfrm>
            <a:off x="2633663" y="6172200"/>
            <a:ext cx="3995737" cy="457200"/>
          </a:xfrm>
          <a:noFill/>
        </p:spPr>
        <p:txBody>
          <a:bodyPr/>
          <a:lstStyle/>
          <a:p>
            <a:pPr>
              <a:defRPr/>
            </a:pPr>
            <a:r>
              <a:rPr lang="en-US" dirty="0" smtClean="0"/>
              <a:t>Supercomputing in Plain </a:t>
            </a:r>
            <a:r>
              <a:rPr lang="en-US" dirty="0" smtClean="0"/>
              <a:t>English: GPGPU</a:t>
            </a:r>
            <a:endParaRPr lang="en-US" dirty="0"/>
          </a:p>
          <a:p>
            <a:pPr>
              <a:defRPr/>
            </a:pPr>
            <a:r>
              <a:rPr lang="en-US" dirty="0" smtClean="0"/>
              <a:t>Tue Apr 14 </a:t>
            </a:r>
            <a:r>
              <a:rPr lang="en-US" dirty="0" smtClean="0"/>
              <a:t>2015</a:t>
            </a:r>
            <a:endParaRPr lang="en-US" dirty="0"/>
          </a:p>
        </p:txBody>
      </p:sp>
      <p:pic>
        <p:nvPicPr>
          <p:cNvPr id="33" name="Picture 32" descr="schneider_barry_cropped.png"/>
          <p:cNvPicPr>
            <a:picLocks noChangeAspect="1"/>
          </p:cNvPicPr>
          <p:nvPr/>
        </p:nvPicPr>
        <p:blipFill>
          <a:blip r:embed="rId14" cstate="print"/>
          <a:stretch>
            <a:fillRect/>
          </a:stretch>
        </p:blipFill>
        <p:spPr>
          <a:xfrm>
            <a:off x="1464901" y="3599148"/>
            <a:ext cx="911016" cy="1170001"/>
          </a:xfrm>
          <a:prstGeom prst="rect">
            <a:avLst/>
          </a:prstGeom>
        </p:spPr>
      </p:pic>
      <p:sp>
        <p:nvSpPr>
          <p:cNvPr id="34" name="Text Box 19"/>
          <p:cNvSpPr txBox="1">
            <a:spLocks noChangeArrowheads="1"/>
          </p:cNvSpPr>
          <p:nvPr/>
        </p:nvSpPr>
        <p:spPr bwMode="auto">
          <a:xfrm>
            <a:off x="1314773" y="4755501"/>
            <a:ext cx="1447800" cy="854080"/>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2011 </a:t>
            </a:r>
            <a:r>
              <a:rPr lang="en-US" sz="1100" dirty="0"/>
              <a:t>Keynote: </a:t>
            </a:r>
            <a:r>
              <a:rPr lang="en-US" sz="1100" dirty="0" smtClean="0"/>
              <a:t>   Barry Schneider  Program Manager         National Science Foundation</a:t>
            </a:r>
            <a:endParaRPr lang="en-US" sz="1100" dirty="0"/>
          </a:p>
        </p:txBody>
      </p:sp>
      <p:sp>
        <p:nvSpPr>
          <p:cNvPr id="32" name="Text Box 19"/>
          <p:cNvSpPr txBox="1">
            <a:spLocks noChangeArrowheads="1"/>
          </p:cNvSpPr>
          <p:nvPr/>
        </p:nvSpPr>
        <p:spPr bwMode="auto">
          <a:xfrm>
            <a:off x="2371453" y="4706622"/>
            <a:ext cx="1447800" cy="10064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2012 </a:t>
            </a:r>
            <a:r>
              <a:rPr lang="en-US" sz="1100" dirty="0"/>
              <a:t>Keynote: </a:t>
            </a:r>
            <a:r>
              <a:rPr lang="en-US" sz="1100" dirty="0" smtClean="0"/>
              <a:t>   Thom Dunning  Director          National Center for Supercomputing Applications</a:t>
            </a:r>
            <a:endParaRPr lang="en-US" sz="1100" dirty="0"/>
          </a:p>
        </p:txBody>
      </p:sp>
      <p:sp>
        <p:nvSpPr>
          <p:cNvPr id="4" name="TextBox 3"/>
          <p:cNvSpPr txBox="1"/>
          <p:nvPr/>
        </p:nvSpPr>
        <p:spPr>
          <a:xfrm>
            <a:off x="3486318" y="4791009"/>
            <a:ext cx="1572769" cy="1107996"/>
          </a:xfrm>
          <a:prstGeom prst="rect">
            <a:avLst/>
          </a:prstGeom>
          <a:noFill/>
        </p:spPr>
        <p:txBody>
          <a:bodyPr wrap="square" rtlCol="0">
            <a:spAutoFit/>
          </a:bodyPr>
          <a:lstStyle/>
          <a:p>
            <a:r>
              <a:rPr lang="en-US" sz="1100" dirty="0" smtClean="0"/>
              <a:t>2015 </a:t>
            </a:r>
            <a:r>
              <a:rPr lang="en-US" sz="1100" dirty="0"/>
              <a:t>Keynote:      </a:t>
            </a:r>
            <a:r>
              <a:rPr lang="en-US" sz="1100" dirty="0" smtClean="0"/>
              <a:t>       John </a:t>
            </a:r>
            <a:r>
              <a:rPr lang="en-US" sz="1100" dirty="0" err="1"/>
              <a:t>Shalf</a:t>
            </a:r>
            <a:r>
              <a:rPr lang="en-US" sz="1100" dirty="0"/>
              <a:t>           </a:t>
            </a:r>
            <a:r>
              <a:rPr lang="en-US" sz="1100" dirty="0" smtClean="0"/>
              <a:t>        </a:t>
            </a:r>
            <a:r>
              <a:rPr lang="en-US" sz="1100" dirty="0" err="1" smtClean="0"/>
              <a:t>Dept</a:t>
            </a:r>
            <a:r>
              <a:rPr lang="en-US" sz="1100" dirty="0" smtClean="0"/>
              <a:t> </a:t>
            </a:r>
            <a:r>
              <a:rPr lang="en-US" sz="1100" dirty="0"/>
              <a:t>Head </a:t>
            </a:r>
            <a:r>
              <a:rPr lang="en-US" sz="1100" dirty="0" smtClean="0"/>
              <a:t>CS Lawrence           Berkeley </a:t>
            </a:r>
            <a:r>
              <a:rPr lang="en-US" sz="1100" dirty="0"/>
              <a:t>Lab      </a:t>
            </a:r>
            <a:r>
              <a:rPr lang="en-US" sz="1100" dirty="0" smtClean="0"/>
              <a:t>    </a:t>
            </a:r>
            <a:r>
              <a:rPr lang="en-US" sz="1100" dirty="0"/>
              <a:t>CTO, </a:t>
            </a:r>
            <a:r>
              <a:rPr lang="en-US" sz="1100" dirty="0" smtClean="0"/>
              <a:t>NERSC</a:t>
            </a:r>
            <a:endParaRPr lang="en-US" sz="1100" dirty="0"/>
          </a:p>
        </p:txBody>
      </p:sp>
      <p:pic>
        <p:nvPicPr>
          <p:cNvPr id="2050" name="Picture 2" descr="http://151.1.219.218/0363ab79-79e0-4d83-a130-9d6d3eb28b6b.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75406" y="3612796"/>
            <a:ext cx="850250" cy="113488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4472316" y="4748048"/>
            <a:ext cx="1671430" cy="1200329"/>
          </a:xfrm>
          <a:prstGeom prst="rect">
            <a:avLst/>
          </a:prstGeom>
          <a:noFill/>
        </p:spPr>
        <p:txBody>
          <a:bodyPr wrap="square" rtlCol="0">
            <a:spAutoFit/>
          </a:bodyPr>
          <a:lstStyle/>
          <a:p>
            <a:r>
              <a:rPr lang="en-US" sz="1200" dirty="0" smtClean="0"/>
              <a:t>2014 </a:t>
            </a:r>
            <a:r>
              <a:rPr lang="en-US" sz="1200" dirty="0"/>
              <a:t>Keynote:      </a:t>
            </a:r>
            <a:r>
              <a:rPr lang="en-US" sz="1200" dirty="0" smtClean="0"/>
              <a:t>       </a:t>
            </a:r>
            <a:r>
              <a:rPr lang="en-US" sz="1200" smtClean="0"/>
              <a:t>Irene Qualters                   </a:t>
            </a:r>
            <a:r>
              <a:rPr lang="en-US" sz="1200" dirty="0" smtClean="0"/>
              <a:t>Division Director Advanced           </a:t>
            </a:r>
            <a:r>
              <a:rPr lang="en-US" sz="1200" dirty="0" err="1" smtClean="0"/>
              <a:t>Cyberinfarstructure</a:t>
            </a:r>
            <a:r>
              <a:rPr lang="en-US" sz="1200" dirty="0" smtClean="0"/>
              <a:t>          Division, NSF</a:t>
            </a:r>
            <a:endParaRPr lang="en-US" sz="1200" dirty="0"/>
          </a:p>
        </p:txBody>
      </p:sp>
    </p:spTree>
    <p:custDataLst>
      <p:tags r:id="rId1"/>
    </p:custDataLst>
    <p:extLst>
      <p:ext uri="{BB962C8B-B14F-4D97-AF65-F5344CB8AC3E}">
        <p14:creationId xmlns:p14="http://schemas.microsoft.com/office/powerpoint/2010/main" val="681153495"/>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dirty="0" smtClean="0"/>
              <a:t>Thanks for your attention!</a:t>
            </a:r>
            <a:br>
              <a:rPr lang="en-US" sz="6000" dirty="0" smtClean="0"/>
            </a:br>
            <a:r>
              <a:rPr lang="en-US" sz="6000" dirty="0" smtClean="0"/>
              <a:t/>
            </a:r>
            <a:br>
              <a:rPr lang="en-US" sz="6000" dirty="0" smtClean="0"/>
            </a:br>
            <a:r>
              <a:rPr lang="en-US" sz="6000" smtClean="0"/>
              <a:t/>
            </a:r>
            <a:br>
              <a:rPr lang="en-US" sz="6000" smtClean="0"/>
            </a:br>
            <a:r>
              <a:rPr lang="en-US" sz="6000" smtClean="0"/>
              <a:t>Questions</a:t>
            </a:r>
            <a:r>
              <a:rPr lang="en-US" sz="6000" dirty="0" smtClean="0"/>
              <a:t>?</a:t>
            </a:r>
            <a:br>
              <a:rPr lang="en-US" sz="6000" dirty="0" smtClean="0"/>
            </a:br>
            <a:r>
              <a:rPr lang="en-US" sz="3200" dirty="0" smtClean="0">
                <a:hlinkClick r:id="rId5"/>
              </a:rPr>
              <a:t>www.oscer.ou.edu</a:t>
            </a:r>
            <a:endParaRPr lang="en-US" sz="3200" dirty="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1846323187"/>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6" name="Slide Number Placeholder 4"/>
          <p:cNvSpPr>
            <a:spLocks noGrp="1"/>
          </p:cNvSpPr>
          <p:nvPr>
            <p:ph type="sldNum" sz="quarter" idx="11"/>
          </p:nvPr>
        </p:nvSpPr>
        <p:spPr/>
        <p:txBody>
          <a:bodyPr/>
          <a:lstStyle/>
          <a:p>
            <a:fld id="{2A61E775-5E6B-47FF-ADF7-20B91A0A8C2E}" type="slidenum">
              <a:rPr lang="en-US"/>
              <a:pPr/>
              <a:t>67</a:t>
            </a:fld>
            <a:endParaRPr lang="en-US"/>
          </a:p>
        </p:txBody>
      </p:sp>
      <p:sp>
        <p:nvSpPr>
          <p:cNvPr id="1077250" name="Rectangle 2"/>
          <p:cNvSpPr>
            <a:spLocks noGrp="1" noChangeArrowheads="1"/>
          </p:cNvSpPr>
          <p:nvPr>
            <p:ph type="title"/>
          </p:nvPr>
        </p:nvSpPr>
        <p:spPr/>
        <p:txBody>
          <a:bodyPr/>
          <a:lstStyle/>
          <a:p>
            <a:r>
              <a:rPr lang="en-US" sz="3600"/>
              <a:t>Does CUDA Help?</a:t>
            </a:r>
          </a:p>
        </p:txBody>
      </p:sp>
      <p:graphicFrame>
        <p:nvGraphicFramePr>
          <p:cNvPr id="1077251" name="Object 3"/>
          <p:cNvGraphicFramePr>
            <a:graphicFrameLocks noGrp="1" noChangeAspect="1"/>
          </p:cNvGraphicFramePr>
          <p:nvPr>
            <p:ph idx="1"/>
          </p:nvPr>
        </p:nvGraphicFramePr>
        <p:xfrm>
          <a:off x="457200" y="1828800"/>
          <a:ext cx="8361363" cy="2768600"/>
        </p:xfrm>
        <a:graphic>
          <a:graphicData uri="http://schemas.openxmlformats.org/presentationml/2006/ole">
            <mc:AlternateContent xmlns:mc="http://schemas.openxmlformats.org/markup-compatibility/2006">
              <mc:Choice xmlns:v="urn:schemas-microsoft-com:vml" Requires="v">
                <p:oleObj spid="_x0000_s1029" name="Worksheet" r:id="rId3" imgW="6359040" imgH="2105280" progId="Excel.Sheet.8">
                  <p:embed/>
                </p:oleObj>
              </mc:Choice>
              <mc:Fallback>
                <p:oleObj name="Worksheet" r:id="rId3" imgW="6359040" imgH="210528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28800"/>
                        <a:ext cx="8361363" cy="27686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077252" name="Text Box 4"/>
          <p:cNvSpPr txBox="1">
            <a:spLocks noChangeArrowheads="1"/>
          </p:cNvSpPr>
          <p:nvPr/>
        </p:nvSpPr>
        <p:spPr bwMode="auto">
          <a:xfrm>
            <a:off x="1393825" y="4851400"/>
            <a:ext cx="6081713" cy="373063"/>
          </a:xfrm>
          <a:prstGeom prst="rect">
            <a:avLst/>
          </a:prstGeom>
          <a:noFill/>
          <a:ln w="9525">
            <a:noFill/>
            <a:round/>
            <a:headEnd/>
            <a:tailEnd/>
          </a:ln>
          <a:effectLst/>
        </p:spPr>
        <p:txBody>
          <a:bodyPr wrap="none" lIns="90000" tIns="45000" rIns="90000" bIns="45000"/>
          <a:lstStyle/>
          <a:p>
            <a:pPr defTabSz="457200" eaLnBrk="0" hangingPunct="0">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dirty="0">
                <a:solidFill>
                  <a:srgbClr val="000000"/>
                </a:solidFill>
                <a:latin typeface="Courier New" pitchFamily="49" charset="0"/>
                <a:hlinkClick r:id="rId5"/>
              </a:rPr>
              <a:t>http://www.nvidia.com/object/IO_43499.html</a:t>
            </a:r>
            <a:endParaRPr lang="en-US" sz="2000" dirty="0">
              <a:solidFill>
                <a:srgbClr val="000000"/>
              </a:solidFill>
              <a:latin typeface="Courier New" pitchFamily="49" charset="0"/>
            </a:endParaRPr>
          </a:p>
        </p:txBody>
      </p:sp>
    </p:spTree>
    <p:extLst>
      <p:ext uri="{BB962C8B-B14F-4D97-AF65-F5344CB8AC3E}">
        <p14:creationId xmlns:p14="http://schemas.microsoft.com/office/powerpoint/2010/main" val="3223051346"/>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2"/>
          <p:cNvSpPr>
            <a:spLocks noGrp="1" noChangeArrowheads="1"/>
          </p:cNvSpPr>
          <p:nvPr>
            <p:ph type="ctrTitle"/>
          </p:nvPr>
        </p:nvSpPr>
        <p:spPr/>
        <p:txBody>
          <a:bodyPr/>
          <a:lstStyle/>
          <a:p>
            <a:pPr>
              <a:lnSpc>
                <a:spcPct val="90000"/>
              </a:lnSpc>
            </a:pPr>
            <a:r>
              <a:rPr lang="en-US" sz="6000"/>
              <a:t>CUDA</a:t>
            </a:r>
            <a:br>
              <a:rPr lang="en-US" sz="6000"/>
            </a:br>
            <a:r>
              <a:rPr lang="en-US" sz="6000"/>
              <a:t>Thread Hierarchy and Memory Hierarchy</a:t>
            </a:r>
          </a:p>
        </p:txBody>
      </p:sp>
      <p:sp>
        <p:nvSpPr>
          <p:cNvPr id="1078275" name="Text Box 3"/>
          <p:cNvSpPr txBox="1">
            <a:spLocks noChangeArrowheads="1"/>
          </p:cNvSpPr>
          <p:nvPr/>
        </p:nvSpPr>
        <p:spPr bwMode="auto">
          <a:xfrm>
            <a:off x="762000" y="3962400"/>
            <a:ext cx="7620000" cy="366713"/>
          </a:xfrm>
          <a:prstGeom prst="rect">
            <a:avLst/>
          </a:prstGeom>
          <a:noFill/>
          <a:ln w="9525">
            <a:noFill/>
            <a:miter lim="800000"/>
            <a:headEnd/>
            <a:tailEnd/>
          </a:ln>
          <a:effectLst/>
        </p:spPr>
        <p:txBody>
          <a:bodyPr>
            <a:spAutoFit/>
          </a:bodyPr>
          <a:lstStyle/>
          <a:p>
            <a:pPr>
              <a:spcBef>
                <a:spcPct val="50000"/>
              </a:spcBef>
            </a:pPr>
            <a:r>
              <a:rPr lang="en-US"/>
              <a:t>Some of these slides provided by Paul Gray, University of Northern Iowa</a:t>
            </a:r>
          </a:p>
        </p:txBody>
      </p:sp>
    </p:spTree>
    <p:extLst>
      <p:ext uri="{BB962C8B-B14F-4D97-AF65-F5344CB8AC3E}">
        <p14:creationId xmlns:p14="http://schemas.microsoft.com/office/powerpoint/2010/main" val="24570989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pic>
        <p:nvPicPr>
          <p:cNvPr id="1079298" name="Picture 2"/>
          <p:cNvPicPr>
            <a:picLocks noChangeAspect="1" noChangeArrowheads="1"/>
          </p:cNvPicPr>
          <p:nvPr/>
        </p:nvPicPr>
        <p:blipFill>
          <a:blip r:embed="rId3" cstate="print"/>
          <a:srcRect/>
          <a:stretch>
            <a:fillRect/>
          </a:stretch>
        </p:blipFill>
        <p:spPr bwMode="auto">
          <a:xfrm>
            <a:off x="1143000" y="2057400"/>
            <a:ext cx="6440488" cy="2466975"/>
          </a:xfrm>
          <a:prstGeom prst="rect">
            <a:avLst/>
          </a:prstGeom>
          <a:noFill/>
          <a:ln w="9525">
            <a:noFill/>
            <a:round/>
            <a:headEnd/>
            <a:tailEnd/>
          </a:ln>
          <a:effectLst/>
        </p:spPr>
      </p:pic>
      <p:sp>
        <p:nvSpPr>
          <p:cNvPr id="1079299" name="Text Box 3"/>
          <p:cNvSpPr txBox="1">
            <a:spLocks noChangeArrowheads="1"/>
          </p:cNvSpPr>
          <p:nvPr/>
        </p:nvSpPr>
        <p:spPr bwMode="auto">
          <a:xfrm>
            <a:off x="1358900" y="5029200"/>
            <a:ext cx="5922963" cy="430213"/>
          </a:xfrm>
          <a:prstGeom prst="rect">
            <a:avLst/>
          </a:prstGeom>
          <a:noFill/>
          <a:ln w="9525">
            <a:noFill/>
            <a:round/>
            <a:headEnd/>
            <a:tailEnd/>
          </a:ln>
          <a:effectLst/>
        </p:spPr>
        <p:txBody>
          <a:bodyPr wrap="none" lIns="90000" tIns="45000" rIns="90000" bIns="45000"/>
          <a:lstStyle/>
          <a:p>
            <a:pPr defTabSz="457200" eaLnBrk="0" hangingPunct="0">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rPr>
              <a:t>Source: NVIDIA CUDA Programming Guide</a:t>
            </a:r>
          </a:p>
        </p:txBody>
      </p:sp>
      <p:sp>
        <p:nvSpPr>
          <p:cNvPr id="1079300" name="Rectangle 4"/>
          <p:cNvSpPr>
            <a:spLocks noChangeArrowheads="1"/>
          </p:cNvSpPr>
          <p:nvPr/>
        </p:nvSpPr>
        <p:spPr bwMode="auto">
          <a:xfrm>
            <a:off x="990600" y="457200"/>
            <a:ext cx="7793038" cy="677863"/>
          </a:xfrm>
          <a:prstGeom prst="rect">
            <a:avLst/>
          </a:prstGeom>
          <a:noFill/>
          <a:ln w="9525">
            <a:noFill/>
            <a:miter lim="800000"/>
            <a:headEnd/>
            <a:tailEnd/>
          </a:ln>
          <a:effectLst/>
        </p:spPr>
        <p:txBody>
          <a:bodyPr anchor="b"/>
          <a:lstStyle/>
          <a:p>
            <a:r>
              <a:rPr lang="en-US" sz="3600" b="1">
                <a:solidFill>
                  <a:schemeClr val="tx2"/>
                </a:solidFill>
              </a:rPr>
              <a:t>CPU vs GPU Layout</a:t>
            </a:r>
          </a:p>
        </p:txBody>
      </p:sp>
      <p:sp>
        <p:nvSpPr>
          <p:cNvPr id="1079301" name="Rectangle 5"/>
          <p:cNvSpPr>
            <a:spLocks noGrp="1" noChangeArrowheads="1"/>
          </p:cNvSpPr>
          <p:nvPr>
            <p:ph type="title"/>
          </p:nvPr>
        </p:nvSpPr>
        <p:spPr/>
        <p:txBody>
          <a:bodyPr/>
          <a:lstStyle/>
          <a:p>
            <a:endParaRPr lang="en-US" dirty="0"/>
          </a:p>
        </p:txBody>
      </p:sp>
    </p:spTree>
    <p:extLst>
      <p:ext uri="{BB962C8B-B14F-4D97-AF65-F5344CB8AC3E}">
        <p14:creationId xmlns:p14="http://schemas.microsoft.com/office/powerpoint/2010/main" val="36747345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GPGPU</a:t>
            </a:r>
            <a:endParaRPr lang="en-US" dirty="0"/>
          </a:p>
          <a:p>
            <a:r>
              <a:rPr lang="en-US" dirty="0" smtClean="0"/>
              <a:t>Tue Apr 14 </a:t>
            </a:r>
            <a:r>
              <a:rPr lang="en-US" dirty="0" smtClean="0"/>
              <a:t>2015</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7</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a:t>
            </a:r>
            <a:r>
              <a:rPr lang="en-US" sz="3600" dirty="0" err="1"/>
              <a:t>etc</a:t>
            </a:r>
            <a:r>
              <a:rPr lang="en-US" sz="3600" dirty="0" smtClean="0"/>
              <a:t>) #2</a:t>
            </a:r>
            <a:endParaRPr lang="en-US" sz="3600" dirty="0"/>
          </a:p>
        </p:txBody>
      </p:sp>
      <p:sp>
        <p:nvSpPr>
          <p:cNvPr id="464899" name="Rectangle 3"/>
          <p:cNvSpPr>
            <a:spLocks noGrp="1" noChangeArrowheads="1"/>
          </p:cNvSpPr>
          <p:nvPr>
            <p:ph type="body" idx="1"/>
          </p:nvPr>
        </p:nvSpPr>
        <p:spPr>
          <a:xfrm>
            <a:off x="457200" y="1371600"/>
            <a:ext cx="8229600" cy="4648200"/>
          </a:xfrm>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smtClean="0"/>
              <a:t>If you ARE already registered with the </a:t>
            </a:r>
            <a:r>
              <a:rPr lang="en-US" dirty="0" err="1" smtClean="0"/>
              <a:t>OneNet</a:t>
            </a:r>
            <a:r>
              <a:rPr lang="en-US" dirty="0" smtClean="0"/>
              <a:t> gatekeeper (most institutions aren’t), dial:</a:t>
            </a:r>
          </a:p>
          <a:p>
            <a:pPr marL="0" indent="0">
              <a:buNone/>
            </a:pPr>
            <a:r>
              <a:rPr lang="en-US" dirty="0"/>
              <a:t>	</a:t>
            </a:r>
            <a:r>
              <a:rPr lang="en-US" b="1" dirty="0" smtClean="0">
                <a:latin typeface="Courier New" pitchFamily="49" charset="0"/>
                <a:cs typeface="Courier New" pitchFamily="49" charset="0"/>
              </a:rPr>
              <a:t>2500409</a:t>
            </a:r>
          </a:p>
          <a:p>
            <a:pPr>
              <a:buFont typeface="Wingdings" pitchFamily="2" charset="2"/>
              <a:buNone/>
            </a:pPr>
            <a:r>
              <a:rPr lang="en-US" dirty="0" smtClean="0"/>
              <a:t>Many thanks to James Deaton, Skyler Donahue, Jeremy Wright and Steven Haldeman of </a:t>
            </a:r>
            <a:r>
              <a:rPr lang="en-US" dirty="0" err="1" smtClean="0"/>
              <a:t>OneNet</a:t>
            </a:r>
            <a:r>
              <a:rPr lang="en-US" dirty="0" smtClean="0"/>
              <a:t> for providing this.</a:t>
            </a:r>
          </a:p>
          <a:p>
            <a:pPr>
              <a:buFont typeface="Wingdings" pitchFamily="2" charset="2"/>
              <a:buNone/>
            </a:pPr>
            <a:endParaRPr lang="en-US" dirty="0"/>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6550561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5" name="Slide Number Placeholder 4"/>
          <p:cNvSpPr>
            <a:spLocks noGrp="1"/>
          </p:cNvSpPr>
          <p:nvPr>
            <p:ph type="sldNum" sz="quarter" idx="11"/>
          </p:nvPr>
        </p:nvSpPr>
        <p:spPr/>
        <p:txBody>
          <a:bodyPr/>
          <a:lstStyle/>
          <a:p>
            <a:fld id="{8C3D31B3-09CC-48F1-99E2-D6C32D4DAF40}" type="slidenum">
              <a:rPr lang="en-US"/>
              <a:pPr/>
              <a:t>70</a:t>
            </a:fld>
            <a:endParaRPr lang="en-US"/>
          </a:p>
        </p:txBody>
      </p:sp>
      <p:sp>
        <p:nvSpPr>
          <p:cNvPr id="1081346" name="Rectangle 2"/>
          <p:cNvSpPr>
            <a:spLocks noGrp="1" noChangeArrowheads="1"/>
          </p:cNvSpPr>
          <p:nvPr>
            <p:ph type="title"/>
          </p:nvPr>
        </p:nvSpPr>
        <p:spPr/>
        <p:txBody>
          <a:bodyPr/>
          <a:lstStyle/>
          <a:p>
            <a:r>
              <a:rPr lang="en-US" sz="3600"/>
              <a:t>Buzzword: Kernel</a:t>
            </a:r>
          </a:p>
        </p:txBody>
      </p:sp>
      <p:sp>
        <p:nvSpPr>
          <p:cNvPr id="1081347" name="Rectangle 3"/>
          <p:cNvSpPr>
            <a:spLocks noGrp="1" noChangeArrowheads="1"/>
          </p:cNvSpPr>
          <p:nvPr>
            <p:ph type="body" idx="1"/>
          </p:nvPr>
        </p:nvSpPr>
        <p:spPr/>
        <p:txBody>
          <a:bodyPr/>
          <a:lstStyle/>
          <a:p>
            <a:pPr>
              <a:buFont typeface="Wingdings" pitchFamily="2" charset="2"/>
              <a:buNone/>
            </a:pPr>
            <a:r>
              <a:rPr lang="en-US"/>
              <a:t>In CUDA, a </a:t>
            </a:r>
            <a:r>
              <a:rPr lang="en-US" b="1" i="1" u="sng"/>
              <a:t>kernel</a:t>
            </a:r>
            <a:r>
              <a:rPr lang="en-US"/>
              <a:t> is code (typically a function) that can be run inside the GPU.</a:t>
            </a:r>
          </a:p>
          <a:p>
            <a:pPr>
              <a:buFont typeface="Wingdings" pitchFamily="2" charset="2"/>
              <a:buNone/>
            </a:pPr>
            <a:r>
              <a:rPr lang="en-US"/>
              <a:t>Typically, the kernel code operates in lock-step on the stream processors inside the GPU.</a:t>
            </a:r>
          </a:p>
        </p:txBody>
      </p:sp>
    </p:spTree>
    <p:extLst>
      <p:ext uri="{BB962C8B-B14F-4D97-AF65-F5344CB8AC3E}">
        <p14:creationId xmlns:p14="http://schemas.microsoft.com/office/powerpoint/2010/main" val="1202502277"/>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5" name="Slide Number Placeholder 4"/>
          <p:cNvSpPr>
            <a:spLocks noGrp="1"/>
          </p:cNvSpPr>
          <p:nvPr>
            <p:ph type="sldNum" sz="quarter" idx="11"/>
          </p:nvPr>
        </p:nvSpPr>
        <p:spPr/>
        <p:txBody>
          <a:bodyPr/>
          <a:lstStyle/>
          <a:p>
            <a:fld id="{87EEEB7F-F895-4303-B127-98048DDFFBDA}" type="slidenum">
              <a:rPr lang="en-US"/>
              <a:pPr/>
              <a:t>71</a:t>
            </a:fld>
            <a:endParaRPr lang="en-US"/>
          </a:p>
        </p:txBody>
      </p:sp>
      <p:sp>
        <p:nvSpPr>
          <p:cNvPr id="1082370" name="Rectangle 2"/>
          <p:cNvSpPr>
            <a:spLocks noGrp="1" noChangeArrowheads="1"/>
          </p:cNvSpPr>
          <p:nvPr>
            <p:ph type="title"/>
          </p:nvPr>
        </p:nvSpPr>
        <p:spPr/>
        <p:txBody>
          <a:bodyPr/>
          <a:lstStyle/>
          <a:p>
            <a:r>
              <a:rPr lang="en-US" sz="3600"/>
              <a:t>Buzzword: Thread</a:t>
            </a:r>
          </a:p>
        </p:txBody>
      </p:sp>
      <p:sp>
        <p:nvSpPr>
          <p:cNvPr id="1082371" name="Rectangle 3"/>
          <p:cNvSpPr>
            <a:spLocks noGrp="1" noChangeArrowheads="1"/>
          </p:cNvSpPr>
          <p:nvPr>
            <p:ph type="body" idx="1"/>
          </p:nvPr>
        </p:nvSpPr>
        <p:spPr/>
        <p:txBody>
          <a:bodyPr/>
          <a:lstStyle/>
          <a:p>
            <a:pPr>
              <a:buFont typeface="Wingdings" pitchFamily="2" charset="2"/>
              <a:buNone/>
            </a:pPr>
            <a:r>
              <a:rPr lang="en-US"/>
              <a:t>In CUDA, a </a:t>
            </a:r>
            <a:r>
              <a:rPr lang="en-US" b="1" i="1" u="sng"/>
              <a:t>thread</a:t>
            </a:r>
            <a:r>
              <a:rPr lang="en-US"/>
              <a:t> is an execution of a kernel with a given index.</a:t>
            </a:r>
          </a:p>
          <a:p>
            <a:pPr>
              <a:buFont typeface="Wingdings" pitchFamily="2" charset="2"/>
              <a:buNone/>
            </a:pPr>
            <a:r>
              <a:rPr lang="en-US"/>
              <a:t>Each thread uses its index to access a specific subset of the elements of a target array, such that the collection of all threads cooperatively processes the entire data set.</a:t>
            </a:r>
          </a:p>
          <a:p>
            <a:pPr>
              <a:buFont typeface="Wingdings" pitchFamily="2" charset="2"/>
              <a:buNone/>
            </a:pPr>
            <a:r>
              <a:rPr lang="en-US"/>
              <a:t>So these are very much like threads in the OpenMP or pthreads sense – they even have shared variables and private variables.</a:t>
            </a:r>
          </a:p>
        </p:txBody>
      </p:sp>
    </p:spTree>
    <p:extLst>
      <p:ext uri="{BB962C8B-B14F-4D97-AF65-F5344CB8AC3E}">
        <p14:creationId xmlns:p14="http://schemas.microsoft.com/office/powerpoint/2010/main" val="425306119"/>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5" name="Slide Number Placeholder 4"/>
          <p:cNvSpPr>
            <a:spLocks noGrp="1"/>
          </p:cNvSpPr>
          <p:nvPr>
            <p:ph type="sldNum" sz="quarter" idx="11"/>
          </p:nvPr>
        </p:nvSpPr>
        <p:spPr/>
        <p:txBody>
          <a:bodyPr/>
          <a:lstStyle/>
          <a:p>
            <a:fld id="{A9E7520F-FEF1-4733-86D0-1426F3CC7634}" type="slidenum">
              <a:rPr lang="en-US"/>
              <a:pPr/>
              <a:t>72</a:t>
            </a:fld>
            <a:endParaRPr lang="en-US"/>
          </a:p>
        </p:txBody>
      </p:sp>
      <p:sp>
        <p:nvSpPr>
          <p:cNvPr id="1083394" name="Rectangle 2"/>
          <p:cNvSpPr>
            <a:spLocks noGrp="1" noChangeArrowheads="1"/>
          </p:cNvSpPr>
          <p:nvPr>
            <p:ph type="title"/>
          </p:nvPr>
        </p:nvSpPr>
        <p:spPr/>
        <p:txBody>
          <a:bodyPr/>
          <a:lstStyle/>
          <a:p>
            <a:r>
              <a:rPr lang="en-US" sz="3600"/>
              <a:t>Buzzword: Block</a:t>
            </a:r>
          </a:p>
        </p:txBody>
      </p:sp>
      <p:sp>
        <p:nvSpPr>
          <p:cNvPr id="1083395" name="Rectangle 3"/>
          <p:cNvSpPr>
            <a:spLocks noGrp="1" noChangeArrowheads="1"/>
          </p:cNvSpPr>
          <p:nvPr>
            <p:ph type="body" idx="1"/>
          </p:nvPr>
        </p:nvSpPr>
        <p:spPr/>
        <p:txBody>
          <a:bodyPr/>
          <a:lstStyle/>
          <a:p>
            <a:pPr>
              <a:buFont typeface="Wingdings" pitchFamily="2" charset="2"/>
              <a:buNone/>
            </a:pPr>
            <a:r>
              <a:rPr lang="en-US" dirty="0"/>
              <a:t>In CUDA, a </a:t>
            </a:r>
            <a:r>
              <a:rPr lang="en-US" b="1" i="1" u="sng" dirty="0"/>
              <a:t>block</a:t>
            </a:r>
            <a:r>
              <a:rPr lang="en-US" dirty="0"/>
              <a:t> is a group of threads.</a:t>
            </a:r>
          </a:p>
          <a:p>
            <a:r>
              <a:rPr lang="en-US" dirty="0"/>
              <a:t>Just like OpenMP threads, these could execute concurrently or independently, and in no particular order.</a:t>
            </a:r>
          </a:p>
          <a:p>
            <a:r>
              <a:rPr lang="en-US" dirty="0"/>
              <a:t>Threads can be coordinated somewhat, using the </a:t>
            </a:r>
            <a:r>
              <a:rPr lang="en-US" dirty="0">
                <a:latin typeface="Courier New" pitchFamily="49" charset="0"/>
                <a:cs typeface="Courier New" pitchFamily="49" charset="0"/>
              </a:rPr>
              <a:t>_</a:t>
            </a:r>
            <a:r>
              <a:rPr lang="en-US" dirty="0" err="1">
                <a:latin typeface="Courier New" pitchFamily="49" charset="0"/>
                <a:cs typeface="Courier New" pitchFamily="49" charset="0"/>
              </a:rPr>
              <a:t>syncthreads</a:t>
            </a:r>
            <a:r>
              <a:rPr lang="en-US" dirty="0">
                <a:latin typeface="Courier New" pitchFamily="49" charset="0"/>
                <a:cs typeface="Courier New" pitchFamily="49" charset="0"/>
              </a:rPr>
              <a:t>() </a:t>
            </a:r>
            <a:r>
              <a:rPr lang="en-US" dirty="0"/>
              <a:t>function as a barrier, making all threads stop at a certain point in the kernel before moving on en mass. (This is like what happens at the end of an OpenMP loop.)</a:t>
            </a:r>
          </a:p>
        </p:txBody>
      </p:sp>
    </p:spTree>
    <p:extLst>
      <p:ext uri="{BB962C8B-B14F-4D97-AF65-F5344CB8AC3E}">
        <p14:creationId xmlns:p14="http://schemas.microsoft.com/office/powerpoint/2010/main" val="1014925206"/>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5" name="Slide Number Placeholder 4"/>
          <p:cNvSpPr>
            <a:spLocks noGrp="1"/>
          </p:cNvSpPr>
          <p:nvPr>
            <p:ph type="sldNum" sz="quarter" idx="11"/>
          </p:nvPr>
        </p:nvSpPr>
        <p:spPr/>
        <p:txBody>
          <a:bodyPr/>
          <a:lstStyle/>
          <a:p>
            <a:fld id="{6EA29ED4-7DA3-4643-B70B-F6D2C0B35A52}" type="slidenum">
              <a:rPr lang="en-US"/>
              <a:pPr/>
              <a:t>73</a:t>
            </a:fld>
            <a:endParaRPr lang="en-US"/>
          </a:p>
        </p:txBody>
      </p:sp>
      <p:sp>
        <p:nvSpPr>
          <p:cNvPr id="1084418" name="Rectangle 2"/>
          <p:cNvSpPr>
            <a:spLocks noGrp="1" noChangeArrowheads="1"/>
          </p:cNvSpPr>
          <p:nvPr>
            <p:ph type="title"/>
          </p:nvPr>
        </p:nvSpPr>
        <p:spPr/>
        <p:txBody>
          <a:bodyPr/>
          <a:lstStyle/>
          <a:p>
            <a:r>
              <a:rPr lang="en-US" sz="3600"/>
              <a:t>Buzzword: Grid</a:t>
            </a:r>
          </a:p>
        </p:txBody>
      </p:sp>
      <p:sp>
        <p:nvSpPr>
          <p:cNvPr id="1084419" name="Rectangle 3"/>
          <p:cNvSpPr>
            <a:spLocks noGrp="1" noChangeArrowheads="1"/>
          </p:cNvSpPr>
          <p:nvPr>
            <p:ph type="body" idx="1"/>
          </p:nvPr>
        </p:nvSpPr>
        <p:spPr/>
        <p:txBody>
          <a:bodyPr/>
          <a:lstStyle/>
          <a:p>
            <a:pPr>
              <a:buFont typeface="Wingdings" pitchFamily="2" charset="2"/>
              <a:buNone/>
            </a:pPr>
            <a:r>
              <a:rPr lang="en-US"/>
              <a:t>In CUDA, a </a:t>
            </a:r>
            <a:r>
              <a:rPr lang="en-US" b="1" i="1" u="sng"/>
              <a:t>grid</a:t>
            </a:r>
            <a:r>
              <a:rPr lang="en-US"/>
              <a:t> is a group of (thread) blocks, with no synchronization at all among the blocks.</a:t>
            </a:r>
          </a:p>
        </p:txBody>
      </p:sp>
    </p:spTree>
    <p:extLst>
      <p:ext uri="{BB962C8B-B14F-4D97-AF65-F5344CB8AC3E}">
        <p14:creationId xmlns:p14="http://schemas.microsoft.com/office/powerpoint/2010/main" val="2710452800"/>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pic>
        <p:nvPicPr>
          <p:cNvPr id="1085442" name="Picture 2"/>
          <p:cNvPicPr>
            <a:picLocks noChangeAspect="1" noChangeArrowheads="1"/>
          </p:cNvPicPr>
          <p:nvPr/>
        </p:nvPicPr>
        <p:blipFill>
          <a:blip r:embed="rId3" cstate="print"/>
          <a:srcRect/>
          <a:stretch>
            <a:fillRect/>
          </a:stretch>
        </p:blipFill>
        <p:spPr bwMode="auto">
          <a:xfrm>
            <a:off x="5029200" y="1238250"/>
            <a:ext cx="3733800" cy="4837386"/>
          </a:xfrm>
          <a:prstGeom prst="rect">
            <a:avLst/>
          </a:prstGeom>
          <a:noFill/>
          <a:ln w="9525">
            <a:noFill/>
            <a:round/>
            <a:headEnd/>
            <a:tailEnd/>
          </a:ln>
          <a:effectLst/>
        </p:spPr>
      </p:pic>
      <p:sp>
        <p:nvSpPr>
          <p:cNvPr id="1085443" name="Rectangle 3"/>
          <p:cNvSpPr>
            <a:spLocks noGrp="1" noChangeArrowheads="1"/>
          </p:cNvSpPr>
          <p:nvPr>
            <p:ph type="body" idx="1"/>
          </p:nvPr>
        </p:nvSpPr>
        <p:spPr>
          <a:xfrm>
            <a:off x="685800" y="1295400"/>
            <a:ext cx="4343400" cy="4195763"/>
          </a:xfrm>
          <a:ln/>
        </p:spPr>
        <p:txBody>
          <a:bodyPr lIns="0" tIns="0" rIns="0" bIns="0"/>
          <a:lstStyle/>
          <a:p>
            <a:pPr marL="341313" indent="-34131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i="1" u="sng"/>
              <a:t>Grids</a:t>
            </a:r>
            <a:r>
              <a:rPr lang="en-US"/>
              <a:t> map to GPUs</a:t>
            </a:r>
          </a:p>
          <a:p>
            <a:pPr marL="341313" indent="-34131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i="1" u="sng"/>
              <a:t>Blocks</a:t>
            </a:r>
            <a:r>
              <a:rPr lang="en-US"/>
              <a:t> map to the MultiProcessors (MP)</a:t>
            </a:r>
            <a:r>
              <a:rPr lang="ar-SA">
                <a:cs typeface="Arial" charset="0"/>
              </a:rPr>
              <a:t>‏</a:t>
            </a:r>
            <a:endParaRPr lang="en-US"/>
          </a:p>
          <a:p>
            <a:pPr marL="741363" lvl="1"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Blocks are never split across MPs, but an MP can have multiple blocks</a:t>
            </a:r>
          </a:p>
          <a:p>
            <a:pPr marL="341313" indent="-34131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i="1" u="sng"/>
              <a:t>Threads</a:t>
            </a:r>
            <a:r>
              <a:rPr lang="en-US"/>
              <a:t> map to Stream Processors (SP)</a:t>
            </a:r>
            <a:r>
              <a:rPr lang="ar-SA">
                <a:cs typeface="Arial" charset="0"/>
              </a:rPr>
              <a:t>‏</a:t>
            </a:r>
            <a:endParaRPr lang="en-US"/>
          </a:p>
          <a:p>
            <a:pPr marL="341313" indent="-34131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i="1" u="sng"/>
              <a:t>Warps</a:t>
            </a:r>
            <a:r>
              <a:rPr lang="en-US"/>
              <a:t> are groups of (32) threads that execute simultaneously</a:t>
            </a:r>
          </a:p>
        </p:txBody>
      </p:sp>
      <p:sp>
        <p:nvSpPr>
          <p:cNvPr id="1085444" name="Text Box 4"/>
          <p:cNvSpPr txBox="1">
            <a:spLocks noChangeArrowheads="1"/>
          </p:cNvSpPr>
          <p:nvPr/>
        </p:nvSpPr>
        <p:spPr bwMode="auto">
          <a:xfrm>
            <a:off x="1295400" y="5486400"/>
            <a:ext cx="3729038" cy="762000"/>
          </a:xfrm>
          <a:prstGeom prst="rect">
            <a:avLst/>
          </a:prstGeom>
          <a:noFill/>
          <a:ln w="9525">
            <a:noFill/>
            <a:round/>
            <a:headEnd/>
            <a:tailEnd/>
          </a:ln>
          <a:effectLst/>
        </p:spPr>
        <p:txBody>
          <a:bodyPr wrap="none" lIns="90000" tIns="45000" rIns="90000" bIns="45000"/>
          <a:lstStyle/>
          <a:p>
            <a:pPr algn="r" defTabSz="457200" eaLnBrk="0" hangingPunct="0">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Image Source:</a:t>
            </a:r>
          </a:p>
          <a:p>
            <a:pPr algn="r" defTabSz="457200" eaLnBrk="0" hangingPunct="0">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NVIDIA CUDA Programming Guide</a:t>
            </a:r>
          </a:p>
        </p:txBody>
      </p:sp>
      <p:sp>
        <p:nvSpPr>
          <p:cNvPr id="1085445" name="Rectangle 5"/>
          <p:cNvSpPr>
            <a:spLocks noGrp="1" noChangeArrowheads="1"/>
          </p:cNvSpPr>
          <p:nvPr>
            <p:ph type="title"/>
          </p:nvPr>
        </p:nvSpPr>
        <p:spPr/>
        <p:txBody>
          <a:bodyPr/>
          <a:lstStyle/>
          <a:p>
            <a:r>
              <a:rPr lang="en-US" sz="3600"/>
              <a:t>NVIDIA GPU Hierarchy</a:t>
            </a:r>
          </a:p>
        </p:txBody>
      </p:sp>
    </p:spTree>
    <p:extLst>
      <p:ext uri="{BB962C8B-B14F-4D97-AF65-F5344CB8AC3E}">
        <p14:creationId xmlns:p14="http://schemas.microsoft.com/office/powerpoint/2010/main" val="2458737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1087490" name="Rectangle 2"/>
          <p:cNvSpPr>
            <a:spLocks noGrp="1" noChangeArrowheads="1"/>
          </p:cNvSpPr>
          <p:nvPr>
            <p:ph type="body" idx="1"/>
          </p:nvPr>
        </p:nvSpPr>
        <p:spPr>
          <a:xfrm>
            <a:off x="533400" y="1447800"/>
            <a:ext cx="8001000" cy="4572000"/>
          </a:xfrm>
          <a:ln/>
        </p:spPr>
        <p:txBody>
          <a:bodyPr lIns="0" tIns="0" rIns="0" bIns="0"/>
          <a:lstStyle/>
          <a:p>
            <a:pPr marL="341313" indent="-34131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err="1">
                <a:latin typeface="Courier New" pitchFamily="49" charset="0"/>
              </a:rPr>
              <a:t>blockIdx.x</a:t>
            </a:r>
            <a:r>
              <a:rPr lang="en-US" b="1" dirty="0">
                <a:latin typeface="Courier New" pitchFamily="49" charset="0"/>
              </a:rPr>
              <a:t>, </a:t>
            </a:r>
            <a:r>
              <a:rPr lang="en-US" b="1" dirty="0" err="1">
                <a:latin typeface="Courier New" pitchFamily="49" charset="0"/>
              </a:rPr>
              <a:t>blockIdx.y</a:t>
            </a:r>
            <a:r>
              <a:rPr lang="en-US" b="1" dirty="0">
                <a:latin typeface="Courier New" pitchFamily="49" charset="0"/>
              </a:rPr>
              <a:t>, </a:t>
            </a:r>
            <a:r>
              <a:rPr lang="en-US" b="1" dirty="0" err="1">
                <a:latin typeface="Courier New" pitchFamily="49" charset="0"/>
              </a:rPr>
              <a:t>blockIdx.z</a:t>
            </a:r>
            <a:r>
              <a:rPr lang="en-US" dirty="0"/>
              <a:t> are built-in variables that returns the block ID in the x-axis, y-axis and z-axis of the block that is executing the given block of code.</a:t>
            </a:r>
          </a:p>
          <a:p>
            <a:pPr marL="341313" indent="-34131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 </a:t>
            </a:r>
            <a:r>
              <a:rPr lang="en-US" b="1" dirty="0" err="1">
                <a:latin typeface="Courier New" pitchFamily="49" charset="0"/>
              </a:rPr>
              <a:t>threadIdx.x</a:t>
            </a:r>
            <a:r>
              <a:rPr lang="en-US" b="1" dirty="0">
                <a:latin typeface="Courier New" pitchFamily="49" charset="0"/>
              </a:rPr>
              <a:t>, </a:t>
            </a:r>
            <a:r>
              <a:rPr lang="en-US" b="1" dirty="0" err="1">
                <a:latin typeface="Courier New" pitchFamily="49" charset="0"/>
              </a:rPr>
              <a:t>threadIdx.y</a:t>
            </a:r>
            <a:r>
              <a:rPr lang="en-US" b="1" dirty="0">
                <a:latin typeface="Courier New" pitchFamily="49" charset="0"/>
              </a:rPr>
              <a:t>, </a:t>
            </a:r>
            <a:r>
              <a:rPr lang="en-US" b="1" dirty="0" err="1">
                <a:latin typeface="Courier New" pitchFamily="49" charset="0"/>
              </a:rPr>
              <a:t>threadidx.z</a:t>
            </a:r>
            <a:r>
              <a:rPr lang="en-US" dirty="0"/>
              <a:t> are   built-in variables that return the thread ID in the x-axis, y-axis and z-axis of the thread that is being executed by this stream processor in this particular block.</a:t>
            </a:r>
          </a:p>
          <a:p>
            <a:pPr marL="341313" indent="-341313" defTabSz="4572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So, you can express your collection of blocks, and your collection of threads within a block, as a 1D array, a 2D array or a 3D array.</a:t>
            </a:r>
          </a:p>
          <a:p>
            <a:pPr marL="341313" indent="-341313" defTabSz="4572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These can be helpful when thinking of your data as 2D or 3D.</a:t>
            </a:r>
          </a:p>
        </p:txBody>
      </p:sp>
      <p:sp>
        <p:nvSpPr>
          <p:cNvPr id="1087491" name="Rectangle 3"/>
          <p:cNvSpPr>
            <a:spLocks noGrp="1" noChangeArrowheads="1"/>
          </p:cNvSpPr>
          <p:nvPr>
            <p:ph type="title"/>
          </p:nvPr>
        </p:nvSpPr>
        <p:spPr/>
        <p:txBody>
          <a:bodyPr/>
          <a:lstStyle/>
          <a:p>
            <a:r>
              <a:rPr lang="en-US" sz="3600"/>
              <a:t>CUDA Built-in Variables</a:t>
            </a:r>
          </a:p>
        </p:txBody>
      </p:sp>
    </p:spTree>
    <p:extLst>
      <p:ext uri="{BB962C8B-B14F-4D97-AF65-F5344CB8AC3E}">
        <p14:creationId xmlns:p14="http://schemas.microsoft.com/office/powerpoint/2010/main" val="2811097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5" name="Slide Number Placeholder 4"/>
          <p:cNvSpPr>
            <a:spLocks noGrp="1"/>
          </p:cNvSpPr>
          <p:nvPr>
            <p:ph type="sldNum" sz="quarter" idx="11"/>
          </p:nvPr>
        </p:nvSpPr>
        <p:spPr/>
        <p:txBody>
          <a:bodyPr/>
          <a:lstStyle/>
          <a:p>
            <a:fld id="{C1C7C4D5-4044-4438-A27B-003BFC03EF51}" type="slidenum">
              <a:rPr lang="en-US"/>
              <a:pPr/>
              <a:t>76</a:t>
            </a:fld>
            <a:endParaRPr lang="en-US"/>
          </a:p>
        </p:txBody>
      </p:sp>
      <p:sp>
        <p:nvSpPr>
          <p:cNvPr id="1089538" name="Rectangle 2"/>
          <p:cNvSpPr>
            <a:spLocks noGrp="1" noChangeArrowheads="1"/>
          </p:cNvSpPr>
          <p:nvPr>
            <p:ph type="title"/>
          </p:nvPr>
        </p:nvSpPr>
        <p:spPr/>
        <p:txBody>
          <a:bodyPr/>
          <a:lstStyle/>
          <a:p>
            <a:r>
              <a:rPr lang="en-US" sz="3600">
                <a:latin typeface="Courier New" pitchFamily="49" charset="0"/>
              </a:rPr>
              <a:t>__global__ </a:t>
            </a:r>
            <a:r>
              <a:rPr lang="en-US" sz="3600"/>
              <a:t>Keyword</a:t>
            </a:r>
          </a:p>
        </p:txBody>
      </p:sp>
      <p:sp>
        <p:nvSpPr>
          <p:cNvPr id="1089539" name="Rectangle 3"/>
          <p:cNvSpPr>
            <a:spLocks noGrp="1" noChangeArrowheads="1"/>
          </p:cNvSpPr>
          <p:nvPr>
            <p:ph type="body" idx="1"/>
          </p:nvPr>
        </p:nvSpPr>
        <p:spPr/>
        <p:txBody>
          <a:bodyPr/>
          <a:lstStyle/>
          <a:p>
            <a:pPr>
              <a:buFont typeface="Wingdings" pitchFamily="2" charset="2"/>
              <a:buNone/>
            </a:pPr>
            <a:r>
              <a:rPr lang="en-US" dirty="0"/>
              <a:t>In CUDA, if a function is declared with the </a:t>
            </a:r>
            <a:r>
              <a:rPr lang="en-US" b="1" dirty="0">
                <a:latin typeface="Courier New" pitchFamily="49" charset="0"/>
              </a:rPr>
              <a:t>__global__</a:t>
            </a:r>
            <a:r>
              <a:rPr lang="en-US" dirty="0"/>
              <a:t> keyword, that means that it’s intended to be executed inside </a:t>
            </a:r>
            <a:r>
              <a:rPr lang="en-US" dirty="0" smtClean="0"/>
              <a:t>a GPU</a:t>
            </a:r>
            <a:r>
              <a:rPr lang="en-US" dirty="0"/>
              <a:t>.</a:t>
            </a:r>
          </a:p>
          <a:p>
            <a:pPr>
              <a:buFont typeface="Wingdings" pitchFamily="2" charset="2"/>
              <a:buNone/>
            </a:pPr>
            <a:r>
              <a:rPr lang="en-US" dirty="0"/>
              <a:t>In CUDA, the term for the GPU is </a:t>
            </a:r>
            <a:r>
              <a:rPr lang="en-US" b="1" i="1" u="sng" dirty="0"/>
              <a:t>device</a:t>
            </a:r>
            <a:r>
              <a:rPr lang="en-US" dirty="0"/>
              <a:t>, and the term for the x86 server is </a:t>
            </a:r>
            <a:r>
              <a:rPr lang="en-US" b="1" i="1" u="sng" dirty="0"/>
              <a:t>host</a:t>
            </a:r>
            <a:r>
              <a:rPr lang="en-US" dirty="0"/>
              <a:t>.</a:t>
            </a:r>
          </a:p>
          <a:p>
            <a:pPr>
              <a:buFont typeface="Wingdings" pitchFamily="2" charset="2"/>
              <a:buNone/>
            </a:pPr>
            <a:r>
              <a:rPr lang="en-US" dirty="0"/>
              <a:t>So, a kernel runs on a device, while the main </a:t>
            </a:r>
            <a:r>
              <a:rPr lang="en-US" dirty="0" smtClean="0"/>
              <a:t>function,         and </a:t>
            </a:r>
            <a:r>
              <a:rPr lang="en-US" dirty="0"/>
              <a:t>so </a:t>
            </a:r>
            <a:r>
              <a:rPr lang="en-US" dirty="0" smtClean="0"/>
              <a:t>on, </a:t>
            </a:r>
            <a:r>
              <a:rPr lang="en-US" dirty="0"/>
              <a:t>run on the host.</a:t>
            </a:r>
          </a:p>
          <a:p>
            <a:pPr>
              <a:buFont typeface="Wingdings" pitchFamily="2" charset="2"/>
              <a:buNone/>
            </a:pPr>
            <a:r>
              <a:rPr lang="en-US" dirty="0"/>
              <a:t>Note that a host can play host to multiple devices; for example, an </a:t>
            </a:r>
            <a:r>
              <a:rPr lang="en-US" dirty="0" smtClean="0"/>
              <a:t>S2050 </a:t>
            </a:r>
            <a:r>
              <a:rPr lang="en-US" dirty="0"/>
              <a:t>server contains 4 </a:t>
            </a:r>
            <a:r>
              <a:rPr lang="en-US" dirty="0" smtClean="0"/>
              <a:t>C2050 </a:t>
            </a:r>
            <a:r>
              <a:rPr lang="en-US" dirty="0"/>
              <a:t>GPU cards, and if a single host has two </a:t>
            </a:r>
            <a:r>
              <a:rPr lang="en-US" dirty="0" err="1"/>
              <a:t>PCIe</a:t>
            </a:r>
            <a:r>
              <a:rPr lang="en-US" dirty="0"/>
              <a:t> slots, then both of the </a:t>
            </a:r>
            <a:r>
              <a:rPr lang="en-US" dirty="0" err="1"/>
              <a:t>PCIe</a:t>
            </a:r>
            <a:r>
              <a:rPr lang="en-US" dirty="0"/>
              <a:t> plugs of the </a:t>
            </a:r>
            <a:r>
              <a:rPr lang="en-US" dirty="0" smtClean="0"/>
              <a:t>S2050 </a:t>
            </a:r>
            <a:r>
              <a:rPr lang="en-US" dirty="0"/>
              <a:t>can be plugged into that same host.</a:t>
            </a:r>
          </a:p>
        </p:txBody>
      </p:sp>
    </p:spTree>
    <p:extLst>
      <p:ext uri="{BB962C8B-B14F-4D97-AF65-F5344CB8AC3E}">
        <p14:creationId xmlns:p14="http://schemas.microsoft.com/office/powerpoint/2010/main" val="264412831"/>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5" name="Slide Number Placeholder 4"/>
          <p:cNvSpPr>
            <a:spLocks noGrp="1"/>
          </p:cNvSpPr>
          <p:nvPr>
            <p:ph type="sldNum" sz="quarter" idx="11"/>
          </p:nvPr>
        </p:nvSpPr>
        <p:spPr/>
        <p:txBody>
          <a:bodyPr/>
          <a:lstStyle/>
          <a:p>
            <a:fld id="{5127D721-F353-4419-B13F-B3A1ED6091EE}" type="slidenum">
              <a:rPr lang="en-US"/>
              <a:pPr/>
              <a:t>77</a:t>
            </a:fld>
            <a:endParaRPr lang="en-US"/>
          </a:p>
        </p:txBody>
      </p:sp>
      <p:sp>
        <p:nvSpPr>
          <p:cNvPr id="1090562" name="Rectangle 2"/>
          <p:cNvSpPr>
            <a:spLocks noGrp="1" noChangeArrowheads="1"/>
          </p:cNvSpPr>
          <p:nvPr>
            <p:ph type="title"/>
          </p:nvPr>
        </p:nvSpPr>
        <p:spPr/>
        <p:txBody>
          <a:bodyPr/>
          <a:lstStyle/>
          <a:p>
            <a:r>
              <a:rPr lang="en-US" sz="3600"/>
              <a:t>Copying Data from Host to Device</a:t>
            </a:r>
          </a:p>
        </p:txBody>
      </p:sp>
      <p:sp>
        <p:nvSpPr>
          <p:cNvPr id="1090563" name="Rectangle 3"/>
          <p:cNvSpPr>
            <a:spLocks noGrp="1" noChangeArrowheads="1"/>
          </p:cNvSpPr>
          <p:nvPr>
            <p:ph type="body" idx="1"/>
          </p:nvPr>
        </p:nvSpPr>
        <p:spPr/>
        <p:txBody>
          <a:bodyPr/>
          <a:lstStyle/>
          <a:p>
            <a:pPr>
              <a:buFont typeface="Wingdings" pitchFamily="2" charset="2"/>
              <a:buNone/>
            </a:pPr>
            <a:r>
              <a:rPr lang="en-US"/>
              <a:t>If data need to move from the host (where presumably the data are initially input or generated), then a copy has to exist in both places.</a:t>
            </a:r>
          </a:p>
          <a:p>
            <a:pPr>
              <a:buFont typeface="Wingdings" pitchFamily="2" charset="2"/>
              <a:buNone/>
            </a:pPr>
            <a:r>
              <a:rPr lang="en-US"/>
              <a:t>Typically, what’s copied are arrays, though of course you can also copy a scalar (the address of which is treated as an array of length 1).</a:t>
            </a:r>
          </a:p>
        </p:txBody>
      </p:sp>
    </p:spTree>
    <p:extLst>
      <p:ext uri="{BB962C8B-B14F-4D97-AF65-F5344CB8AC3E}">
        <p14:creationId xmlns:p14="http://schemas.microsoft.com/office/powerpoint/2010/main" val="1943080050"/>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6" name="Slide Number Placeholder 4"/>
          <p:cNvSpPr>
            <a:spLocks noGrp="1"/>
          </p:cNvSpPr>
          <p:nvPr>
            <p:ph type="sldNum" sz="quarter" idx="11"/>
          </p:nvPr>
        </p:nvSpPr>
        <p:spPr/>
        <p:txBody>
          <a:bodyPr/>
          <a:lstStyle/>
          <a:p>
            <a:fld id="{2990577D-74D6-4A37-9503-F497531E4E6B}" type="slidenum">
              <a:rPr lang="en-US"/>
              <a:pPr/>
              <a:t>78</a:t>
            </a:fld>
            <a:endParaRPr lang="en-US"/>
          </a:p>
        </p:txBody>
      </p:sp>
      <p:sp>
        <p:nvSpPr>
          <p:cNvPr id="1091586" name="Rectangle 2"/>
          <p:cNvSpPr>
            <a:spLocks noGrp="1" noChangeArrowheads="1"/>
          </p:cNvSpPr>
          <p:nvPr>
            <p:ph type="title"/>
          </p:nvPr>
        </p:nvSpPr>
        <p:spPr/>
        <p:txBody>
          <a:bodyPr/>
          <a:lstStyle/>
          <a:p>
            <a:r>
              <a:rPr lang="en-US" sz="3600"/>
              <a:t>CUDA Memory Hierarchy #1</a:t>
            </a:r>
          </a:p>
        </p:txBody>
      </p:sp>
      <p:sp>
        <p:nvSpPr>
          <p:cNvPr id="1091587" name="Rectangle 3"/>
          <p:cNvSpPr>
            <a:spLocks noGrp="1" noChangeArrowheads="1"/>
          </p:cNvSpPr>
          <p:nvPr>
            <p:ph type="body" idx="1"/>
          </p:nvPr>
        </p:nvSpPr>
        <p:spPr>
          <a:xfrm>
            <a:off x="609600" y="1371600"/>
            <a:ext cx="4191000" cy="4648200"/>
          </a:xfrm>
        </p:spPr>
        <p:txBody>
          <a:bodyPr/>
          <a:lstStyle/>
          <a:p>
            <a:pPr>
              <a:lnSpc>
                <a:spcPct val="90000"/>
              </a:lnSpc>
              <a:buFont typeface="Wingdings" pitchFamily="2" charset="2"/>
              <a:buNone/>
            </a:pPr>
            <a:r>
              <a:rPr lang="en-US"/>
              <a:t>CUDA has a hierarchy of several kinds of memory:</a:t>
            </a:r>
          </a:p>
          <a:p>
            <a:pPr>
              <a:lnSpc>
                <a:spcPct val="90000"/>
              </a:lnSpc>
            </a:pPr>
            <a:r>
              <a:rPr lang="en-US"/>
              <a:t>Host memory (x86 server)</a:t>
            </a:r>
          </a:p>
          <a:p>
            <a:pPr>
              <a:lnSpc>
                <a:spcPct val="90000"/>
              </a:lnSpc>
            </a:pPr>
            <a:r>
              <a:rPr lang="en-US"/>
              <a:t>Device memory (GPU)</a:t>
            </a:r>
          </a:p>
          <a:p>
            <a:pPr lvl="1">
              <a:lnSpc>
                <a:spcPct val="90000"/>
              </a:lnSpc>
            </a:pPr>
            <a:r>
              <a:rPr lang="en-US" b="1" i="1" u="sng"/>
              <a:t>Global</a:t>
            </a:r>
            <a:r>
              <a:rPr lang="en-US"/>
              <a:t>: visible to all threads in all blocks –              largest, slowest</a:t>
            </a:r>
          </a:p>
          <a:p>
            <a:pPr lvl="1">
              <a:lnSpc>
                <a:spcPct val="90000"/>
              </a:lnSpc>
            </a:pPr>
            <a:r>
              <a:rPr lang="en-US" b="1" i="1" u="sng"/>
              <a:t>Shared</a:t>
            </a:r>
            <a:r>
              <a:rPr lang="en-US"/>
              <a:t>: visible to all threads in a particular block – medium size, medium speed</a:t>
            </a:r>
          </a:p>
          <a:p>
            <a:pPr lvl="1">
              <a:lnSpc>
                <a:spcPct val="90000"/>
              </a:lnSpc>
            </a:pPr>
            <a:r>
              <a:rPr lang="en-US" b="1" i="1" u="sng"/>
              <a:t>Local</a:t>
            </a:r>
            <a:r>
              <a:rPr lang="en-US"/>
              <a:t>: visible only to a particular thread –    smallest, fastest</a:t>
            </a:r>
          </a:p>
        </p:txBody>
      </p:sp>
      <p:pic>
        <p:nvPicPr>
          <p:cNvPr id="1091588" name="Picture 4" descr="080604cuda4_f1_memory_model"/>
          <p:cNvPicPr>
            <a:picLocks noChangeAspect="1" noChangeArrowheads="1"/>
          </p:cNvPicPr>
          <p:nvPr/>
        </p:nvPicPr>
        <p:blipFill>
          <a:blip r:embed="rId2" cstate="print"/>
          <a:srcRect/>
          <a:stretch>
            <a:fillRect/>
          </a:stretch>
        </p:blipFill>
        <p:spPr bwMode="auto">
          <a:xfrm>
            <a:off x="4681538" y="1295400"/>
            <a:ext cx="4081462" cy="4800600"/>
          </a:xfrm>
          <a:prstGeom prst="rect">
            <a:avLst/>
          </a:prstGeom>
          <a:noFill/>
        </p:spPr>
      </p:pic>
    </p:spTree>
    <p:extLst>
      <p:ext uri="{BB962C8B-B14F-4D97-AF65-F5344CB8AC3E}">
        <p14:creationId xmlns:p14="http://schemas.microsoft.com/office/powerpoint/2010/main" val="1072413797"/>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6" name="Slide Number Placeholder 4"/>
          <p:cNvSpPr>
            <a:spLocks noGrp="1"/>
          </p:cNvSpPr>
          <p:nvPr>
            <p:ph type="sldNum" sz="quarter" idx="11"/>
          </p:nvPr>
        </p:nvSpPr>
        <p:spPr/>
        <p:txBody>
          <a:bodyPr/>
          <a:lstStyle/>
          <a:p>
            <a:fld id="{5BAAE131-5316-4CB5-B336-C2F0616C2BF8}" type="slidenum">
              <a:rPr lang="en-US"/>
              <a:pPr/>
              <a:t>79</a:t>
            </a:fld>
            <a:endParaRPr lang="en-US"/>
          </a:p>
        </p:txBody>
      </p:sp>
      <p:sp>
        <p:nvSpPr>
          <p:cNvPr id="1092610" name="Rectangle 2"/>
          <p:cNvSpPr>
            <a:spLocks noGrp="1" noChangeArrowheads="1"/>
          </p:cNvSpPr>
          <p:nvPr>
            <p:ph type="title"/>
          </p:nvPr>
        </p:nvSpPr>
        <p:spPr/>
        <p:txBody>
          <a:bodyPr/>
          <a:lstStyle/>
          <a:p>
            <a:r>
              <a:rPr lang="en-US" sz="3600"/>
              <a:t>CUDA Memory Hierarchy #2</a:t>
            </a:r>
          </a:p>
        </p:txBody>
      </p:sp>
      <p:sp>
        <p:nvSpPr>
          <p:cNvPr id="1092611" name="Rectangle 3"/>
          <p:cNvSpPr>
            <a:spLocks noGrp="1" noChangeArrowheads="1"/>
          </p:cNvSpPr>
          <p:nvPr>
            <p:ph type="body" idx="1"/>
          </p:nvPr>
        </p:nvSpPr>
        <p:spPr>
          <a:xfrm>
            <a:off x="609600" y="1371600"/>
            <a:ext cx="4191000" cy="4648200"/>
          </a:xfrm>
        </p:spPr>
        <p:txBody>
          <a:bodyPr/>
          <a:lstStyle/>
          <a:p>
            <a:pPr>
              <a:buFont typeface="Wingdings" pitchFamily="2" charset="2"/>
              <a:buNone/>
            </a:pPr>
            <a:r>
              <a:rPr lang="en-US"/>
              <a:t>CUDA has a hierarchy of several kinds of memory:</a:t>
            </a:r>
          </a:p>
          <a:p>
            <a:r>
              <a:rPr lang="en-US"/>
              <a:t>Host memory (x86 server)</a:t>
            </a:r>
          </a:p>
          <a:p>
            <a:r>
              <a:rPr lang="en-US"/>
              <a:t>Device memory (GPU)</a:t>
            </a:r>
          </a:p>
          <a:p>
            <a:pPr lvl="1"/>
            <a:r>
              <a:rPr lang="en-US" b="1" i="1" u="sng"/>
              <a:t>Constant</a:t>
            </a:r>
            <a:r>
              <a:rPr lang="en-US"/>
              <a:t>: visible to all threads in all blocks;       read only</a:t>
            </a:r>
          </a:p>
          <a:p>
            <a:pPr lvl="1"/>
            <a:r>
              <a:rPr lang="en-US" b="1" i="1" u="sng"/>
              <a:t>Texture</a:t>
            </a:r>
            <a:r>
              <a:rPr lang="en-US"/>
              <a:t>: visible to all threads in all blocks;       read only</a:t>
            </a:r>
          </a:p>
        </p:txBody>
      </p:sp>
      <p:pic>
        <p:nvPicPr>
          <p:cNvPr id="1092612" name="Picture 4" descr="080604cuda4_f1_memory_model"/>
          <p:cNvPicPr>
            <a:picLocks noChangeAspect="1" noChangeArrowheads="1"/>
          </p:cNvPicPr>
          <p:nvPr/>
        </p:nvPicPr>
        <p:blipFill>
          <a:blip r:embed="rId2" cstate="print"/>
          <a:srcRect/>
          <a:stretch>
            <a:fillRect/>
          </a:stretch>
        </p:blipFill>
        <p:spPr bwMode="auto">
          <a:xfrm>
            <a:off x="4681538" y="1295400"/>
            <a:ext cx="4081462" cy="4800600"/>
          </a:xfrm>
          <a:prstGeom prst="rect">
            <a:avLst/>
          </a:prstGeom>
          <a:noFill/>
        </p:spPr>
      </p:pic>
    </p:spTree>
    <p:extLst>
      <p:ext uri="{BB962C8B-B14F-4D97-AF65-F5344CB8AC3E}">
        <p14:creationId xmlns:p14="http://schemas.microsoft.com/office/powerpoint/2010/main" val="1459231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GPGPU</a:t>
            </a:r>
            <a:endParaRPr lang="en-US" dirty="0"/>
          </a:p>
          <a:p>
            <a:r>
              <a:rPr lang="en-US" dirty="0" smtClean="0"/>
              <a:t>Tue Apr 14 </a:t>
            </a:r>
            <a:r>
              <a:rPr lang="en-US" dirty="0" smtClean="0"/>
              <a:t>2015</a:t>
            </a:r>
            <a:endParaRPr lang="en-US" dirty="0"/>
          </a:p>
        </p:txBody>
      </p:sp>
      <p:sp>
        <p:nvSpPr>
          <p:cNvPr id="5" name="Slide Number Placeholder 4"/>
          <p:cNvSpPr>
            <a:spLocks noGrp="1"/>
          </p:cNvSpPr>
          <p:nvPr>
            <p:ph type="sldNum" sz="quarter" idx="11"/>
          </p:nvPr>
        </p:nvSpPr>
        <p:spPr/>
        <p:txBody>
          <a:bodyPr/>
          <a:lstStyle/>
          <a:p>
            <a:fld id="{40C5B91A-D25A-4171-9B64-6EC05E7A942A}" type="slidenum">
              <a:rPr lang="en-US"/>
              <a:pPr/>
              <a:t>8</a:t>
            </a:fld>
            <a:endParaRPr lang="en-US"/>
          </a:p>
        </p:txBody>
      </p:sp>
      <p:sp>
        <p:nvSpPr>
          <p:cNvPr id="452610" name="Rectangle 2"/>
          <p:cNvSpPr>
            <a:spLocks noGrp="1" noChangeArrowheads="1"/>
          </p:cNvSpPr>
          <p:nvPr>
            <p:ph type="title"/>
          </p:nvPr>
        </p:nvSpPr>
        <p:spPr/>
        <p:txBody>
          <a:bodyPr/>
          <a:lstStyle/>
          <a:p>
            <a:r>
              <a:rPr lang="en-US" sz="3600" dirty="0" err="1" smtClean="0"/>
              <a:t>Wowza</a:t>
            </a:r>
            <a:r>
              <a:rPr lang="en-US" sz="3600" dirty="0" smtClean="0"/>
              <a:t> #1</a:t>
            </a:r>
            <a:endParaRPr lang="en-US" sz="3600" dirty="0"/>
          </a:p>
        </p:txBody>
      </p:sp>
      <p:sp>
        <p:nvSpPr>
          <p:cNvPr id="452611" name="Rectangle 3"/>
          <p:cNvSpPr>
            <a:spLocks noGrp="1" noChangeArrowheads="1"/>
          </p:cNvSpPr>
          <p:nvPr>
            <p:ph type="body" idx="1"/>
          </p:nvPr>
        </p:nvSpPr>
        <p:spPr>
          <a:xfrm>
            <a:off x="381000" y="1371600"/>
            <a:ext cx="8382000" cy="4648200"/>
          </a:xfrm>
        </p:spPr>
        <p:txBody>
          <a:bodyPr/>
          <a:lstStyle/>
          <a:p>
            <a:pPr>
              <a:buFont typeface="Wingdings" pitchFamily="2" charset="2"/>
              <a:buNone/>
            </a:pPr>
            <a:r>
              <a:rPr lang="en-US" dirty="0" smtClean="0"/>
              <a:t>You can watch from a Windows, </a:t>
            </a:r>
            <a:r>
              <a:rPr lang="en-US" dirty="0" err="1" smtClean="0"/>
              <a:t>MacOS</a:t>
            </a:r>
            <a:r>
              <a:rPr lang="en-US" dirty="0" smtClean="0"/>
              <a:t> or Linux laptop using </a:t>
            </a:r>
            <a:r>
              <a:rPr lang="en-US" dirty="0" err="1" smtClean="0"/>
              <a:t>Wowza</a:t>
            </a:r>
            <a:r>
              <a:rPr lang="en-US" dirty="0" smtClean="0"/>
              <a:t> from the following URL:</a:t>
            </a:r>
          </a:p>
          <a:p>
            <a:pPr>
              <a:buFont typeface="Wingdings" pitchFamily="2" charset="2"/>
              <a:buNone/>
            </a:pPr>
            <a:endParaRPr lang="en-US" dirty="0" smtClean="0"/>
          </a:p>
          <a:p>
            <a:pPr algn="ctr">
              <a:buFont typeface="Wingdings" pitchFamily="2" charset="2"/>
              <a:buNone/>
            </a:pPr>
            <a:r>
              <a:rPr lang="en-US" sz="1800" dirty="0" smtClean="0">
                <a:latin typeface="Courier New" pitchFamily="49" charset="0"/>
                <a:cs typeface="Courier New" pitchFamily="49" charset="0"/>
                <a:hlinkClick r:id="rId3"/>
              </a:rPr>
              <a:t>http://jwplayer.onenet.net/stream6/sipe.html</a:t>
            </a:r>
            <a:endParaRPr lang="en-US" sz="1800" dirty="0" smtClean="0">
              <a:latin typeface="Courier New" pitchFamily="49" charset="0"/>
              <a:cs typeface="Courier New" pitchFamily="49" charset="0"/>
            </a:endParaRPr>
          </a:p>
          <a:p>
            <a:pPr>
              <a:buNone/>
            </a:pPr>
            <a:endParaRPr lang="en-US" dirty="0" smtClean="0"/>
          </a:p>
          <a:p>
            <a:pPr>
              <a:buNone/>
            </a:pPr>
            <a:r>
              <a:rPr lang="en-US" dirty="0" err="1" smtClean="0"/>
              <a:t>Wowza</a:t>
            </a:r>
            <a:r>
              <a:rPr lang="en-US" dirty="0" smtClean="0"/>
              <a:t> behaves a lot like YouTube, except live.</a:t>
            </a:r>
            <a:endParaRPr lang="en-US" dirty="0"/>
          </a:p>
          <a:p>
            <a:pPr>
              <a:buNone/>
            </a:pPr>
            <a:endParaRPr lang="en-US" dirty="0" smtClean="0"/>
          </a:p>
          <a:p>
            <a:pPr>
              <a:buNone/>
            </a:pPr>
            <a:r>
              <a:rPr lang="en-US" dirty="0"/>
              <a:t>Many thanks to </a:t>
            </a:r>
            <a:r>
              <a:rPr lang="en-US" dirty="0" smtClean="0"/>
              <a:t>James Deaton, Skyler </a:t>
            </a:r>
            <a:r>
              <a:rPr lang="en-US" dirty="0"/>
              <a:t>Donahue, Jeremy Wright and Steven Haldeman of </a:t>
            </a:r>
            <a:r>
              <a:rPr lang="en-US" dirty="0" err="1"/>
              <a:t>OneNet</a:t>
            </a:r>
            <a:r>
              <a:rPr lang="en-US" dirty="0"/>
              <a:t> for providing this</a:t>
            </a:r>
            <a:r>
              <a:rPr lang="en-US" dirty="0" smtClean="0"/>
              <a:t>.</a:t>
            </a:r>
          </a:p>
          <a:p>
            <a:pPr>
              <a:buNone/>
            </a:pPr>
            <a:endParaRPr lang="en-US" dirty="0"/>
          </a:p>
          <a:p>
            <a:pPr>
              <a:buNone/>
            </a:pPr>
            <a:r>
              <a:rPr lang="en-US" b="1" dirty="0"/>
              <a:t>PLEASE MUTE YOURSELF.</a:t>
            </a:r>
          </a:p>
          <a:p>
            <a:pPr>
              <a:buNone/>
            </a:pPr>
            <a:endParaRPr lang="en-US" dirty="0"/>
          </a:p>
          <a:p>
            <a:pPr>
              <a:buFont typeface="Wingdings" pitchFamily="2" charset="2"/>
              <a:buNone/>
            </a:pPr>
            <a:endParaRPr lang="en-US" dirty="0"/>
          </a:p>
        </p:txBody>
      </p:sp>
    </p:spTree>
    <p:extLst>
      <p:ext uri="{BB962C8B-B14F-4D97-AF65-F5344CB8AC3E}">
        <p14:creationId xmlns:p14="http://schemas.microsoft.com/office/powerpoint/2010/main" val="429365039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4" name="Rectangle 2"/>
          <p:cNvSpPr>
            <a:spLocks noGrp="1" noChangeArrowheads="1"/>
          </p:cNvSpPr>
          <p:nvPr>
            <p:ph type="ctrTitle"/>
          </p:nvPr>
        </p:nvSpPr>
        <p:spPr/>
        <p:txBody>
          <a:bodyPr/>
          <a:lstStyle/>
          <a:p>
            <a:pPr>
              <a:lnSpc>
                <a:spcPct val="90000"/>
              </a:lnSpc>
            </a:pPr>
            <a:r>
              <a:rPr lang="en-US" sz="6000"/>
              <a:t>CUDA Example:</a:t>
            </a:r>
            <a:br>
              <a:rPr lang="en-US" sz="6000"/>
            </a:br>
            <a:r>
              <a:rPr lang="en-US" sz="6000"/>
              <a:t>Matrix-Matrix Multiply</a:t>
            </a:r>
          </a:p>
        </p:txBody>
      </p:sp>
      <p:sp>
        <p:nvSpPr>
          <p:cNvPr id="1093635" name="Text Box 3"/>
          <p:cNvSpPr txBox="1">
            <a:spLocks noChangeArrowheads="1"/>
          </p:cNvSpPr>
          <p:nvPr/>
        </p:nvSpPr>
        <p:spPr bwMode="auto">
          <a:xfrm>
            <a:off x="762000" y="3962400"/>
            <a:ext cx="7620000" cy="641350"/>
          </a:xfrm>
          <a:prstGeom prst="rect">
            <a:avLst/>
          </a:prstGeom>
          <a:noFill/>
          <a:ln w="9525">
            <a:noFill/>
            <a:miter lim="800000"/>
            <a:headEnd/>
            <a:tailEnd/>
          </a:ln>
          <a:effectLst/>
        </p:spPr>
        <p:txBody>
          <a:bodyPr>
            <a:spAutoFit/>
          </a:bodyPr>
          <a:lstStyle/>
          <a:p>
            <a:pPr>
              <a:spcBef>
                <a:spcPct val="50000"/>
              </a:spcBef>
            </a:pPr>
            <a:r>
              <a:rPr lang="en-US" dirty="0">
                <a:latin typeface="Courier New" pitchFamily="49" charset="0"/>
                <a:hlinkClick r:id="rId2"/>
              </a:rPr>
              <a:t>http://developer.download.nvidia.com/compute/cuda/sdk/website/Linear_Algebra.html#matrixMul</a:t>
            </a:r>
            <a:endParaRPr lang="en-US" dirty="0">
              <a:latin typeface="Courier New" pitchFamily="49" charset="0"/>
            </a:endParaRPr>
          </a:p>
        </p:txBody>
      </p:sp>
    </p:spTree>
    <p:extLst>
      <p:ext uri="{BB962C8B-B14F-4D97-AF65-F5344CB8AC3E}">
        <p14:creationId xmlns:p14="http://schemas.microsoft.com/office/powerpoint/2010/main" val="271483125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5" name="Slide Number Placeholder 4"/>
          <p:cNvSpPr>
            <a:spLocks noGrp="1"/>
          </p:cNvSpPr>
          <p:nvPr>
            <p:ph type="sldNum" sz="quarter" idx="11"/>
          </p:nvPr>
        </p:nvSpPr>
        <p:spPr/>
        <p:txBody>
          <a:bodyPr/>
          <a:lstStyle/>
          <a:p>
            <a:fld id="{F9493C36-0336-4B9B-AE18-7F77102D1A10}" type="slidenum">
              <a:rPr lang="en-US"/>
              <a:pPr/>
              <a:t>81</a:t>
            </a:fld>
            <a:endParaRPr lang="en-US"/>
          </a:p>
        </p:txBody>
      </p:sp>
      <p:sp>
        <p:nvSpPr>
          <p:cNvPr id="1094658" name="Rectangle 2"/>
          <p:cNvSpPr>
            <a:spLocks noGrp="1" noChangeArrowheads="1"/>
          </p:cNvSpPr>
          <p:nvPr>
            <p:ph type="title"/>
          </p:nvPr>
        </p:nvSpPr>
        <p:spPr/>
        <p:txBody>
          <a:bodyPr/>
          <a:lstStyle/>
          <a:p>
            <a:r>
              <a:rPr lang="en-US" sz="3600"/>
              <a:t>Matrix-Matrix Multiply Main Part 1</a:t>
            </a:r>
          </a:p>
        </p:txBody>
      </p:sp>
      <p:sp>
        <p:nvSpPr>
          <p:cNvPr id="1094659" name="Rectangle 3"/>
          <p:cNvSpPr>
            <a:spLocks noGrp="1" noChangeArrowheads="1"/>
          </p:cNvSpPr>
          <p:nvPr>
            <p:ph type="body" idx="1"/>
          </p:nvPr>
        </p:nvSpPr>
        <p:spPr>
          <a:xfrm>
            <a:off x="609600" y="1371600"/>
            <a:ext cx="7924800" cy="5181600"/>
          </a:xfrm>
        </p:spPr>
        <p:txBody>
          <a:bodyPr/>
          <a:lstStyle/>
          <a:p>
            <a:pPr>
              <a:lnSpc>
                <a:spcPct val="70000"/>
              </a:lnSpc>
              <a:buFont typeface="Wingdings" pitchFamily="2" charset="2"/>
              <a:buNone/>
            </a:pPr>
            <a:r>
              <a:rPr lang="en-US" sz="1600">
                <a:latin typeface="Courier New" pitchFamily="49" charset="0"/>
              </a:rPr>
              <a:t>    float* host_A;</a:t>
            </a:r>
          </a:p>
          <a:p>
            <a:pPr>
              <a:lnSpc>
                <a:spcPct val="90000"/>
              </a:lnSpc>
              <a:buFont typeface="Wingdings" pitchFamily="2" charset="2"/>
              <a:buNone/>
            </a:pPr>
            <a:r>
              <a:rPr lang="en-US" sz="1600">
                <a:latin typeface="Courier New" pitchFamily="49" charset="0"/>
              </a:rPr>
              <a:t>    float* host_B;</a:t>
            </a:r>
          </a:p>
          <a:p>
            <a:pPr>
              <a:lnSpc>
                <a:spcPct val="90000"/>
              </a:lnSpc>
              <a:buFont typeface="Wingdings" pitchFamily="2" charset="2"/>
              <a:buNone/>
            </a:pPr>
            <a:r>
              <a:rPr lang="en-US" sz="1600">
                <a:latin typeface="Courier New" pitchFamily="49" charset="0"/>
              </a:rPr>
              <a:t>    float* host_B;</a:t>
            </a:r>
          </a:p>
          <a:p>
            <a:pPr>
              <a:lnSpc>
                <a:spcPct val="90000"/>
              </a:lnSpc>
              <a:buFont typeface="Wingdings" pitchFamily="2" charset="2"/>
              <a:buNone/>
            </a:pPr>
            <a:r>
              <a:rPr lang="en-US" sz="1600">
                <a:latin typeface="Courier New" pitchFamily="49" charset="0"/>
              </a:rPr>
              <a:t>    float* device_A;</a:t>
            </a:r>
          </a:p>
          <a:p>
            <a:pPr>
              <a:lnSpc>
                <a:spcPct val="90000"/>
              </a:lnSpc>
              <a:buFont typeface="Wingdings" pitchFamily="2" charset="2"/>
              <a:buNone/>
            </a:pPr>
            <a:r>
              <a:rPr lang="en-US" sz="1600">
                <a:latin typeface="Courier New" pitchFamily="49" charset="0"/>
              </a:rPr>
              <a:t>    float* device_B;</a:t>
            </a:r>
          </a:p>
          <a:p>
            <a:pPr>
              <a:lnSpc>
                <a:spcPct val="90000"/>
              </a:lnSpc>
              <a:buFont typeface="Wingdings" pitchFamily="2" charset="2"/>
              <a:buNone/>
            </a:pPr>
            <a:r>
              <a:rPr lang="en-US" sz="1600">
                <a:latin typeface="Courier New" pitchFamily="49" charset="0"/>
              </a:rPr>
              <a:t>    float* device_C;</a:t>
            </a:r>
          </a:p>
          <a:p>
            <a:pPr>
              <a:lnSpc>
                <a:spcPct val="40000"/>
              </a:lnSpc>
              <a:buFont typeface="Wingdings" pitchFamily="2" charset="2"/>
              <a:buNone/>
            </a:pPr>
            <a:endParaRPr lang="en-US" sz="1600">
              <a:latin typeface="Courier New" pitchFamily="49" charset="0"/>
            </a:endParaRPr>
          </a:p>
          <a:p>
            <a:pPr>
              <a:buFont typeface="Wingdings" pitchFamily="2" charset="2"/>
              <a:buNone/>
            </a:pPr>
            <a:r>
              <a:rPr lang="en-US" sz="1600">
                <a:latin typeface="Courier New" pitchFamily="49" charset="0"/>
              </a:rPr>
              <a:t>    host_A = (float*) malloc(mem_size_A);</a:t>
            </a:r>
          </a:p>
          <a:p>
            <a:pPr>
              <a:lnSpc>
                <a:spcPct val="90000"/>
              </a:lnSpc>
              <a:buFont typeface="Wingdings" pitchFamily="2" charset="2"/>
              <a:buNone/>
            </a:pPr>
            <a:r>
              <a:rPr lang="en-US" sz="1600">
                <a:latin typeface="Courier New" pitchFamily="49" charset="0"/>
              </a:rPr>
              <a:t>    host_B = (float*) malloc(mem_size_B);</a:t>
            </a:r>
          </a:p>
          <a:p>
            <a:pPr>
              <a:lnSpc>
                <a:spcPct val="90000"/>
              </a:lnSpc>
              <a:buFont typeface="Wingdings" pitchFamily="2" charset="2"/>
              <a:buNone/>
            </a:pPr>
            <a:r>
              <a:rPr lang="en-US" sz="1600">
                <a:latin typeface="Courier New" pitchFamily="49" charset="0"/>
              </a:rPr>
              <a:t>    host_C = (float*) malloc(mem_size_C);</a:t>
            </a:r>
          </a:p>
          <a:p>
            <a:pPr>
              <a:lnSpc>
                <a:spcPct val="30000"/>
              </a:lnSpc>
              <a:buFont typeface="Wingdings" pitchFamily="2" charset="2"/>
              <a:buNone/>
            </a:pPr>
            <a:endParaRPr lang="en-US" sz="1600">
              <a:latin typeface="Courier New" pitchFamily="49" charset="0"/>
            </a:endParaRPr>
          </a:p>
          <a:p>
            <a:pPr>
              <a:buFont typeface="Wingdings" pitchFamily="2" charset="2"/>
              <a:buNone/>
            </a:pPr>
            <a:r>
              <a:rPr lang="en-US" sz="1600">
                <a:latin typeface="Courier New" pitchFamily="49" charset="0"/>
              </a:rPr>
              <a:t>    cudaMalloc((void**) &amp;device_A, mem_size_A);</a:t>
            </a:r>
          </a:p>
          <a:p>
            <a:pPr>
              <a:lnSpc>
                <a:spcPct val="90000"/>
              </a:lnSpc>
              <a:buFont typeface="Wingdings" pitchFamily="2" charset="2"/>
              <a:buNone/>
            </a:pPr>
            <a:r>
              <a:rPr lang="en-US" sz="1600">
                <a:latin typeface="Courier New" pitchFamily="49" charset="0"/>
              </a:rPr>
              <a:t>    cudaMalloc((void**) &amp;device_B, mem_size_B);</a:t>
            </a:r>
          </a:p>
          <a:p>
            <a:pPr>
              <a:lnSpc>
                <a:spcPct val="90000"/>
              </a:lnSpc>
              <a:buFont typeface="Wingdings" pitchFamily="2" charset="2"/>
              <a:buNone/>
            </a:pPr>
            <a:r>
              <a:rPr lang="en-US" sz="1600">
                <a:latin typeface="Courier New" pitchFamily="49" charset="0"/>
              </a:rPr>
              <a:t>    cudamalloc((void**) &amp;device_C, mem_size_C);</a:t>
            </a:r>
          </a:p>
          <a:p>
            <a:pPr>
              <a:lnSpc>
                <a:spcPct val="30000"/>
              </a:lnSpc>
              <a:buFont typeface="Wingdings" pitchFamily="2" charset="2"/>
              <a:buNone/>
            </a:pPr>
            <a:endParaRPr lang="en-US" sz="1600">
              <a:latin typeface="Courier New" pitchFamily="49" charset="0"/>
            </a:endParaRPr>
          </a:p>
          <a:p>
            <a:pPr>
              <a:buFont typeface="Wingdings" pitchFamily="2" charset="2"/>
              <a:buNone/>
            </a:pPr>
            <a:r>
              <a:rPr lang="en-US" sz="1600">
                <a:latin typeface="Courier New" pitchFamily="49" charset="0"/>
              </a:rPr>
              <a:t>    // Set up the initial values of A and B here.</a:t>
            </a:r>
          </a:p>
          <a:p>
            <a:pPr>
              <a:lnSpc>
                <a:spcPct val="30000"/>
              </a:lnSpc>
              <a:buFont typeface="Wingdings" pitchFamily="2" charset="2"/>
              <a:buNone/>
            </a:pPr>
            <a:endParaRPr lang="en-US" sz="1600">
              <a:latin typeface="Courier New" pitchFamily="49" charset="0"/>
            </a:endParaRPr>
          </a:p>
          <a:p>
            <a:pPr>
              <a:buFont typeface="Wingdings" pitchFamily="2" charset="2"/>
              <a:buNone/>
            </a:pPr>
            <a:r>
              <a:rPr lang="en-US" sz="1600">
                <a:latin typeface="Courier New" pitchFamily="49" charset="0"/>
              </a:rPr>
              <a:t>    // Henry says: I’ve oversimplified this a bit from</a:t>
            </a:r>
          </a:p>
          <a:p>
            <a:pPr>
              <a:lnSpc>
                <a:spcPct val="80000"/>
              </a:lnSpc>
              <a:buFont typeface="Wingdings" pitchFamily="2" charset="2"/>
              <a:buNone/>
            </a:pPr>
            <a:r>
              <a:rPr lang="en-US" sz="1600">
                <a:latin typeface="Courier New" pitchFamily="49" charset="0"/>
              </a:rPr>
              <a:t>    // the original example code.</a:t>
            </a:r>
          </a:p>
        </p:txBody>
      </p:sp>
    </p:spTree>
    <p:extLst>
      <p:ext uri="{BB962C8B-B14F-4D97-AF65-F5344CB8AC3E}">
        <p14:creationId xmlns:p14="http://schemas.microsoft.com/office/powerpoint/2010/main" val="2501594490"/>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5" name="Slide Number Placeholder 4"/>
          <p:cNvSpPr>
            <a:spLocks noGrp="1"/>
          </p:cNvSpPr>
          <p:nvPr>
            <p:ph type="sldNum" sz="quarter" idx="11"/>
          </p:nvPr>
        </p:nvSpPr>
        <p:spPr/>
        <p:txBody>
          <a:bodyPr/>
          <a:lstStyle/>
          <a:p>
            <a:fld id="{F43795D0-5BD7-4D75-8847-9744F260F496}" type="slidenum">
              <a:rPr lang="en-US"/>
              <a:pPr/>
              <a:t>82</a:t>
            </a:fld>
            <a:endParaRPr lang="en-US"/>
          </a:p>
        </p:txBody>
      </p:sp>
      <p:sp>
        <p:nvSpPr>
          <p:cNvPr id="1095682" name="Rectangle 2"/>
          <p:cNvSpPr>
            <a:spLocks noGrp="1" noChangeArrowheads="1"/>
          </p:cNvSpPr>
          <p:nvPr>
            <p:ph type="title"/>
          </p:nvPr>
        </p:nvSpPr>
        <p:spPr/>
        <p:txBody>
          <a:bodyPr/>
          <a:lstStyle/>
          <a:p>
            <a:r>
              <a:rPr lang="en-US" sz="3600"/>
              <a:t>Matrix-Matrix Multiply Main Part 2</a:t>
            </a:r>
          </a:p>
        </p:txBody>
      </p:sp>
      <p:sp>
        <p:nvSpPr>
          <p:cNvPr id="1095683" name="Rectangle 3"/>
          <p:cNvSpPr>
            <a:spLocks noGrp="1" noChangeArrowheads="1"/>
          </p:cNvSpPr>
          <p:nvPr>
            <p:ph type="body" idx="1"/>
          </p:nvPr>
        </p:nvSpPr>
        <p:spPr/>
        <p:txBody>
          <a:bodyPr/>
          <a:lstStyle/>
          <a:p>
            <a:pPr>
              <a:lnSpc>
                <a:spcPct val="90000"/>
              </a:lnSpc>
              <a:buFont typeface="Wingdings" pitchFamily="2" charset="2"/>
              <a:buNone/>
            </a:pPr>
            <a:r>
              <a:rPr lang="en-US" sz="1600">
                <a:latin typeface="Courier New" pitchFamily="49" charset="0"/>
              </a:rPr>
              <a:t>    // copy host memory to device</a:t>
            </a:r>
          </a:p>
          <a:p>
            <a:pPr>
              <a:lnSpc>
                <a:spcPct val="90000"/>
              </a:lnSpc>
              <a:buFont typeface="Wingdings" pitchFamily="2" charset="2"/>
              <a:buNone/>
            </a:pPr>
            <a:r>
              <a:rPr lang="en-US" sz="1600">
                <a:latin typeface="Courier New" pitchFamily="49" charset="0"/>
              </a:rPr>
              <a:t>    cudaMemcpy(device_A, host_A, mem_size_A,</a:t>
            </a:r>
          </a:p>
          <a:p>
            <a:pPr>
              <a:lnSpc>
                <a:spcPct val="90000"/>
              </a:lnSpc>
              <a:buFont typeface="Wingdings" pitchFamily="2" charset="2"/>
              <a:buNone/>
            </a:pPr>
            <a:r>
              <a:rPr lang="en-US" sz="1600">
                <a:latin typeface="Courier New" pitchFamily="49" charset="0"/>
              </a:rPr>
              <a:t>               cudaMemcpyHostToDevice);</a:t>
            </a:r>
          </a:p>
          <a:p>
            <a:pPr>
              <a:lnSpc>
                <a:spcPct val="90000"/>
              </a:lnSpc>
              <a:buFont typeface="Wingdings" pitchFamily="2" charset="2"/>
              <a:buNone/>
            </a:pPr>
            <a:r>
              <a:rPr lang="en-US" sz="1600">
                <a:latin typeface="Courier New" pitchFamily="49" charset="0"/>
              </a:rPr>
              <a:t>    cudaMemcpy(device_B, host_B, mem_size_B,</a:t>
            </a:r>
          </a:p>
          <a:p>
            <a:pPr>
              <a:lnSpc>
                <a:spcPct val="90000"/>
              </a:lnSpc>
              <a:buFont typeface="Wingdings" pitchFamily="2" charset="2"/>
              <a:buNone/>
            </a:pPr>
            <a:r>
              <a:rPr lang="en-US" sz="1600">
                <a:latin typeface="Courier New" pitchFamily="49" charset="0"/>
              </a:rPr>
              <a:t>               cudaMemcpyHostToDevice);</a:t>
            </a:r>
          </a:p>
          <a:p>
            <a:pPr>
              <a:lnSpc>
                <a:spcPct val="90000"/>
              </a:lnSpc>
              <a:buFont typeface="Wingdings" pitchFamily="2" charset="2"/>
              <a:buNone/>
            </a:pPr>
            <a:r>
              <a:rPr lang="en-US" sz="1600">
                <a:latin typeface="Courier New" pitchFamily="49" charset="0"/>
              </a:rPr>
              <a:t>    // setup execution parameters</a:t>
            </a:r>
          </a:p>
          <a:p>
            <a:pPr>
              <a:lnSpc>
                <a:spcPct val="90000"/>
              </a:lnSpc>
              <a:buFont typeface="Wingdings" pitchFamily="2" charset="2"/>
              <a:buNone/>
            </a:pPr>
            <a:r>
              <a:rPr lang="en-US" sz="1600">
                <a:latin typeface="Courier New" pitchFamily="49" charset="0"/>
              </a:rPr>
              <a:t>    dim3 threads(BLOCK_SIZE, BLOCK_SIZE);</a:t>
            </a:r>
          </a:p>
          <a:p>
            <a:pPr>
              <a:lnSpc>
                <a:spcPct val="90000"/>
              </a:lnSpc>
              <a:buFont typeface="Wingdings" pitchFamily="2" charset="2"/>
              <a:buNone/>
            </a:pPr>
            <a:r>
              <a:rPr lang="en-US" sz="1600">
                <a:latin typeface="Courier New" pitchFamily="49" charset="0"/>
              </a:rPr>
              <a:t>    dim3 grid(WC / threads.x, HC / threads.y);</a:t>
            </a:r>
          </a:p>
          <a:p>
            <a:pPr>
              <a:lnSpc>
                <a:spcPct val="90000"/>
              </a:lnSpc>
              <a:buFont typeface="Wingdings" pitchFamily="2" charset="2"/>
              <a:buNone/>
            </a:pPr>
            <a:endParaRPr lang="en-US" sz="1600">
              <a:latin typeface="Courier New" pitchFamily="49" charset="0"/>
            </a:endParaRPr>
          </a:p>
          <a:p>
            <a:pPr>
              <a:lnSpc>
                <a:spcPct val="90000"/>
              </a:lnSpc>
              <a:buFont typeface="Wingdings" pitchFamily="2" charset="2"/>
              <a:buNone/>
            </a:pPr>
            <a:r>
              <a:rPr lang="en-US" sz="1600">
                <a:latin typeface="Courier New" pitchFamily="49" charset="0"/>
              </a:rPr>
              <a:t>    // execute the kernel</a:t>
            </a:r>
          </a:p>
          <a:p>
            <a:pPr>
              <a:lnSpc>
                <a:spcPct val="90000"/>
              </a:lnSpc>
              <a:buFont typeface="Wingdings" pitchFamily="2" charset="2"/>
              <a:buNone/>
            </a:pPr>
            <a:r>
              <a:rPr lang="en-US" sz="1600">
                <a:latin typeface="Courier New" pitchFamily="49" charset="0"/>
              </a:rPr>
              <a:t>    matrixMul&lt;&lt;&lt; grid, threads &gt;&gt;&gt;(device_C,</a:t>
            </a:r>
          </a:p>
          <a:p>
            <a:pPr>
              <a:lnSpc>
                <a:spcPct val="90000"/>
              </a:lnSpc>
              <a:buFont typeface="Wingdings" pitchFamily="2" charset="2"/>
              <a:buNone/>
            </a:pPr>
            <a:r>
              <a:rPr lang="en-US" sz="1600">
                <a:latin typeface="Courier New" pitchFamily="49" charset="0"/>
              </a:rPr>
              <a:t>                                   device_A, device_B, WA, WB);</a:t>
            </a:r>
          </a:p>
          <a:p>
            <a:pPr>
              <a:lnSpc>
                <a:spcPct val="90000"/>
              </a:lnSpc>
              <a:buFont typeface="Wingdings" pitchFamily="2" charset="2"/>
              <a:buNone/>
            </a:pPr>
            <a:endParaRPr lang="en-US" sz="1600">
              <a:latin typeface="Courier New" pitchFamily="49" charset="0"/>
            </a:endParaRPr>
          </a:p>
          <a:p>
            <a:pPr>
              <a:lnSpc>
                <a:spcPct val="90000"/>
              </a:lnSpc>
              <a:buFont typeface="Wingdings" pitchFamily="2" charset="2"/>
              <a:buNone/>
            </a:pPr>
            <a:r>
              <a:rPr lang="en-US" sz="1600">
                <a:latin typeface="Courier New" pitchFamily="49" charset="0"/>
              </a:rPr>
              <a:t>    // copy result from device to host</a:t>
            </a:r>
          </a:p>
          <a:p>
            <a:pPr>
              <a:lnSpc>
                <a:spcPct val="90000"/>
              </a:lnSpc>
              <a:buFont typeface="Wingdings" pitchFamily="2" charset="2"/>
              <a:buNone/>
            </a:pPr>
            <a:r>
              <a:rPr lang="en-US" sz="1600">
                <a:latin typeface="Courier New" pitchFamily="49" charset="0"/>
              </a:rPr>
              <a:t>    cudaMemcpy(host_C, device_C, mem_size_C,</a:t>
            </a:r>
          </a:p>
          <a:p>
            <a:pPr>
              <a:lnSpc>
                <a:spcPct val="90000"/>
              </a:lnSpc>
              <a:buFont typeface="Wingdings" pitchFamily="2" charset="2"/>
              <a:buNone/>
            </a:pPr>
            <a:r>
              <a:rPr lang="en-US" sz="1600">
                <a:latin typeface="Courier New" pitchFamily="49" charset="0"/>
              </a:rPr>
              <a:t>               cudaMemcpyDeviceToHost);</a:t>
            </a:r>
          </a:p>
        </p:txBody>
      </p:sp>
    </p:spTree>
    <p:extLst>
      <p:ext uri="{BB962C8B-B14F-4D97-AF65-F5344CB8AC3E}">
        <p14:creationId xmlns:p14="http://schemas.microsoft.com/office/powerpoint/2010/main" val="3250211347"/>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5" name="Slide Number Placeholder 4"/>
          <p:cNvSpPr>
            <a:spLocks noGrp="1"/>
          </p:cNvSpPr>
          <p:nvPr>
            <p:ph type="sldNum" sz="quarter" idx="11"/>
          </p:nvPr>
        </p:nvSpPr>
        <p:spPr/>
        <p:txBody>
          <a:bodyPr/>
          <a:lstStyle/>
          <a:p>
            <a:fld id="{F5AFD068-D56E-48AD-AEE7-64667221EFBF}" type="slidenum">
              <a:rPr lang="en-US"/>
              <a:pPr/>
              <a:t>83</a:t>
            </a:fld>
            <a:endParaRPr lang="en-US"/>
          </a:p>
        </p:txBody>
      </p:sp>
      <p:sp>
        <p:nvSpPr>
          <p:cNvPr id="1096706" name="Rectangle 2"/>
          <p:cNvSpPr>
            <a:spLocks noGrp="1" noChangeArrowheads="1"/>
          </p:cNvSpPr>
          <p:nvPr>
            <p:ph type="title"/>
          </p:nvPr>
        </p:nvSpPr>
        <p:spPr/>
        <p:txBody>
          <a:bodyPr/>
          <a:lstStyle/>
          <a:p>
            <a:r>
              <a:rPr lang="en-US" sz="3600"/>
              <a:t>Matrix Matrix Multiply Kernel Part 1</a:t>
            </a:r>
          </a:p>
        </p:txBody>
      </p:sp>
      <p:sp>
        <p:nvSpPr>
          <p:cNvPr id="1096707" name="Rectangle 3"/>
          <p:cNvSpPr>
            <a:spLocks noGrp="1" noChangeArrowheads="1"/>
          </p:cNvSpPr>
          <p:nvPr>
            <p:ph type="body" idx="1"/>
          </p:nvPr>
        </p:nvSpPr>
        <p:spPr>
          <a:xfrm>
            <a:off x="609600" y="1295400"/>
            <a:ext cx="7924800" cy="4648200"/>
          </a:xfrm>
        </p:spPr>
        <p:txBody>
          <a:bodyPr/>
          <a:lstStyle/>
          <a:p>
            <a:pPr>
              <a:lnSpc>
                <a:spcPct val="80000"/>
              </a:lnSpc>
              <a:buFont typeface="Wingdings" pitchFamily="2" charset="2"/>
              <a:buNone/>
            </a:pPr>
            <a:r>
              <a:rPr lang="en-US" sz="1400" b="1">
                <a:latin typeface="Courier New" pitchFamily="49" charset="0"/>
              </a:rPr>
              <a:t>__global__</a:t>
            </a:r>
            <a:r>
              <a:rPr lang="en-US" sz="1400">
                <a:latin typeface="Courier New" pitchFamily="49" charset="0"/>
              </a:rPr>
              <a:t> void matrixMul( float* C, float* A, float* B, int wA, int wB)</a:t>
            </a:r>
          </a:p>
          <a:p>
            <a:pPr>
              <a:lnSpc>
                <a:spcPct val="80000"/>
              </a:lnSpc>
              <a:buFont typeface="Wingdings" pitchFamily="2" charset="2"/>
              <a:buNone/>
            </a:pPr>
            <a:r>
              <a:rPr lang="en-US" sz="1400">
                <a:latin typeface="Courier New" pitchFamily="49" charset="0"/>
              </a:rPr>
              <a:t>{</a:t>
            </a:r>
          </a:p>
          <a:p>
            <a:pPr>
              <a:lnSpc>
                <a:spcPct val="40000"/>
              </a:lnSpc>
              <a:buFont typeface="Wingdings" pitchFamily="2" charset="2"/>
              <a:buNone/>
            </a:pPr>
            <a:r>
              <a:rPr lang="en-US" sz="1400">
                <a:latin typeface="Courier New" pitchFamily="49" charset="0"/>
              </a:rPr>
              <a:t>    // Block index</a:t>
            </a:r>
          </a:p>
          <a:p>
            <a:pPr>
              <a:lnSpc>
                <a:spcPct val="70000"/>
              </a:lnSpc>
              <a:buFont typeface="Wingdings" pitchFamily="2" charset="2"/>
              <a:buNone/>
            </a:pPr>
            <a:r>
              <a:rPr lang="en-US" sz="1400">
                <a:latin typeface="Courier New" pitchFamily="49" charset="0"/>
              </a:rPr>
              <a:t>    int bx = blockIdx.x;</a:t>
            </a:r>
          </a:p>
          <a:p>
            <a:pPr>
              <a:lnSpc>
                <a:spcPct val="70000"/>
              </a:lnSpc>
              <a:buFont typeface="Wingdings" pitchFamily="2" charset="2"/>
              <a:buNone/>
            </a:pPr>
            <a:r>
              <a:rPr lang="en-US" sz="1400">
                <a:latin typeface="Courier New" pitchFamily="49" charset="0"/>
              </a:rPr>
              <a:t>    int by = blockIdx.y;</a:t>
            </a:r>
          </a:p>
          <a:p>
            <a:pPr>
              <a:lnSpc>
                <a:spcPct val="80000"/>
              </a:lnSpc>
              <a:buFont typeface="Wingdings" pitchFamily="2" charset="2"/>
              <a:buNone/>
            </a:pPr>
            <a:endParaRPr lang="en-US" sz="1400">
              <a:latin typeface="Courier New" pitchFamily="49" charset="0"/>
            </a:endParaRPr>
          </a:p>
          <a:p>
            <a:pPr>
              <a:lnSpc>
                <a:spcPct val="20000"/>
              </a:lnSpc>
              <a:buFont typeface="Wingdings" pitchFamily="2" charset="2"/>
              <a:buNone/>
            </a:pPr>
            <a:r>
              <a:rPr lang="en-US" sz="1400">
                <a:latin typeface="Courier New" pitchFamily="49" charset="0"/>
              </a:rPr>
              <a:t>    // Thread index</a:t>
            </a:r>
          </a:p>
          <a:p>
            <a:pPr>
              <a:lnSpc>
                <a:spcPct val="70000"/>
              </a:lnSpc>
              <a:buFont typeface="Wingdings" pitchFamily="2" charset="2"/>
              <a:buNone/>
            </a:pPr>
            <a:r>
              <a:rPr lang="en-US" sz="1400">
                <a:latin typeface="Courier New" pitchFamily="49" charset="0"/>
              </a:rPr>
              <a:t>    int tx = threadIdx.x;</a:t>
            </a:r>
          </a:p>
          <a:p>
            <a:pPr>
              <a:lnSpc>
                <a:spcPct val="70000"/>
              </a:lnSpc>
              <a:buFont typeface="Wingdings" pitchFamily="2" charset="2"/>
              <a:buNone/>
            </a:pPr>
            <a:r>
              <a:rPr lang="en-US" sz="1400">
                <a:latin typeface="Courier New" pitchFamily="49" charset="0"/>
              </a:rPr>
              <a:t>    int ty = threadIdx.y;</a:t>
            </a:r>
          </a:p>
          <a:p>
            <a:pPr>
              <a:lnSpc>
                <a:spcPct val="80000"/>
              </a:lnSpc>
              <a:buFont typeface="Wingdings" pitchFamily="2" charset="2"/>
              <a:buNone/>
            </a:pPr>
            <a:endParaRPr lang="en-US" sz="1400">
              <a:latin typeface="Courier New" pitchFamily="49" charset="0"/>
            </a:endParaRPr>
          </a:p>
          <a:p>
            <a:pPr>
              <a:lnSpc>
                <a:spcPct val="20000"/>
              </a:lnSpc>
              <a:buFont typeface="Wingdings" pitchFamily="2" charset="2"/>
              <a:buNone/>
            </a:pPr>
            <a:r>
              <a:rPr lang="en-US" sz="1400">
                <a:latin typeface="Courier New" pitchFamily="49" charset="0"/>
              </a:rPr>
              <a:t>    // Index of the first sub-matrix of A processed by the block</a:t>
            </a:r>
          </a:p>
          <a:p>
            <a:pPr>
              <a:lnSpc>
                <a:spcPct val="70000"/>
              </a:lnSpc>
              <a:buFont typeface="Wingdings" pitchFamily="2" charset="2"/>
              <a:buNone/>
            </a:pPr>
            <a:r>
              <a:rPr lang="en-US" sz="1400">
                <a:latin typeface="Courier New" pitchFamily="49" charset="0"/>
              </a:rPr>
              <a:t>    int aBegin = wA * BLOCK_SIZE * by;</a:t>
            </a:r>
          </a:p>
          <a:p>
            <a:pPr>
              <a:lnSpc>
                <a:spcPct val="80000"/>
              </a:lnSpc>
              <a:buFont typeface="Wingdings" pitchFamily="2" charset="2"/>
              <a:buNone/>
            </a:pPr>
            <a:endParaRPr lang="en-US" sz="1400">
              <a:latin typeface="Courier New" pitchFamily="49" charset="0"/>
            </a:endParaRPr>
          </a:p>
          <a:p>
            <a:pPr>
              <a:lnSpc>
                <a:spcPct val="20000"/>
              </a:lnSpc>
              <a:buFont typeface="Wingdings" pitchFamily="2" charset="2"/>
              <a:buNone/>
            </a:pPr>
            <a:r>
              <a:rPr lang="en-US" sz="1400">
                <a:latin typeface="Courier New" pitchFamily="49" charset="0"/>
              </a:rPr>
              <a:t>    // Index of the last sub-matrix of A processed by the block</a:t>
            </a:r>
          </a:p>
          <a:p>
            <a:pPr>
              <a:lnSpc>
                <a:spcPct val="70000"/>
              </a:lnSpc>
              <a:buFont typeface="Wingdings" pitchFamily="2" charset="2"/>
              <a:buNone/>
            </a:pPr>
            <a:r>
              <a:rPr lang="en-US" sz="1400">
                <a:latin typeface="Courier New" pitchFamily="49" charset="0"/>
              </a:rPr>
              <a:t>    int aEnd   = aBegin + wA - 1;</a:t>
            </a:r>
          </a:p>
          <a:p>
            <a:pPr>
              <a:lnSpc>
                <a:spcPct val="80000"/>
              </a:lnSpc>
              <a:buFont typeface="Wingdings" pitchFamily="2" charset="2"/>
              <a:buNone/>
            </a:pPr>
            <a:endParaRPr lang="en-US" sz="1400">
              <a:latin typeface="Courier New" pitchFamily="49" charset="0"/>
            </a:endParaRPr>
          </a:p>
          <a:p>
            <a:pPr>
              <a:lnSpc>
                <a:spcPct val="20000"/>
              </a:lnSpc>
              <a:buFont typeface="Wingdings" pitchFamily="2" charset="2"/>
              <a:buNone/>
            </a:pPr>
            <a:r>
              <a:rPr lang="en-US" sz="1400">
                <a:latin typeface="Courier New" pitchFamily="49" charset="0"/>
              </a:rPr>
              <a:t>    // Step size used to iterate through the sub-matrices of A</a:t>
            </a:r>
          </a:p>
          <a:p>
            <a:pPr>
              <a:lnSpc>
                <a:spcPct val="70000"/>
              </a:lnSpc>
              <a:buFont typeface="Wingdings" pitchFamily="2" charset="2"/>
              <a:buNone/>
            </a:pPr>
            <a:r>
              <a:rPr lang="en-US" sz="1400">
                <a:latin typeface="Courier New" pitchFamily="49" charset="0"/>
              </a:rPr>
              <a:t>    int aStep  = BLOCK_SIZE;</a:t>
            </a:r>
          </a:p>
          <a:p>
            <a:pPr>
              <a:lnSpc>
                <a:spcPct val="80000"/>
              </a:lnSpc>
              <a:buFont typeface="Wingdings" pitchFamily="2" charset="2"/>
              <a:buNone/>
            </a:pPr>
            <a:endParaRPr lang="en-US" sz="1400">
              <a:latin typeface="Courier New" pitchFamily="49" charset="0"/>
            </a:endParaRPr>
          </a:p>
          <a:p>
            <a:pPr>
              <a:lnSpc>
                <a:spcPct val="20000"/>
              </a:lnSpc>
              <a:buFont typeface="Wingdings" pitchFamily="2" charset="2"/>
              <a:buNone/>
            </a:pPr>
            <a:r>
              <a:rPr lang="en-US" sz="1400">
                <a:latin typeface="Courier New" pitchFamily="49" charset="0"/>
              </a:rPr>
              <a:t>    // Index of the first sub-matrix of B processed by the block</a:t>
            </a:r>
          </a:p>
          <a:p>
            <a:pPr>
              <a:lnSpc>
                <a:spcPct val="70000"/>
              </a:lnSpc>
              <a:buFont typeface="Wingdings" pitchFamily="2" charset="2"/>
              <a:buNone/>
            </a:pPr>
            <a:r>
              <a:rPr lang="en-US" sz="1400">
                <a:latin typeface="Courier New" pitchFamily="49" charset="0"/>
              </a:rPr>
              <a:t>    int bBegin = BLOCK_SIZE * bx;</a:t>
            </a:r>
          </a:p>
          <a:p>
            <a:pPr>
              <a:lnSpc>
                <a:spcPct val="80000"/>
              </a:lnSpc>
              <a:buFont typeface="Wingdings" pitchFamily="2" charset="2"/>
              <a:buNone/>
            </a:pPr>
            <a:endParaRPr lang="en-US" sz="1400">
              <a:latin typeface="Courier New" pitchFamily="49" charset="0"/>
            </a:endParaRPr>
          </a:p>
          <a:p>
            <a:pPr>
              <a:lnSpc>
                <a:spcPct val="20000"/>
              </a:lnSpc>
              <a:buFont typeface="Wingdings" pitchFamily="2" charset="2"/>
              <a:buNone/>
            </a:pPr>
            <a:r>
              <a:rPr lang="en-US" sz="1400">
                <a:latin typeface="Courier New" pitchFamily="49" charset="0"/>
              </a:rPr>
              <a:t>    // Step size used to iterate through the sub-matrices of B</a:t>
            </a:r>
          </a:p>
          <a:p>
            <a:pPr>
              <a:lnSpc>
                <a:spcPct val="70000"/>
              </a:lnSpc>
              <a:buFont typeface="Wingdings" pitchFamily="2" charset="2"/>
              <a:buNone/>
            </a:pPr>
            <a:r>
              <a:rPr lang="en-US" sz="1400">
                <a:latin typeface="Courier New" pitchFamily="49" charset="0"/>
              </a:rPr>
              <a:t>    int bStep  = BLOCK_SIZE * wB;</a:t>
            </a:r>
          </a:p>
          <a:p>
            <a:pPr>
              <a:lnSpc>
                <a:spcPct val="80000"/>
              </a:lnSpc>
              <a:buFont typeface="Wingdings" pitchFamily="2" charset="2"/>
              <a:buNone/>
            </a:pPr>
            <a:endParaRPr lang="en-US" sz="1400">
              <a:latin typeface="Courier New" pitchFamily="49" charset="0"/>
            </a:endParaRPr>
          </a:p>
          <a:p>
            <a:pPr>
              <a:lnSpc>
                <a:spcPct val="20000"/>
              </a:lnSpc>
              <a:buFont typeface="Wingdings" pitchFamily="2" charset="2"/>
              <a:buNone/>
            </a:pPr>
            <a:r>
              <a:rPr lang="en-US" sz="1400">
                <a:latin typeface="Courier New" pitchFamily="49" charset="0"/>
              </a:rPr>
              <a:t>    // Csub is used to store the element of the block sub-matrix</a:t>
            </a:r>
          </a:p>
          <a:p>
            <a:pPr>
              <a:lnSpc>
                <a:spcPct val="70000"/>
              </a:lnSpc>
              <a:buFont typeface="Wingdings" pitchFamily="2" charset="2"/>
              <a:buNone/>
            </a:pPr>
            <a:r>
              <a:rPr lang="en-US" sz="1400">
                <a:latin typeface="Courier New" pitchFamily="49" charset="0"/>
              </a:rPr>
              <a:t>    // that is computed by the thread</a:t>
            </a:r>
          </a:p>
          <a:p>
            <a:pPr>
              <a:lnSpc>
                <a:spcPct val="70000"/>
              </a:lnSpc>
              <a:buFont typeface="Wingdings" pitchFamily="2" charset="2"/>
              <a:buNone/>
            </a:pPr>
            <a:r>
              <a:rPr lang="en-US" sz="1400">
                <a:latin typeface="Courier New" pitchFamily="49" charset="0"/>
              </a:rPr>
              <a:t>    float Csub = 0;</a:t>
            </a:r>
          </a:p>
        </p:txBody>
      </p:sp>
    </p:spTree>
    <p:extLst>
      <p:ext uri="{BB962C8B-B14F-4D97-AF65-F5344CB8AC3E}">
        <p14:creationId xmlns:p14="http://schemas.microsoft.com/office/powerpoint/2010/main" val="1291928539"/>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5" name="Slide Number Placeholder 4"/>
          <p:cNvSpPr>
            <a:spLocks noGrp="1"/>
          </p:cNvSpPr>
          <p:nvPr>
            <p:ph type="sldNum" sz="quarter" idx="11"/>
          </p:nvPr>
        </p:nvSpPr>
        <p:spPr/>
        <p:txBody>
          <a:bodyPr/>
          <a:lstStyle/>
          <a:p>
            <a:fld id="{E3E86244-B664-40CF-A0E4-5ACC71CAF477}" type="slidenum">
              <a:rPr lang="en-US"/>
              <a:pPr/>
              <a:t>84</a:t>
            </a:fld>
            <a:endParaRPr lang="en-US"/>
          </a:p>
        </p:txBody>
      </p:sp>
      <p:sp>
        <p:nvSpPr>
          <p:cNvPr id="1097730" name="Rectangle 2"/>
          <p:cNvSpPr>
            <a:spLocks noGrp="1" noChangeArrowheads="1"/>
          </p:cNvSpPr>
          <p:nvPr>
            <p:ph type="title"/>
          </p:nvPr>
        </p:nvSpPr>
        <p:spPr/>
        <p:txBody>
          <a:bodyPr/>
          <a:lstStyle/>
          <a:p>
            <a:r>
              <a:rPr lang="en-US" sz="3600"/>
              <a:t>Matrix Matrix Multiply Kernel Part 2</a:t>
            </a:r>
          </a:p>
        </p:txBody>
      </p:sp>
      <p:sp>
        <p:nvSpPr>
          <p:cNvPr id="1097731" name="Rectangle 3"/>
          <p:cNvSpPr>
            <a:spLocks noGrp="1" noChangeArrowheads="1"/>
          </p:cNvSpPr>
          <p:nvPr>
            <p:ph type="body" idx="1"/>
          </p:nvPr>
        </p:nvSpPr>
        <p:spPr>
          <a:xfrm>
            <a:off x="609600" y="1295400"/>
            <a:ext cx="7924800" cy="4648200"/>
          </a:xfrm>
        </p:spPr>
        <p:txBody>
          <a:bodyPr/>
          <a:lstStyle/>
          <a:p>
            <a:pPr>
              <a:lnSpc>
                <a:spcPct val="80000"/>
              </a:lnSpc>
              <a:buFont typeface="Wingdings" pitchFamily="2" charset="2"/>
              <a:buNone/>
            </a:pPr>
            <a:r>
              <a:rPr lang="en-US" sz="1600">
                <a:latin typeface="Courier New" pitchFamily="49" charset="0"/>
              </a:rPr>
              <a:t>    // Loop over all the sub-matrices of A and B</a:t>
            </a:r>
          </a:p>
          <a:p>
            <a:pPr>
              <a:lnSpc>
                <a:spcPct val="70000"/>
              </a:lnSpc>
              <a:buFont typeface="Wingdings" pitchFamily="2" charset="2"/>
              <a:buNone/>
            </a:pPr>
            <a:r>
              <a:rPr lang="en-US" sz="1600">
                <a:latin typeface="Courier New" pitchFamily="49" charset="0"/>
              </a:rPr>
              <a:t>    // required to compute the block sub-matrix</a:t>
            </a:r>
          </a:p>
          <a:p>
            <a:pPr>
              <a:lnSpc>
                <a:spcPct val="70000"/>
              </a:lnSpc>
              <a:buFont typeface="Wingdings" pitchFamily="2" charset="2"/>
              <a:buNone/>
            </a:pPr>
            <a:r>
              <a:rPr lang="en-US" sz="1600">
                <a:latin typeface="Courier New" pitchFamily="49" charset="0"/>
              </a:rPr>
              <a:t>    for (int a = aBegin, b = bBegin;</a:t>
            </a:r>
          </a:p>
          <a:p>
            <a:pPr>
              <a:lnSpc>
                <a:spcPct val="70000"/>
              </a:lnSpc>
              <a:buFont typeface="Wingdings" pitchFamily="2" charset="2"/>
              <a:buNone/>
            </a:pPr>
            <a:r>
              <a:rPr lang="en-US" sz="1600">
                <a:latin typeface="Courier New" pitchFamily="49" charset="0"/>
              </a:rPr>
              <a:t>             a &lt;= aEnd;</a:t>
            </a:r>
          </a:p>
          <a:p>
            <a:pPr>
              <a:lnSpc>
                <a:spcPct val="70000"/>
              </a:lnSpc>
              <a:buFont typeface="Wingdings" pitchFamily="2" charset="2"/>
              <a:buNone/>
            </a:pPr>
            <a:r>
              <a:rPr lang="en-US" sz="1600">
                <a:latin typeface="Courier New" pitchFamily="49" charset="0"/>
              </a:rPr>
              <a:t>             a += aStep, b += bStep) {</a:t>
            </a:r>
          </a:p>
          <a:p>
            <a:pPr>
              <a:lnSpc>
                <a:spcPct val="20000"/>
              </a:lnSpc>
              <a:buFont typeface="Wingdings" pitchFamily="2" charset="2"/>
              <a:buNone/>
            </a:pPr>
            <a:endParaRPr lang="en-US" sz="1600">
              <a:latin typeface="Courier New" pitchFamily="49" charset="0"/>
            </a:endParaRPr>
          </a:p>
          <a:p>
            <a:pPr>
              <a:lnSpc>
                <a:spcPct val="70000"/>
              </a:lnSpc>
              <a:buFont typeface="Wingdings" pitchFamily="2" charset="2"/>
              <a:buNone/>
            </a:pPr>
            <a:r>
              <a:rPr lang="en-US" sz="1600">
                <a:latin typeface="Courier New" pitchFamily="49" charset="0"/>
              </a:rPr>
              <a:t>        // Declaration of the shared memory array As used to</a:t>
            </a:r>
          </a:p>
          <a:p>
            <a:pPr>
              <a:lnSpc>
                <a:spcPct val="70000"/>
              </a:lnSpc>
              <a:buFont typeface="Wingdings" pitchFamily="2" charset="2"/>
              <a:buNone/>
            </a:pPr>
            <a:r>
              <a:rPr lang="en-US" sz="1600">
                <a:latin typeface="Courier New" pitchFamily="49" charset="0"/>
              </a:rPr>
              <a:t>        // store the sub-matrix of A</a:t>
            </a:r>
          </a:p>
          <a:p>
            <a:pPr>
              <a:lnSpc>
                <a:spcPct val="70000"/>
              </a:lnSpc>
              <a:buFont typeface="Wingdings" pitchFamily="2" charset="2"/>
              <a:buNone/>
            </a:pPr>
            <a:r>
              <a:rPr lang="en-US" sz="1600">
                <a:latin typeface="Courier New" pitchFamily="49" charset="0"/>
              </a:rPr>
              <a:t>        __shared__ float As[BLOCK_SIZE][BLOCK_SIZE];</a:t>
            </a:r>
          </a:p>
          <a:p>
            <a:pPr>
              <a:lnSpc>
                <a:spcPct val="80000"/>
              </a:lnSpc>
              <a:buFont typeface="Wingdings" pitchFamily="2" charset="2"/>
              <a:buNone/>
            </a:pPr>
            <a:endParaRPr lang="en-US" sz="1600">
              <a:latin typeface="Courier New" pitchFamily="49" charset="0"/>
            </a:endParaRPr>
          </a:p>
          <a:p>
            <a:pPr>
              <a:lnSpc>
                <a:spcPct val="20000"/>
              </a:lnSpc>
              <a:buFont typeface="Wingdings" pitchFamily="2" charset="2"/>
              <a:buNone/>
            </a:pPr>
            <a:r>
              <a:rPr lang="en-US" sz="1600">
                <a:latin typeface="Courier New" pitchFamily="49" charset="0"/>
              </a:rPr>
              <a:t>        // Declaration of the shared memory array Bs used to</a:t>
            </a:r>
          </a:p>
          <a:p>
            <a:pPr>
              <a:lnSpc>
                <a:spcPct val="70000"/>
              </a:lnSpc>
              <a:buFont typeface="Wingdings" pitchFamily="2" charset="2"/>
              <a:buNone/>
            </a:pPr>
            <a:r>
              <a:rPr lang="en-US" sz="1600">
                <a:latin typeface="Courier New" pitchFamily="49" charset="0"/>
              </a:rPr>
              <a:t>        // store the sub-matrix of B</a:t>
            </a:r>
          </a:p>
          <a:p>
            <a:pPr>
              <a:lnSpc>
                <a:spcPct val="70000"/>
              </a:lnSpc>
              <a:buFont typeface="Wingdings" pitchFamily="2" charset="2"/>
              <a:buNone/>
            </a:pPr>
            <a:r>
              <a:rPr lang="en-US" sz="1600">
                <a:latin typeface="Courier New" pitchFamily="49" charset="0"/>
              </a:rPr>
              <a:t>        __shared__ float Bs[BLOCK_SIZE][BLOCK_SIZE];</a:t>
            </a:r>
          </a:p>
          <a:p>
            <a:pPr>
              <a:lnSpc>
                <a:spcPct val="80000"/>
              </a:lnSpc>
              <a:buFont typeface="Wingdings" pitchFamily="2" charset="2"/>
              <a:buNone/>
            </a:pPr>
            <a:endParaRPr lang="en-US" sz="1600">
              <a:latin typeface="Courier New" pitchFamily="49" charset="0"/>
            </a:endParaRPr>
          </a:p>
          <a:p>
            <a:pPr>
              <a:lnSpc>
                <a:spcPct val="20000"/>
              </a:lnSpc>
              <a:buFont typeface="Wingdings" pitchFamily="2" charset="2"/>
              <a:buNone/>
            </a:pPr>
            <a:r>
              <a:rPr lang="en-US" sz="1600">
                <a:latin typeface="Courier New" pitchFamily="49" charset="0"/>
              </a:rPr>
              <a:t>        // Load the matrices from device memory</a:t>
            </a:r>
          </a:p>
          <a:p>
            <a:pPr>
              <a:lnSpc>
                <a:spcPct val="70000"/>
              </a:lnSpc>
              <a:buFont typeface="Wingdings" pitchFamily="2" charset="2"/>
              <a:buNone/>
            </a:pPr>
            <a:r>
              <a:rPr lang="en-US" sz="1600">
                <a:latin typeface="Courier New" pitchFamily="49" charset="0"/>
              </a:rPr>
              <a:t>        // to shared memory; each thread loads</a:t>
            </a:r>
          </a:p>
          <a:p>
            <a:pPr>
              <a:lnSpc>
                <a:spcPct val="70000"/>
              </a:lnSpc>
              <a:buFont typeface="Wingdings" pitchFamily="2" charset="2"/>
              <a:buNone/>
            </a:pPr>
            <a:r>
              <a:rPr lang="en-US" sz="1600">
                <a:latin typeface="Courier New" pitchFamily="49" charset="0"/>
              </a:rPr>
              <a:t>        // one element of each matrix</a:t>
            </a:r>
          </a:p>
          <a:p>
            <a:pPr>
              <a:lnSpc>
                <a:spcPct val="70000"/>
              </a:lnSpc>
              <a:buFont typeface="Wingdings" pitchFamily="2" charset="2"/>
              <a:buNone/>
            </a:pPr>
            <a:r>
              <a:rPr lang="en-US" sz="1600">
                <a:latin typeface="Courier New" pitchFamily="49" charset="0"/>
              </a:rPr>
              <a:t>        AS(ty, tx) = A[a + wA * ty + tx];</a:t>
            </a:r>
          </a:p>
          <a:p>
            <a:pPr>
              <a:lnSpc>
                <a:spcPct val="70000"/>
              </a:lnSpc>
              <a:buFont typeface="Wingdings" pitchFamily="2" charset="2"/>
              <a:buNone/>
            </a:pPr>
            <a:r>
              <a:rPr lang="en-US" sz="1600">
                <a:latin typeface="Courier New" pitchFamily="49" charset="0"/>
              </a:rPr>
              <a:t>        BS(ty, tx) = B[b + wB * ty + tx];</a:t>
            </a:r>
          </a:p>
          <a:p>
            <a:pPr>
              <a:lnSpc>
                <a:spcPct val="80000"/>
              </a:lnSpc>
              <a:buFont typeface="Wingdings" pitchFamily="2" charset="2"/>
              <a:buNone/>
            </a:pPr>
            <a:endParaRPr lang="en-US" sz="1600">
              <a:latin typeface="Courier New" pitchFamily="49" charset="0"/>
            </a:endParaRPr>
          </a:p>
          <a:p>
            <a:pPr>
              <a:lnSpc>
                <a:spcPct val="20000"/>
              </a:lnSpc>
              <a:buFont typeface="Wingdings" pitchFamily="2" charset="2"/>
              <a:buNone/>
            </a:pPr>
            <a:r>
              <a:rPr lang="en-US" sz="1600">
                <a:latin typeface="Courier New" pitchFamily="49" charset="0"/>
              </a:rPr>
              <a:t>        // Synchronize to make sure the matrices are loaded</a:t>
            </a:r>
          </a:p>
          <a:p>
            <a:pPr>
              <a:lnSpc>
                <a:spcPct val="70000"/>
              </a:lnSpc>
              <a:buFont typeface="Wingdings" pitchFamily="2" charset="2"/>
              <a:buNone/>
            </a:pPr>
            <a:r>
              <a:rPr lang="en-US" sz="1600">
                <a:latin typeface="Courier New" pitchFamily="49" charset="0"/>
              </a:rPr>
              <a:t>        __syncthreads();</a:t>
            </a:r>
          </a:p>
        </p:txBody>
      </p:sp>
    </p:spTree>
    <p:extLst>
      <p:ext uri="{BB962C8B-B14F-4D97-AF65-F5344CB8AC3E}">
        <p14:creationId xmlns:p14="http://schemas.microsoft.com/office/powerpoint/2010/main" val="2666354182"/>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5" name="Slide Number Placeholder 4"/>
          <p:cNvSpPr>
            <a:spLocks noGrp="1"/>
          </p:cNvSpPr>
          <p:nvPr>
            <p:ph type="sldNum" sz="quarter" idx="11"/>
          </p:nvPr>
        </p:nvSpPr>
        <p:spPr/>
        <p:txBody>
          <a:bodyPr/>
          <a:lstStyle/>
          <a:p>
            <a:fld id="{98EBB431-F764-4469-8F1C-837456F2898A}" type="slidenum">
              <a:rPr lang="en-US"/>
              <a:pPr/>
              <a:t>85</a:t>
            </a:fld>
            <a:endParaRPr lang="en-US"/>
          </a:p>
        </p:txBody>
      </p:sp>
      <p:sp>
        <p:nvSpPr>
          <p:cNvPr id="1098754" name="Rectangle 2"/>
          <p:cNvSpPr>
            <a:spLocks noGrp="1" noChangeArrowheads="1"/>
          </p:cNvSpPr>
          <p:nvPr>
            <p:ph type="title"/>
          </p:nvPr>
        </p:nvSpPr>
        <p:spPr/>
        <p:txBody>
          <a:bodyPr/>
          <a:lstStyle/>
          <a:p>
            <a:r>
              <a:rPr lang="en-US" sz="3600"/>
              <a:t>Matrix Matrix Multiply Kernel Part 3</a:t>
            </a:r>
          </a:p>
        </p:txBody>
      </p:sp>
      <p:sp>
        <p:nvSpPr>
          <p:cNvPr id="1098755" name="Rectangle 3"/>
          <p:cNvSpPr>
            <a:spLocks noGrp="1" noChangeArrowheads="1"/>
          </p:cNvSpPr>
          <p:nvPr>
            <p:ph type="body" idx="1"/>
          </p:nvPr>
        </p:nvSpPr>
        <p:spPr>
          <a:xfrm>
            <a:off x="609600" y="1295400"/>
            <a:ext cx="7924800" cy="4648200"/>
          </a:xfrm>
        </p:spPr>
        <p:txBody>
          <a:bodyPr/>
          <a:lstStyle/>
          <a:p>
            <a:pPr>
              <a:lnSpc>
                <a:spcPct val="80000"/>
              </a:lnSpc>
              <a:buFont typeface="Wingdings" pitchFamily="2" charset="2"/>
              <a:buNone/>
            </a:pPr>
            <a:r>
              <a:rPr lang="en-US" sz="1600">
                <a:latin typeface="Courier New" pitchFamily="49" charset="0"/>
              </a:rPr>
              <a:t>        // Multiply the two matrices together;</a:t>
            </a:r>
          </a:p>
          <a:p>
            <a:pPr>
              <a:lnSpc>
                <a:spcPct val="80000"/>
              </a:lnSpc>
              <a:buFont typeface="Wingdings" pitchFamily="2" charset="2"/>
              <a:buNone/>
            </a:pPr>
            <a:r>
              <a:rPr lang="en-US" sz="1600">
                <a:latin typeface="Courier New" pitchFamily="49" charset="0"/>
              </a:rPr>
              <a:t>        // each thread computes one element</a:t>
            </a:r>
          </a:p>
          <a:p>
            <a:pPr>
              <a:lnSpc>
                <a:spcPct val="80000"/>
              </a:lnSpc>
              <a:buFont typeface="Wingdings" pitchFamily="2" charset="2"/>
              <a:buNone/>
            </a:pPr>
            <a:r>
              <a:rPr lang="en-US" sz="1600">
                <a:latin typeface="Courier New" pitchFamily="49" charset="0"/>
              </a:rPr>
              <a:t>        // of the block sub-matrix</a:t>
            </a:r>
          </a:p>
          <a:p>
            <a:pPr>
              <a:lnSpc>
                <a:spcPct val="80000"/>
              </a:lnSpc>
              <a:buFont typeface="Wingdings" pitchFamily="2" charset="2"/>
              <a:buNone/>
            </a:pPr>
            <a:r>
              <a:rPr lang="en-US" sz="1600">
                <a:latin typeface="Courier New" pitchFamily="49" charset="0"/>
              </a:rPr>
              <a:t>        for (int k = 0; k &lt; BLOCK_SIZE; ++k)</a:t>
            </a:r>
          </a:p>
          <a:p>
            <a:pPr>
              <a:lnSpc>
                <a:spcPct val="80000"/>
              </a:lnSpc>
              <a:buFont typeface="Wingdings" pitchFamily="2" charset="2"/>
              <a:buNone/>
            </a:pPr>
            <a:r>
              <a:rPr lang="en-US" sz="1600">
                <a:latin typeface="Courier New" pitchFamily="49" charset="0"/>
              </a:rPr>
              <a:t>            Csub += AS(ty, k) * BS(k, tx);</a:t>
            </a:r>
          </a:p>
          <a:p>
            <a:pPr>
              <a:lnSpc>
                <a:spcPct val="80000"/>
              </a:lnSpc>
              <a:buFont typeface="Wingdings" pitchFamily="2" charset="2"/>
              <a:buNone/>
            </a:pPr>
            <a:endParaRPr lang="en-US" sz="1600">
              <a:latin typeface="Courier New" pitchFamily="49" charset="0"/>
            </a:endParaRPr>
          </a:p>
          <a:p>
            <a:pPr>
              <a:lnSpc>
                <a:spcPct val="80000"/>
              </a:lnSpc>
              <a:buFont typeface="Wingdings" pitchFamily="2" charset="2"/>
              <a:buNone/>
            </a:pPr>
            <a:r>
              <a:rPr lang="en-US" sz="1600">
                <a:latin typeface="Courier New" pitchFamily="49" charset="0"/>
              </a:rPr>
              <a:t>        // Synchronize to make sure that the preceding</a:t>
            </a:r>
          </a:p>
          <a:p>
            <a:pPr>
              <a:lnSpc>
                <a:spcPct val="80000"/>
              </a:lnSpc>
              <a:buFont typeface="Wingdings" pitchFamily="2" charset="2"/>
              <a:buNone/>
            </a:pPr>
            <a:r>
              <a:rPr lang="en-US" sz="1600">
                <a:latin typeface="Courier New" pitchFamily="49" charset="0"/>
              </a:rPr>
              <a:t>        // computation is done before loading two new</a:t>
            </a:r>
          </a:p>
          <a:p>
            <a:pPr>
              <a:lnSpc>
                <a:spcPct val="80000"/>
              </a:lnSpc>
              <a:buFont typeface="Wingdings" pitchFamily="2" charset="2"/>
              <a:buNone/>
            </a:pPr>
            <a:r>
              <a:rPr lang="en-US" sz="1600">
                <a:latin typeface="Courier New" pitchFamily="49" charset="0"/>
              </a:rPr>
              <a:t>        // sub-matrices of A and B in the next iteration</a:t>
            </a:r>
          </a:p>
          <a:p>
            <a:pPr>
              <a:lnSpc>
                <a:spcPct val="80000"/>
              </a:lnSpc>
              <a:buFont typeface="Wingdings" pitchFamily="2" charset="2"/>
              <a:buNone/>
            </a:pPr>
            <a:r>
              <a:rPr lang="en-US" sz="1600">
                <a:latin typeface="Courier New" pitchFamily="49" charset="0"/>
              </a:rPr>
              <a:t>        __syncthreads();</a:t>
            </a:r>
          </a:p>
          <a:p>
            <a:pPr>
              <a:lnSpc>
                <a:spcPct val="80000"/>
              </a:lnSpc>
              <a:buFont typeface="Wingdings" pitchFamily="2" charset="2"/>
              <a:buNone/>
            </a:pPr>
            <a:r>
              <a:rPr lang="en-US" sz="1600">
                <a:latin typeface="Courier New" pitchFamily="49" charset="0"/>
              </a:rPr>
              <a:t>    }</a:t>
            </a:r>
          </a:p>
          <a:p>
            <a:pPr>
              <a:lnSpc>
                <a:spcPct val="80000"/>
              </a:lnSpc>
              <a:buFont typeface="Wingdings" pitchFamily="2" charset="2"/>
              <a:buNone/>
            </a:pPr>
            <a:endParaRPr lang="en-US" sz="1600">
              <a:latin typeface="Courier New" pitchFamily="49" charset="0"/>
            </a:endParaRPr>
          </a:p>
          <a:p>
            <a:pPr>
              <a:lnSpc>
                <a:spcPct val="80000"/>
              </a:lnSpc>
              <a:buFont typeface="Wingdings" pitchFamily="2" charset="2"/>
              <a:buNone/>
            </a:pPr>
            <a:r>
              <a:rPr lang="en-US" sz="1600">
                <a:latin typeface="Courier New" pitchFamily="49" charset="0"/>
              </a:rPr>
              <a:t>    // Write the block sub-matrix to device memory;</a:t>
            </a:r>
          </a:p>
          <a:p>
            <a:pPr>
              <a:lnSpc>
                <a:spcPct val="80000"/>
              </a:lnSpc>
              <a:buFont typeface="Wingdings" pitchFamily="2" charset="2"/>
              <a:buNone/>
            </a:pPr>
            <a:r>
              <a:rPr lang="en-US" sz="1600">
                <a:latin typeface="Courier New" pitchFamily="49" charset="0"/>
              </a:rPr>
              <a:t>    // each thread writes one element</a:t>
            </a:r>
          </a:p>
          <a:p>
            <a:pPr>
              <a:lnSpc>
                <a:spcPct val="80000"/>
              </a:lnSpc>
              <a:buFont typeface="Wingdings" pitchFamily="2" charset="2"/>
              <a:buNone/>
            </a:pPr>
            <a:r>
              <a:rPr lang="en-US" sz="1600">
                <a:latin typeface="Courier New" pitchFamily="49" charset="0"/>
              </a:rPr>
              <a:t>    int c = wB * BLOCK_SIZE * by + BLOCK_SIZE * bx;</a:t>
            </a:r>
          </a:p>
          <a:p>
            <a:pPr>
              <a:lnSpc>
                <a:spcPct val="80000"/>
              </a:lnSpc>
              <a:buFont typeface="Wingdings" pitchFamily="2" charset="2"/>
              <a:buNone/>
            </a:pPr>
            <a:r>
              <a:rPr lang="en-US" sz="1600">
                <a:latin typeface="Courier New" pitchFamily="49" charset="0"/>
              </a:rPr>
              <a:t>    C[c + wB * ty + tx] = Csub;</a:t>
            </a:r>
          </a:p>
          <a:p>
            <a:pPr>
              <a:lnSpc>
                <a:spcPct val="80000"/>
              </a:lnSpc>
              <a:buFont typeface="Wingdings" pitchFamily="2" charset="2"/>
              <a:buNone/>
            </a:pPr>
            <a:r>
              <a:rPr lang="en-US" sz="1600">
                <a:latin typeface="Courier New" pitchFamily="49" charset="0"/>
              </a:rPr>
              <a:t>}</a:t>
            </a:r>
          </a:p>
        </p:txBody>
      </p:sp>
    </p:spTree>
    <p:extLst>
      <p:ext uri="{BB962C8B-B14F-4D97-AF65-F5344CB8AC3E}">
        <p14:creationId xmlns:p14="http://schemas.microsoft.com/office/powerpoint/2010/main" val="3000712499"/>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GPGPU</a:t>
            </a:r>
            <a:endParaRPr lang="en-US" dirty="0"/>
          </a:p>
          <a:p>
            <a:r>
              <a:rPr lang="en-US" dirty="0" smtClean="0"/>
              <a:t>Tue Apr 14 2015</a:t>
            </a:r>
            <a:endParaRPr lang="en-US" dirty="0"/>
          </a:p>
        </p:txBody>
      </p:sp>
      <p:sp>
        <p:nvSpPr>
          <p:cNvPr id="5" name="Slide Number Placeholder 4"/>
          <p:cNvSpPr>
            <a:spLocks noGrp="1"/>
          </p:cNvSpPr>
          <p:nvPr>
            <p:ph type="sldNum" sz="quarter" idx="11"/>
          </p:nvPr>
        </p:nvSpPr>
        <p:spPr/>
        <p:txBody>
          <a:bodyPr/>
          <a:lstStyle/>
          <a:p>
            <a:fld id="{5715DC49-FE7F-4452-A238-05F1AEBD2A1E}" type="slidenum">
              <a:rPr lang="en-US"/>
              <a:pPr/>
              <a:t>86</a:t>
            </a:fld>
            <a:endParaRPr lang="en-US"/>
          </a:p>
        </p:txBody>
      </p:sp>
      <p:sp>
        <p:nvSpPr>
          <p:cNvPr id="1099778" name="Rectangle 2"/>
          <p:cNvSpPr>
            <a:spLocks noGrp="1" noChangeArrowheads="1"/>
          </p:cNvSpPr>
          <p:nvPr>
            <p:ph type="title"/>
          </p:nvPr>
        </p:nvSpPr>
        <p:spPr/>
        <p:txBody>
          <a:bodyPr/>
          <a:lstStyle/>
          <a:p>
            <a:r>
              <a:rPr lang="en-US" sz="3600"/>
              <a:t>Would We Really Do It This Way?</a:t>
            </a:r>
          </a:p>
        </p:txBody>
      </p:sp>
      <p:sp>
        <p:nvSpPr>
          <p:cNvPr id="1099779" name="Rectangle 3"/>
          <p:cNvSpPr>
            <a:spLocks noGrp="1" noChangeArrowheads="1"/>
          </p:cNvSpPr>
          <p:nvPr>
            <p:ph type="body" idx="1"/>
          </p:nvPr>
        </p:nvSpPr>
        <p:spPr/>
        <p:txBody>
          <a:bodyPr/>
          <a:lstStyle/>
          <a:p>
            <a:pPr>
              <a:buFont typeface="Wingdings" pitchFamily="2" charset="2"/>
              <a:buNone/>
            </a:pPr>
            <a:r>
              <a:rPr lang="en-US"/>
              <a:t>We wouldn’t really do matrix-matrix multiply this way.</a:t>
            </a:r>
          </a:p>
          <a:p>
            <a:pPr>
              <a:buFont typeface="Wingdings" pitchFamily="2" charset="2"/>
              <a:buNone/>
            </a:pPr>
            <a:r>
              <a:rPr lang="en-US"/>
              <a:t>NVIDIA has developed a CUDA implementation of the BLAS libraries, which include a highly tuned   matrix-matrix multiply routine.</a:t>
            </a:r>
          </a:p>
          <a:p>
            <a:pPr>
              <a:buFont typeface="Wingdings" pitchFamily="2" charset="2"/>
              <a:buNone/>
            </a:pPr>
            <a:r>
              <a:rPr lang="en-US"/>
              <a:t>(We’ll learn about BLAS next time.)</a:t>
            </a:r>
          </a:p>
          <a:p>
            <a:pPr>
              <a:buFont typeface="Wingdings" pitchFamily="2" charset="2"/>
              <a:buNone/>
            </a:pPr>
            <a:r>
              <a:rPr lang="en-US"/>
              <a:t>There’s also a CUDA FFT library, if your code needs Fast Fourier Transforms.</a:t>
            </a:r>
          </a:p>
        </p:txBody>
      </p:sp>
    </p:spTree>
    <p:extLst>
      <p:ext uri="{BB962C8B-B14F-4D97-AF65-F5344CB8AC3E}">
        <p14:creationId xmlns:p14="http://schemas.microsoft.com/office/powerpoint/2010/main" val="2067173685"/>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dirty="0" smtClean="0"/>
              <a:t>Thanks for your attention!</a:t>
            </a:r>
            <a:br>
              <a:rPr lang="en-US" sz="6000" dirty="0" smtClean="0"/>
            </a:br>
            <a:r>
              <a:rPr lang="en-US" sz="6000" dirty="0" smtClean="0"/>
              <a:t/>
            </a:r>
            <a:br>
              <a:rPr lang="en-US" sz="6000" dirty="0" smtClean="0"/>
            </a:br>
            <a:r>
              <a:rPr lang="en-US" sz="6000" smtClean="0"/>
              <a:t/>
            </a:r>
            <a:br>
              <a:rPr lang="en-US" sz="6000" smtClean="0"/>
            </a:br>
            <a:r>
              <a:rPr lang="en-US" sz="6000" smtClean="0"/>
              <a:t>Questions</a:t>
            </a:r>
            <a:r>
              <a:rPr lang="en-US" sz="6000" dirty="0" smtClean="0"/>
              <a:t>?</a:t>
            </a:r>
            <a:br>
              <a:rPr lang="en-US" sz="6000" dirty="0" smtClean="0"/>
            </a:br>
            <a:r>
              <a:rPr lang="en-US" sz="3200" dirty="0" smtClean="0">
                <a:hlinkClick r:id="rId5"/>
              </a:rPr>
              <a:t>www.oscer.ou.edu</a:t>
            </a:r>
            <a:endParaRPr lang="en-US" sz="3200" dirty="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Wowza</a:t>
            </a:r>
            <a:r>
              <a:rPr lang="en-US" dirty="0" smtClean="0"/>
              <a:t> #2</a:t>
            </a:r>
            <a:endParaRPr lang="en-US" dirty="0"/>
          </a:p>
        </p:txBody>
      </p:sp>
      <p:sp>
        <p:nvSpPr>
          <p:cNvPr id="3" name="Content Placeholder 2"/>
          <p:cNvSpPr>
            <a:spLocks noGrp="1"/>
          </p:cNvSpPr>
          <p:nvPr>
            <p:ph idx="1"/>
          </p:nvPr>
        </p:nvSpPr>
        <p:spPr/>
        <p:txBody>
          <a:bodyPr/>
          <a:lstStyle/>
          <a:p>
            <a:pPr marL="0" indent="0">
              <a:buNone/>
            </a:pPr>
            <a:r>
              <a:rPr lang="en-US" dirty="0" err="1" smtClean="0"/>
              <a:t>Wowza</a:t>
            </a:r>
            <a:r>
              <a:rPr lang="en-US" dirty="0" smtClean="0"/>
              <a:t> has been tested on multiple browsers on each of:</a:t>
            </a:r>
          </a:p>
          <a:p>
            <a:r>
              <a:rPr lang="en-US" dirty="0" smtClean="0"/>
              <a:t>Windows (7 and 8): IE, Firefox, Chrome, Opera, Safari</a:t>
            </a:r>
          </a:p>
          <a:p>
            <a:r>
              <a:rPr lang="en-US" dirty="0" err="1" smtClean="0"/>
              <a:t>MacOS</a:t>
            </a:r>
            <a:r>
              <a:rPr lang="en-US" dirty="0" smtClean="0"/>
              <a:t> X: Safari, Firefox</a:t>
            </a:r>
          </a:p>
          <a:p>
            <a:r>
              <a:rPr lang="en-US" dirty="0" smtClean="0"/>
              <a:t>Linux: Firefox, Opera</a:t>
            </a:r>
          </a:p>
          <a:p>
            <a:pPr marL="0" indent="0">
              <a:buNone/>
            </a:pPr>
            <a:r>
              <a:rPr lang="en-US" dirty="0" smtClean="0">
                <a:solidFill>
                  <a:schemeClr val="bg1"/>
                </a:solidFill>
              </a:rPr>
              <a:t>We’ve also successfully tested it on devices with:</a:t>
            </a:r>
          </a:p>
          <a:p>
            <a:pPr marL="0" indent="0">
              <a:buNone/>
            </a:pPr>
            <a:r>
              <a:rPr lang="en-US" dirty="0" smtClean="0">
                <a:solidFill>
                  <a:schemeClr val="bg1"/>
                </a:solidFill>
              </a:rPr>
              <a:t>Android</a:t>
            </a:r>
          </a:p>
          <a:p>
            <a:pPr marL="0" indent="0">
              <a:buNone/>
            </a:pPr>
            <a:r>
              <a:rPr lang="en-US" dirty="0" err="1" smtClean="0">
                <a:solidFill>
                  <a:schemeClr val="bg1"/>
                </a:solidFill>
              </a:rPr>
              <a:t>iOS</a:t>
            </a:r>
            <a:endParaRPr lang="en-US" dirty="0" smtClean="0">
              <a:solidFill>
                <a:schemeClr val="bg1"/>
              </a:solidFill>
            </a:endParaRPr>
          </a:p>
          <a:p>
            <a:pPr marL="0" indent="0">
              <a:buNone/>
            </a:pPr>
            <a:r>
              <a:rPr lang="en-US" dirty="0" smtClean="0">
                <a:solidFill>
                  <a:schemeClr val="bg1"/>
                </a:solidFill>
              </a:rPr>
              <a:t>However, we make no representations on the likelihood of it working on your device, because we don’t know which versions of Android or iOS it mi</a:t>
            </a:r>
          </a:p>
          <a:p>
            <a:pPr marL="0" indent="0">
              <a:buNone/>
            </a:pPr>
            <a:r>
              <a:rPr lang="en-US" b="1" dirty="0"/>
              <a:t>PLEASE MUTE YOURSELF.</a:t>
            </a:r>
          </a:p>
          <a:p>
            <a:pPr marL="0" indent="0">
              <a:buNone/>
            </a:pPr>
            <a:r>
              <a:rPr lang="en-US" dirty="0" err="1" smtClean="0">
                <a:solidFill>
                  <a:schemeClr val="bg1"/>
                </a:solidFill>
              </a:rPr>
              <a:t>ght</a:t>
            </a:r>
            <a:r>
              <a:rPr lang="en-US" dirty="0" smtClean="0">
                <a:solidFill>
                  <a:schemeClr val="bg1"/>
                </a:solidFill>
              </a:rPr>
              <a:t> or might not work with.</a:t>
            </a:r>
            <a:endParaRPr lang="en-US" dirty="0">
              <a:solidFill>
                <a:schemeClr val="bg1"/>
              </a:solidFill>
            </a:endParaRPr>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GPGPU</a:t>
            </a:r>
            <a:endParaRPr lang="en-US" dirty="0" smtClean="0"/>
          </a:p>
          <a:p>
            <a:pPr>
              <a:defRPr/>
            </a:pPr>
            <a:r>
              <a:rPr lang="en-US" dirty="0" smtClean="0"/>
              <a:t>Tue Apr 14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a:t>
            </a:fld>
            <a:endParaRPr lang="en-US"/>
          </a:p>
        </p:txBody>
      </p:sp>
    </p:spTree>
    <p:extLst>
      <p:ext uri="{BB962C8B-B14F-4D97-AF65-F5344CB8AC3E}">
        <p14:creationId xmlns:p14="http://schemas.microsoft.com/office/powerpoint/2010/main" val="269849264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DUMMACSH" val="TRUE"/>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4.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5.xml><?xml version="1.0" encoding="utf-8"?>
<p:tagLst xmlns:a="http://schemas.openxmlformats.org/drawingml/2006/main" xmlns:r="http://schemas.openxmlformats.org/officeDocument/2006/relationships" xmlns:p="http://schemas.openxmlformats.org/presentationml/2006/main">
  <p:tag name="SWI" val="105"/>
  <p:tag name="NBP" val="1"/>
  <p:tag name="BSN" val="105"/>
  <p:tag name="SVT" val="TRUE"/>
  <p:tag name="CVB" val="105"/>
  <p:tag name="SPT" val="FALSE"/>
  <p:tag name="CII" val="105"/>
</p:tagLst>
</file>

<file path=ppt/tags/tag6.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7.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8.xml><?xml version="1.0" encoding="utf-8"?>
<p:tagLst xmlns:a="http://schemas.openxmlformats.org/drawingml/2006/main" xmlns:r="http://schemas.openxmlformats.org/officeDocument/2006/relationships" xmlns:p="http://schemas.openxmlformats.org/presentationml/2006/main">
  <p:tag name="DUMMACSH" val="TRUE"/>
</p:tagLst>
</file>

<file path=ppt/tags/tag9.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20842</TotalTime>
  <Words>7017</Words>
  <Application>Microsoft Office PowerPoint</Application>
  <PresentationFormat>On-screen Show (4:3)</PresentationFormat>
  <Paragraphs>1130</Paragraphs>
  <Slides>87</Slides>
  <Notes>28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95" baseType="lpstr">
      <vt:lpstr>Arial</vt:lpstr>
      <vt:lpstr>Arial Black</vt:lpstr>
      <vt:lpstr>Courier New</vt:lpstr>
      <vt:lpstr>Tahoma</vt:lpstr>
      <vt:lpstr>Times New Roman</vt:lpstr>
      <vt:lpstr>Wingdings</vt:lpstr>
      <vt:lpstr>Blends</vt:lpstr>
      <vt:lpstr>Worksheet</vt:lpstr>
      <vt:lpstr>Supercomputing in Plain English GPGPU: Number Crunching in Your Graphics Card</vt:lpstr>
      <vt:lpstr>This is an experiment!</vt:lpstr>
      <vt:lpstr>PLEASE MUTE YOURSELF</vt:lpstr>
      <vt:lpstr>PLEASE REGISTER</vt:lpstr>
      <vt:lpstr>Download the Slides Beforehand</vt:lpstr>
      <vt:lpstr>H.323 (Polycom etc) #1</vt:lpstr>
      <vt:lpstr>H.323 (Polycom etc) #2</vt:lpstr>
      <vt:lpstr>Wowza #1</vt:lpstr>
      <vt:lpstr>Wowza #2</vt:lpstr>
      <vt:lpstr>RTMP</vt:lpstr>
      <vt:lpstr>Toll Free Phone Bridge</vt:lpstr>
      <vt:lpstr>Please Mute Yourself</vt:lpstr>
      <vt:lpstr>Questions via E-mail Only</vt:lpstr>
      <vt:lpstr>Onsite: Talent Release Form</vt:lpstr>
      <vt:lpstr>TENTATIVE Schedule</vt:lpstr>
      <vt:lpstr>Thanks for helping!</vt:lpstr>
      <vt:lpstr>This is an experiment!</vt:lpstr>
      <vt:lpstr>Coming in 2015!</vt:lpstr>
      <vt:lpstr>OK Supercomputing Symposium 2015</vt:lpstr>
      <vt:lpstr>Outline</vt:lpstr>
      <vt:lpstr>What is GPGPU?</vt:lpstr>
      <vt:lpstr>Accelerators</vt:lpstr>
      <vt:lpstr>Accelerators</vt:lpstr>
      <vt:lpstr>Why Accelerators are Good</vt:lpstr>
      <vt:lpstr>Why Accelerators are Bad</vt:lpstr>
      <vt:lpstr>The King of the Accelerators</vt:lpstr>
      <vt:lpstr>What does 1 TFLOPs Look Like?</vt:lpstr>
      <vt:lpstr>Why GPU?</vt:lpstr>
      <vt:lpstr>GPUs are Popular</vt:lpstr>
      <vt:lpstr>GPU Do Arithmetic</vt:lpstr>
      <vt:lpstr>GPU Programming</vt:lpstr>
      <vt:lpstr>Hard to Program?</vt:lpstr>
      <vt:lpstr>Easy to Program?</vt:lpstr>
      <vt:lpstr>Intel MIC</vt:lpstr>
      <vt:lpstr>How to Program a GPU</vt:lpstr>
      <vt:lpstr>NVIDIA CUDA</vt:lpstr>
      <vt:lpstr>CUDA Example Part 1</vt:lpstr>
      <vt:lpstr>CUDA Example Part 2</vt:lpstr>
      <vt:lpstr>OpenCL</vt:lpstr>
      <vt:lpstr>OpenCL Example Part 1</vt:lpstr>
      <vt:lpstr>OpenCL Example Part 2</vt:lpstr>
      <vt:lpstr>OpenCL Example Part 3</vt:lpstr>
      <vt:lpstr>OpenCL Example Part 4</vt:lpstr>
      <vt:lpstr>Portland Group Accelerator Directives</vt:lpstr>
      <vt:lpstr>PGI Accelerator Example</vt:lpstr>
      <vt:lpstr>OpenACC Compiler Directives</vt:lpstr>
      <vt:lpstr>OpenACC Example Part 1 (C)</vt:lpstr>
      <vt:lpstr>OpenACC Example Part 2 (C)</vt:lpstr>
      <vt:lpstr>OpenACC Example Part 3 (C)</vt:lpstr>
      <vt:lpstr>OpenACC Example Part 1 (F90)</vt:lpstr>
      <vt:lpstr>OpenACC Example Part 2 (F90)</vt:lpstr>
      <vt:lpstr>OpenACC Example Part 3 (F90)</vt:lpstr>
      <vt:lpstr>OpenMP 4.0 Accelerator Directives</vt:lpstr>
      <vt:lpstr>OpenMP Accelerator Example (F90)</vt:lpstr>
      <vt:lpstr>Digging Deeper: CUDA on NVIDIA</vt:lpstr>
      <vt:lpstr>NVIDIA Tesla</vt:lpstr>
      <vt:lpstr>NVIDIA Tesla K80 Card Specs</vt:lpstr>
      <vt:lpstr>Compare Top x86 vs NVIDIA K80</vt:lpstr>
      <vt:lpstr>Compare Top x86 vs NVIDIA K80</vt:lpstr>
      <vt:lpstr>What Are the Downsides?</vt:lpstr>
      <vt:lpstr>Programming for Performance</vt:lpstr>
      <vt:lpstr>TENTATIVE Schedule</vt:lpstr>
      <vt:lpstr>Thanks for helping!</vt:lpstr>
      <vt:lpstr>Coming in 2015!</vt:lpstr>
      <vt:lpstr>OK Supercomputing Symposium 2015</vt:lpstr>
      <vt:lpstr>Thanks for your attention!   Questions? www.oscer.ou.edu</vt:lpstr>
      <vt:lpstr>Does CUDA Help?</vt:lpstr>
      <vt:lpstr>CUDA Thread Hierarchy and Memory Hierarchy</vt:lpstr>
      <vt:lpstr>PowerPoint Presentation</vt:lpstr>
      <vt:lpstr>Buzzword: Kernel</vt:lpstr>
      <vt:lpstr>Buzzword: Thread</vt:lpstr>
      <vt:lpstr>Buzzword: Block</vt:lpstr>
      <vt:lpstr>Buzzword: Grid</vt:lpstr>
      <vt:lpstr>NVIDIA GPU Hierarchy</vt:lpstr>
      <vt:lpstr>CUDA Built-in Variables</vt:lpstr>
      <vt:lpstr>__global__ Keyword</vt:lpstr>
      <vt:lpstr>Copying Data from Host to Device</vt:lpstr>
      <vt:lpstr>CUDA Memory Hierarchy #1</vt:lpstr>
      <vt:lpstr>CUDA Memory Hierarchy #2</vt:lpstr>
      <vt:lpstr>CUDA Example: Matrix-Matrix Multiply</vt:lpstr>
      <vt:lpstr>Matrix-Matrix Multiply Main Part 1</vt:lpstr>
      <vt:lpstr>Matrix-Matrix Multiply Main Part 2</vt:lpstr>
      <vt:lpstr>Matrix Matrix Multiply Kernel Part 1</vt:lpstr>
      <vt:lpstr>Matrix Matrix Multiply Kernel Part 2</vt:lpstr>
      <vt:lpstr>Matrix Matrix Multiply Kernel Part 3</vt:lpstr>
      <vt:lpstr>Would We Really Do It This Way?</vt:lpstr>
      <vt:lpstr>Thanks for your attention!   Questions? www.oscer.ou.edu</vt:lpstr>
    </vt:vector>
  </TitlesOfParts>
  <Company>University of Oklahoma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HenryNeeman</cp:lastModifiedBy>
  <cp:revision>627</cp:revision>
  <cp:lastPrinted>1601-01-01T00:00:00Z</cp:lastPrinted>
  <dcterms:created xsi:type="dcterms:W3CDTF">2001-08-18T12:37:15Z</dcterms:created>
  <dcterms:modified xsi:type="dcterms:W3CDTF">2015-04-14T05:08:08Z</dcterms:modified>
</cp:coreProperties>
</file>