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86"/>
  </p:notesMasterIdLst>
  <p:handoutMasterIdLst>
    <p:handoutMasterId r:id="rId87"/>
  </p:handoutMasterIdLst>
  <p:sldIdLst>
    <p:sldId id="701" r:id="rId2"/>
    <p:sldId id="722" r:id="rId3"/>
    <p:sldId id="724" r:id="rId4"/>
    <p:sldId id="735" r:id="rId5"/>
    <p:sldId id="726" r:id="rId6"/>
    <p:sldId id="736" r:id="rId7"/>
    <p:sldId id="737" r:id="rId8"/>
    <p:sldId id="729" r:id="rId9"/>
    <p:sldId id="730" r:id="rId10"/>
    <p:sldId id="731" r:id="rId11"/>
    <p:sldId id="763" r:id="rId12"/>
    <p:sldId id="741" r:id="rId13"/>
    <p:sldId id="773" r:id="rId14"/>
    <p:sldId id="732" r:id="rId15"/>
    <p:sldId id="733" r:id="rId16"/>
    <p:sldId id="739" r:id="rId17"/>
    <p:sldId id="740" r:id="rId18"/>
    <p:sldId id="1033" r:id="rId19"/>
    <p:sldId id="1034" r:id="rId20"/>
    <p:sldId id="1035" r:id="rId21"/>
    <p:sldId id="1036" r:id="rId22"/>
    <p:sldId id="1037" r:id="rId23"/>
    <p:sldId id="1038" r:id="rId24"/>
    <p:sldId id="1039" r:id="rId25"/>
    <p:sldId id="1092" r:id="rId26"/>
    <p:sldId id="1040" r:id="rId27"/>
    <p:sldId id="1041" r:id="rId28"/>
    <p:sldId id="1042" r:id="rId29"/>
    <p:sldId id="1043" r:id="rId30"/>
    <p:sldId id="1044" r:id="rId31"/>
    <p:sldId id="1045" r:id="rId32"/>
    <p:sldId id="1101" r:id="rId33"/>
    <p:sldId id="1046" r:id="rId34"/>
    <p:sldId id="1047" r:id="rId35"/>
    <p:sldId id="1048" r:id="rId36"/>
    <p:sldId id="1049" r:id="rId37"/>
    <p:sldId id="1053" r:id="rId38"/>
    <p:sldId id="1054" r:id="rId39"/>
    <p:sldId id="1055" r:id="rId40"/>
    <p:sldId id="1056" r:id="rId41"/>
    <p:sldId id="1057" r:id="rId42"/>
    <p:sldId id="1058" r:id="rId43"/>
    <p:sldId id="1059" r:id="rId44"/>
    <p:sldId id="1093" r:id="rId45"/>
    <p:sldId id="1094" r:id="rId46"/>
    <p:sldId id="1095" r:id="rId47"/>
    <p:sldId id="1096" r:id="rId48"/>
    <p:sldId id="1098" r:id="rId49"/>
    <p:sldId id="1099" r:id="rId50"/>
    <p:sldId id="1100" r:id="rId51"/>
    <p:sldId id="1060" r:id="rId52"/>
    <p:sldId id="1103" r:id="rId53"/>
    <p:sldId id="1062" r:id="rId54"/>
    <p:sldId id="1063" r:id="rId55"/>
    <p:sldId id="1064" r:id="rId56"/>
    <p:sldId id="1066" r:id="rId57"/>
    <p:sldId id="1067" r:id="rId58"/>
    <p:sldId id="1069" r:id="rId59"/>
    <p:sldId id="1070" r:id="rId60"/>
    <p:sldId id="1104" r:id="rId61"/>
    <p:sldId id="1105" r:id="rId62"/>
    <p:sldId id="1071" r:id="rId63"/>
    <p:sldId id="1072" r:id="rId64"/>
    <p:sldId id="1073" r:id="rId65"/>
    <p:sldId id="1074" r:id="rId66"/>
    <p:sldId id="1075" r:id="rId67"/>
    <p:sldId id="1076" r:id="rId68"/>
    <p:sldId id="1077" r:id="rId69"/>
    <p:sldId id="1078" r:id="rId70"/>
    <p:sldId id="1079" r:id="rId71"/>
    <p:sldId id="1080" r:id="rId72"/>
    <p:sldId id="1081" r:id="rId73"/>
    <p:sldId id="1082" r:id="rId74"/>
    <p:sldId id="1083" r:id="rId75"/>
    <p:sldId id="1084" r:id="rId76"/>
    <p:sldId id="1085" r:id="rId77"/>
    <p:sldId id="1086" r:id="rId78"/>
    <p:sldId id="1087" r:id="rId79"/>
    <p:sldId id="1088" r:id="rId80"/>
    <p:sldId id="1089" r:id="rId81"/>
    <p:sldId id="1090" r:id="rId82"/>
    <p:sldId id="1091" r:id="rId83"/>
    <p:sldId id="1032" r:id="rId84"/>
    <p:sldId id="1030" r:id="rId85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8" autoAdjust="0"/>
    <p:restoredTop sz="94575" autoAdjust="0"/>
  </p:normalViewPr>
  <p:slideViewPr>
    <p:cSldViewPr>
      <p:cViewPr varScale="1">
        <p:scale>
          <a:sx n="53" d="100"/>
          <a:sy n="53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0614E-D88A-41D7-9204-8D9DE020AC9E}" type="slidenum">
              <a:rPr lang="en-US"/>
              <a:pPr/>
              <a:t>64</a:t>
            </a:fld>
            <a:endParaRPr lang="en-US"/>
          </a:p>
        </p:txBody>
      </p:sp>
      <p:sp>
        <p:nvSpPr>
          <p:cNvPr id="10803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03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3F056-5222-4082-82FE-AE6B48A31DD0}" type="slidenum">
              <a:rPr lang="en-US"/>
              <a:pPr/>
              <a:t>69</a:t>
            </a:fld>
            <a:endParaRPr lang="en-US"/>
          </a:p>
        </p:txBody>
      </p:sp>
      <p:sp>
        <p:nvSpPr>
          <p:cNvPr id="1086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6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8DA34-F000-4B82-8A98-112C25FA06D4}" type="slidenum">
              <a:rPr lang="en-US"/>
              <a:pPr/>
              <a:t>70</a:t>
            </a:fld>
            <a:endParaRPr lang="en-US"/>
          </a:p>
        </p:txBody>
      </p:sp>
      <p:sp>
        <p:nvSpPr>
          <p:cNvPr id="10885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85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4" name="Picture 15" descr="ou201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6175524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oscer_logo_crimson_200609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9" descr="ouit_logo_smal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7800" y="6127899"/>
            <a:ext cx="11430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9" name="Picture 15" descr="ou201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904" y="6096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92987"/>
            <a:ext cx="692285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ipe2013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neeman@ou.edu" TargetMode="External"/><Relationship Id="rId2" Type="http://schemas.openxmlformats.org/officeDocument/2006/relationships/hyperlink" Target="http://www.oscer.ou.edu/educ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neeman@ou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symposium2013.oscer.ou.edu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izmodo.com/5032891/nissans-eco-gas-pedal-fights-back-to-help-you-save-ga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nvidia.com/products/quadro_fx_5800/Quadro_FX5800_low_3qtr.png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amd.com/us-en/assets/content_type/DigitalMedia/46928a_01_ATI-FirePro_V8700_angled_low_re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://www.overclockers.ua/news/cpu/106612-Knights-Ferry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bitlabs.com/news/video/display/20080404234228_Shipments_of_Discrete_Graphics_Cards_on_the_Rise_but_Prices_Down_Jon_Peddie_Research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software.intel.com/sites/default/files/article/334766/intel-xeon-phi-systemsoftwaredevelopersguide.pdf" TargetMode="External"/><Relationship Id="rId2" Type="http://schemas.openxmlformats.org/officeDocument/2006/relationships/hyperlink" Target="http://www.tacc.utexas.edu/user-services/user-guides/stampede-user-guid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lpanorama.wordpress.com/2008/05/21/my-first-cuda-progra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roup.com/resources/accel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penAC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roup.com/doc/openACC_gs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roup.com/doc/openACC_gs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center.njvid.net/videos/livestreams/page1/" TargetMode="External"/><Relationship Id="rId2" Type="http://schemas.openxmlformats.org/officeDocument/2006/relationships/hyperlink" Target="http://www.onenet.net/technical-resources/video/sipe-strea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.cornell.edu/education/training/ParallelFall2012/OpenMPNov2012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vidia_Tesla" TargetMode="External"/><Relationship Id="rId2" Type="http://schemas.openxmlformats.org/officeDocument/2006/relationships/hyperlink" Target="http://www.nvidia.com/content/tesla/pdf/Tesla-KSeries-Overview-L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symposium2013.oscer.ou.edu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nvidia.com/object/IO_43499.html" TargetMode="External"/><Relationship Id="rId4" Type="http://schemas.openxmlformats.org/officeDocument/2006/relationships/image" Target="../media/image2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compute/cuda/sdk/website/Linear_Algebra.html#matrixMul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symposium2013.oscer.ou.edu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hyperlink" Target="http://www.oscer.ou.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33448"/>
            <a:ext cx="79248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Supercomputing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 Plain English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</a:rPr>
              <a:t>GPGPU: Number Crunching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in Your Graphics Card</a:t>
            </a: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Henry Neeman, Director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200" b="1" dirty="0" smtClean="0"/>
              <a:t>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b="1" dirty="0" smtClean="0"/>
              <a:t>University of Oklahoma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/>
              <a:t>Tuesday April 9 2013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0" y="5181600"/>
            <a:ext cx="3886200" cy="1066800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7345"/>
            <a:ext cx="2008659" cy="1547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F5EC7-229E-472C-A577-0EE5257C4F8A}" type="slidenum">
              <a:rPr lang="en-US"/>
              <a:pPr/>
              <a:t>10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</a:t>
            </a:r>
            <a:r>
              <a:rPr lang="en-US" sz="3600" dirty="0" smtClean="0"/>
              <a:t>via E-mail Only</a:t>
            </a:r>
            <a:endParaRPr lang="en-US" sz="3600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Ask questions </a:t>
            </a:r>
            <a:r>
              <a:rPr lang="en-US" dirty="0" smtClean="0"/>
              <a:t>by sending e-mail to: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hlinkClick r:id="rId2"/>
              </a:rPr>
              <a:t>sipe2013@gmail.com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All questions will be read out loud and then answered out loud.</a:t>
            </a:r>
          </a:p>
        </p:txBody>
      </p:sp>
    </p:spTree>
    <p:extLst>
      <p:ext uri="{BB962C8B-B14F-4D97-AF65-F5344CB8AC3E}">
        <p14:creationId xmlns:p14="http://schemas.microsoft.com/office/powerpoint/2010/main" val="274510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Jan 22: Overview: </a:t>
            </a:r>
            <a:r>
              <a:rPr lang="en-US" sz="23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Jan 29: The Tyranny of the Storage Hierarchy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Feb 5: </a:t>
            </a:r>
            <a:r>
              <a:rPr lang="en-US" sz="2300" dirty="0"/>
              <a:t>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Feb 12: </a:t>
            </a:r>
            <a:r>
              <a:rPr lang="en-US" sz="2300" dirty="0"/>
              <a:t>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Feb 19: Shared Memory </a:t>
            </a:r>
            <a:r>
              <a:rPr lang="en-US" sz="2300" dirty="0"/>
              <a:t>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Feb 26: </a:t>
            </a:r>
            <a:r>
              <a:rPr lang="en-US" sz="2300" dirty="0"/>
              <a:t>Distributed 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March 5: </a:t>
            </a:r>
            <a:r>
              <a:rPr lang="en-US" sz="2300" dirty="0"/>
              <a:t>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Apr 9: GPGPU </a:t>
            </a:r>
            <a:r>
              <a:rPr lang="en-US" sz="2300" dirty="0"/>
              <a:t>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March 19: NO SESSION 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Apr 9: </a:t>
            </a:r>
            <a:r>
              <a:rPr lang="en-US" sz="2300" dirty="0"/>
              <a:t>High Throughput 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Apr 9: </a:t>
            </a:r>
            <a:r>
              <a:rPr lang="en-US" sz="2300" dirty="0"/>
              <a:t>GPGPU: 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Apr 9: Grab Bag: Scientific Libraries, I/O Libraries, </a:t>
            </a:r>
            <a:r>
              <a:rPr lang="en-US" sz="2300" dirty="0" smtClean="0"/>
              <a:t>Visualization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94C96-A8C8-4EB8-BBEB-189F763251B2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Supercomputing </a:t>
            </a:r>
            <a:r>
              <a:rPr lang="en-US" sz="3600" dirty="0" smtClean="0"/>
              <a:t>Exercises #1</a:t>
            </a:r>
            <a:endParaRPr lang="en-US" sz="36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Want to do the “Supercomputing in Plain English” exercises?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exercise will be </a:t>
            </a:r>
            <a:r>
              <a:rPr lang="en-US" dirty="0"/>
              <a:t>posted </a:t>
            </a:r>
            <a:r>
              <a:rPr lang="en-US" dirty="0" smtClean="0"/>
              <a:t>soon at</a:t>
            </a:r>
            <a:r>
              <a:rPr lang="en-US" dirty="0"/>
              <a:t>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  <a:hlinkClick r:id="rId2"/>
              </a:rPr>
              <a:t>http://www.oscer.ou.edu/education/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If you don’t yet have a supercomputer account, you can get a temporary account, just for the “Supercomputing in Plain English” exercises, by sending e-mail to: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hlinkClick r:id="rId3"/>
              </a:rPr>
              <a:t>hneeman@ou.edu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Please note that this account is for doing the </a:t>
            </a:r>
            <a:r>
              <a:rPr lang="en-US" b="1" u="sng" dirty="0"/>
              <a:t>exercises only</a:t>
            </a:r>
            <a:r>
              <a:rPr lang="en-US" dirty="0"/>
              <a:t>, and will be shut down at the end of the series</a:t>
            </a:r>
            <a:r>
              <a:rPr lang="en-US" dirty="0" smtClean="0"/>
              <a:t>. It’s also available only to those at institutions in the USA.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week’s Introductory exercise will teach you how to compile and run jobs on OU’s big Linux cluster supercomputer, which is named </a:t>
            </a:r>
            <a:r>
              <a:rPr lang="en-US" dirty="0" smtClean="0"/>
              <a:t>Boomer.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Supercomputing Exercises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You’ll be doing the exercises on your own (or you can work with others at your local institution if you like).</a:t>
            </a:r>
          </a:p>
          <a:p>
            <a:pPr marL="0" indent="0">
              <a:buNone/>
            </a:pPr>
            <a:r>
              <a:rPr lang="en-US" dirty="0" smtClean="0"/>
              <a:t>These aren’t graded, but we’re available for questions:</a:t>
            </a:r>
          </a:p>
          <a:p>
            <a:pPr marL="0" indent="0" algn="ctr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  <a:hlinkClick r:id="rId2"/>
              </a:rPr>
              <a:t>hneeman@ou.edu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OSCER </a:t>
            </a:r>
            <a:r>
              <a:rPr lang="en-US" sz="1800" dirty="0"/>
              <a:t>operations staff (Brandon George, Dave Akin, Brett Zimmerman, Josh </a:t>
            </a:r>
            <a:r>
              <a:rPr lang="en-US" sz="1800" dirty="0" smtClean="0"/>
              <a:t>Alexander, Patrick Calhoun)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Horst </a:t>
            </a:r>
            <a:r>
              <a:rPr lang="en-US" sz="1800" dirty="0" err="1" smtClean="0"/>
              <a:t>Severini</a:t>
            </a:r>
            <a:r>
              <a:rPr lang="en-US" sz="1800" dirty="0" smtClean="0"/>
              <a:t>, OSCER Associate Director for Remote &amp; Heterogeneous Computing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Debi </a:t>
            </a:r>
            <a:r>
              <a:rPr lang="en-US" sz="1800" dirty="0" err="1" smtClean="0"/>
              <a:t>Gentis</a:t>
            </a:r>
            <a:r>
              <a:rPr lang="en-US" sz="1800" dirty="0" smtClean="0"/>
              <a:t>, OU Research IT coordinator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Kevin Blake, OU IT (videographer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Chris </a:t>
            </a:r>
            <a:r>
              <a:rPr lang="en-US" sz="1800" dirty="0" err="1" smtClean="0"/>
              <a:t>Kobza</a:t>
            </a:r>
            <a:r>
              <a:rPr lang="en-US" sz="1800" dirty="0" smtClean="0"/>
              <a:t>, OU IT (learning technologies)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Mark </a:t>
            </a:r>
            <a:r>
              <a:rPr lang="en-US" sz="1800" dirty="0" err="1" smtClean="0"/>
              <a:t>McAvoy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Kyle Keys, OU National Weather Center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James Deaton</a:t>
            </a:r>
            <a:r>
              <a:rPr lang="en-US" sz="2000" dirty="0"/>
              <a:t>, </a:t>
            </a:r>
            <a:r>
              <a:rPr lang="en-US" sz="2000" dirty="0" err="1"/>
              <a:t>Skyler</a:t>
            </a:r>
            <a:r>
              <a:rPr lang="en-US" sz="2000" dirty="0"/>
              <a:t> Donahue and Steven </a:t>
            </a:r>
            <a:r>
              <a:rPr lang="en-US" sz="2000" dirty="0" err="1" smtClean="0"/>
              <a:t>Haldeman</a:t>
            </a:r>
            <a:r>
              <a:rPr lang="en-US" sz="2000" dirty="0" smtClean="0"/>
              <a:t>, </a:t>
            </a:r>
            <a:r>
              <a:rPr lang="en-US" sz="2000" dirty="0" err="1" smtClean="0"/>
              <a:t>OneNet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Bob </a:t>
            </a:r>
            <a:r>
              <a:rPr lang="en-US" sz="2000" dirty="0" err="1" smtClean="0"/>
              <a:t>Gerdes</a:t>
            </a:r>
            <a:r>
              <a:rPr lang="en-US" sz="2000" dirty="0" smtClean="0"/>
              <a:t>, Rutgers U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Lisa </a:t>
            </a:r>
            <a:r>
              <a:rPr lang="en-US" sz="2000" dirty="0" err="1" smtClean="0"/>
              <a:t>Ison</a:t>
            </a:r>
            <a:r>
              <a:rPr lang="en-US" sz="2000" dirty="0" smtClean="0"/>
              <a:t>, U Kentucky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Paul Dave, U Chicago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87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6C146-843B-48F7-A792-92EF9FF3154A}" type="slidenum">
              <a:rPr lang="en-US"/>
              <a:pPr/>
              <a:t>15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This is an experiment!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It’s the nature of these kinds of videoconferences that </a:t>
            </a:r>
            <a:r>
              <a:rPr lang="en-US" b="1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/>
              <a:t>Remember, if all else fails, you always have the toll free phone bridge to fall back on.</a:t>
            </a:r>
          </a:p>
        </p:txBody>
      </p:sp>
    </p:spTree>
    <p:extLst>
      <p:ext uri="{BB962C8B-B14F-4D97-AF65-F5344CB8AC3E}">
        <p14:creationId xmlns:p14="http://schemas.microsoft.com/office/powerpoint/2010/main" val="137551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2013!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From Computational Biophysics to Systems Biology, May 19-21, Norman OK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Great Plains Network Annual Meeting, May 29-31, Kansas City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XSEDE2013, July 22-25, San Diego CA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IEEE Cluster 2013, Sep 23-27, Indianapolis IN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b="1" dirty="0" smtClean="0"/>
              <a:t>OKLAHOMA SUPERCOMPUTING SYMPOSIUM 2013, Oct 1-2, Norman OK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SC13, Nov 17-22, Denver CO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ncsa.illinois.edu/News/Stories/TransformComputing/t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1316181" cy="1447800"/>
          </a:xfrm>
          <a:prstGeom prst="rect">
            <a:avLst/>
          </a:prstGeom>
          <a:noFill/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17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4749800" y="4914900"/>
            <a:ext cx="4271963" cy="1255879"/>
            <a:chOff x="3505200" y="4572001"/>
            <a:chExt cx="4495800" cy="1255879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3434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REE! Wed Oct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2013 @ 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smtClean="0">
                  <a:solidFill>
                    <a:schemeClr val="bg1"/>
                  </a:solidFill>
                </a:rPr>
                <a:t>registra2ons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905865" y="4800601"/>
              <a:ext cx="36969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hlink"/>
                  </a:solidFill>
                  <a:latin typeface="Courier New" pitchFamily="49" charset="0"/>
                  <a:hlinkClick r:id="rId10"/>
                </a:rPr>
                <a:t>http://symposium2013.oscer.ou.edu/</a:t>
              </a:r>
              <a:endParaRPr lang="en-US" sz="12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  <p:sp>
          <p:nvSpPr>
            <p:cNvPr id="554005" name="Text Box 21"/>
            <p:cNvSpPr txBox="1">
              <a:spLocks noChangeArrowheads="1"/>
            </p:cNvSpPr>
            <p:nvPr/>
          </p:nvSpPr>
          <p:spPr bwMode="auto">
            <a:xfrm>
              <a:off x="3505200" y="5029200"/>
              <a:ext cx="4495800" cy="79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700" b="1" dirty="0" smtClean="0"/>
                <a:t>Reception/Poster Session</a:t>
              </a:r>
            </a:p>
            <a:p>
              <a:pPr>
                <a:spcBef>
                  <a:spcPts val="0"/>
                </a:spcBef>
              </a:pPr>
              <a:r>
                <a:rPr lang="en-US" sz="1700" b="1" dirty="0" smtClean="0"/>
                <a:t>Tue </a:t>
              </a:r>
              <a:r>
                <a:rPr lang="en-US" sz="1700" b="1" dirty="0"/>
                <a:t>Oct </a:t>
              </a:r>
              <a:r>
                <a:rPr lang="en-US" sz="1700" b="1" dirty="0" smtClean="0"/>
                <a:t>1 2013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  <a:endParaRPr lang="en-US" sz="1700" b="1" dirty="0"/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en-US" sz="1700" b="1" dirty="0" smtClean="0"/>
                <a:t>Symposium </a:t>
              </a:r>
              <a:r>
                <a:rPr lang="en-US" sz="1700" b="1" dirty="0"/>
                <a:t>Wed Oct </a:t>
              </a:r>
              <a:r>
                <a:rPr lang="en-US" sz="1700" b="1" dirty="0" smtClean="0"/>
                <a:t>2 2013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9991" y="3671047"/>
            <a:ext cx="1033550" cy="13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568823" y="50292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2010 </a:t>
            </a:r>
            <a:r>
              <a:rPr lang="en-US" sz="1200" dirty="0"/>
              <a:t>Keynote: </a:t>
            </a:r>
            <a:r>
              <a:rPr lang="en-US" sz="1200" dirty="0" smtClean="0"/>
              <a:t>Horst Simon  Deputy Director         Lawrence Berkeley National Laboratory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64200" y="4045803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 Keynote     to be announced!</a:t>
            </a:r>
            <a:endParaRPr lang="en-US" sz="2400" b="1" dirty="0"/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pic>
        <p:nvPicPr>
          <p:cNvPr id="33" name="Picture 32" descr="schneider_barry_cropp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9400" y="3733800"/>
            <a:ext cx="1067990" cy="1371600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743200" y="5082182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2011 </a:t>
            </a:r>
            <a:r>
              <a:rPr lang="en-US" sz="1200" dirty="0"/>
              <a:t>Keynote: </a:t>
            </a:r>
            <a:r>
              <a:rPr lang="en-US" sz="1200" dirty="0" smtClean="0"/>
              <a:t>Barry Schneider  Program Manager         National Science Foundation</a:t>
            </a:r>
            <a:endParaRPr lang="en-US" sz="12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62400" y="5133976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2012 </a:t>
            </a:r>
            <a:r>
              <a:rPr lang="en-US" sz="1200" dirty="0"/>
              <a:t>Keynote: </a:t>
            </a:r>
            <a:r>
              <a:rPr lang="en-US" sz="1200" dirty="0" smtClean="0"/>
              <a:t>Thom Dunning  Director        National Center for Supercomputing Applications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08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60D3-87BC-4B40-A2E8-D57F0A39CBBC}" type="slidenum">
              <a:rPr lang="en-US"/>
              <a:pPr/>
              <a:t>18</a:t>
            </a:fld>
            <a:endParaRPr lang="en-US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Outline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GPGPU?</a:t>
            </a:r>
          </a:p>
          <a:p>
            <a:r>
              <a:rPr lang="en-US" dirty="0"/>
              <a:t>GPU Programming</a:t>
            </a:r>
          </a:p>
          <a:p>
            <a:r>
              <a:rPr lang="en-US" dirty="0"/>
              <a:t>Digging Deeper: CUDA on NVIDIA</a:t>
            </a:r>
          </a:p>
          <a:p>
            <a:r>
              <a:rPr lang="en-US" dirty="0"/>
              <a:t>CUDA Thread Hierarchy and Memory Hierarchy</a:t>
            </a:r>
          </a:p>
          <a:p>
            <a:r>
              <a:rPr lang="en-US" dirty="0"/>
              <a:t>CUDA Example: Matrix-Matrix Multiply</a:t>
            </a:r>
          </a:p>
        </p:txBody>
      </p:sp>
    </p:spTree>
    <p:extLst>
      <p:ext uri="{BB962C8B-B14F-4D97-AF65-F5344CB8AC3E}">
        <p14:creationId xmlns:p14="http://schemas.microsoft.com/office/powerpoint/2010/main" val="2053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What is GPGPU?</a:t>
            </a:r>
          </a:p>
        </p:txBody>
      </p:sp>
    </p:spTree>
    <p:extLst>
      <p:ext uri="{BB962C8B-B14F-4D97-AF65-F5344CB8AC3E}">
        <p14:creationId xmlns:p14="http://schemas.microsoft.com/office/powerpoint/2010/main" val="19985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2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It’s the nature of these kinds of videoconferences that </a:t>
            </a:r>
            <a:r>
              <a:rPr lang="en-US" b="1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/>
              <a:t>Remember, if all else fails, you always have the toll free phone bridge to fall back on.</a:t>
            </a:r>
          </a:p>
        </p:txBody>
      </p:sp>
    </p:spTree>
    <p:extLst>
      <p:ext uri="{BB962C8B-B14F-4D97-AF65-F5344CB8AC3E}">
        <p14:creationId xmlns:p14="http://schemas.microsoft.com/office/powerpoint/2010/main" val="155662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5E376-3EA5-4467-8EB6-38773E6902C7}" type="slidenum">
              <a:rPr lang="en-US"/>
              <a:pPr/>
              <a:t>20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Accelerators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No, not this ....</a:t>
            </a:r>
          </a:p>
        </p:txBody>
      </p:sp>
      <p:pic>
        <p:nvPicPr>
          <p:cNvPr id="1043460" name="Picture 4" descr="gaspe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1712913"/>
            <a:ext cx="5359400" cy="4014787"/>
          </a:xfrm>
          <a:prstGeom prst="rect">
            <a:avLst/>
          </a:prstGeom>
          <a:noFill/>
        </p:spPr>
      </p:pic>
      <p:sp>
        <p:nvSpPr>
          <p:cNvPr id="1043461" name="Text Box 5"/>
          <p:cNvSpPr txBox="1">
            <a:spLocks noChangeArrowheads="1"/>
          </p:cNvSpPr>
          <p:nvPr/>
        </p:nvSpPr>
        <p:spPr bwMode="auto">
          <a:xfrm>
            <a:off x="1981200" y="5783263"/>
            <a:ext cx="678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  <a:hlinkClick r:id="rId3"/>
              </a:rPr>
              <a:t>http://gizmodo.com/5032891/nissans-eco-gas-pedal-fights-back-to-help-you-save-gas</a:t>
            </a:r>
            <a:endParaRPr lang="en-US" sz="10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2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6A60B-5CF5-4EED-9A78-B06415D10CCF}" type="slidenum">
              <a:rPr lang="en-US"/>
              <a:pPr/>
              <a:t>21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Accelerators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HPC, an accelerator is hardware component whose role is to speed up some aspect of the computing workload.</a:t>
            </a:r>
          </a:p>
          <a:p>
            <a:r>
              <a:rPr lang="en-US"/>
              <a:t>In the olden days (1980s), supercomputers sometimes had </a:t>
            </a:r>
            <a:r>
              <a:rPr lang="en-US" b="1" i="1" u="sng"/>
              <a:t>array processors</a:t>
            </a:r>
            <a:r>
              <a:rPr lang="en-US"/>
              <a:t>, which did vector operations on arrays, and PCs sometimes had </a:t>
            </a:r>
            <a:r>
              <a:rPr lang="en-US" b="1" i="1" u="sng"/>
              <a:t>floating point accelerators</a:t>
            </a:r>
            <a:r>
              <a:rPr lang="en-US"/>
              <a:t>: little chips that did the floating point calculations in hardware rather than software.</a:t>
            </a:r>
          </a:p>
          <a:p>
            <a:r>
              <a:rPr lang="en-US"/>
              <a:t>More recently, </a:t>
            </a:r>
            <a:r>
              <a:rPr lang="en-US" b="1" i="1" u="sng"/>
              <a:t>Field Programmable Gate Arrays</a:t>
            </a:r>
            <a:r>
              <a:rPr lang="en-US"/>
              <a:t> (FPGAs) allow reprogramming deep into the hardware.</a:t>
            </a:r>
          </a:p>
        </p:txBody>
      </p:sp>
    </p:spTree>
    <p:extLst>
      <p:ext uri="{BB962C8B-B14F-4D97-AF65-F5344CB8AC3E}">
        <p14:creationId xmlns:p14="http://schemas.microsoft.com/office/powerpoint/2010/main" val="638205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BFD29-97EC-4EDA-82E8-73FDBC08346F}" type="slidenum">
              <a:rPr lang="en-US"/>
              <a:pPr/>
              <a:t>22</a:t>
            </a:fld>
            <a:endParaRPr lang="en-US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Accelerators are Good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Accelerators are good because:</a:t>
            </a:r>
          </a:p>
          <a:p>
            <a:r>
              <a:rPr lang="en-US"/>
              <a:t>they make your code run faster.</a:t>
            </a:r>
          </a:p>
        </p:txBody>
      </p:sp>
    </p:spTree>
    <p:extLst>
      <p:ext uri="{BB962C8B-B14F-4D97-AF65-F5344CB8AC3E}">
        <p14:creationId xmlns:p14="http://schemas.microsoft.com/office/powerpoint/2010/main" val="191749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574CA-2BF4-4A93-99D5-757FB09DDB30}" type="slidenum">
              <a:rPr lang="en-US"/>
              <a:pPr/>
              <a:t>23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Accelerators are Bad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Accelerators are bad because:</a:t>
            </a:r>
          </a:p>
          <a:p>
            <a:r>
              <a:rPr lang="en-US" dirty="0"/>
              <a:t>they’re expensive;</a:t>
            </a:r>
          </a:p>
          <a:p>
            <a:r>
              <a:rPr lang="en-US" dirty="0"/>
              <a:t>they’re hard to program;</a:t>
            </a:r>
          </a:p>
          <a:p>
            <a:r>
              <a:rPr lang="en-US" dirty="0"/>
              <a:t>your code on them </a:t>
            </a:r>
            <a:r>
              <a:rPr lang="en-US" dirty="0" smtClean="0"/>
              <a:t>may not be </a:t>
            </a:r>
            <a:r>
              <a:rPr lang="en-US" dirty="0"/>
              <a:t>portable to other accelerators, so the labor you invest in programming them has a very short half-life.</a:t>
            </a:r>
          </a:p>
        </p:txBody>
      </p:sp>
    </p:spTree>
    <p:extLst>
      <p:ext uri="{BB962C8B-B14F-4D97-AF65-F5344CB8AC3E}">
        <p14:creationId xmlns:p14="http://schemas.microsoft.com/office/powerpoint/2010/main" val="105716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15B86-55DD-4983-B0A4-F5AAC27B99BC}" type="slidenum">
              <a:rPr lang="en-US"/>
              <a:pPr/>
              <a:t>24</a:t>
            </a:fld>
            <a:endParaRPr lang="en-US"/>
          </a:p>
        </p:txBody>
      </p:sp>
      <p:sp>
        <p:nvSpPr>
          <p:cNvPr id="1047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King of the Accelerators</a:t>
            </a:r>
          </a:p>
        </p:txBody>
      </p:sp>
      <p:sp>
        <p:nvSpPr>
          <p:cNvPr id="1047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 undisputed champion of accelerators is: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the </a:t>
            </a:r>
            <a:r>
              <a:rPr lang="en-US" b="1" u="sng" dirty="0"/>
              <a:t>graphics processing unit.</a:t>
            </a:r>
          </a:p>
        </p:txBody>
      </p:sp>
      <p:sp>
        <p:nvSpPr>
          <p:cNvPr id="1047558" name="Text Box 6"/>
          <p:cNvSpPr txBox="1">
            <a:spLocks noChangeArrowheads="1"/>
          </p:cNvSpPr>
          <p:nvPr/>
        </p:nvSpPr>
        <p:spPr bwMode="auto">
          <a:xfrm>
            <a:off x="2362200" y="2209800"/>
            <a:ext cx="6457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800">
                <a:latin typeface="Courier New" pitchFamily="49" charset="0"/>
                <a:hlinkClick r:id="rId2"/>
              </a:rPr>
              <a:t>http://www.amd.com/us-en/assets/content_type/DigitalMedia/46928a_01_ATI-FirePro_V8700_angled_low_res.gif</a:t>
            </a:r>
            <a:endParaRPr lang="en-US" sz="800">
              <a:latin typeface="Courier New" pitchFamily="49" charset="0"/>
            </a:endParaRPr>
          </a:p>
        </p:txBody>
      </p:sp>
      <p:sp>
        <p:nvSpPr>
          <p:cNvPr id="1047559" name="Text Box 7"/>
          <p:cNvSpPr txBox="1">
            <a:spLocks noChangeArrowheads="1"/>
          </p:cNvSpPr>
          <p:nvPr/>
        </p:nvSpPr>
        <p:spPr bwMode="auto">
          <a:xfrm>
            <a:off x="1539526" y="2514600"/>
            <a:ext cx="37785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latin typeface="Courier New" pitchFamily="49" charset="0"/>
                <a:hlinkClick r:id="rId3"/>
              </a:rPr>
              <a:t>http://blog.xcelerit.com/benchmarks-nvidia-kepler-vs-fermi/</a:t>
            </a:r>
            <a:endParaRPr lang="en-US" sz="800" dirty="0"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648200"/>
            <a:ext cx="4003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  <a:hlinkClick r:id="rId4"/>
              </a:rPr>
              <a:t>http://www.overclockers.ua/news/cpu/106612-Knights-Ferry.jpg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" name="Picture 10" descr="http://media2.hpcwire.com/hpcwire/FirePro_w9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208" y="2621756"/>
            <a:ext cx="1588583" cy="1321594"/>
          </a:xfrm>
          <a:prstGeom prst="rect">
            <a:avLst/>
          </a:prstGeom>
          <a:noFill/>
        </p:spPr>
      </p:pic>
      <p:pic>
        <p:nvPicPr>
          <p:cNvPr id="17" name="Picture 4" descr="https://encrypted-tbn3.gstatic.com/images?q=tbn:ANd9GcQq0SclRUJgPSi6TEvKK_OrZl5Rsir8Yy6_HO38ma7qop3q2Qk8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399" y="5093094"/>
            <a:ext cx="1591355" cy="100092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30" y="2738437"/>
            <a:ext cx="238012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14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March 12 2013</a:t>
            </a: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25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1 TFLOPs Look Like?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419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NVIDIA </a:t>
            </a:r>
            <a:r>
              <a:rPr lang="en-US" dirty="0" err="1" smtClean="0"/>
              <a:t>Kepler</a:t>
            </a:r>
            <a:r>
              <a:rPr lang="en-US" dirty="0" smtClean="0"/>
              <a:t> K20</a:t>
            </a:r>
            <a:r>
              <a:rPr lang="en-US" baseline="30000" dirty="0" smtClean="0"/>
              <a:t>[15]</a:t>
            </a:r>
            <a:endParaRPr lang="en-US" baseline="30000" dirty="0"/>
          </a:p>
        </p:txBody>
      </p:sp>
      <p:pic>
        <p:nvPicPr>
          <p:cNvPr id="202756" name="Picture 4" descr="https://encrypted-tbn3.gstatic.com/images?q=tbn:ANd9GcQq0SclRUJgPSi6TEvKK_OrZl5Rsir8Yy6_HO38ma7qop3q2Qk8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724400"/>
            <a:ext cx="1591355" cy="100092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48400" y="5638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 MIC Xeon PHI</a:t>
            </a:r>
            <a:r>
              <a:rPr lang="en-US" baseline="30000" dirty="0" smtClean="0"/>
              <a:t>[16]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2012: Card</a:t>
            </a:r>
            <a:endParaRPr lang="en-US" sz="2400" b="1" dirty="0"/>
          </a:p>
        </p:txBody>
      </p:sp>
      <p:pic>
        <p:nvPicPr>
          <p:cNvPr id="38918" name="Picture 4" descr="boomerbac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33536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5410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boomer.oscer.ou.edu</a:t>
            </a:r>
            <a:endParaRPr lang="en-US" sz="1600" dirty="0" smtClean="0"/>
          </a:p>
          <a:p>
            <a:r>
              <a:rPr lang="en-US" sz="1600" dirty="0" smtClean="0"/>
              <a:t>In service 2002-5: 11 racks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121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2002: Row</a:t>
            </a:r>
            <a:endParaRPr lang="en-US" sz="2400" b="1" dirty="0"/>
          </a:p>
        </p:txBody>
      </p:sp>
      <p:grpSp>
        <p:nvGrpSpPr>
          <p:cNvPr id="2" name="Group 27"/>
          <p:cNvGrpSpPr/>
          <p:nvPr/>
        </p:nvGrpSpPr>
        <p:grpSpPr>
          <a:xfrm>
            <a:off x="228600" y="1676400"/>
            <a:ext cx="2743200" cy="3008531"/>
            <a:chOff x="228600" y="1676400"/>
            <a:chExt cx="2743200" cy="3008531"/>
          </a:xfrm>
        </p:grpSpPr>
        <p:sp>
          <p:nvSpPr>
            <p:cNvPr id="24" name="TextBox 23"/>
            <p:cNvSpPr txBox="1"/>
            <p:nvPr/>
          </p:nvSpPr>
          <p:spPr>
            <a:xfrm>
              <a:off x="228600" y="1676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1997: Room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40386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ASCI RED</a:t>
              </a:r>
              <a:r>
                <a:rPr lang="en-US" baseline="30000" dirty="0" smtClean="0"/>
                <a:t>[13]</a:t>
              </a:r>
            </a:p>
            <a:p>
              <a:r>
                <a:rPr lang="en-US" dirty="0" smtClean="0"/>
                <a:t>Sandia National Lab</a:t>
              </a:r>
              <a:endParaRPr lang="en-US" dirty="0"/>
            </a:p>
          </p:txBody>
        </p:sp>
        <p:pic>
          <p:nvPicPr>
            <p:cNvPr id="202760" name="Picture 8" descr="http://www.top500.org/files/imagecache/gallery/files/systems/Intel_ASCI_Re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2133600"/>
              <a:ext cx="2743200" cy="1828800"/>
            </a:xfrm>
            <a:prstGeom prst="rect">
              <a:avLst/>
            </a:prstGeom>
            <a:noFill/>
          </p:spPr>
        </p:pic>
      </p:grpSp>
      <p:pic>
        <p:nvPicPr>
          <p:cNvPr id="202762" name="Picture 10" descr="http://media2.hpcwire.com/hpcwire/FirePro_w90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983" y="1600200"/>
            <a:ext cx="1259417" cy="10477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357936" y="259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AMD </a:t>
            </a:r>
            <a:r>
              <a:rPr lang="en-US" dirty="0" err="1" smtClean="0"/>
              <a:t>FirePro</a:t>
            </a:r>
            <a:r>
              <a:rPr lang="en-US" dirty="0" smtClean="0"/>
              <a:t> W9000</a:t>
            </a:r>
            <a:r>
              <a:rPr lang="en-US" baseline="30000" dirty="0" smtClean="0"/>
              <a:t>[14]</a:t>
            </a:r>
            <a:endParaRPr lang="en-US" baseline="30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99934"/>
            <a:ext cx="1484414" cy="119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78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24102-C694-4DEC-8AAC-4BDAC0ECE850}" type="slidenum">
              <a:rPr lang="en-US"/>
              <a:pPr/>
              <a:t>26</a:t>
            </a:fld>
            <a:endParaRPr lang="en-US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GPU?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/>
              <a:t>Graphics Processing Units</a:t>
            </a:r>
            <a:r>
              <a:rPr lang="en-US"/>
              <a:t> (GPUs) were originally designed to accelerate graphics tasks like image rendering.</a:t>
            </a:r>
          </a:p>
          <a:p>
            <a:r>
              <a:rPr lang="en-US"/>
              <a:t>They became very very popular with videogamers, because they’ve produced better and better images, and lightning fast.</a:t>
            </a:r>
          </a:p>
          <a:p>
            <a:r>
              <a:rPr lang="en-US"/>
              <a:t>And, prices have been extremely good, ranging from three figures at the low end to four figures at the high end.</a:t>
            </a:r>
          </a:p>
        </p:txBody>
      </p:sp>
    </p:spTree>
    <p:extLst>
      <p:ext uri="{BB962C8B-B14F-4D97-AF65-F5344CB8AC3E}">
        <p14:creationId xmlns:p14="http://schemas.microsoft.com/office/powerpoint/2010/main" val="308780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FB01B-C409-4EC7-9FB3-415326B71699}" type="slidenum">
              <a:rPr lang="en-US"/>
              <a:pPr/>
              <a:t>27</a:t>
            </a:fld>
            <a:endParaRPr lang="en-US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GPUs are Popular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Chips are expensive to design (hundreds of millions of $$$), expensive to build the factory for (billions of $$$), but cheap to produce.</a:t>
            </a:r>
          </a:p>
          <a:p>
            <a:r>
              <a:rPr lang="en-US" dirty="0" smtClean="0"/>
              <a:t>For example, in the current fiscal year, NVIDIA sold about $2-3B of GPUs (out of something like $4B total revenue).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example, in </a:t>
            </a:r>
            <a:r>
              <a:rPr lang="en-US" dirty="0"/>
              <a:t>2006 – 2007, GPUs sold at a rate of about 80 million cards per year, generating about $20 billion per year in revenue.</a:t>
            </a:r>
          </a:p>
          <a:p>
            <a:pPr lvl="1">
              <a:buFont typeface="Wingdings" pitchFamily="2" charset="2"/>
              <a:buNone/>
            </a:pPr>
            <a:r>
              <a:rPr lang="en-US" sz="1100" dirty="0">
                <a:latin typeface="Courier New" pitchFamily="49" charset="0"/>
                <a:hlinkClick r:id="rId2"/>
              </a:rPr>
              <a:t>http://www.xbitlabs.com/news/video/display/20080404234228_Shipments_of_Discrete_Graphics_Cards_on_the_Rise_but_Prices_Down_Jon_Peddie_Research.html</a:t>
            </a:r>
            <a:endParaRPr lang="en-US" sz="1100" dirty="0">
              <a:latin typeface="Courier New" pitchFamily="49" charset="0"/>
            </a:endParaRPr>
          </a:p>
          <a:p>
            <a:r>
              <a:rPr lang="en-US" dirty="0" smtClean="0"/>
              <a:t>This </a:t>
            </a:r>
            <a:r>
              <a:rPr lang="en-US" dirty="0"/>
              <a:t>means that the GPU companies have been able to recoup the huge </a:t>
            </a:r>
            <a:r>
              <a:rPr lang="en-US" dirty="0" smtClean="0"/>
              <a:t>fixed </a:t>
            </a:r>
            <a:r>
              <a:rPr lang="en-US" dirty="0"/>
              <a:t>costs.</a:t>
            </a:r>
          </a:p>
        </p:txBody>
      </p:sp>
    </p:spTree>
    <p:extLst>
      <p:ext uri="{BB962C8B-B14F-4D97-AF65-F5344CB8AC3E}">
        <p14:creationId xmlns:p14="http://schemas.microsoft.com/office/powerpoint/2010/main" val="224076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0C92DB-5E99-409D-A868-B1CDD1ED43BA}" type="slidenum">
              <a:rPr lang="en-US"/>
              <a:pPr/>
              <a:t>28</a:t>
            </a:fld>
            <a:endParaRPr lang="en-US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GPU Do Arithmetic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GPUs mostly do stuff like rendering images.</a:t>
            </a:r>
          </a:p>
          <a:p>
            <a:r>
              <a:rPr lang="en-US"/>
              <a:t>This is done through mostly floating point arithmetic – the same stuff people use supercomputing for!</a:t>
            </a:r>
          </a:p>
        </p:txBody>
      </p:sp>
    </p:spTree>
    <p:extLst>
      <p:ext uri="{BB962C8B-B14F-4D97-AF65-F5344CB8AC3E}">
        <p14:creationId xmlns:p14="http://schemas.microsoft.com/office/powerpoint/2010/main" val="154923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GPU Programming</a:t>
            </a:r>
          </a:p>
        </p:txBody>
      </p:sp>
    </p:spTree>
    <p:extLst>
      <p:ext uri="{BB962C8B-B14F-4D97-AF65-F5344CB8AC3E}">
        <p14:creationId xmlns:p14="http://schemas.microsoft.com/office/powerpoint/2010/main" val="4335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89806-1AB3-4CA1-B47B-AA81C5B4CD22}" type="slidenum">
              <a:rPr lang="en-US"/>
              <a:pPr/>
              <a:t>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H.323 (</a:t>
            </a:r>
            <a:r>
              <a:rPr lang="en-US" sz="3600" dirty="0" err="1"/>
              <a:t>Polycom</a:t>
            </a:r>
            <a:r>
              <a:rPr lang="en-US" sz="3600" dirty="0"/>
              <a:t> </a:t>
            </a:r>
            <a:r>
              <a:rPr lang="en-US" sz="3600" dirty="0" err="1"/>
              <a:t>etc</a:t>
            </a:r>
            <a:r>
              <a:rPr lang="en-US" sz="3600" dirty="0" smtClean="0"/>
              <a:t>) #1</a:t>
            </a:r>
            <a:endParaRPr lang="en-US" sz="3600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316"/>
            <a:ext cx="8229600" cy="51130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If you want to use H.323 videoconferencing – for example, </a:t>
            </a:r>
            <a:r>
              <a:rPr lang="en-US" dirty="0" err="1"/>
              <a:t>Polycom</a:t>
            </a:r>
            <a:r>
              <a:rPr lang="en-US" dirty="0"/>
              <a:t> – </a:t>
            </a:r>
            <a:r>
              <a:rPr lang="en-US" dirty="0" smtClean="0"/>
              <a:t>then:</a:t>
            </a:r>
          </a:p>
          <a:p>
            <a:r>
              <a:rPr lang="en-US" dirty="0"/>
              <a:t>If you AREN’T registered with the </a:t>
            </a:r>
            <a:r>
              <a:rPr lang="en-US" dirty="0" err="1"/>
              <a:t>OneNet</a:t>
            </a:r>
            <a:r>
              <a:rPr lang="en-US" dirty="0"/>
              <a:t> gatekeeper (which is probably the case), then:</a:t>
            </a:r>
          </a:p>
          <a:p>
            <a:pPr lvl="1"/>
            <a:r>
              <a:rPr lang="en-US" sz="2000" dirty="0"/>
              <a:t>Dial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164.58.250.47</a:t>
            </a:r>
          </a:p>
          <a:p>
            <a:pPr lvl="1"/>
            <a:r>
              <a:rPr lang="en-US" sz="2000" dirty="0"/>
              <a:t>Bring up the virtual keypad. </a:t>
            </a:r>
            <a:br>
              <a:rPr lang="en-US" sz="2000" dirty="0"/>
            </a:br>
            <a:r>
              <a:rPr lang="en-US" sz="2000" dirty="0"/>
              <a:t>On some H.323 devices, you can bring up the virtual keypad by typing: </a:t>
            </a:r>
            <a:br>
              <a:rPr lang="en-US" sz="2000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(You may want to try without first, then with; some devices won't work </a:t>
            </a:r>
            <a:r>
              <a:rPr lang="en-US" sz="2000" dirty="0" smtClean="0"/>
              <a:t>with the #, </a:t>
            </a:r>
            <a:r>
              <a:rPr lang="en-US" sz="2000" dirty="0"/>
              <a:t>but give cryptic error </a:t>
            </a:r>
            <a:r>
              <a:rPr lang="en-US" sz="2000" dirty="0" smtClean="0"/>
              <a:t>messages about it.)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asked for the conference ID, or if there's no response, enter: </a:t>
            </a:r>
            <a:br>
              <a:rPr lang="en-US" sz="2000" dirty="0"/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0409</a:t>
            </a:r>
          </a:p>
          <a:p>
            <a:pPr lvl="1"/>
            <a:r>
              <a:rPr lang="en-US" sz="2000" dirty="0" smtClean="0"/>
              <a:t>On </a:t>
            </a:r>
            <a:r>
              <a:rPr lang="en-US" sz="2000" dirty="0"/>
              <a:t>most but not all H.323 devices, you indicate the end of </a:t>
            </a:r>
            <a:r>
              <a:rPr lang="en-US" sz="2000" dirty="0" smtClean="0"/>
              <a:t>the </a:t>
            </a:r>
            <a:r>
              <a:rPr lang="en-US" sz="2000" dirty="0"/>
              <a:t>ID with: </a:t>
            </a:r>
            <a:br>
              <a:rPr lang="en-US" sz="2000" dirty="0"/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6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8AD50-351D-4BBA-82C9-E6225DE03B6C}" type="slidenum">
              <a:rPr lang="en-US"/>
              <a:pPr/>
              <a:t>30</a:t>
            </a:fld>
            <a:endParaRPr lang="en-US"/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Hard to Program?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olden days – that is, until </a:t>
            </a:r>
            <a:r>
              <a:rPr lang="en-US" dirty="0" smtClean="0"/>
              <a:t>just the last few years </a:t>
            </a:r>
            <a:r>
              <a:rPr lang="en-US" dirty="0"/>
              <a:t>– programming GPUs meant either:</a:t>
            </a:r>
          </a:p>
          <a:p>
            <a:pPr lvl="1"/>
            <a:r>
              <a:rPr lang="en-US" dirty="0"/>
              <a:t>using a graphics standard like OpenGL (which is mostly meant for rendering), or</a:t>
            </a:r>
          </a:p>
          <a:p>
            <a:pPr lvl="1"/>
            <a:r>
              <a:rPr lang="en-US" dirty="0"/>
              <a:t>getting fairly deep into the graphics rendering pipeline.</a:t>
            </a:r>
          </a:p>
          <a:p>
            <a:r>
              <a:rPr lang="en-US" dirty="0"/>
              <a:t>To use a GPU to do general purpose number crunching, you had to make your number crunching pretend to be graphics.</a:t>
            </a:r>
          </a:p>
          <a:p>
            <a:r>
              <a:rPr lang="en-US" dirty="0"/>
              <a:t>This was hard. So most people didn’t bother.</a:t>
            </a:r>
          </a:p>
        </p:txBody>
      </p:sp>
    </p:spTree>
    <p:extLst>
      <p:ext uri="{BB962C8B-B14F-4D97-AF65-F5344CB8AC3E}">
        <p14:creationId xmlns:p14="http://schemas.microsoft.com/office/powerpoint/2010/main" val="135042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77148-7C27-40A2-8E93-85B9DC172AAE}" type="slidenum">
              <a:rPr lang="en-US"/>
              <a:pPr/>
              <a:t>31</a:t>
            </a:fld>
            <a:endParaRPr lang="en-US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Easy to Program?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More recently, GPU manufacturers have worked hard to make GPUs easier to use for general purpose computing.</a:t>
            </a:r>
          </a:p>
          <a:p>
            <a:pPr>
              <a:buFont typeface="Wingdings" pitchFamily="2" charset="2"/>
              <a:buNone/>
            </a:pPr>
            <a:r>
              <a:rPr lang="en-US"/>
              <a:t>This is known as </a:t>
            </a:r>
            <a:r>
              <a:rPr lang="en-US" b="1" i="1" u="sng"/>
              <a:t>General Purpose Graphics Processing Units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9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First production (non-research) model: Xeon Phi.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Not a graphics card.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But, has similar structure to a graphics card, just without the graphics.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Based on x86: can use a lot of the same tools as CPU.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61 x86 cores, 512-bit vector widths (8-way double precision floating point vectors, up to 16 DP floating point calculations per clock cycle using Fused Multiply-Add).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8 GB GDDR5 Graphics RAM, 352 GB/sec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Peak ~1070 GFLOPs per card (i.e., OSCER’s first cluster supercomputer in 2002).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  <a:hlinkClick r:id="rId2"/>
              </a:rPr>
              <a:t>http://www.tacc.utexas.edu/user-services/user-guides/stampede-user-guide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  <a:hlinkClick r:id="rId3"/>
              </a:rPr>
              <a:t>https://secure-software.intel.com/sites/default/files/article/334766/intel-xeon-phi-systemsoftwaredevelopersguide.pdf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6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B52CC5-A54C-441B-B21C-2760C907DA21}" type="slidenum">
              <a:rPr lang="en-US"/>
              <a:pPr/>
              <a:t>33</a:t>
            </a:fld>
            <a:endParaRPr lang="en-US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Program a GPU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Proprietary programming language or extensions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NVIDIA: CUDA (C/C++)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AMD/ATI: </a:t>
            </a:r>
            <a:r>
              <a:rPr lang="en-US" dirty="0" err="1"/>
              <a:t>StreamSDK</a:t>
            </a:r>
            <a:r>
              <a:rPr lang="en-US" dirty="0"/>
              <a:t>/Brook+ (C/C</a:t>
            </a:r>
            <a:r>
              <a:rPr lang="en-US" dirty="0" smtClean="0"/>
              <a:t>++) </a:t>
            </a:r>
            <a:r>
              <a:rPr lang="en-US" dirty="0" smtClean="0"/>
              <a:t>– </a:t>
            </a:r>
            <a:r>
              <a:rPr lang="en-US" dirty="0" smtClean="0"/>
              <a:t>defunct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OpenCL</a:t>
            </a:r>
            <a:r>
              <a:rPr lang="en-US" dirty="0"/>
              <a:t> (Open Computing Language): an industry standard for doing number crunching on GPUs.</a:t>
            </a:r>
          </a:p>
          <a:p>
            <a:pPr>
              <a:spcBef>
                <a:spcPts val="0"/>
              </a:spcBef>
            </a:pPr>
            <a:r>
              <a:rPr lang="en-US" dirty="0"/>
              <a:t>Portland </a:t>
            </a:r>
            <a:r>
              <a:rPr lang="en-US" dirty="0" smtClean="0"/>
              <a:t>Group Inc (PGI) </a:t>
            </a:r>
            <a:r>
              <a:rPr lang="en-US" dirty="0"/>
              <a:t>Fortran and C compilers with accelerator </a:t>
            </a:r>
            <a:r>
              <a:rPr lang="en-US" dirty="0" smtClean="0"/>
              <a:t>directives; PGI CUDA Fortran (Fortran 90 equivalent of NVIDIA’s CUDA C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OpenACC</a:t>
            </a:r>
            <a:r>
              <a:rPr lang="en-US" dirty="0" smtClean="0"/>
              <a:t> accelerators directives for NVIDIA and AMD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OpenMP version 4.0 </a:t>
            </a:r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 smtClean="0"/>
              <a:t>include </a:t>
            </a:r>
            <a:r>
              <a:rPr lang="en-US" dirty="0" smtClean="0"/>
              <a:t>accelerator directives.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HMPP: directive-based like PGI and OpenMP4 but creates intermediate CUDA or </a:t>
            </a:r>
            <a:r>
              <a:rPr lang="en-US" dirty="0" err="1" smtClean="0"/>
              <a:t>OpenCL</a:t>
            </a:r>
            <a:r>
              <a:rPr lang="en-US" dirty="0" smtClean="0"/>
              <a:t> code (so portable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521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F4231-3D90-4110-B088-00030652A172}" type="slidenum">
              <a:rPr lang="en-US"/>
              <a:pPr/>
              <a:t>34</a:t>
            </a:fld>
            <a:endParaRPr lang="en-US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CUDA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proprietary</a:t>
            </a:r>
          </a:p>
          <a:p>
            <a:r>
              <a:rPr lang="en-US" dirty="0"/>
              <a:t>Formerly known as “Compute Unified Device Architecture”</a:t>
            </a:r>
          </a:p>
          <a:p>
            <a:r>
              <a:rPr lang="en-US" dirty="0"/>
              <a:t>Extensions to C to allow better control of GPU capabilities</a:t>
            </a:r>
          </a:p>
          <a:p>
            <a:r>
              <a:rPr lang="en-US" dirty="0"/>
              <a:t>Modest extensions but major rewriting of the code</a:t>
            </a:r>
          </a:p>
          <a:p>
            <a:r>
              <a:rPr lang="en-US" dirty="0"/>
              <a:t>Portland Group Inc (PGI) </a:t>
            </a:r>
            <a:r>
              <a:rPr lang="en-US" dirty="0" smtClean="0"/>
              <a:t>has released a </a:t>
            </a:r>
            <a:r>
              <a:rPr lang="en-US" dirty="0"/>
              <a:t>Fortran </a:t>
            </a:r>
            <a:r>
              <a:rPr lang="en-US" dirty="0" smtClean="0"/>
              <a:t>implementation of CUDA available </a:t>
            </a:r>
            <a:r>
              <a:rPr lang="en-US" dirty="0"/>
              <a:t>in their </a:t>
            </a:r>
            <a:r>
              <a:rPr lang="en-US" dirty="0" smtClean="0"/>
              <a:t>Fortran compiler.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1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D9536-E50F-40A9-8C7F-DCC12CC427BB}" type="slidenum">
              <a:rPr lang="en-US"/>
              <a:pPr/>
              <a:t>35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Example Part 1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example1.cpp : Defines the entry point for the console application.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#include "stdafx.h"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#include &lt;stdio.h&gt;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#include &lt;cuda.h&gt;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Kernel that executes on the CUDA device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__global__ void square_array(float *a, int N)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{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idx = blockIdx.x * blockDim.x + threadIdx.x;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if (idx&lt;N) a[idx] = a[idx] * a[idx];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} </a:t>
            </a:r>
          </a:p>
          <a:p>
            <a:pPr marL="457200" indent="-457200">
              <a:lnSpc>
                <a:spcPct val="90000"/>
              </a:lnSpc>
            </a:pPr>
            <a:endParaRPr lang="en-US" sz="1500">
              <a:latin typeface="Courier New" pitchFamily="49" charset="0"/>
            </a:endParaRPr>
          </a:p>
        </p:txBody>
      </p:sp>
      <p:sp>
        <p:nvSpPr>
          <p:cNvPr id="1056772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hlinkClick r:id="rId2"/>
              </a:rPr>
              <a:t>http://llpanorama.wordpress.com/2008/05/21/my-first-cuda-program/</a:t>
            </a:r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5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54555-4B41-4455-9BE6-231BA8E420CD}" type="slidenum">
              <a:rPr lang="en-US"/>
              <a:pPr/>
              <a:t>36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Example Part 2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main routine that executes on the host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int main(void)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{  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float *a_h, *a_d;  // Pointer to host &amp; device arrays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const int N = 10;  // Number of elements in arrays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size_t size = N * sizeof(float);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a_h = (float *)malloc(size);        // Allocate array on host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cudaMalloc((void **) &amp;a_d, size);   // Allocate array on device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Initialize host array and copy it to CUDA device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for (int i=0; i&lt;N; i++) a_h[i] = (float)i;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cudaMemcpy(a_d, a_h, size, cudaMemcpyHostToDevice);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Do calculation on device: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block_size = 4;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n_blocks = N/block_size + (N%block_size == 0 ? 0:1);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square_array &lt;&lt;&lt; n_blocks, block_size &gt;&gt;&gt; (a_d, N);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Retrieve result from device and store it in host array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cudaMemcpy(a_h, a_d, sizeof(float)*N, cudaMemcpyDeviceToHost);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Print results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for (int i=0; i&lt;N; i++) printf("%d %f\n", i, a_h[i]);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Cleanup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free(a_h); cudaFree(a_d);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648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277EF-1F48-41F1-9160-DE218CA4173E}" type="slidenum">
              <a:rPr lang="en-US"/>
              <a:pPr/>
              <a:t>37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Computing Language</a:t>
            </a:r>
          </a:p>
          <a:p>
            <a:r>
              <a:rPr lang="en-US" dirty="0"/>
              <a:t>Open standard developed by the </a:t>
            </a:r>
            <a:r>
              <a:rPr lang="en-US" dirty="0" err="1"/>
              <a:t>Khronos</a:t>
            </a:r>
            <a:r>
              <a:rPr lang="en-US" dirty="0"/>
              <a:t> Group, which is a consortium of many companies (including NVIDIA, AMD and Intel, but also lots of others)</a:t>
            </a:r>
          </a:p>
          <a:p>
            <a:r>
              <a:rPr lang="en-US" dirty="0"/>
              <a:t>Initial version of </a:t>
            </a:r>
            <a:r>
              <a:rPr lang="en-US" dirty="0" err="1"/>
              <a:t>OpenCL</a:t>
            </a:r>
            <a:r>
              <a:rPr lang="en-US" dirty="0"/>
              <a:t> standard released in Dec 2008.</a:t>
            </a:r>
          </a:p>
          <a:p>
            <a:r>
              <a:rPr lang="en-US" dirty="0"/>
              <a:t>Many companies </a:t>
            </a:r>
            <a:r>
              <a:rPr lang="en-US" dirty="0" smtClean="0"/>
              <a:t>are creating </a:t>
            </a:r>
            <a:r>
              <a:rPr lang="en-US" dirty="0"/>
              <a:t>their own implementations.</a:t>
            </a:r>
          </a:p>
          <a:p>
            <a:r>
              <a:rPr lang="en-US" dirty="0"/>
              <a:t>Apple </a:t>
            </a:r>
            <a:r>
              <a:rPr lang="en-US" dirty="0" smtClean="0"/>
              <a:t>was </a:t>
            </a:r>
            <a:r>
              <a:rPr lang="en-US" dirty="0"/>
              <a:t>first to market, with an </a:t>
            </a:r>
            <a:r>
              <a:rPr lang="en-US" dirty="0" err="1"/>
              <a:t>OpenCL</a:t>
            </a:r>
            <a:r>
              <a:rPr lang="en-US" dirty="0"/>
              <a:t> implementation included in Mac OS X v10.6 (“Snow Leopard</a:t>
            </a:r>
            <a:r>
              <a:rPr lang="en-US" dirty="0" smtClean="0"/>
              <a:t>”) </a:t>
            </a:r>
            <a:r>
              <a:rPr lang="en-US" dirty="0"/>
              <a:t>in 2009.</a:t>
            </a:r>
          </a:p>
        </p:txBody>
      </p:sp>
    </p:spTree>
    <p:extLst>
      <p:ext uri="{BB962C8B-B14F-4D97-AF65-F5344CB8AC3E}">
        <p14:creationId xmlns:p14="http://schemas.microsoft.com/office/powerpoint/2010/main" val="92355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E8411-8907-4A11-BD50-05555823495A}" type="slidenum">
              <a:rPr lang="en-US"/>
              <a:pPr/>
              <a:t>38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1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a compute context with GPU device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context =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</a:rPr>
              <a:t>clCreateContextFromType</a:t>
            </a:r>
            <a:r>
              <a:rPr lang="en-US" sz="1400" dirty="0" smtClean="0">
                <a:latin typeface="Courier New" pitchFamily="49" charset="0"/>
              </a:rPr>
              <a:t>(NULL, CL_DEVICE_TYPE_GPU, NULL, NULL,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a command queue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queue = </a:t>
            </a:r>
            <a:r>
              <a:rPr lang="en-US" sz="1400" dirty="0" err="1" smtClean="0">
                <a:latin typeface="Courier New" pitchFamily="49" charset="0"/>
              </a:rPr>
              <a:t>clCreateCommandQueue</a:t>
            </a:r>
            <a:r>
              <a:rPr lang="en-US" sz="1400" dirty="0" smtClean="0">
                <a:latin typeface="Courier New" pitchFamily="49" charset="0"/>
              </a:rPr>
              <a:t>(context, NULL, 0,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allocate the buffer memory objects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[0] = </a:t>
            </a:r>
            <a:r>
              <a:rPr lang="en-US" sz="1400" dirty="0" err="1" smtClean="0">
                <a:latin typeface="Courier New" pitchFamily="49" charset="0"/>
              </a:rPr>
              <a:t>clCreateBuffer</a:t>
            </a:r>
            <a:r>
              <a:rPr lang="en-US" sz="1400" dirty="0" smtClean="0">
                <a:latin typeface="Courier New" pitchFamily="49" charset="0"/>
              </a:rPr>
              <a:t>(context,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CL_MEM_READ_ONLY | CL_MEM_COPY_HOST_PTR,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(float)*2*</a:t>
            </a:r>
            <a:r>
              <a:rPr lang="en-US" sz="1400" dirty="0" err="1" smtClean="0">
                <a:latin typeface="Courier New" pitchFamily="49" charset="0"/>
              </a:rPr>
              <a:t>num_entries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srcA</a:t>
            </a:r>
            <a:r>
              <a:rPr lang="en-US" sz="1400" dirty="0" smtClean="0">
                <a:latin typeface="Courier New" pitchFamily="49" charset="0"/>
              </a:rPr>
              <a:t>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[1] = </a:t>
            </a:r>
            <a:r>
              <a:rPr lang="en-US" sz="1400" dirty="0" err="1" smtClean="0">
                <a:latin typeface="Courier New" pitchFamily="49" charset="0"/>
              </a:rPr>
              <a:t>clCreateBuffer</a:t>
            </a:r>
            <a:r>
              <a:rPr lang="en-US" sz="1400" dirty="0" smtClean="0">
                <a:latin typeface="Courier New" pitchFamily="49" charset="0"/>
              </a:rPr>
              <a:t>(context,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CL_MEM_READ_WRITE,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(float)*2*</a:t>
            </a:r>
            <a:r>
              <a:rPr lang="en-US" sz="1400" dirty="0" err="1" smtClean="0">
                <a:latin typeface="Courier New" pitchFamily="49" charset="0"/>
              </a:rPr>
              <a:t>num_entries</a:t>
            </a:r>
            <a:r>
              <a:rPr lang="en-US" sz="1400" dirty="0" smtClean="0">
                <a:latin typeface="Courier New" pitchFamily="49" charset="0"/>
              </a:rPr>
              <a:t>, NULL,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the compute program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program = </a:t>
            </a:r>
            <a:r>
              <a:rPr lang="en-US" sz="1400" dirty="0" err="1" smtClean="0">
                <a:latin typeface="Courier New" pitchFamily="49" charset="0"/>
              </a:rPr>
              <a:t>clCreateProgramWithSource</a:t>
            </a:r>
            <a:r>
              <a:rPr lang="en-US" sz="1400" dirty="0" smtClean="0">
                <a:latin typeface="Courier New" pitchFamily="49" charset="0"/>
              </a:rPr>
              <a:t>(context, 1, &amp;fft1D_1024_kernel_src,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                   NULL, NULL);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hlinkClick r:id=""/>
              </a:rPr>
              <a:t>http://en.wikipedia.org/wiki/OpenCL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3934A-6AE0-4E86-93A0-CDEA475BF496}" type="slidenum">
              <a:rPr lang="en-US"/>
              <a:pPr/>
              <a:t>39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2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build the compute program executable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clBuildProgram</a:t>
            </a:r>
            <a:r>
              <a:rPr lang="en-US" sz="1400" dirty="0" smtClean="0">
                <a:latin typeface="Courier New" pitchFamily="49" charset="0"/>
              </a:rPr>
              <a:t>(program, 0, NULL, NULL, NULL,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the compute kernel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kernel = </a:t>
            </a:r>
            <a:r>
              <a:rPr lang="en-US" sz="1400" dirty="0" err="1" smtClean="0">
                <a:latin typeface="Courier New" pitchFamily="49" charset="0"/>
              </a:rPr>
              <a:t>clCreateKernel</a:t>
            </a:r>
            <a:r>
              <a:rPr lang="en-US" sz="1400" dirty="0" smtClean="0">
                <a:latin typeface="Courier New" pitchFamily="49" charset="0"/>
              </a:rPr>
              <a:t>(program, "fft1D_1024",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set the </a:t>
            </a:r>
            <a:r>
              <a:rPr lang="en-US" sz="1400" dirty="0" err="1" smtClean="0">
                <a:latin typeface="Courier New" pitchFamily="49" charset="0"/>
              </a:rPr>
              <a:t>args</a:t>
            </a:r>
            <a:r>
              <a:rPr lang="en-US" sz="1400" dirty="0" smtClean="0">
                <a:latin typeface="Courier New" pitchFamily="49" charset="0"/>
              </a:rPr>
              <a:t> values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0,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cl_mem</a:t>
            </a:r>
            <a:r>
              <a:rPr lang="en-US" sz="1400" dirty="0" smtClean="0">
                <a:latin typeface="Courier New" pitchFamily="49" charset="0"/>
              </a:rPr>
              <a:t>), (void *)&amp;</a:t>
            </a: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[0]);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1,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cl_mem</a:t>
            </a:r>
            <a:r>
              <a:rPr lang="en-US" sz="1400" dirty="0" smtClean="0">
                <a:latin typeface="Courier New" pitchFamily="49" charset="0"/>
              </a:rPr>
              <a:t>), (void *)&amp;</a:t>
            </a: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[1]);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2,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(float)*(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[0]+1)*16,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3,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(float)*(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[0]+1)*16,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N-D range object with work-item dimensions and execute kernel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global_work_size</a:t>
            </a:r>
            <a:r>
              <a:rPr lang="en-US" sz="1400" dirty="0" smtClean="0">
                <a:latin typeface="Courier New" pitchFamily="49" charset="0"/>
              </a:rPr>
              <a:t>[0] = </a:t>
            </a:r>
            <a:r>
              <a:rPr lang="en-US" sz="1400" dirty="0" err="1" smtClean="0">
                <a:latin typeface="Courier New" pitchFamily="49" charset="0"/>
              </a:rPr>
              <a:t>num_entries</a:t>
            </a:r>
            <a:r>
              <a:rPr lang="en-US" sz="1400" dirty="0" smtClean="0">
                <a:latin typeface="Courier New" pitchFamily="49" charset="0"/>
              </a:rPr>
              <a:t>; 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[0] = 64;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clEnqueueNDRangeKernel</a:t>
            </a:r>
            <a:r>
              <a:rPr lang="en-US" sz="1400" dirty="0" smtClean="0">
                <a:latin typeface="Courier New" pitchFamily="49" charset="0"/>
              </a:rPr>
              <a:t>(queue, kernel, 1, NULL,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      </a:t>
            </a:r>
            <a:r>
              <a:rPr lang="en-US" sz="1400" dirty="0" err="1" smtClean="0">
                <a:latin typeface="Courier New" pitchFamily="49" charset="0"/>
              </a:rPr>
              <a:t>global_work_size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, 0, NULL, NULL);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9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89806-1AB3-4CA1-B47B-AA81C5B4CD22}" type="slidenum">
              <a:rPr lang="en-US"/>
              <a:pPr/>
              <a:t>4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H.323 (</a:t>
            </a:r>
            <a:r>
              <a:rPr lang="en-US" sz="3600" dirty="0" err="1"/>
              <a:t>Polycom</a:t>
            </a:r>
            <a:r>
              <a:rPr lang="en-US" sz="3600" dirty="0"/>
              <a:t> </a:t>
            </a:r>
            <a:r>
              <a:rPr lang="en-US" sz="3600" dirty="0" err="1"/>
              <a:t>etc</a:t>
            </a:r>
            <a:r>
              <a:rPr lang="en-US" sz="3600" dirty="0" smtClean="0"/>
              <a:t>) #2</a:t>
            </a:r>
            <a:endParaRPr lang="en-US" sz="3600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If you want to use H.323 videoconferencing – for example, </a:t>
            </a:r>
            <a:r>
              <a:rPr lang="en-US" dirty="0" err="1"/>
              <a:t>Polycom</a:t>
            </a:r>
            <a:r>
              <a:rPr lang="en-US" dirty="0"/>
              <a:t> – </a:t>
            </a:r>
            <a:r>
              <a:rPr lang="en-US" dirty="0" smtClean="0"/>
              <a:t>then:</a:t>
            </a:r>
          </a:p>
          <a:p>
            <a:r>
              <a:rPr lang="en-US" dirty="0" smtClean="0"/>
              <a:t>If you ARE already registered with the </a:t>
            </a:r>
            <a:r>
              <a:rPr lang="en-US" dirty="0" err="1" smtClean="0"/>
              <a:t>OneNet</a:t>
            </a:r>
            <a:r>
              <a:rPr lang="en-US" dirty="0" smtClean="0"/>
              <a:t> gatekeeper (most institutions aren’t), dial: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2500409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Many thanks to </a:t>
            </a:r>
            <a:r>
              <a:rPr lang="en-US" dirty="0" err="1" smtClean="0"/>
              <a:t>Skyler</a:t>
            </a:r>
            <a:r>
              <a:rPr lang="en-US" dirty="0" smtClean="0"/>
              <a:t> Donahue and Steven </a:t>
            </a:r>
            <a:r>
              <a:rPr lang="en-US" dirty="0" err="1" smtClean="0"/>
              <a:t>Haldeman</a:t>
            </a:r>
            <a:r>
              <a:rPr lang="en-US" dirty="0" smtClean="0"/>
              <a:t> of </a:t>
            </a:r>
            <a:r>
              <a:rPr lang="en-US" dirty="0" err="1" smtClean="0"/>
              <a:t>OneNet</a:t>
            </a:r>
            <a:r>
              <a:rPr lang="en-US" dirty="0" smtClean="0"/>
              <a:t> for providing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4B52E-7435-478E-B57C-AE3AF08D285F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3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This kernel computes FFT of length 1024. The 1024 length FFT is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decomposed into calls to a radix 16 function, another radix 16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function and then a radix 4 function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__kernel void fft1D_1024 (__global float2 *in, __global float2 *out,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         __local float *</a:t>
            </a:r>
            <a:r>
              <a:rPr lang="en-US" sz="1400" dirty="0" err="1" smtClean="0">
                <a:latin typeface="Courier New" pitchFamily="49" charset="0"/>
              </a:rPr>
              <a:t>sMemx</a:t>
            </a:r>
            <a:r>
              <a:rPr lang="en-US" sz="1400" dirty="0" smtClean="0">
                <a:latin typeface="Courier New" pitchFamily="49" charset="0"/>
              </a:rPr>
              <a:t>, __local float *</a:t>
            </a:r>
            <a:r>
              <a:rPr lang="en-US" sz="1400" dirty="0" err="1" smtClean="0">
                <a:latin typeface="Courier New" pitchFamily="49" charset="0"/>
              </a:rPr>
              <a:t>sMemy</a:t>
            </a:r>
            <a:r>
              <a:rPr lang="en-US" sz="1400" dirty="0" smtClean="0">
                <a:latin typeface="Courier New" pitchFamily="49" charset="0"/>
              </a:rPr>
              <a:t>) {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</a:rPr>
              <a:t>get_local_id</a:t>
            </a:r>
            <a:r>
              <a:rPr lang="en-US" sz="1400" dirty="0" smtClean="0">
                <a:latin typeface="Courier New" pitchFamily="49" charset="0"/>
              </a:rPr>
              <a:t>(0);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blockIdx</a:t>
            </a:r>
            <a:r>
              <a:rPr lang="en-US" sz="1400" dirty="0" smtClean="0">
                <a:latin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</a:rPr>
              <a:t>get_group_id</a:t>
            </a:r>
            <a:r>
              <a:rPr lang="en-US" sz="1400" dirty="0" smtClean="0">
                <a:latin typeface="Courier New" pitchFamily="49" charset="0"/>
              </a:rPr>
              <a:t>(0) * 1024 +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float2 data[16];</a:t>
            </a:r>
          </a:p>
          <a:p>
            <a:pPr>
              <a:spcBef>
                <a:spcPts val="300"/>
              </a:spcBef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starting index of data to/from global memory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in = in + </a:t>
            </a:r>
            <a:r>
              <a:rPr lang="en-US" sz="1400" dirty="0" err="1" smtClean="0">
                <a:latin typeface="Courier New" pitchFamily="49" charset="0"/>
              </a:rPr>
              <a:t>blockIdx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out = out + </a:t>
            </a:r>
            <a:r>
              <a:rPr lang="en-US" sz="1400" dirty="0" err="1" smtClean="0">
                <a:latin typeface="Courier New" pitchFamily="49" charset="0"/>
              </a:rPr>
              <a:t>blockIdx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globalLoads</a:t>
            </a:r>
            <a:r>
              <a:rPr lang="en-US" sz="1400" dirty="0" smtClean="0">
                <a:latin typeface="Courier New" pitchFamily="49" charset="0"/>
              </a:rPr>
              <a:t>(data, in, 64); // coalesced global reads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fftRadix16Pass(data); // in-place radix-16 pass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twiddleFactorMul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1024, 0);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30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0BE2C-A58E-4874-B55C-15E644CA75ED}" type="slidenum">
              <a:rPr lang="en-US"/>
              <a:pPr/>
              <a:t>41</a:t>
            </a:fld>
            <a:endParaRPr lang="en-US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4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// local shuffle using local memory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localShuffle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sMemx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sMemy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(((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&amp; 15) * 65) + 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&gt;&gt; 4)));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fftRadix16Pass(data); // in-place radix-16 pass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twiddleFactorMul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64, 4); // twiddle factor multiplication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localShuffle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sMemx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sMemy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(((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&gt;&gt; 4) * 64) + 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&amp; 15)));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// four radix-4 function calls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fftRadix4Pass(data);      // radix-4 function number 1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 +  4); // radix-4 function number 2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 +  8); // radix-4 function number 3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 + 12); // radix-4 function number 4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// coalesced global writes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globalStores</a:t>
            </a:r>
            <a:r>
              <a:rPr lang="en-US" sz="1400" dirty="0" smtClean="0">
                <a:latin typeface="Courier New" pitchFamily="49" charset="0"/>
              </a:rPr>
              <a:t>(data, out, 64);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0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977AC-4F93-45AB-B3C0-6789256D2A78}" type="slidenum">
              <a:rPr lang="en-US"/>
              <a:pPr/>
              <a:t>42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Portland Group Accelerator Directives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Proprietary directives in Fortran and C</a:t>
            </a:r>
          </a:p>
          <a:p>
            <a:pPr>
              <a:lnSpc>
                <a:spcPct val="90000"/>
              </a:lnSpc>
            </a:pPr>
            <a:r>
              <a:rPr lang="en-US" dirty="0"/>
              <a:t>Similar to OpenMP in structure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the compiler doesn’t understand these directives, it ignores them, so the same code can work with an accelerator or without, and with the PGI compilers or other compilers.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directives tell the compiler what parts of the code happen in the accelerator; the rest happens in the regular hardware.</a:t>
            </a:r>
          </a:p>
        </p:txBody>
      </p:sp>
    </p:spTree>
    <p:extLst>
      <p:ext uri="{BB962C8B-B14F-4D97-AF65-F5344CB8AC3E}">
        <p14:creationId xmlns:p14="http://schemas.microsoft.com/office/powerpoint/2010/main" val="282057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BE14E-BB5B-4BD6-9094-A9C675C7D77B}" type="slidenum">
              <a:rPr lang="en-US"/>
              <a:pPr/>
              <a:t>43</a:t>
            </a:fld>
            <a:endParaRPr lang="en-US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PGI Accelerator Example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!$acc region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do k = 1,n1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do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1,n3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    c(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i,k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= 0.0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    do j = 1,n2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        c(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i,k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= c(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i,k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+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&amp;                        a(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* b(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j,k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!$acc end region</a:t>
            </a:r>
            <a:r>
              <a:rPr lang="en-US" dirty="0">
                <a:latin typeface="Courier New" pitchFamily="49" charset="0"/>
              </a:rPr>
              <a:t> </a:t>
            </a:r>
          </a:p>
        </p:txBody>
      </p:sp>
      <p:sp>
        <p:nvSpPr>
          <p:cNvPr id="1068036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hlinkClick r:id="rId2"/>
              </a:rPr>
              <a:t>http://www.pgroup.com/resources/accel.htm</a:t>
            </a:r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4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Compiler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standard for accelerator directives</a:t>
            </a:r>
          </a:p>
          <a:p>
            <a:r>
              <a:rPr lang="en-US" dirty="0" smtClean="0"/>
              <a:t>Developed by NVIDIA, Cray, PGI, CAPS</a:t>
            </a:r>
          </a:p>
          <a:p>
            <a:r>
              <a:rPr lang="en-US" dirty="0" smtClean="0"/>
              <a:t>Available in PGI and CAPS compilers for general cluster user, in Cray compilers for use on </a:t>
            </a:r>
            <a:r>
              <a:rPr lang="en-US" dirty="0" err="1" smtClean="0"/>
              <a:t>Crays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http://en.wikipedia.org/wiki/OpenACC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1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4026"/>
            <a:ext cx="85344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include &lt;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stdlib.h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vecaddgpu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float *restrict r, float *a, float *b,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n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pragma acc kernels loop copyin(a[0:n],b[0:n]) copyout(r[0:n])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sz="1650" dirty="0" smtClean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nn-NO" sz="1650" dirty="0">
                <a:latin typeface="Courier New" pitchFamily="49" charset="0"/>
                <a:cs typeface="Courier New" pitchFamily="49" charset="0"/>
              </a:rPr>
              <a:t>( int i = 0; i &lt; n; ++i ) r[i] = a[i] + b[i];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65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http://www.pgroup.com/doc/openACC_gs.pdf</a:t>
            </a:r>
            <a:r>
              <a:rPr lang="en-US" sz="165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b="1" dirty="0" smtClean="0">
                <a:latin typeface="Courier New" pitchFamily="49" charset="0"/>
                <a:cs typeface="Courier New" pitchFamily="49" charset="0"/>
              </a:rPr>
              <a:t>*/</a:t>
            </a:r>
            <a:endParaRPr lang="en-US" sz="16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8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2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main(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char*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[] ){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n; /* vector length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a; /* input vector 1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b; /* input vector 2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r; /* output vector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e; /* expected output values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errs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&gt; 1 ) n =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[1]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else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 = 100000; /* default vector length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( n &lt;= 0 ) n = 100000;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a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b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e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sz="1650" dirty="0" smtClean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nn-NO" sz="1650" dirty="0">
                <a:latin typeface="Courier New" pitchFamily="49" charset="0"/>
                <a:cs typeface="Courier New" pitchFamily="49" charset="0"/>
              </a:rPr>
              <a:t>( i = 0; i &lt; n; ++i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(float)(i+1);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  b[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(float)(1000*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3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/*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GPU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  vecaddgpu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( r, a, b, n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/*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host to compare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) e[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/*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compare results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errs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sz="1650" dirty="0" smtClean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nn-NO" sz="1650" dirty="0">
                <a:latin typeface="Courier New" pitchFamily="49" charset="0"/>
                <a:cs typeface="Courier New" pitchFamily="49" charset="0"/>
              </a:rPr>
              <a:t>( i = 0; i &lt; n; ++i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r[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!= e[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      ++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errs;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  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“%d errors found\n”, errs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errs;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1 (F90)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vecaddmod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implicit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contains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subroutine 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vecaddgpu( r, a, b, n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  real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, dimension(:) :: r, a,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integer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integer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>
                <a:latin typeface="Courier New" pitchFamily="49" charset="0"/>
                <a:cs typeface="Courier New" pitchFamily="49" charset="0"/>
              </a:rPr>
              <a:t>!$acc kernels loop copyin(a(1:n),b(1:n)) copyout(r(1:n))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r(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a(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+ b(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end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subroutine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module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1650" b="1" dirty="0"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en-US" sz="1650" b="1" dirty="0" smtClean="0">
                <a:latin typeface="Courier New" pitchFamily="49" charset="0"/>
                <a:cs typeface="Courier New" pitchFamily="49" charset="0"/>
                <a:hlinkClick r:id="rId2"/>
              </a:rPr>
              <a:t>www.pgroup.com/doc/openACC_gs.pdf</a:t>
            </a:r>
            <a:endParaRPr lang="en-US" sz="16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2 (F90)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program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use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vecaddmod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implicit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integer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n,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errs,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argcount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real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dimension(:),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allocatable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:: a, b, r, 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character*10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arg1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argcount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command_argument_count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n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1000000 ! default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argcount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&gt;= 1 )then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get_command_argument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( 1, arg1 )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read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arg1, '(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)' )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( n &lt;= 0 ) n = 100000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allocate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( a(n), b(n), r(n), e(n)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a(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b(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1000*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5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Wowza</a:t>
            </a:r>
            <a:r>
              <a:rPr lang="en-US" sz="3600" dirty="0" smtClean="0"/>
              <a:t> #1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using </a:t>
            </a:r>
            <a:r>
              <a:rPr lang="en-US" dirty="0" err="1" smtClean="0"/>
              <a:t>Wowza</a:t>
            </a:r>
            <a:r>
              <a:rPr lang="en-US" dirty="0" smtClean="0"/>
              <a:t> from either of the following URLs: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hlinkClick r:id="rId2"/>
              </a:rPr>
              <a:t>http://www.onenet.net/technical-resources/video/sipe-stream/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hlinkClick r:id="rId3"/>
              </a:rPr>
              <a:t>https://vcenter.njvid.net/videos/livestreams/page1/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Wowza</a:t>
            </a:r>
            <a:r>
              <a:rPr lang="en-US" dirty="0" smtClean="0"/>
              <a:t> behaves a lot like YouTube, except live.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err="1"/>
              <a:t>Skyler</a:t>
            </a:r>
            <a:r>
              <a:rPr lang="en-US" dirty="0"/>
              <a:t> Donahue and Steven </a:t>
            </a:r>
            <a:r>
              <a:rPr lang="en-US" dirty="0" err="1"/>
              <a:t>Haldeman</a:t>
            </a:r>
            <a:r>
              <a:rPr lang="en-US" dirty="0"/>
              <a:t> of </a:t>
            </a:r>
            <a:r>
              <a:rPr lang="en-US" dirty="0" err="1"/>
              <a:t>OneNet</a:t>
            </a:r>
            <a:r>
              <a:rPr lang="en-US" dirty="0"/>
              <a:t> </a:t>
            </a:r>
            <a:r>
              <a:rPr lang="en-US" dirty="0" smtClean="0"/>
              <a:t>and Bob </a:t>
            </a:r>
            <a:r>
              <a:rPr lang="en-US" dirty="0" err="1" smtClean="0"/>
              <a:t>Gerdes</a:t>
            </a:r>
            <a:r>
              <a:rPr lang="en-US" dirty="0" smtClean="0"/>
              <a:t> of Rutgers U for </a:t>
            </a:r>
            <a:r>
              <a:rPr lang="en-US" dirty="0"/>
              <a:t>providing this.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09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3 (F90)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GPU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5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pt-BR" sz="1650" dirty="0">
                <a:latin typeface="Courier New" pitchFamily="49" charset="0"/>
                <a:cs typeface="Courier New" pitchFamily="49" charset="0"/>
              </a:rPr>
              <a:t>vecaddgpu( r, a, b, n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host to compare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e(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a(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+ b(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compare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errs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do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 r(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 /= e(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 )then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errs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errs 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print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*, errs, ' errors found'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if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 errs ) call exit(errs)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end program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5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 4.0 Accelerator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r>
              <a:rPr lang="en-US" dirty="0" err="1" smtClean="0"/>
              <a:t>OpenMP’s</a:t>
            </a:r>
            <a:r>
              <a:rPr lang="en-US" dirty="0" smtClean="0"/>
              <a:t> 4.0 standard is very much in </a:t>
            </a:r>
            <a:r>
              <a:rPr lang="en-US" dirty="0" smtClean="0"/>
              <a:t>discussion.</a:t>
            </a:r>
            <a:endParaRPr lang="en-US" dirty="0" smtClean="0"/>
          </a:p>
          <a:p>
            <a:r>
              <a:rPr lang="en-US" dirty="0" smtClean="0"/>
              <a:t>It appears certain to </a:t>
            </a:r>
            <a:r>
              <a:rPr lang="en-US" dirty="0" smtClean="0"/>
              <a:t>end up with accelerator directives.</a:t>
            </a:r>
          </a:p>
          <a:p>
            <a:r>
              <a:rPr lang="en-US" dirty="0" smtClean="0"/>
              <a:t>It’s the </a:t>
            </a:r>
            <a:r>
              <a:rPr lang="en-US" i="1" dirty="0" smtClean="0"/>
              <a:t>lingua franca </a:t>
            </a:r>
            <a:r>
              <a:rPr lang="en-US" dirty="0" smtClean="0"/>
              <a:t>of the Intel MIC accelerator.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err="1" smtClean="0"/>
              <a:t>OpenMP</a:t>
            </a:r>
            <a:r>
              <a:rPr lang="en-US" sz="3900" dirty="0" smtClean="0"/>
              <a:t> Accelerator Example (F90)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snippet from the hand-coded subprogram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$ attributes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offload:mic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::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my_sgemm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my_sgemm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d,a,b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, dimension(:,:) :: a, b,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!$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parallel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j=1,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do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d(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0.0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do 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k=1,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  d(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 = d(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)+a(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)*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b(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k,j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21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21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nddo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end subroutine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  <a:hlinkClick r:id="rId2"/>
              </a:rPr>
              <a:t>http://www.cac.cornell.edu/education/training/ParallelFall2012/OpenMPNov2012.pdf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Supercomputing in Plain English: GPGPU</a:t>
            </a:r>
          </a:p>
          <a:p>
            <a:pPr>
              <a:defRPr/>
            </a:pPr>
            <a:r>
              <a:rPr lang="en-US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5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Digging Deeper:</a:t>
            </a:r>
            <a:br>
              <a:rPr lang="en-US" sz="6000"/>
            </a:br>
            <a:r>
              <a:rPr lang="en-US" sz="6000"/>
              <a:t>CUDA on NVIDIA</a:t>
            </a:r>
          </a:p>
        </p:txBody>
      </p:sp>
    </p:spTree>
    <p:extLst>
      <p:ext uri="{BB962C8B-B14F-4D97-AF65-F5344CB8AC3E}">
        <p14:creationId xmlns:p14="http://schemas.microsoft.com/office/powerpoint/2010/main" val="7385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1C5E04-4F62-45C4-8AE1-55B65709A8D8}" type="slidenum">
              <a:rPr lang="en-US"/>
              <a:pPr/>
              <a:t>54</a:t>
            </a:fld>
            <a:endParaRPr 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Tesla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</a:t>
            </a:r>
            <a:r>
              <a:rPr lang="en-US" dirty="0" smtClean="0"/>
              <a:t>offers </a:t>
            </a:r>
            <a:r>
              <a:rPr lang="en-US" dirty="0"/>
              <a:t>a GPU platform named Tesla.</a:t>
            </a:r>
          </a:p>
          <a:p>
            <a:r>
              <a:rPr lang="en-US" dirty="0"/>
              <a:t>It consists </a:t>
            </a:r>
            <a:r>
              <a:rPr lang="en-US" dirty="0" smtClean="0"/>
              <a:t>essentially of </a:t>
            </a:r>
            <a:r>
              <a:rPr lang="en-US" dirty="0"/>
              <a:t>their highest end graphics card, minus the video out connector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38012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4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ECC46-C2EF-4E46-ADAE-2838CE5A8284}" type="slidenum">
              <a:rPr lang="en-US"/>
              <a:pPr/>
              <a:t>55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NVIDIA Tesla </a:t>
            </a:r>
            <a:r>
              <a:rPr lang="en-US" sz="3600" dirty="0" smtClean="0"/>
              <a:t>K20X </a:t>
            </a:r>
            <a:r>
              <a:rPr lang="en-US" sz="3600" dirty="0" smtClean="0"/>
              <a:t>Card </a:t>
            </a:r>
            <a:r>
              <a:rPr lang="en-US" sz="3600" dirty="0"/>
              <a:t>Specs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2688 GPU </a:t>
            </a:r>
            <a:r>
              <a:rPr lang="en-US" dirty="0"/>
              <a:t>cores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735 </a:t>
            </a:r>
            <a:r>
              <a:rPr lang="en-US" dirty="0"/>
              <a:t>M</a:t>
            </a:r>
            <a:r>
              <a:rPr lang="en-US" dirty="0" smtClean="0"/>
              <a:t>Hz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Single precision floating point performance: </a:t>
            </a:r>
            <a:r>
              <a:rPr lang="en-US" dirty="0" smtClean="0"/>
              <a:t>               </a:t>
            </a:r>
            <a:r>
              <a:rPr lang="en-US" dirty="0" smtClean="0"/>
              <a:t>   1 3950 </a:t>
            </a:r>
            <a:r>
              <a:rPr lang="en-US" dirty="0"/>
              <a:t>GFLOPs </a:t>
            </a:r>
            <a:r>
              <a:rPr lang="en-US" dirty="0" smtClean="0"/>
              <a:t>(2 </a:t>
            </a:r>
            <a:r>
              <a:rPr lang="en-US" dirty="0"/>
              <a:t>single precision flops per clock per core)</a:t>
            </a:r>
          </a:p>
          <a:p>
            <a:pPr>
              <a:spcBef>
                <a:spcPts val="0"/>
              </a:spcBef>
            </a:pPr>
            <a:r>
              <a:rPr lang="en-US" dirty="0"/>
              <a:t>Double precision floating point performance: </a:t>
            </a:r>
            <a:r>
              <a:rPr lang="en-US" dirty="0" smtClean="0"/>
              <a:t>                  </a:t>
            </a:r>
            <a:r>
              <a:rPr lang="en-US" dirty="0"/>
              <a:t> </a:t>
            </a:r>
            <a:r>
              <a:rPr lang="en-US" dirty="0" smtClean="0"/>
              <a:t>       1310</a:t>
            </a:r>
            <a:r>
              <a:rPr lang="en-US" dirty="0" smtClean="0"/>
              <a:t>  </a:t>
            </a:r>
            <a:r>
              <a:rPr lang="en-US" dirty="0" smtClean="0"/>
              <a:t>GFLOPs </a:t>
            </a:r>
            <a:r>
              <a:rPr lang="en-US" dirty="0" smtClean="0"/>
              <a:t>(2/3 </a:t>
            </a:r>
            <a:r>
              <a:rPr lang="en-US" dirty="0"/>
              <a:t>double precision </a:t>
            </a:r>
            <a:r>
              <a:rPr lang="en-US" dirty="0" smtClean="0"/>
              <a:t>flop </a:t>
            </a:r>
            <a:r>
              <a:rPr lang="en-US" dirty="0"/>
              <a:t>per clock per core)</a:t>
            </a:r>
          </a:p>
          <a:p>
            <a:pPr>
              <a:spcBef>
                <a:spcPts val="0"/>
              </a:spcBef>
            </a:pPr>
            <a:r>
              <a:rPr lang="en-US" dirty="0"/>
              <a:t>Internal RAM: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GB DDR5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Internal RAM speed: </a:t>
            </a:r>
            <a:r>
              <a:rPr lang="en-US" dirty="0" smtClean="0"/>
              <a:t>250 GB/sec </a:t>
            </a:r>
            <a:r>
              <a:rPr lang="en-US" dirty="0"/>
              <a:t>(compared </a:t>
            </a:r>
            <a:r>
              <a:rPr lang="en-US" dirty="0" smtClean="0"/>
              <a:t>60-80</a:t>
            </a:r>
            <a:r>
              <a:rPr lang="en-US" dirty="0" smtClean="0"/>
              <a:t> </a:t>
            </a:r>
            <a:r>
              <a:rPr lang="en-US" dirty="0"/>
              <a:t>GB/sec for regular RAM)</a:t>
            </a:r>
          </a:p>
          <a:p>
            <a:pPr>
              <a:spcBef>
                <a:spcPts val="0"/>
              </a:spcBef>
            </a:pPr>
            <a:r>
              <a:rPr lang="en-US" dirty="0"/>
              <a:t>Has to be plugged into a </a:t>
            </a:r>
            <a:r>
              <a:rPr lang="en-US" dirty="0" err="1"/>
              <a:t>PCIe</a:t>
            </a:r>
            <a:r>
              <a:rPr lang="en-US" dirty="0"/>
              <a:t> slot (at most </a:t>
            </a:r>
            <a:r>
              <a:rPr lang="en-US" dirty="0" smtClean="0"/>
              <a:t>16</a:t>
            </a:r>
            <a:r>
              <a:rPr lang="en-US" dirty="0" smtClean="0"/>
              <a:t> </a:t>
            </a:r>
            <a:r>
              <a:rPr lang="en-US" dirty="0" smtClean="0"/>
              <a:t>GB/sec per GPU card</a:t>
            </a:r>
            <a:r>
              <a:rPr lang="en-US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 smtClean="0">
                <a:latin typeface="Courier New" pitchFamily="49" charset="0"/>
                <a:cs typeface="Courier New" pitchFamily="49" charset="0"/>
                <a:hlinkClick r:id="rId2"/>
              </a:rPr>
              <a:t>http://www.nvidia.com/content/tesla/pdf/Tesla-KSeries-Overview-LR.pdf</a:t>
            </a:r>
            <a:endParaRPr lang="en-US" sz="14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 smtClean="0">
                <a:latin typeface="Courier New" pitchFamily="49" charset="0"/>
                <a:cs typeface="Courier New" pitchFamily="49" charset="0"/>
                <a:hlinkClick r:id="rId3"/>
              </a:rPr>
              <a:t>http://en.wikipedia.org/wiki/Nvidia_Tesla</a:t>
            </a:r>
            <a:endParaRPr lang="en-US" sz="145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52541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0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3E975-7A99-4F07-B2AE-E24360AAE179}" type="slidenum">
              <a:rPr lang="en-US"/>
              <a:pPr/>
              <a:t>56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</a:t>
            </a:r>
            <a:r>
              <a:rPr lang="en-US" sz="3600" dirty="0" smtClean="0"/>
              <a:t>Top x86 </a:t>
            </a:r>
            <a:r>
              <a:rPr lang="en-US" sz="3600" dirty="0" err="1"/>
              <a:t>vs</a:t>
            </a:r>
            <a:r>
              <a:rPr lang="en-US" sz="3600" dirty="0"/>
              <a:t> </a:t>
            </a:r>
            <a:r>
              <a:rPr lang="en-US" sz="3600" dirty="0" smtClean="0"/>
              <a:t>NVIDIA </a:t>
            </a:r>
            <a:r>
              <a:rPr lang="en-US" sz="3600" dirty="0" smtClean="0"/>
              <a:t>K</a:t>
            </a:r>
            <a:r>
              <a:rPr lang="en-US" sz="3600" dirty="0" smtClean="0"/>
              <a:t>20X</a:t>
            </a:r>
            <a:endParaRPr lang="en-US" sz="3600" dirty="0"/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Let’s compare the best dual socket x86 server today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K20X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0731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41072"/>
              </p:ext>
            </p:extLst>
          </p:nvPr>
        </p:nvGraphicFramePr>
        <p:xfrm>
          <a:off x="609600" y="1676400"/>
          <a:ext cx="8001000" cy="4257168"/>
        </p:xfrm>
        <a:graphic>
          <a:graphicData uri="http://schemas.openxmlformats.org/drawingml/2006/table">
            <a:tbl>
              <a:tblPr/>
              <a:tblGrid>
                <a:gridCol w="2505364"/>
                <a:gridCol w="2343727"/>
                <a:gridCol w="3151909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Intel 3.1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GHz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-core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K20X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DP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396.8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2620 GFLOPs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(6.6x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SP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793.6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7900 GFLOPs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RAM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~80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GB/sec (23x)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PCIe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Needs x86 server to attach to?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Power/Heat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~350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* ~235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 + ~400 W (~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Code portable?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(CUDA)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OpenACC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OpenCL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4937C-B6BF-427F-A1D8-93BC6AF42831}" type="slidenum">
              <a:rPr lang="en-US"/>
              <a:pPr/>
              <a:t>57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x86 </a:t>
            </a:r>
            <a:r>
              <a:rPr lang="en-US" sz="3600" dirty="0" err="1"/>
              <a:t>vs</a:t>
            </a:r>
            <a:r>
              <a:rPr lang="en-US" sz="3600" dirty="0"/>
              <a:t> </a:t>
            </a:r>
            <a:r>
              <a:rPr lang="en-US" sz="3600" dirty="0" smtClean="0"/>
              <a:t>NVIDIA K20X</a:t>
            </a:r>
            <a:endParaRPr lang="en-US" sz="3600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Here are some interesting measures:</a:t>
            </a:r>
          </a:p>
        </p:txBody>
      </p:sp>
      <p:graphicFrame>
        <p:nvGraphicFramePr>
          <p:cNvPr id="1074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08497"/>
              </p:ext>
            </p:extLst>
          </p:nvPr>
        </p:nvGraphicFramePr>
        <p:xfrm>
          <a:off x="762000" y="1676400"/>
          <a:ext cx="7620000" cy="3346450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28956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AMD 2.3 GHz 12-core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S2050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~1.1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(~2.7x)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~2.25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~9 GFLOPs/Watt (~1.8x)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TFLOPs/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 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~7 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(7x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TFLOPs/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 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~21 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(10.5x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DP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(30%)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SP (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20%)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0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B4717-ADBA-4AA9-ADE6-E6F0AA76972F}" type="slidenum">
              <a:rPr lang="en-US"/>
              <a:pPr/>
              <a:t>58</a:t>
            </a:fld>
            <a:endParaRPr lang="en-US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Are the Downsides?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You have to rewrite your code into CUDA or </a:t>
            </a:r>
            <a:r>
              <a:rPr lang="en-US" dirty="0" err="1"/>
              <a:t>OpenCL</a:t>
            </a:r>
            <a:r>
              <a:rPr lang="en-US" dirty="0"/>
              <a:t> or PGI accelerator </a:t>
            </a:r>
            <a:r>
              <a:rPr lang="en-US" dirty="0" smtClean="0"/>
              <a:t>directives (or someday maybe OpenMP).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sz="2400" dirty="0"/>
              <a:t>CUDA: Proprietary, but maybe portable soon</a:t>
            </a:r>
          </a:p>
          <a:p>
            <a:pPr lvl="1">
              <a:spcBef>
                <a:spcPts val="400"/>
              </a:spcBef>
            </a:pPr>
            <a:r>
              <a:rPr lang="en-US" sz="2400" dirty="0" err="1"/>
              <a:t>OpenCL</a:t>
            </a:r>
            <a:r>
              <a:rPr lang="en-US" sz="2400" dirty="0"/>
              <a:t>: portable but cumbersome</a:t>
            </a:r>
          </a:p>
          <a:p>
            <a:pPr lvl="1">
              <a:spcBef>
                <a:spcPts val="400"/>
              </a:spcBef>
            </a:pPr>
            <a:r>
              <a:rPr lang="en-US" sz="2400" dirty="0" err="1" smtClean="0"/>
              <a:t>OpenACC</a:t>
            </a:r>
            <a:r>
              <a:rPr lang="en-US" sz="2400" dirty="0" smtClean="0"/>
              <a:t>, </a:t>
            </a:r>
            <a:r>
              <a:rPr lang="en-US" sz="2400" dirty="0" err="1" smtClean="0"/>
              <a:t>OpenMP</a:t>
            </a:r>
            <a:r>
              <a:rPr lang="en-US" sz="2400" dirty="0" smtClean="0"/>
              <a:t> 4.0: portable, but which to choose?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596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710E1-1723-4B42-B65C-4C712E8B69E3}" type="slidenum">
              <a:rPr lang="en-US"/>
              <a:pPr/>
              <a:t>59</a:t>
            </a:fld>
            <a:endParaRPr lang="en-US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Programming for Performance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The biggest single performance bottleneck on GPU cards today is the </a:t>
            </a:r>
            <a:r>
              <a:rPr lang="en-US" dirty="0" err="1"/>
              <a:t>PCIe</a:t>
            </a:r>
            <a:r>
              <a:rPr lang="en-US" dirty="0"/>
              <a:t> slot:</a:t>
            </a:r>
          </a:p>
          <a:p>
            <a:pPr>
              <a:spcBef>
                <a:spcPts val="0"/>
              </a:spcBef>
            </a:pPr>
            <a:r>
              <a:rPr lang="en-US" dirty="0" err="1"/>
              <a:t>PCIe</a:t>
            </a:r>
            <a:r>
              <a:rPr lang="en-US" dirty="0"/>
              <a:t> 2.0 x16: 8 </a:t>
            </a:r>
            <a:r>
              <a:rPr lang="en-US" dirty="0" smtClean="0"/>
              <a:t>GB/sec, PCI 3.0 x16: 16 GB/sec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1600 MHz </a:t>
            </a:r>
            <a:r>
              <a:rPr lang="en-US" dirty="0" smtClean="0"/>
              <a:t>current architectures</a:t>
            </a:r>
            <a:r>
              <a:rPr lang="en-US" dirty="0" smtClean="0"/>
              <a:t>:  up to ~80 GB/sec per server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GDDR5 </a:t>
            </a:r>
            <a:r>
              <a:rPr lang="en-US" dirty="0" smtClean="0"/>
              <a:t>accelerator</a:t>
            </a:r>
            <a:r>
              <a:rPr lang="en-US" dirty="0" smtClean="0"/>
              <a:t> </a:t>
            </a:r>
            <a:r>
              <a:rPr lang="en-US" dirty="0"/>
              <a:t>card RAM: </a:t>
            </a:r>
            <a:r>
              <a:rPr lang="en-US" dirty="0" smtClean="0"/>
              <a:t>250</a:t>
            </a:r>
            <a:r>
              <a:rPr lang="en-US" dirty="0" smtClean="0"/>
              <a:t> </a:t>
            </a:r>
            <a:r>
              <a:rPr lang="en-US" dirty="0"/>
              <a:t>GB/sec per card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Your goal:</a:t>
            </a:r>
          </a:p>
          <a:p>
            <a:pPr>
              <a:spcBef>
                <a:spcPts val="0"/>
              </a:spcBef>
            </a:pPr>
            <a:r>
              <a:rPr lang="en-US" dirty="0"/>
              <a:t>At startup, move the data from x86 server RAM into </a:t>
            </a:r>
            <a:r>
              <a:rPr lang="en-US" dirty="0" smtClean="0"/>
              <a:t>accelerator RAM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Do almost all the work inside the </a:t>
            </a:r>
            <a:r>
              <a:rPr lang="en-US" dirty="0" smtClean="0"/>
              <a:t>accelerator.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Use the x86 server only for I/O and message passing, to minimize the amount of data moved through the </a:t>
            </a:r>
            <a:r>
              <a:rPr lang="en-US" dirty="0" err="1"/>
              <a:t>PCIe</a:t>
            </a:r>
            <a:r>
              <a:rPr lang="en-US" dirty="0"/>
              <a:t> slot.</a:t>
            </a:r>
          </a:p>
        </p:txBody>
      </p:sp>
    </p:spTree>
    <p:extLst>
      <p:ext uri="{BB962C8B-B14F-4D97-AF65-F5344CB8AC3E}">
        <p14:creationId xmlns:p14="http://schemas.microsoft.com/office/powerpoint/2010/main" val="410390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Wowza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Wowza</a:t>
            </a:r>
            <a:r>
              <a:rPr lang="en-US" dirty="0" smtClean="0"/>
              <a:t> has been tested on multiple browsers on each of:</a:t>
            </a:r>
          </a:p>
          <a:p>
            <a:r>
              <a:rPr lang="en-US" dirty="0" smtClean="0"/>
              <a:t>Windows (7 and 8): IE, Firefox, Chrome, Opera, Safari</a:t>
            </a:r>
          </a:p>
          <a:p>
            <a:r>
              <a:rPr lang="en-US" dirty="0" err="1" smtClean="0"/>
              <a:t>MacOS</a:t>
            </a:r>
            <a:r>
              <a:rPr lang="en-US" dirty="0" smtClean="0"/>
              <a:t> X: Safari, Firefox</a:t>
            </a:r>
          </a:p>
          <a:p>
            <a:r>
              <a:rPr lang="en-US" dirty="0" smtClean="0"/>
              <a:t>Linux: Firefox, Opera</a:t>
            </a:r>
          </a:p>
          <a:p>
            <a:pPr marL="0" indent="0">
              <a:buNone/>
            </a:pPr>
            <a:r>
              <a:rPr lang="en-US" dirty="0" smtClean="0"/>
              <a:t>We’ve also successfully tested it on devices with:</a:t>
            </a:r>
          </a:p>
          <a:p>
            <a:r>
              <a:rPr lang="en-US" dirty="0" smtClean="0"/>
              <a:t>Android</a:t>
            </a:r>
          </a:p>
          <a:p>
            <a:r>
              <a:rPr lang="en-US" dirty="0" err="1" smtClean="0"/>
              <a:t>iOS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we make no representations on the likelihood of it working on your device, because we don’t know which versions of Android or </a:t>
            </a:r>
            <a:r>
              <a:rPr lang="en-US" dirty="0" err="1" smtClean="0"/>
              <a:t>iOS</a:t>
            </a:r>
            <a:r>
              <a:rPr lang="en-US" dirty="0" smtClean="0"/>
              <a:t> it might or might not work with.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/>
              <a:t>Thanks for your attention!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Questions?</a:t>
            </a:r>
            <a:endParaRPr lang="en-US" sz="3200" dirty="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52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ncsa.illinois.edu/News/Stories/TransformComputing/t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1316181" cy="1447800"/>
          </a:xfrm>
          <a:prstGeom prst="rect">
            <a:avLst/>
          </a:prstGeom>
          <a:noFill/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61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4749800" y="4914900"/>
            <a:ext cx="4271963" cy="1255879"/>
            <a:chOff x="3505200" y="4572001"/>
            <a:chExt cx="4495800" cy="1255879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3434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REE! Wed Oct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2013 @ 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smtClean="0">
                  <a:solidFill>
                    <a:schemeClr val="bg1"/>
                  </a:solidFill>
                </a:rPr>
                <a:t>registra2ons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905865" y="4800601"/>
              <a:ext cx="36969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hlink"/>
                  </a:solidFill>
                  <a:latin typeface="Courier New" pitchFamily="49" charset="0"/>
                  <a:hlinkClick r:id="rId10"/>
                </a:rPr>
                <a:t>http://symposium2013.oscer.ou.edu/</a:t>
              </a:r>
              <a:endParaRPr lang="en-US" sz="12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  <p:sp>
          <p:nvSpPr>
            <p:cNvPr id="554005" name="Text Box 21"/>
            <p:cNvSpPr txBox="1">
              <a:spLocks noChangeArrowheads="1"/>
            </p:cNvSpPr>
            <p:nvPr/>
          </p:nvSpPr>
          <p:spPr bwMode="auto">
            <a:xfrm>
              <a:off x="3505200" y="5029200"/>
              <a:ext cx="4495800" cy="79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700" b="1" dirty="0" smtClean="0"/>
                <a:t>Reception/Poster Session</a:t>
              </a:r>
            </a:p>
            <a:p>
              <a:pPr>
                <a:spcBef>
                  <a:spcPts val="0"/>
                </a:spcBef>
              </a:pPr>
              <a:r>
                <a:rPr lang="en-US" sz="1700" b="1" dirty="0" smtClean="0"/>
                <a:t>Tue </a:t>
              </a:r>
              <a:r>
                <a:rPr lang="en-US" sz="1700" b="1" dirty="0"/>
                <a:t>Oct </a:t>
              </a:r>
              <a:r>
                <a:rPr lang="en-US" sz="1700" b="1" dirty="0" smtClean="0"/>
                <a:t>1 2013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  <a:endParaRPr lang="en-US" sz="1700" b="1" dirty="0"/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en-US" sz="1700" b="1" dirty="0" smtClean="0"/>
                <a:t>Symposium </a:t>
              </a:r>
              <a:r>
                <a:rPr lang="en-US" sz="1700" b="1" dirty="0"/>
                <a:t>Wed Oct </a:t>
              </a:r>
              <a:r>
                <a:rPr lang="en-US" sz="1700" b="1" dirty="0" smtClean="0"/>
                <a:t>2 2013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9991" y="3671047"/>
            <a:ext cx="1033550" cy="13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568823" y="50292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2010 </a:t>
            </a:r>
            <a:r>
              <a:rPr lang="en-US" sz="1200" dirty="0"/>
              <a:t>Keynote: </a:t>
            </a:r>
            <a:r>
              <a:rPr lang="en-US" sz="1200" dirty="0" smtClean="0"/>
              <a:t>Horst Simon  Deputy Director         Lawrence Berkeley National Laboratory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64200" y="4045803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 Keynote     to be announced!</a:t>
            </a:r>
            <a:endParaRPr lang="en-US" sz="2400" b="1" dirty="0"/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pic>
        <p:nvPicPr>
          <p:cNvPr id="33" name="Picture 32" descr="schneider_barry_cropp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9400" y="3733800"/>
            <a:ext cx="1067990" cy="1371600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743200" y="5082182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2011 </a:t>
            </a:r>
            <a:r>
              <a:rPr lang="en-US" sz="1200" dirty="0"/>
              <a:t>Keynote: </a:t>
            </a:r>
            <a:r>
              <a:rPr lang="en-US" sz="1200" dirty="0" smtClean="0"/>
              <a:t>Barry Schneider  Program Manager         National Science Foundation</a:t>
            </a:r>
            <a:endParaRPr lang="en-US" sz="12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62400" y="5133976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2012 </a:t>
            </a:r>
            <a:r>
              <a:rPr lang="en-US" sz="1200" dirty="0"/>
              <a:t>Keynote: </a:t>
            </a:r>
            <a:r>
              <a:rPr lang="en-US" sz="1200" dirty="0" smtClean="0"/>
              <a:t>Thom Dunning  Director        National Center for Supercomputing Applications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5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1E775-5E6B-47FF-ADF7-20B91A0A8C2E}" type="slidenum">
              <a:rPr lang="en-US"/>
              <a:pPr/>
              <a:t>62</a:t>
            </a:fld>
            <a:endParaRPr lang="en-US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Does CUDA Help?</a:t>
            </a:r>
          </a:p>
        </p:txBody>
      </p:sp>
      <p:graphicFrame>
        <p:nvGraphicFramePr>
          <p:cNvPr id="1077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28800"/>
          <a:ext cx="836136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6359040" imgH="2105280" progId="Excel.Sheet.8">
                  <p:embed/>
                </p:oleObj>
              </mc:Choice>
              <mc:Fallback>
                <p:oleObj name="Worksheet" r:id="rId3" imgW="6359040" imgH="21052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361363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393825" y="4851400"/>
            <a:ext cx="6081713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hlinkClick r:id="rId5"/>
              </a:rPr>
              <a:t>http://www.nvidia.com/object/IO_43499.html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75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CUDA</a:t>
            </a:r>
            <a:br>
              <a:rPr lang="en-US" sz="6000"/>
            </a:br>
            <a:r>
              <a:rPr lang="en-US" sz="6000"/>
              <a:t>Thread Hierarchy and Memory Hierarchy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 of these slides provided by Paul Gray, University of Northern Iowa</a:t>
            </a:r>
          </a:p>
        </p:txBody>
      </p:sp>
    </p:spTree>
    <p:extLst>
      <p:ext uri="{BB962C8B-B14F-4D97-AF65-F5344CB8AC3E}">
        <p14:creationId xmlns:p14="http://schemas.microsoft.com/office/powerpoint/2010/main" val="4047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pic>
        <p:nvPicPr>
          <p:cNvPr id="1079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440488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79299" name="Text Box 3"/>
          <p:cNvSpPr txBox="1">
            <a:spLocks noChangeArrowheads="1"/>
          </p:cNvSpPr>
          <p:nvPr/>
        </p:nvSpPr>
        <p:spPr bwMode="auto">
          <a:xfrm>
            <a:off x="1358900" y="5029200"/>
            <a:ext cx="59229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Source: NVIDIA CUDA Programming Guide</a:t>
            </a: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CPU vs GPU Layout</a:t>
            </a:r>
          </a:p>
        </p:txBody>
      </p:sp>
      <p:sp>
        <p:nvSpPr>
          <p:cNvPr id="1079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19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31B3-09CC-48F1-99E2-D6C32D4DAF40}" type="slidenum">
              <a:rPr lang="en-US"/>
              <a:pPr/>
              <a:t>65</a:t>
            </a:fld>
            <a:endParaRPr lang="en-US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Kernel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kernel</a:t>
            </a:r>
            <a:r>
              <a:rPr lang="en-US"/>
              <a:t> is code (typically a function) that can be run inside the GPU.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Typically, the kernel code operates in lock-step on the stream processors inside the GPU.</a:t>
            </a:r>
          </a:p>
        </p:txBody>
      </p:sp>
    </p:spTree>
    <p:extLst>
      <p:ext uri="{BB962C8B-B14F-4D97-AF65-F5344CB8AC3E}">
        <p14:creationId xmlns:p14="http://schemas.microsoft.com/office/powerpoint/2010/main" val="42843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EEB7F-F895-4303-B127-98048DDFFBDA}" type="slidenum">
              <a:rPr lang="en-US"/>
              <a:pPr/>
              <a:t>66</a:t>
            </a:fld>
            <a:endParaRPr 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Thread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thread</a:t>
            </a:r>
            <a:r>
              <a:rPr lang="en-US"/>
              <a:t> is an execution of a kernel with a given index.</a:t>
            </a:r>
          </a:p>
          <a:p>
            <a:pPr>
              <a:buFont typeface="Wingdings" pitchFamily="2" charset="2"/>
              <a:buNone/>
            </a:pPr>
            <a:r>
              <a:rPr lang="en-US"/>
              <a:t>Each thread uses its index to access a specific subset of the elements of a target array, such that the collection of all threads cooperatively processes the entire data set.</a:t>
            </a:r>
          </a:p>
          <a:p>
            <a:pPr>
              <a:buFont typeface="Wingdings" pitchFamily="2" charset="2"/>
              <a:buNone/>
            </a:pPr>
            <a:r>
              <a:rPr lang="en-US"/>
              <a:t>So these are very much like threads in the OpenMP or pthreads sense – they even have shared variables and private variables.</a:t>
            </a:r>
          </a:p>
        </p:txBody>
      </p:sp>
    </p:spTree>
    <p:extLst>
      <p:ext uri="{BB962C8B-B14F-4D97-AF65-F5344CB8AC3E}">
        <p14:creationId xmlns:p14="http://schemas.microsoft.com/office/powerpoint/2010/main" val="301383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7520F-FEF1-4733-86D0-1426F3CC7634}" type="slidenum">
              <a:rPr lang="en-US"/>
              <a:pPr/>
              <a:t>67</a:t>
            </a:fld>
            <a:endParaRPr lang="en-US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Block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CUDA, a </a:t>
            </a:r>
            <a:r>
              <a:rPr lang="en-US" b="1" i="1" u="sng" dirty="0"/>
              <a:t>block</a:t>
            </a:r>
            <a:r>
              <a:rPr lang="en-US" dirty="0"/>
              <a:t> is a group of threads.</a:t>
            </a:r>
          </a:p>
          <a:p>
            <a:r>
              <a:rPr lang="en-US" dirty="0"/>
              <a:t>Just like OpenMP threads, these could execute concurrently or independently, and in no particular order.</a:t>
            </a:r>
          </a:p>
          <a:p>
            <a:r>
              <a:rPr lang="en-US" dirty="0"/>
              <a:t>Threads can be coordinated somewhat, using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/>
              <a:t>function as a barrier, making all threads stop at a certain point in the kernel before moving on en mass. (This is like what happens at the end of an OpenMP loop.)</a:t>
            </a:r>
          </a:p>
        </p:txBody>
      </p:sp>
    </p:spTree>
    <p:extLst>
      <p:ext uri="{BB962C8B-B14F-4D97-AF65-F5344CB8AC3E}">
        <p14:creationId xmlns:p14="http://schemas.microsoft.com/office/powerpoint/2010/main" val="108220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29ED4-7DA3-4643-B70B-F6D2C0B35A52}" type="slidenum">
              <a:rPr lang="en-US"/>
              <a:pPr/>
              <a:t>68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Grid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grid</a:t>
            </a:r>
            <a:r>
              <a:rPr lang="en-US"/>
              <a:t> is a group of (thread) blocks, with no synchronization at all among the blocks.</a:t>
            </a:r>
          </a:p>
        </p:txBody>
      </p:sp>
    </p:spTree>
    <p:extLst>
      <p:ext uri="{BB962C8B-B14F-4D97-AF65-F5344CB8AC3E}">
        <p14:creationId xmlns:p14="http://schemas.microsoft.com/office/powerpoint/2010/main" val="375451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pic>
        <p:nvPicPr>
          <p:cNvPr id="1085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8250"/>
            <a:ext cx="3733800" cy="4837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343400" cy="4195763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Grids</a:t>
            </a:r>
            <a:r>
              <a:rPr lang="en-US"/>
              <a:t> map to GPUs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Blocks</a:t>
            </a:r>
            <a:r>
              <a:rPr lang="en-US"/>
              <a:t> map to the MultiProcessors (MP)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marL="741363" lvl="1" indent="-28416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Blocks are never split across MPs, but an MP can have multiple blocks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Threads</a:t>
            </a:r>
            <a:r>
              <a:rPr lang="en-US"/>
              <a:t> map to Stream Processors (SP)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Warps</a:t>
            </a:r>
            <a:r>
              <a:rPr lang="en-US"/>
              <a:t> are groups of (32) threads that execute simultaneously</a:t>
            </a:r>
          </a:p>
        </p:txBody>
      </p:sp>
      <p:sp>
        <p:nvSpPr>
          <p:cNvPr id="1085444" name="Text Box 4"/>
          <p:cNvSpPr txBox="1">
            <a:spLocks noChangeArrowheads="1"/>
          </p:cNvSpPr>
          <p:nvPr/>
        </p:nvSpPr>
        <p:spPr bwMode="auto">
          <a:xfrm>
            <a:off x="1295400" y="5486400"/>
            <a:ext cx="3729038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Image Source:</a:t>
            </a:r>
          </a:p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NVIDIA CUDA Programming Guide</a:t>
            </a:r>
          </a:p>
        </p:txBody>
      </p:sp>
      <p:sp>
        <p:nvSpPr>
          <p:cNvPr id="1085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GPU Hierarchy</a:t>
            </a:r>
          </a:p>
        </p:txBody>
      </p:sp>
    </p:spTree>
    <p:extLst>
      <p:ext uri="{BB962C8B-B14F-4D97-AF65-F5344CB8AC3E}">
        <p14:creationId xmlns:p14="http://schemas.microsoft.com/office/powerpoint/2010/main" val="391153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Wowza</a:t>
            </a:r>
            <a:r>
              <a:rPr lang="en-US" dirty="0" smtClean="0"/>
              <a:t>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one of the </a:t>
            </a:r>
            <a:r>
              <a:rPr lang="en-US" dirty="0" err="1" smtClean="0"/>
              <a:t>Wowza</a:t>
            </a:r>
            <a:r>
              <a:rPr lang="en-US" dirty="0" smtClean="0"/>
              <a:t> URLs fails, try switching over to the other 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we lose our network connection between OU and </a:t>
            </a:r>
            <a:r>
              <a:rPr lang="en-US" dirty="0" err="1" smtClean="0"/>
              <a:t>OneNet</a:t>
            </a:r>
            <a:r>
              <a:rPr lang="en-US" dirty="0" smtClean="0"/>
              <a:t>, then there may be a slight delay while we set up a direct connection to Rutgers.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GPGPU</a:t>
            </a:r>
          </a:p>
          <a:p>
            <a:pPr>
              <a:defRPr/>
            </a:pPr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572000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err="1">
                <a:latin typeface="Courier New" pitchFamily="49" charset="0"/>
              </a:rPr>
              <a:t>blockIdx.x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blockIdx.y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blockIdx.z</a:t>
            </a:r>
            <a:r>
              <a:rPr lang="en-US" dirty="0"/>
              <a:t> are built-in variables that returns the block ID in the x-axis, y-axis and z-axis of the block that is executing the given block of code.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threadIdx.x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threadIdx.y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threadidx.z</a:t>
            </a:r>
            <a:r>
              <a:rPr lang="en-US" dirty="0"/>
              <a:t> are   built-in variables that return the thread ID in the x-axis, y-axis and z-axis of the thread that is being executed by this stream processor in this particular block.</a:t>
            </a:r>
          </a:p>
          <a:p>
            <a:pPr marL="341313" indent="-341313" defTabSz="45720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So, you can express your collection of blocks, and your collection of threads within a block, as a 1D array, a 2D array or a 3D array.</a:t>
            </a:r>
          </a:p>
          <a:p>
            <a:pPr marL="341313" indent="-341313" defTabSz="45720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These can be helpful when thinking of your data as 2D or 3D.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Built-in Variables</a:t>
            </a:r>
          </a:p>
        </p:txBody>
      </p:sp>
    </p:spTree>
    <p:extLst>
      <p:ext uri="{BB962C8B-B14F-4D97-AF65-F5344CB8AC3E}">
        <p14:creationId xmlns:p14="http://schemas.microsoft.com/office/powerpoint/2010/main" val="720900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7C4D5-4044-4438-A27B-003BFC03EF51}" type="slidenum">
              <a:rPr lang="en-US"/>
              <a:pPr/>
              <a:t>71</a:t>
            </a:fld>
            <a:endParaRPr lang="en-US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urier New" pitchFamily="49" charset="0"/>
              </a:rPr>
              <a:t>__global__ </a:t>
            </a:r>
            <a:r>
              <a:rPr lang="en-US" sz="3600"/>
              <a:t>Keyword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CUDA, if a function is declared with the </a:t>
            </a:r>
            <a:r>
              <a:rPr lang="en-US" b="1" dirty="0">
                <a:latin typeface="Courier New" pitchFamily="49" charset="0"/>
              </a:rPr>
              <a:t>__global__</a:t>
            </a:r>
            <a:r>
              <a:rPr lang="en-US" dirty="0"/>
              <a:t> keyword, that means that it’s intended to be executed inside </a:t>
            </a:r>
            <a:r>
              <a:rPr lang="en-US" dirty="0" smtClean="0"/>
              <a:t>a GPU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In CUDA, the term for the GPU is </a:t>
            </a:r>
            <a:r>
              <a:rPr lang="en-US" b="1" i="1" u="sng" dirty="0"/>
              <a:t>device</a:t>
            </a:r>
            <a:r>
              <a:rPr lang="en-US" dirty="0"/>
              <a:t>, and the term for the x86 server is </a:t>
            </a:r>
            <a:r>
              <a:rPr lang="en-US" b="1" i="1" u="sng" dirty="0"/>
              <a:t>host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a kernel runs on a device, while the main </a:t>
            </a:r>
            <a:r>
              <a:rPr lang="en-US" dirty="0" smtClean="0"/>
              <a:t>function,         and </a:t>
            </a:r>
            <a:r>
              <a:rPr lang="en-US" dirty="0"/>
              <a:t>so </a:t>
            </a:r>
            <a:r>
              <a:rPr lang="en-US" dirty="0" smtClean="0"/>
              <a:t>on, </a:t>
            </a:r>
            <a:r>
              <a:rPr lang="en-US" dirty="0"/>
              <a:t>run on the host.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Note that a host can play host to multiple devices; for example, an </a:t>
            </a:r>
            <a:r>
              <a:rPr lang="en-US" dirty="0" smtClean="0"/>
              <a:t>S2050 </a:t>
            </a:r>
            <a:r>
              <a:rPr lang="en-US" dirty="0"/>
              <a:t>server contains 4 </a:t>
            </a:r>
            <a:r>
              <a:rPr lang="en-US" dirty="0" smtClean="0"/>
              <a:t>C2050 </a:t>
            </a:r>
            <a:r>
              <a:rPr lang="en-US" dirty="0"/>
              <a:t>GPU cards, and if a single host has two </a:t>
            </a:r>
            <a:r>
              <a:rPr lang="en-US" dirty="0" err="1"/>
              <a:t>PCIe</a:t>
            </a:r>
            <a:r>
              <a:rPr lang="en-US" dirty="0"/>
              <a:t> slots, then both of the </a:t>
            </a:r>
            <a:r>
              <a:rPr lang="en-US" dirty="0" err="1"/>
              <a:t>PCIe</a:t>
            </a:r>
            <a:r>
              <a:rPr lang="en-US" dirty="0"/>
              <a:t> plugs of the </a:t>
            </a:r>
            <a:r>
              <a:rPr lang="en-US" dirty="0" smtClean="0"/>
              <a:t>S2050 </a:t>
            </a:r>
            <a:r>
              <a:rPr lang="en-US" dirty="0"/>
              <a:t>can be plugged into that same host.</a:t>
            </a:r>
          </a:p>
        </p:txBody>
      </p:sp>
    </p:spTree>
    <p:extLst>
      <p:ext uri="{BB962C8B-B14F-4D97-AF65-F5344CB8AC3E}">
        <p14:creationId xmlns:p14="http://schemas.microsoft.com/office/powerpoint/2010/main" val="72681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7D721-F353-4419-B13F-B3A1ED6091EE}" type="slidenum">
              <a:rPr lang="en-US"/>
              <a:pPr/>
              <a:t>72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Copying Data from Host to Device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If data need to move from the host (where presumably the data are initially input or generated), then a copy has to exist in both places.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Typically, what’s copied are arrays, though of course you can also copy a scalar (the address of which is treated as an array of length 1).</a:t>
            </a:r>
          </a:p>
        </p:txBody>
      </p:sp>
    </p:spTree>
    <p:extLst>
      <p:ext uri="{BB962C8B-B14F-4D97-AF65-F5344CB8AC3E}">
        <p14:creationId xmlns:p14="http://schemas.microsoft.com/office/powerpoint/2010/main" val="129727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0577D-74D6-4A37-9503-F497531E4E6B}" type="slidenum">
              <a:rPr lang="en-US"/>
              <a:pPr/>
              <a:t>73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Memory Hierarchy #1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191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CUDA has a hierarchy of several kinds of memory:</a:t>
            </a:r>
          </a:p>
          <a:p>
            <a:pPr>
              <a:lnSpc>
                <a:spcPct val="90000"/>
              </a:lnSpc>
            </a:pPr>
            <a:r>
              <a:rPr lang="en-US"/>
              <a:t>Host memory (x86 server)</a:t>
            </a:r>
          </a:p>
          <a:p>
            <a:pPr>
              <a:lnSpc>
                <a:spcPct val="90000"/>
              </a:lnSpc>
            </a:pPr>
            <a:r>
              <a:rPr lang="en-US"/>
              <a:t>Device memory (GPU)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Global</a:t>
            </a:r>
            <a:r>
              <a:rPr lang="en-US"/>
              <a:t>: visible to all threads in all blocks –              largest, slowest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Shared</a:t>
            </a:r>
            <a:r>
              <a:rPr lang="en-US"/>
              <a:t>: visible to all threads in a particular block – medium size, medium speed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Local</a:t>
            </a:r>
            <a:r>
              <a:rPr lang="en-US"/>
              <a:t>: visible only to a particular thread –    smallest, fastest</a:t>
            </a:r>
          </a:p>
        </p:txBody>
      </p:sp>
      <p:pic>
        <p:nvPicPr>
          <p:cNvPr id="1091588" name="Picture 4" descr="080604cuda4_f1_memory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295400"/>
            <a:ext cx="4081462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1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AE131-5316-4CB5-B336-C2F0616C2BF8}" type="slidenum">
              <a:rPr lang="en-US"/>
              <a:pPr/>
              <a:t>74</a:t>
            </a:fld>
            <a:endParaRPr lang="en-US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Memory Hierarchy #2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CUDA has a hierarchy of several kinds of memory:</a:t>
            </a:r>
          </a:p>
          <a:p>
            <a:r>
              <a:rPr lang="en-US"/>
              <a:t>Host memory (x86 server)</a:t>
            </a:r>
          </a:p>
          <a:p>
            <a:r>
              <a:rPr lang="en-US"/>
              <a:t>Device memory (GPU)</a:t>
            </a:r>
          </a:p>
          <a:p>
            <a:pPr lvl="1"/>
            <a:r>
              <a:rPr lang="en-US" b="1" i="1" u="sng"/>
              <a:t>Constant</a:t>
            </a:r>
            <a:r>
              <a:rPr lang="en-US"/>
              <a:t>: visible to all threads in all blocks;       read only</a:t>
            </a:r>
          </a:p>
          <a:p>
            <a:pPr lvl="1"/>
            <a:r>
              <a:rPr lang="en-US" b="1" i="1" u="sng"/>
              <a:t>Texture</a:t>
            </a:r>
            <a:r>
              <a:rPr lang="en-US"/>
              <a:t>: visible to all threads in all blocks;       read only</a:t>
            </a:r>
          </a:p>
        </p:txBody>
      </p:sp>
      <p:pic>
        <p:nvPicPr>
          <p:cNvPr id="1092612" name="Picture 4" descr="080604cuda4_f1_memory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295400"/>
            <a:ext cx="4081462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17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CUDA Example:</a:t>
            </a:r>
            <a:br>
              <a:rPr lang="en-US" sz="6000"/>
            </a:br>
            <a:r>
              <a:rPr lang="en-US" sz="6000"/>
              <a:t>Matrix-Matrix Multiply</a:t>
            </a:r>
          </a:p>
        </p:txBody>
      </p:sp>
      <p:sp>
        <p:nvSpPr>
          <p:cNvPr id="1093635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  <a:hlinkClick r:id="rId2"/>
              </a:rPr>
              <a:t>http://developer.download.nvidia.com/compute/cuda/sdk/website/Linear_Algebra.html#matrixMul</a:t>
            </a:r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93C36-0336-4B9B-AE18-7F77102D1A10}" type="slidenum">
              <a:rPr lang="en-US"/>
              <a:pPr/>
              <a:t>76</a:t>
            </a:fld>
            <a:endParaRPr lang="en-US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Matrix-Matrix Multiply Main Part 1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host_A;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device_A;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device_C;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host_A = (float*) malloc(mem_size_A);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host_B = (float*) malloc(mem_size_B);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host_C = (float*) malloc(mem_size_C);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&amp;device_A, mem_size_A);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&amp;device_B, mem_size_B);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&amp;device_C, mem_size_C);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Set up the initial values of A and B here.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Henry says: I’ve oversimplified this a bit from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the original example code.</a:t>
            </a:r>
          </a:p>
        </p:txBody>
      </p:sp>
    </p:spTree>
    <p:extLst>
      <p:ext uri="{BB962C8B-B14F-4D97-AF65-F5344CB8AC3E}">
        <p14:creationId xmlns:p14="http://schemas.microsoft.com/office/powerpoint/2010/main" val="2704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795D0-5BD7-4D75-8847-9744F260F496}" type="slidenum">
              <a:rPr lang="en-US"/>
              <a:pPr/>
              <a:t>77</a:t>
            </a:fld>
            <a:endParaRPr lang="en-US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Matrix-Matrix Multiply Main Part 2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copy host memory to device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cudaMemcpy(device_A, host_A, mem_size_A,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cudaMemcpyHostToDevice);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cudaMemcpy(device_B, host_B, mem_size_B,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cudaMemcpyHostToDevice);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setup execution parameters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dim3 threads(BLOCK_SIZE, BLOCK_SIZE);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dim3 grid(WC / threads.x, HC / threads.y);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execute the kernel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matrixMul&lt;&lt;&lt; grid, threads &gt;&gt;&gt;(device_C,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                    device_A, device_B, WA, WB);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copy result from device to host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cudaMemcpy(host_C, device_C, mem_size_C,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cudaMemcpyDeviceToHost);</a:t>
            </a:r>
          </a:p>
        </p:txBody>
      </p:sp>
    </p:spTree>
    <p:extLst>
      <p:ext uri="{BB962C8B-B14F-4D97-AF65-F5344CB8AC3E}">
        <p14:creationId xmlns:p14="http://schemas.microsoft.com/office/powerpoint/2010/main" val="159872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FD068-D56E-48AD-AEE7-64667221EFBF}" type="slidenum">
              <a:rPr lang="en-US"/>
              <a:pPr/>
              <a:t>78</a:t>
            </a:fld>
            <a:endParaRPr lang="en-US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1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__global__</a:t>
            </a:r>
            <a:r>
              <a:rPr lang="en-US" sz="1400">
                <a:latin typeface="Courier New" pitchFamily="49" charset="0"/>
              </a:rPr>
              <a:t> void matrixMul( float* C, float* A, float* B, int wA, int wB)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Block index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bx = blockIdx.x;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by = blockIdx.y;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Thread index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tx = threadIdx.x;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ty = threadIdx.y;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first sub-matrix of A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aBegin = wA * BLOCK_SIZE * by;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last sub-matrix of A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aEnd   = aBegin + wA - 1;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Step size used to iterate through the sub-matrices of 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aStep  = BLOCK_SIZE;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first sub-matrix of B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bBegin = BLOCK_SIZE * bx;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Step size used to iterate through the sub-matrices of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bStep  = BLOCK_SIZE * wB;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Csub is used to store the element of the block sub-matrix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that is computed by the thread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float Csub = 0;</a:t>
            </a:r>
          </a:p>
        </p:txBody>
      </p:sp>
    </p:spTree>
    <p:extLst>
      <p:ext uri="{BB962C8B-B14F-4D97-AF65-F5344CB8AC3E}">
        <p14:creationId xmlns:p14="http://schemas.microsoft.com/office/powerpoint/2010/main" val="77727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86244-B664-40CF-A0E4-5ACC71CAF477}" type="slidenum">
              <a:rPr lang="en-US"/>
              <a:pPr/>
              <a:t>79</a:t>
            </a:fld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2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Loop over all the sub-matrices of A and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required to compute the block sub-matrix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for (int a = aBegin, b = bBegin;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a &lt;= aEnd;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a += aStep, b += bStep) {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Declaration of the shared memory array As used to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store the sub-matrix of 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__shared__ float As[BLOCK_SIZE][BLOCK_SIZE];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Declaration of the shared memory array Bs used to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store the sub-matrix of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__shared__ float Bs[BLOCK_SIZE][BLOCK_SIZE];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Load the matrices from device memory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to shared memory; each thread loads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one element of each 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AS(ty, tx) = A[a + wA * ty + tx];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BS(ty, tx) = B[b + wB * ty + tx];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Synchronize to make sure the matrices are loaded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__syncthreads();</a:t>
            </a:r>
          </a:p>
        </p:txBody>
      </p:sp>
    </p:spTree>
    <p:extLst>
      <p:ext uri="{BB962C8B-B14F-4D97-AF65-F5344CB8AC3E}">
        <p14:creationId xmlns:p14="http://schemas.microsoft.com/office/powerpoint/2010/main" val="137796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EA5B2-C75C-4B5B-98BE-64AAADC248CE}" type="slidenum">
              <a:rPr lang="en-US"/>
              <a:pPr/>
              <a:t>8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Toll Free Phone </a:t>
            </a:r>
            <a:r>
              <a:rPr lang="en-US" sz="3600" dirty="0"/>
              <a:t>Bridge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IF ALL ELSE FAILS</a:t>
            </a:r>
            <a:r>
              <a:rPr lang="en-US" dirty="0" smtClean="0"/>
              <a:t>, </a:t>
            </a:r>
            <a:r>
              <a:rPr lang="en-US" dirty="0"/>
              <a:t>you can </a:t>
            </a:r>
            <a:r>
              <a:rPr lang="en-US" dirty="0" smtClean="0"/>
              <a:t>use our </a:t>
            </a:r>
            <a:r>
              <a:rPr lang="en-US" dirty="0"/>
              <a:t>toll free phone bridge: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800-832-0736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* 623 2847 #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Please mute yourself and use the phone to listen.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Don’t worry, we’ll call out slide numbers as we go.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Please use the phone bridge </a:t>
            </a:r>
            <a:r>
              <a:rPr lang="en-US" b="1" u="sng" dirty="0"/>
              <a:t>ONLY</a:t>
            </a:r>
            <a:r>
              <a:rPr lang="en-US" dirty="0"/>
              <a:t> if you cannot connect any other way: the phone bridge </a:t>
            </a:r>
            <a:r>
              <a:rPr lang="en-US" dirty="0" smtClean="0"/>
              <a:t>can handle only 100 simultaneous connections, and we have over 350 participants.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Many thanks to </a:t>
            </a:r>
            <a:r>
              <a:rPr lang="en-US" dirty="0" smtClean="0"/>
              <a:t>OU CIO Loretta Early for </a:t>
            </a:r>
            <a:r>
              <a:rPr lang="en-US" dirty="0"/>
              <a:t>providing the toll free phone bridge.</a:t>
            </a:r>
          </a:p>
        </p:txBody>
      </p:sp>
    </p:spTree>
    <p:extLst>
      <p:ext uri="{BB962C8B-B14F-4D97-AF65-F5344CB8AC3E}">
        <p14:creationId xmlns:p14="http://schemas.microsoft.com/office/powerpoint/2010/main" val="188432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BB431-F764-4469-8F1C-837456F2898A}" type="slidenum">
              <a:rPr lang="en-US"/>
              <a:pPr/>
              <a:t>80</a:t>
            </a:fld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3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Multiply the two matrices together;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each thread computes one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of the block sub-matrix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for (int k = 0; k &lt; BLOCK_SIZE; ++k)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Csub += AS(ty, k) * BS(k, tx);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Synchronize to make sure that the preceding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computation is done before loading two new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sub-matrices of A and B in the next iteration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__syncthreads();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Write the block sub-matrix to device memory;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each thread writes one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int c = wB * BLOCK_SIZE * by + BLOCK_SIZE * bx;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C[c + wB * ty + tx] = Csub;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496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5DC49-FE7F-4452-A238-05F1AEBD2A1E}" type="slidenum">
              <a:rPr lang="en-US"/>
              <a:pPr/>
              <a:t>81</a:t>
            </a:fld>
            <a:endParaRPr lang="en-US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Would We Really Do It This Way?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We wouldn’t really do matrix-matrix multiply this way.</a:t>
            </a:r>
          </a:p>
          <a:p>
            <a:pPr>
              <a:buFont typeface="Wingdings" pitchFamily="2" charset="2"/>
              <a:buNone/>
            </a:pPr>
            <a:r>
              <a:rPr lang="en-US"/>
              <a:t>NVIDIA has developed a CUDA implementation of the BLAS libraries, which include a highly tuned   matrix-matrix multiply routine.</a:t>
            </a:r>
          </a:p>
          <a:p>
            <a:pPr>
              <a:buFont typeface="Wingdings" pitchFamily="2" charset="2"/>
              <a:buNone/>
            </a:pPr>
            <a:r>
              <a:rPr lang="en-US"/>
              <a:t>(We’ll learn about BLAS next time.)</a:t>
            </a:r>
          </a:p>
          <a:p>
            <a:pPr>
              <a:buFont typeface="Wingdings" pitchFamily="2" charset="2"/>
              <a:buNone/>
            </a:pPr>
            <a:r>
              <a:rPr lang="en-US"/>
              <a:t>There’s also a CUDA FFT library, if your code needs Fast Fourier Transforms.</a:t>
            </a:r>
          </a:p>
        </p:txBody>
      </p:sp>
    </p:spTree>
    <p:extLst>
      <p:ext uri="{BB962C8B-B14F-4D97-AF65-F5344CB8AC3E}">
        <p14:creationId xmlns:p14="http://schemas.microsoft.com/office/powerpoint/2010/main" val="377580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/>
              <a:t>Thanks for your attention!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Questions?</a:t>
            </a:r>
            <a:endParaRPr lang="en-US" sz="3200" dirty="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80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ncsa.illinois.edu/News/Stories/TransformComputing/t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1316181" cy="1447800"/>
          </a:xfrm>
          <a:prstGeom prst="rect">
            <a:avLst/>
          </a:prstGeom>
          <a:noFill/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83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4749800" y="4914900"/>
            <a:ext cx="4271963" cy="1255879"/>
            <a:chOff x="3505200" y="4572001"/>
            <a:chExt cx="4495800" cy="1255879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3434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REE! Wed Oct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2013 @ 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smtClean="0">
                  <a:solidFill>
                    <a:schemeClr val="bg1"/>
                  </a:solidFill>
                </a:rPr>
                <a:t>registra2ons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905865" y="4800601"/>
              <a:ext cx="36969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hlink"/>
                  </a:solidFill>
                  <a:latin typeface="Courier New" pitchFamily="49" charset="0"/>
                  <a:hlinkClick r:id="rId10"/>
                </a:rPr>
                <a:t>http://symposium2013.oscer.ou.edu/</a:t>
              </a:r>
              <a:endParaRPr lang="en-US" sz="12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  <p:sp>
          <p:nvSpPr>
            <p:cNvPr id="554005" name="Text Box 21"/>
            <p:cNvSpPr txBox="1">
              <a:spLocks noChangeArrowheads="1"/>
            </p:cNvSpPr>
            <p:nvPr/>
          </p:nvSpPr>
          <p:spPr bwMode="auto">
            <a:xfrm>
              <a:off x="3505200" y="5029200"/>
              <a:ext cx="4495800" cy="79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700" b="1" dirty="0" smtClean="0"/>
                <a:t>Reception/Poster Session</a:t>
              </a:r>
            </a:p>
            <a:p>
              <a:pPr>
                <a:spcBef>
                  <a:spcPts val="0"/>
                </a:spcBef>
              </a:pPr>
              <a:r>
                <a:rPr lang="en-US" sz="1700" b="1" dirty="0" smtClean="0"/>
                <a:t>Tue </a:t>
              </a:r>
              <a:r>
                <a:rPr lang="en-US" sz="1700" b="1" dirty="0"/>
                <a:t>Oct </a:t>
              </a:r>
              <a:r>
                <a:rPr lang="en-US" sz="1700" b="1" dirty="0" smtClean="0"/>
                <a:t>1 2013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  <a:endParaRPr lang="en-US" sz="1700" b="1" dirty="0"/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en-US" sz="1700" b="1" dirty="0" smtClean="0"/>
                <a:t>Symposium </a:t>
              </a:r>
              <a:r>
                <a:rPr lang="en-US" sz="1700" b="1" dirty="0"/>
                <a:t>Wed Oct </a:t>
              </a:r>
              <a:r>
                <a:rPr lang="en-US" sz="1700" b="1" dirty="0" smtClean="0"/>
                <a:t>2 2013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9991" y="3671047"/>
            <a:ext cx="1033550" cy="13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568823" y="50292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2010 </a:t>
            </a:r>
            <a:r>
              <a:rPr lang="en-US" sz="1200" dirty="0"/>
              <a:t>Keynote: </a:t>
            </a:r>
            <a:r>
              <a:rPr lang="en-US" sz="1200" dirty="0" smtClean="0"/>
              <a:t>Horst Simon  Deputy Director         Lawrence Berkeley National Laboratory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64200" y="4045803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 Keynote     to be announced!</a:t>
            </a:r>
            <a:endParaRPr lang="en-US" sz="2400" b="1" dirty="0"/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r>
              <a:rPr lang="en-US" dirty="0" smtClean="0"/>
              <a:t>Supercomputing in Plain 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pic>
        <p:nvPicPr>
          <p:cNvPr id="33" name="Picture 32" descr="schneider_barry_cropp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9400" y="3733800"/>
            <a:ext cx="1067990" cy="1371600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743200" y="5082182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2011 </a:t>
            </a:r>
            <a:r>
              <a:rPr lang="en-US" sz="1200" dirty="0"/>
              <a:t>Keynote: </a:t>
            </a:r>
            <a:r>
              <a:rPr lang="en-US" sz="1200" dirty="0" smtClean="0"/>
              <a:t>Barry Schneider  Program Manager         National Science Foundation</a:t>
            </a:r>
            <a:endParaRPr lang="en-US" sz="12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62400" y="5133976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2012 </a:t>
            </a:r>
            <a:r>
              <a:rPr lang="en-US" sz="1200" dirty="0"/>
              <a:t>Keynote: </a:t>
            </a:r>
            <a:r>
              <a:rPr lang="en-US" sz="1200" dirty="0" smtClean="0"/>
              <a:t>Thom Dunning  Director        National Center for Supercomputing Applications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9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smtClean="0"/>
              <a:t>Thanks for your attention!</a:t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Questions?</a:t>
            </a:r>
            <a:br>
              <a:rPr lang="en-US" sz="6000" smtClean="0"/>
            </a:br>
            <a:r>
              <a:rPr lang="en-US" sz="3200" smtClean="0">
                <a:hlinkClick r:id="rId4"/>
              </a:rPr>
              <a:t>www.oscer.ou.edu</a:t>
            </a:r>
            <a:endParaRPr lang="en-US" sz="320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06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GPGPU</a:t>
            </a:r>
            <a:endParaRPr lang="en-US" dirty="0"/>
          </a:p>
          <a:p>
            <a:r>
              <a:rPr lang="en-US" dirty="0" smtClean="0"/>
              <a:t>Tue Apr 9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389-4EFB-484B-AB5A-BD4F84D9F3C6}" type="slidenum">
              <a:rPr lang="en-US"/>
              <a:pPr/>
              <a:t>9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Please Mute Yourself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No matter how you connect, please mute yourself, so that we cannot hear you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(For </a:t>
            </a:r>
            <a:r>
              <a:rPr lang="en-US" dirty="0" err="1" smtClean="0"/>
              <a:t>Wowza</a:t>
            </a:r>
            <a:r>
              <a:rPr lang="en-US" dirty="0" smtClean="0"/>
              <a:t>, you don’t need to do that, because the information only goes from us to you, not from you to us.)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At OU, we will turn off the sound on all conferencing technologies.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That way, we won’t have problems with echo cancellation.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Of course, that means we cannot hear questions.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 for questions, you’ll need to send </a:t>
            </a:r>
            <a:r>
              <a:rPr lang="en-US" dirty="0" smtClean="0"/>
              <a:t>e-mail.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4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5"/>
  <p:tag name="NBP" val="1"/>
  <p:tag name="BSN" val="105"/>
  <p:tag name="SVT" val="TRUE"/>
  <p:tag name="CVB" val="105"/>
  <p:tag name="SPT" val="FALSE"/>
  <p:tag name="CII" val="1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20370</TotalTime>
  <Words>6830</Words>
  <Application>Microsoft Office PowerPoint</Application>
  <PresentationFormat>On-screen Show (4:3)</PresentationFormat>
  <Paragraphs>1056</Paragraphs>
  <Slides>84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Blends</vt:lpstr>
      <vt:lpstr>Worksheet</vt:lpstr>
      <vt:lpstr>Supercomputing in Plain English GPGPU: Number Crunching in Your Graphics Card</vt:lpstr>
      <vt:lpstr>This is an experiment!</vt:lpstr>
      <vt:lpstr>H.323 (Polycom etc) #1</vt:lpstr>
      <vt:lpstr>H.323 (Polycom etc) #2</vt:lpstr>
      <vt:lpstr>Wowza #1</vt:lpstr>
      <vt:lpstr>Wowza #2</vt:lpstr>
      <vt:lpstr>Wowza #3</vt:lpstr>
      <vt:lpstr>Toll Free Phone Bridge</vt:lpstr>
      <vt:lpstr>Please Mute Yourself</vt:lpstr>
      <vt:lpstr>Questions via E-mail Only</vt:lpstr>
      <vt:lpstr>TENTATIVE Schedule</vt:lpstr>
      <vt:lpstr>Supercomputing Exercises #1</vt:lpstr>
      <vt:lpstr>Supercomputing Exercises #2</vt:lpstr>
      <vt:lpstr>Thanks for helping!</vt:lpstr>
      <vt:lpstr>This is an experiment!</vt:lpstr>
      <vt:lpstr>Coming in 2013!</vt:lpstr>
      <vt:lpstr>OK Supercomputing Symposium 2013</vt:lpstr>
      <vt:lpstr>Outline</vt:lpstr>
      <vt:lpstr>What is GPGPU?</vt:lpstr>
      <vt:lpstr>Accelerators</vt:lpstr>
      <vt:lpstr>Accelerators</vt:lpstr>
      <vt:lpstr>Why Accelerators are Good</vt:lpstr>
      <vt:lpstr>Why Accelerators are Bad</vt:lpstr>
      <vt:lpstr>The King of the Accelerators</vt:lpstr>
      <vt:lpstr>What does 1 TFLOPs Look Like?</vt:lpstr>
      <vt:lpstr>Why GPU?</vt:lpstr>
      <vt:lpstr>GPUs are Popular</vt:lpstr>
      <vt:lpstr>GPU Do Arithmetic</vt:lpstr>
      <vt:lpstr>GPU Programming</vt:lpstr>
      <vt:lpstr>Hard to Program?</vt:lpstr>
      <vt:lpstr>Easy to Program?</vt:lpstr>
      <vt:lpstr>Intel MIC</vt:lpstr>
      <vt:lpstr>How to Program a GPU</vt:lpstr>
      <vt:lpstr>NVIDIA CUDA</vt:lpstr>
      <vt:lpstr>CUDA Example Part 1</vt:lpstr>
      <vt:lpstr>CUDA Example Part 2</vt:lpstr>
      <vt:lpstr>OpenCL</vt:lpstr>
      <vt:lpstr>OpenCL Example Part 1</vt:lpstr>
      <vt:lpstr>OpenCL Example Part 2</vt:lpstr>
      <vt:lpstr>OpenCL Example Part 3</vt:lpstr>
      <vt:lpstr>OpenCL Example Part 4</vt:lpstr>
      <vt:lpstr>Portland Group Accelerator Directives</vt:lpstr>
      <vt:lpstr>PGI Accelerator Example</vt:lpstr>
      <vt:lpstr>OpenACC Compiler Directives</vt:lpstr>
      <vt:lpstr>OpenACC Example Part 1 (C)</vt:lpstr>
      <vt:lpstr>OpenACC Example Part 2 (C)</vt:lpstr>
      <vt:lpstr>OpenACC Example Part 3 (C)</vt:lpstr>
      <vt:lpstr>OpenACC Example Part 1 (F90)</vt:lpstr>
      <vt:lpstr>OpenACC Example Part 2 (F90)</vt:lpstr>
      <vt:lpstr>OpenACC Example Part 3 (F90)</vt:lpstr>
      <vt:lpstr>OpenMP 4.0 Accelerator Directives</vt:lpstr>
      <vt:lpstr>OpenMP Accelerator Example (F90)</vt:lpstr>
      <vt:lpstr>Digging Deeper: CUDA on NVIDIA</vt:lpstr>
      <vt:lpstr>NVIDIA Tesla</vt:lpstr>
      <vt:lpstr>NVIDIA Tesla K20X Card Specs</vt:lpstr>
      <vt:lpstr>Compare Top x86 vs NVIDIA K20X</vt:lpstr>
      <vt:lpstr>Compare x86 vs NVIDIA K20X</vt:lpstr>
      <vt:lpstr>What Are the Downsides?</vt:lpstr>
      <vt:lpstr>Programming for Performance</vt:lpstr>
      <vt:lpstr>Thanks for your attention!   Questions?</vt:lpstr>
      <vt:lpstr>OK Supercomputing Symposium 2013</vt:lpstr>
      <vt:lpstr>Does CUDA Help?</vt:lpstr>
      <vt:lpstr>CUDA Thread Hierarchy and Memory Hierarchy</vt:lpstr>
      <vt:lpstr>PowerPoint Presentation</vt:lpstr>
      <vt:lpstr>Buzzword: Kernel</vt:lpstr>
      <vt:lpstr>Buzzword: Thread</vt:lpstr>
      <vt:lpstr>Buzzword: Block</vt:lpstr>
      <vt:lpstr>Buzzword: Grid</vt:lpstr>
      <vt:lpstr>NVIDIA GPU Hierarchy</vt:lpstr>
      <vt:lpstr>CUDA Built-in Variables</vt:lpstr>
      <vt:lpstr>__global__ Keyword</vt:lpstr>
      <vt:lpstr>Copying Data from Host to Device</vt:lpstr>
      <vt:lpstr>CUDA Memory Hierarchy #1</vt:lpstr>
      <vt:lpstr>CUDA Memory Hierarchy #2</vt:lpstr>
      <vt:lpstr>CUDA Example: Matrix-Matrix Multiply</vt:lpstr>
      <vt:lpstr>Matrix-Matrix Multiply Main Part 1</vt:lpstr>
      <vt:lpstr>Matrix-Matrix Multiply Main Part 2</vt:lpstr>
      <vt:lpstr>Matrix Matrix Multiply Kernel Part 1</vt:lpstr>
      <vt:lpstr>Matrix Matrix Multiply Kernel Part 2</vt:lpstr>
      <vt:lpstr>Matrix Matrix Multiply Kernel Part 3</vt:lpstr>
      <vt:lpstr>Would We Really Do It This Way?</vt:lpstr>
      <vt:lpstr>Thanks for your attention!   Questions?</vt:lpstr>
      <vt:lpstr>OK Supercomputing Symposium 2013</vt:lpstr>
      <vt:lpstr>Thanks for your attention!   Questions? www.oscer.ou.edu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572</cp:revision>
  <cp:lastPrinted>1601-01-01T00:00:00Z</cp:lastPrinted>
  <dcterms:created xsi:type="dcterms:W3CDTF">2001-08-18T12:37:15Z</dcterms:created>
  <dcterms:modified xsi:type="dcterms:W3CDTF">2013-04-09T06:57:03Z</dcterms:modified>
</cp:coreProperties>
</file>