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gs/tag38.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tags/tag34.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tags/tag2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slideLayouts/slideLayout10.xml" ContentType="application/vnd.openxmlformats-officedocument.presentationml.slideLayout+xml"/>
  <Override PartName="/ppt/tags/tag24.xml" ContentType="application/vnd.openxmlformats-officedocument.presentationml.tags+xml"/>
  <Override PartName="/ppt/tags/tag53.xml" ContentType="application/vnd.openxmlformats-officedocument.presentationml.tags+xml"/>
  <Override PartName="/ppt/slides/slide89.xml" ContentType="application/vnd.openxmlformats-officedocument.presentationml.slide+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tags/tag2.xml" ContentType="application/vnd.openxmlformats-officedocument.presentationml.tags+xml"/>
  <Default Extension="wmf" ContentType="image/x-wmf"/>
  <Override PartName="/ppt/tags/tag58.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slides/slide79.xml" ContentType="application/vnd.openxmlformats-officedocument.presentationml.slide+xml"/>
  <Override PartName="/ppt/tags/tag32.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tags/tag3.xml" ContentType="application/vnd.openxmlformats-officedocument.presentationml.tags+xml"/>
  <Override PartName="/ppt/tags/tag59.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tags/tag11.xml" ContentType="application/vnd.openxmlformats-officedocument.presentationml.tags+xml"/>
  <Override PartName="/ppt/slides/slide29.xml" ContentType="application/vnd.openxmlformats-officedocument.presentationml.slide+xml"/>
  <Override PartName="/ppt/slides/slide7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98"/>
  </p:notesMasterIdLst>
  <p:handoutMasterIdLst>
    <p:handoutMasterId r:id="rId99"/>
  </p:handoutMasterIdLst>
  <p:sldIdLst>
    <p:sldId id="554" r:id="rId2"/>
    <p:sldId id="650" r:id="rId3"/>
    <p:sldId id="651" r:id="rId4"/>
    <p:sldId id="652" r:id="rId5"/>
    <p:sldId id="661" r:id="rId6"/>
    <p:sldId id="813" r:id="rId7"/>
    <p:sldId id="653" r:id="rId8"/>
    <p:sldId id="663" r:id="rId9"/>
    <p:sldId id="662" r:id="rId10"/>
    <p:sldId id="655" r:id="rId11"/>
    <p:sldId id="656" r:id="rId12"/>
    <p:sldId id="657" r:id="rId13"/>
    <p:sldId id="658" r:id="rId14"/>
    <p:sldId id="659" r:id="rId15"/>
    <p:sldId id="660" r:id="rId16"/>
    <p:sldId id="1064" r:id="rId17"/>
    <p:sldId id="986" r:id="rId18"/>
    <p:sldId id="809" r:id="rId19"/>
    <p:sldId id="810" r:id="rId20"/>
    <p:sldId id="811" r:id="rId21"/>
    <p:sldId id="992" r:id="rId22"/>
    <p:sldId id="993" r:id="rId23"/>
    <p:sldId id="994" r:id="rId24"/>
    <p:sldId id="995" r:id="rId25"/>
    <p:sldId id="996" r:id="rId26"/>
    <p:sldId id="997" r:id="rId27"/>
    <p:sldId id="998" r:id="rId28"/>
    <p:sldId id="999" r:id="rId29"/>
    <p:sldId id="1000" r:id="rId30"/>
    <p:sldId id="1001" r:id="rId31"/>
    <p:sldId id="1002" r:id="rId32"/>
    <p:sldId id="1003" r:id="rId33"/>
    <p:sldId id="1004" r:id="rId34"/>
    <p:sldId id="1005" r:id="rId35"/>
    <p:sldId id="1006" r:id="rId36"/>
    <p:sldId id="1007" r:id="rId37"/>
    <p:sldId id="1008" r:id="rId38"/>
    <p:sldId id="1009" r:id="rId39"/>
    <p:sldId id="1010" r:id="rId40"/>
    <p:sldId id="1011" r:id="rId41"/>
    <p:sldId id="1012" r:id="rId42"/>
    <p:sldId id="1013" r:id="rId43"/>
    <p:sldId id="1014" r:id="rId44"/>
    <p:sldId id="1015" r:id="rId45"/>
    <p:sldId id="1016" r:id="rId46"/>
    <p:sldId id="1017" r:id="rId47"/>
    <p:sldId id="1018" r:id="rId48"/>
    <p:sldId id="1019" r:id="rId49"/>
    <p:sldId id="1020" r:id="rId50"/>
    <p:sldId id="1021" r:id="rId51"/>
    <p:sldId id="1022" r:id="rId52"/>
    <p:sldId id="1023" r:id="rId53"/>
    <p:sldId id="1024" r:id="rId54"/>
    <p:sldId id="1025" r:id="rId55"/>
    <p:sldId id="1026" r:id="rId56"/>
    <p:sldId id="1027" r:id="rId57"/>
    <p:sldId id="1028" r:id="rId58"/>
    <p:sldId id="1029" r:id="rId59"/>
    <p:sldId id="1030" r:id="rId60"/>
    <p:sldId id="1031" r:id="rId61"/>
    <p:sldId id="1032" r:id="rId62"/>
    <p:sldId id="1033" r:id="rId63"/>
    <p:sldId id="1034" r:id="rId64"/>
    <p:sldId id="1035" r:id="rId65"/>
    <p:sldId id="1036" r:id="rId66"/>
    <p:sldId id="1037" r:id="rId67"/>
    <p:sldId id="1038" r:id="rId68"/>
    <p:sldId id="1039" r:id="rId69"/>
    <p:sldId id="1040" r:id="rId70"/>
    <p:sldId id="1041" r:id="rId71"/>
    <p:sldId id="1042" r:id="rId72"/>
    <p:sldId id="1043" r:id="rId73"/>
    <p:sldId id="1044" r:id="rId74"/>
    <p:sldId id="1045" r:id="rId75"/>
    <p:sldId id="1046" r:id="rId76"/>
    <p:sldId id="1047" r:id="rId77"/>
    <p:sldId id="1048" r:id="rId78"/>
    <p:sldId id="1049" r:id="rId79"/>
    <p:sldId id="1050" r:id="rId80"/>
    <p:sldId id="1051" r:id="rId81"/>
    <p:sldId id="1052" r:id="rId82"/>
    <p:sldId id="1053" r:id="rId83"/>
    <p:sldId id="1054" r:id="rId84"/>
    <p:sldId id="1055" r:id="rId85"/>
    <p:sldId id="1056" r:id="rId86"/>
    <p:sldId id="1057" r:id="rId87"/>
    <p:sldId id="1058" r:id="rId88"/>
    <p:sldId id="1059" r:id="rId89"/>
    <p:sldId id="1060" r:id="rId90"/>
    <p:sldId id="1066" r:id="rId91"/>
    <p:sldId id="899" r:id="rId92"/>
    <p:sldId id="896" r:id="rId93"/>
    <p:sldId id="897" r:id="rId94"/>
    <p:sldId id="898" r:id="rId95"/>
    <p:sldId id="893" r:id="rId96"/>
    <p:sldId id="1063" r:id="rId97"/>
  </p:sldIdLst>
  <p:sldSz cx="9144000" cy="6858000" type="screen4x3"/>
  <p:notesSz cx="6858000" cy="9144000"/>
  <p:custDataLst>
    <p:tags r:id="rId100"/>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B42B00"/>
    <a:srgbClr val="FF00FF"/>
    <a:srgbClr val="FFCCFF"/>
    <a:srgbClr val="CC99FF"/>
    <a:srgbClr val="800080"/>
    <a:srgbClr val="CC6600"/>
    <a:srgbClr val="008000"/>
    <a:srgbClr val="A50021"/>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68" d="100"/>
          <a:sy n="68" d="100"/>
        </p:scale>
        <p:origin x="-36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handoutMaster" Target="handoutMasters/handout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pic>
        <p:nvPicPr>
          <p:cNvPr id="6" name="Picture 1041" descr="ou201_logo"/>
          <p:cNvPicPr>
            <a:picLocks noChangeAspect="1" noChangeArrowheads="1"/>
          </p:cNvPicPr>
          <p:nvPr userDrawn="1"/>
        </p:nvPicPr>
        <p:blipFill>
          <a:blip r:embed="rId2" cstate="print"/>
          <a:srcRect/>
          <a:stretch>
            <a:fillRect/>
          </a:stretch>
        </p:blipFill>
        <p:spPr bwMode="auto">
          <a:xfrm>
            <a:off x="147638" y="2578100"/>
            <a:ext cx="474662" cy="687388"/>
          </a:xfrm>
          <a:prstGeom prst="rect">
            <a:avLst/>
          </a:prstGeom>
          <a:noFill/>
          <a:ln w="9525">
            <a:noFill/>
            <a:miter lim="800000"/>
            <a:headEnd/>
            <a:tailEnd/>
          </a:ln>
        </p:spPr>
      </p:pic>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Rectangle 4"/>
          <p:cNvSpPr/>
          <p:nvPr userDrawn="1"/>
        </p:nvSpPr>
        <p:spPr bwMode="auto">
          <a:xfrm>
            <a:off x="6329363"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6" name="Slide Number Placeholder 3"/>
          <p:cNvSpPr>
            <a:spLocks noGrp="1"/>
          </p:cNvSpPr>
          <p:nvPr>
            <p:ph type="sldNum" sz="quarter" idx="11"/>
          </p:nvPr>
        </p:nvSpPr>
        <p:spPr/>
        <p:txBody>
          <a:bodyPr/>
          <a:lstStyle>
            <a:lvl1pPr>
              <a:defRPr smtClean="0"/>
            </a:lvl1pPr>
          </a:lstStyle>
          <a:p>
            <a:pPr>
              <a:defRPr/>
            </a:pPr>
            <a:fld id="{81A5A790-6F19-4F0E-8844-552503E9D15C}"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Distributed Par</a:t>
            </a:r>
            <a:endParaRPr lang="en-US" dirty="0"/>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grpSp>
        <p:nvGrpSpPr>
          <p:cNvPr id="3076" name="Group 41"/>
          <p:cNvGrpSpPr>
            <a:grpSpLocks/>
          </p:cNvGrpSpPr>
          <p:nvPr userDrawn="1"/>
        </p:nvGrpSpPr>
        <p:grpSpPr bwMode="auto">
          <a:xfrm>
            <a:off x="228600" y="6096000"/>
            <a:ext cx="2362200" cy="598488"/>
            <a:chOff x="384" y="3840"/>
            <a:chExt cx="1488" cy="377"/>
          </a:xfrm>
        </p:grpSpPr>
        <p:pic>
          <p:nvPicPr>
            <p:cNvPr id="3084" name="Picture 15" descr="ou201_logo"/>
            <p:cNvPicPr>
              <a:picLocks noChangeAspect="1" noChangeArrowheads="1"/>
            </p:cNvPicPr>
            <p:nvPr userDrawn="1"/>
          </p:nvPicPr>
          <p:blipFill>
            <a:blip r:embed="rId16" cstate="print"/>
            <a:srcRect/>
            <a:stretch>
              <a:fillRect/>
            </a:stretch>
          </p:blipFill>
          <p:spPr bwMode="auto">
            <a:xfrm>
              <a:off x="912" y="3870"/>
              <a:ext cx="248" cy="339"/>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384" y="3840"/>
              <a:ext cx="489" cy="345"/>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152" y="3840"/>
              <a:ext cx="720" cy="377"/>
            </a:xfrm>
            <a:prstGeom prst="rect">
              <a:avLst/>
            </a:prstGeom>
            <a:noFill/>
            <a:ln w="9525">
              <a:noFill/>
              <a:miter lim="800000"/>
              <a:headEnd/>
              <a:tailEnd/>
            </a:ln>
          </p:spPr>
        </p:pic>
      </p:grpSp>
      <p:sp>
        <p:nvSpPr>
          <p:cNvPr id="58375" name="Rectangle 7"/>
          <p:cNvSpPr>
            <a:spLocks noChangeArrowheads="1"/>
          </p:cNvSpPr>
          <p:nvPr/>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081" name="Picture 62" descr="ou201_logo"/>
          <p:cNvPicPr>
            <a:picLocks noChangeAspect="1" noChangeArrowheads="1"/>
          </p:cNvPicPr>
          <p:nvPr userDrawn="1"/>
        </p:nvPicPr>
        <p:blipFill>
          <a:blip r:embed="rId19" cstate="print"/>
          <a:srcRect/>
          <a:stretch>
            <a:fillRect/>
          </a:stretch>
        </p:blipFill>
        <p:spPr bwMode="auto">
          <a:xfrm>
            <a:off x="114300" y="508000"/>
            <a:ext cx="474663" cy="6873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ipe2011@yaho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justinsmith@wolfram.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hodor.org/petascale/participation/internships/" TargetMode="Externa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6.jpeg"/><Relationship Id="rId11" Type="http://schemas.openxmlformats.org/officeDocument/2006/relationships/image" Target="../media/image20.png"/><Relationship Id="rId5" Type="http://schemas.openxmlformats.org/officeDocument/2006/relationships/image" Target="../media/image15.jpe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hyperlink" Target="http://symposium2011.oscer.ou.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slideLayout" Target="../slideLayouts/slideLayout2.xml"/><Relationship Id="rId4" Type="http://schemas.openxmlformats.org/officeDocument/2006/relationships/image" Target="../media/image23.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youtube.com/watch?v=8k1UOEYIQR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4.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slideLayout" Target="../slideLayouts/slideLayout13.xml"/><Relationship Id="rId1" Type="http://schemas.openxmlformats.org/officeDocument/2006/relationships/tags" Target="../tags/tag1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hyperlink" Target="http://www.tandberg.com/" TargetMode="External"/><Relationship Id="rId2" Type="http://schemas.openxmlformats.org/officeDocument/2006/relationships/hyperlink" Target="http://www.polycom.com/" TargetMode="External"/><Relationship Id="rId1" Type="http://schemas.openxmlformats.org/officeDocument/2006/relationships/slideLayout" Target="../slideLayouts/slideLayout2.xml"/><Relationship Id="rId5" Type="http://schemas.openxmlformats.org/officeDocument/2006/relationships/hyperlink" Target="http://www.onenet.net/" TargetMode="External"/><Relationship Id="rId4" Type="http://schemas.openxmlformats.org/officeDocument/2006/relationships/hyperlink" Target="http://www.lifesize.com/" TargetMode="Externa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5.xml.rels><?xml version="1.0" encoding="UTF-8" standalone="yes"?>
<Relationships xmlns="http://schemas.openxmlformats.org/package/2006/relationships"><Relationship Id="rId3" Type="http://schemas.openxmlformats.org/officeDocument/2006/relationships/hyperlink" Target="http://164.58.250.47/codian_video_decoder.msi" TargetMode="External"/><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 Id="rId4" Type="http://schemas.openxmlformats.org/officeDocument/2006/relationships/hyperlink" Target="http://164.58.250.47/" TargetMode="Externa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6.xml.rels><?xml version="1.0" encoding="UTF-8" standalone="yes"?>
<Relationships xmlns="http://schemas.openxmlformats.org/package/2006/relationships"><Relationship Id="rId2" Type="http://schemas.openxmlformats.org/officeDocument/2006/relationships/hyperlink" Target="http://xmeeting.sourceforge.net/"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8.xml.rels><?xml version="1.0" encoding="UTF-8" standalone="yes"?>
<Relationships xmlns="http://schemas.openxmlformats.org/package/2006/relationships"><Relationship Id="rId2" Type="http://schemas.openxmlformats.org/officeDocument/2006/relationships/hyperlink" Target="http://www.apple.com/quicktime/"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hyperlink" Target="mailto:justinsmith@wolfram.com" TargetMode="Externa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8" Type="http://schemas.openxmlformats.org/officeDocument/2006/relationships/hyperlink" Target="http://shodor.org/petascale/participation/internships/" TargetMode="Externa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tags" Target="../tags/tag64.xml"/><Relationship Id="rId6" Type="http://schemas.openxmlformats.org/officeDocument/2006/relationships/image" Target="../media/image16.jpeg"/><Relationship Id="rId11" Type="http://schemas.openxmlformats.org/officeDocument/2006/relationships/image" Target="../media/image20.png"/><Relationship Id="rId5" Type="http://schemas.openxmlformats.org/officeDocument/2006/relationships/image" Target="../media/image15.jpe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hyperlink" Target="http://symposium2011.oscer.ou.edu/" TargetMode="Externa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hyperlink" Target="http://www.oscer.ou.edu/" TargetMode="Externa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838200"/>
            <a:ext cx="7924800" cy="2362200"/>
          </a:xfrm>
        </p:spPr>
        <p:txBody>
          <a:bodyPr/>
          <a:lstStyle/>
          <a:p>
            <a:pPr eaLnBrk="1" hangingPunct="1">
              <a:lnSpc>
                <a:spcPct val="90000"/>
              </a:lnSpc>
              <a:defRPr/>
            </a:pPr>
            <a:r>
              <a:rPr lang="en-US" sz="5400" dirty="0" smtClean="0">
                <a:effectLst>
                  <a:outerShdw blurRad="38100" dist="38100" dir="2700000" algn="tl">
                    <a:srgbClr val="C0C0C0"/>
                  </a:outerShdw>
                </a:effectLst>
                <a:latin typeface="Arial Black" pitchFamily="34" charset="0"/>
              </a:rPr>
              <a:t>Supercomputing</a:t>
            </a:r>
            <a:br>
              <a:rPr lang="en-US" sz="5400" dirty="0" smtClean="0">
                <a:effectLst>
                  <a:outerShdw blurRad="38100" dist="38100" dir="2700000" algn="tl">
                    <a:srgbClr val="C0C0C0"/>
                  </a:outerShdw>
                </a:effectLst>
                <a:latin typeface="Arial Black" pitchFamily="34" charset="0"/>
              </a:rPr>
            </a:br>
            <a:r>
              <a:rPr lang="en-US" sz="5400" dirty="0" smtClean="0">
                <a:effectLst>
                  <a:outerShdw blurRad="38100" dist="38100" dir="2700000" algn="tl">
                    <a:srgbClr val="C0C0C0"/>
                  </a:outerShdw>
                </a:effectLst>
                <a:latin typeface="Arial Black" pitchFamily="34" charset="0"/>
              </a:rPr>
              <a:t>in Plain English</a:t>
            </a:r>
            <a:br>
              <a:rPr lang="en-US" sz="5400" dirty="0" smtClean="0">
                <a:effectLst>
                  <a:outerShdw blurRad="38100" dist="38100" dir="2700000" algn="tl">
                    <a:srgbClr val="C0C0C0"/>
                  </a:outerShdw>
                </a:effectLst>
                <a:latin typeface="Arial Black" pitchFamily="34" charset="0"/>
              </a:rPr>
            </a:br>
            <a:r>
              <a:rPr lang="en-US" dirty="0" smtClean="0">
                <a:solidFill>
                  <a:schemeClr val="tx1"/>
                </a:solidFill>
                <a:effectLst>
                  <a:outerShdw blurRad="38100" dist="38100" dir="2700000" algn="tl">
                    <a:srgbClr val="C0C0C0"/>
                  </a:outerShdw>
                </a:effectLst>
              </a:rPr>
              <a:t> Distributed Multiprocessing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r>
              <a:rPr lang="en-US" sz="3600" b="1" dirty="0" smtClean="0"/>
              <a:t>Henry Neeman, Director</a:t>
            </a:r>
          </a:p>
          <a:p>
            <a:pPr eaLnBrk="1" hangingPunct="1">
              <a:lnSpc>
                <a:spcPct val="70000"/>
              </a:lnSpc>
            </a:pPr>
            <a:r>
              <a:rPr lang="en-US" b="1" dirty="0" smtClean="0"/>
              <a:t>OU Supercomputing Center for Education &amp; Research</a:t>
            </a:r>
          </a:p>
          <a:p>
            <a:pPr eaLnBrk="1" hangingPunct="1">
              <a:lnSpc>
                <a:spcPct val="70000"/>
              </a:lnSpc>
            </a:pPr>
            <a:r>
              <a:rPr lang="en-US" sz="2200" b="1" dirty="0" smtClean="0"/>
              <a:t>University of Oklahoma Information Technology</a:t>
            </a:r>
          </a:p>
          <a:p>
            <a:pPr eaLnBrk="1" hangingPunct="1">
              <a:lnSpc>
                <a:spcPct val="70000"/>
              </a:lnSpc>
            </a:pPr>
            <a:r>
              <a:rPr lang="en-US" sz="2000" b="1" dirty="0" smtClean="0"/>
              <a:t>Tuesday March 22 2011</a:t>
            </a:r>
          </a:p>
        </p:txBody>
      </p:sp>
      <p:grpSp>
        <p:nvGrpSpPr>
          <p:cNvPr id="11269" name="Group 11"/>
          <p:cNvGrpSpPr>
            <a:grpSpLocks/>
          </p:cNvGrpSpPr>
          <p:nvPr/>
        </p:nvGrpSpPr>
        <p:grpSpPr bwMode="auto">
          <a:xfrm>
            <a:off x="2362200" y="4876800"/>
            <a:ext cx="5029200" cy="1354138"/>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a:t>Phone Bridge</a:t>
            </a:r>
          </a:p>
        </p:txBody>
      </p:sp>
      <p:sp>
        <p:nvSpPr>
          <p:cNvPr id="454659" name="Rectangle 3"/>
          <p:cNvSpPr>
            <a:spLocks noGrp="1" noChangeArrowheads="1"/>
          </p:cNvSpPr>
          <p:nvPr>
            <p:ph type="body" idx="1"/>
          </p:nvPr>
        </p:nvSpPr>
        <p:spPr/>
        <p:txBody>
          <a:bodyPr/>
          <a:lstStyle/>
          <a:p>
            <a:pPr>
              <a:buFont typeface="Wingdings" pitchFamily="2" charset="2"/>
              <a:buNone/>
            </a:pPr>
            <a:r>
              <a:rPr lang="en-US" dirty="0"/>
              <a:t>If all else fails, you can call into our toll free phone bridge:</a:t>
            </a:r>
          </a:p>
          <a:p>
            <a:pPr algn="ctr">
              <a:buNone/>
            </a:pPr>
            <a:r>
              <a:rPr lang="en-US" dirty="0" smtClean="0"/>
              <a:t>US: 1-800-832-0736, *6232874#</a:t>
            </a:r>
          </a:p>
          <a:p>
            <a:pPr algn="ctr">
              <a:buNone/>
            </a:pPr>
            <a:r>
              <a:rPr lang="en-US" dirty="0" smtClean="0"/>
              <a:t>International: 303-330-0440, *6232874#</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is charged per connection per minute, so our preference is to minimize the number of connections.</a:t>
            </a:r>
          </a:p>
          <a:p>
            <a:pPr>
              <a:buFont typeface="Wingdings" pitchFamily="2" charset="2"/>
              <a:buNone/>
            </a:pPr>
            <a:r>
              <a:rPr lang="en-US" dirty="0"/>
              <a:t>Many thanks to Amy </a:t>
            </a:r>
            <a:r>
              <a:rPr lang="en-US" dirty="0" err="1"/>
              <a:t>Apon</a:t>
            </a:r>
            <a:r>
              <a:rPr lang="en-US" dirty="0"/>
              <a:t> and U Arkansas for providing the </a:t>
            </a:r>
            <a:r>
              <a:rPr lang="en-US" dirty="0" smtClean="0"/>
              <a:t>previous toll </a:t>
            </a:r>
            <a:r>
              <a:rPr lang="en-US" dirty="0"/>
              <a:t>free phone bridge.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a:t>No matter how you connect, please mute yourself, so that we cannot hear you.</a:t>
            </a:r>
          </a:p>
          <a:p>
            <a:pPr>
              <a:buFont typeface="Wingdings" pitchFamily="2" charset="2"/>
              <a:buNone/>
            </a:pPr>
            <a:r>
              <a:rPr lang="en-US"/>
              <a:t>At OU, we will turn off the sound on all conferencing technologies.</a:t>
            </a:r>
          </a:p>
          <a:p>
            <a:pPr>
              <a:buFont typeface="Wingdings" pitchFamily="2" charset="2"/>
              <a:buNone/>
            </a:pPr>
            <a:r>
              <a:rPr lang="en-US"/>
              <a:t>That way, we won’t have problems with echo cancellation.</a:t>
            </a:r>
          </a:p>
          <a:p>
            <a:pPr>
              <a:buFont typeface="Wingdings" pitchFamily="2" charset="2"/>
              <a:buNone/>
            </a:pPr>
            <a:r>
              <a:rPr lang="en-US"/>
              <a:t>Of course, that means we cannot hear questions.</a:t>
            </a:r>
          </a:p>
          <a:p>
            <a:pPr>
              <a:buFont typeface="Wingdings" pitchFamily="2" charset="2"/>
              <a:buNone/>
            </a:pPr>
            <a:r>
              <a:rPr lang="en-US"/>
              <a:t>So for questions, you’ll need to send some kind of text.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a:t>Questions via Text: iLinc or E-mail</a:t>
            </a:r>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via </a:t>
            </a:r>
            <a:r>
              <a:rPr lang="en-US" dirty="0" smtClean="0"/>
              <a:t>e-mail </a:t>
            </a:r>
            <a:r>
              <a:rPr lang="en-US" dirty="0"/>
              <a:t>to</a:t>
            </a:r>
            <a:r>
              <a:rPr lang="en-US" dirty="0">
                <a:latin typeface="Courier New" pitchFamily="49" charset="0"/>
                <a:cs typeface="Courier New" pitchFamily="49" charset="0"/>
              </a:rPr>
              <a:t> </a:t>
            </a:r>
            <a:r>
              <a:rPr lang="en-US" b="1" dirty="0" smtClean="0">
                <a:latin typeface="Courier New" pitchFamily="49" charset="0"/>
                <a:cs typeface="Courier New" pitchFamily="49" charset="0"/>
                <a:hlinkClick r:id="rId2"/>
              </a:rPr>
              <a:t>sipe2011@yahoo.com</a:t>
            </a:r>
            <a:r>
              <a:rPr lang="en-US" dirty="0" smtClean="0"/>
              <a:t>.</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13</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a:t>OSCER operations </a:t>
            </a:r>
            <a:r>
              <a:rPr lang="en-US" sz="2000" dirty="0" smtClean="0"/>
              <a:t>staff: Brandon </a:t>
            </a:r>
            <a:r>
              <a:rPr lang="en-US" sz="2000" dirty="0"/>
              <a:t>George, Dave Akin, Brett Zimmerman, Josh </a:t>
            </a:r>
            <a:r>
              <a:rPr lang="en-US" sz="2000" dirty="0" smtClean="0"/>
              <a:t>Alexander</a:t>
            </a:r>
          </a:p>
          <a:p>
            <a:pPr>
              <a:lnSpc>
                <a:spcPct val="90000"/>
              </a:lnSpc>
            </a:pPr>
            <a:r>
              <a:rPr lang="en-US" sz="2000" dirty="0" smtClean="0"/>
              <a:t>Horst </a:t>
            </a:r>
            <a:r>
              <a:rPr lang="en-US" sz="2000" dirty="0" err="1" smtClean="0"/>
              <a:t>Severini</a:t>
            </a:r>
            <a:r>
              <a:rPr lang="en-US" sz="2000" dirty="0" smtClean="0"/>
              <a:t>, OSCER Associate Director for Remote &amp; Heterogeneous Computing</a:t>
            </a:r>
            <a:endParaRPr lang="en-US" sz="2000" dirty="0"/>
          </a:p>
          <a:p>
            <a:pPr>
              <a:lnSpc>
                <a:spcPct val="90000"/>
              </a:lnSpc>
            </a:pPr>
            <a:r>
              <a:rPr lang="en-US" sz="2000" dirty="0"/>
              <a:t>OU Research Campus staff (Patrick Calhoun, </a:t>
            </a:r>
            <a:r>
              <a:rPr lang="en-US" sz="2000" dirty="0" smtClean="0"/>
              <a:t>Mark </a:t>
            </a:r>
            <a:r>
              <a:rPr lang="en-US" sz="2000" dirty="0" err="1" smtClean="0"/>
              <a:t>McAvoy</a:t>
            </a:r>
            <a:r>
              <a:rPr lang="en-US" sz="2000" dirty="0" smtClean="0"/>
              <a:t>)</a:t>
            </a:r>
            <a:endParaRPr lang="en-US" sz="2000" dirty="0"/>
          </a:p>
          <a:p>
            <a:pPr>
              <a:lnSpc>
                <a:spcPct val="90000"/>
              </a:lnSpc>
            </a:pPr>
            <a:r>
              <a:rPr lang="en-US" sz="2000" dirty="0"/>
              <a:t>Kevin Blake, OU IT (videographer)</a:t>
            </a:r>
          </a:p>
          <a:p>
            <a:pPr>
              <a:lnSpc>
                <a:spcPct val="90000"/>
              </a:lnSpc>
            </a:pPr>
            <a:r>
              <a:rPr lang="en-US" sz="2000" dirty="0" smtClean="0"/>
              <a:t>John Chapman, Jeff </a:t>
            </a:r>
            <a:r>
              <a:rPr lang="en-US" sz="2000" dirty="0" err="1" smtClean="0"/>
              <a:t>Pummill</a:t>
            </a:r>
            <a:r>
              <a:rPr lang="en-US" sz="2000" dirty="0" smtClean="0"/>
              <a:t> </a:t>
            </a:r>
            <a:r>
              <a:rPr lang="en-US" sz="2000" dirty="0"/>
              <a:t>and Amy </a:t>
            </a:r>
            <a:r>
              <a:rPr lang="en-US" sz="2000" dirty="0" err="1"/>
              <a:t>Apon</a:t>
            </a:r>
            <a:r>
              <a:rPr lang="en-US" sz="2000" dirty="0"/>
              <a:t>, U Arkansas</a:t>
            </a:r>
          </a:p>
          <a:p>
            <a:pPr>
              <a:lnSpc>
                <a:spcPct val="90000"/>
              </a:lnSpc>
            </a:pPr>
            <a:r>
              <a:rPr lang="en-US" sz="2000" dirty="0" smtClean="0"/>
              <a:t>James Deaton and Roger Holder, </a:t>
            </a:r>
            <a:r>
              <a:rPr lang="en-US" sz="2000" dirty="0" err="1" smtClean="0"/>
              <a:t>OneNet</a:t>
            </a:r>
            <a:endParaRPr lang="en-US" sz="2000" dirty="0" smtClean="0"/>
          </a:p>
          <a:p>
            <a:pPr>
              <a:lnSpc>
                <a:spcPct val="90000"/>
              </a:lnSpc>
            </a:pPr>
            <a:r>
              <a:rPr lang="en-US" sz="2000" dirty="0" smtClean="0"/>
              <a:t>Tim Miller, Wake Forest U</a:t>
            </a:r>
          </a:p>
          <a:p>
            <a:pPr>
              <a:lnSpc>
                <a:spcPct val="90000"/>
              </a:lnSpc>
            </a:pPr>
            <a:r>
              <a:rPr lang="en-US" sz="2000" dirty="0" smtClean="0"/>
              <a:t>Jamie </a:t>
            </a:r>
            <a:r>
              <a:rPr lang="en-US" sz="2000" dirty="0" err="1" smtClean="0"/>
              <a:t>Hegarty</a:t>
            </a:r>
            <a:r>
              <a:rPr lang="en-US" sz="2000" dirty="0" smtClean="0"/>
              <a:t> </a:t>
            </a:r>
            <a:r>
              <a:rPr lang="en-US" sz="2000" dirty="0" err="1" smtClean="0"/>
              <a:t>Schwettmann</a:t>
            </a:r>
            <a:r>
              <a:rPr lang="en-US" sz="2000" dirty="0" smtClean="0"/>
              <a:t>, i11 Industries</a:t>
            </a:r>
            <a:endParaRPr lang="en-US" sz="2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14</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15</a:t>
            </a:fld>
            <a:endParaRPr lang="en-US"/>
          </a:p>
        </p:txBody>
      </p:sp>
      <p:sp>
        <p:nvSpPr>
          <p:cNvPr id="538626" name="Rectangle 2"/>
          <p:cNvSpPr>
            <a:spLocks noGrp="1" noChangeArrowheads="1"/>
          </p:cNvSpPr>
          <p:nvPr>
            <p:ph type="title"/>
          </p:nvPr>
        </p:nvSpPr>
        <p:spPr/>
        <p:txBody>
          <a:bodyPr/>
          <a:lstStyle/>
          <a:p>
            <a:r>
              <a:rPr lang="en-US" sz="3600"/>
              <a:t>Supercomputing Exercises</a:t>
            </a:r>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first exercise is already posted at:</a:t>
            </a:r>
          </a:p>
          <a:p>
            <a:pPr algn="ctr">
              <a:lnSpc>
                <a:spcPct val="90000"/>
              </a:lnSpc>
              <a:buFont typeface="Wingdings" pitchFamily="2" charset="2"/>
              <a:buNone/>
            </a:pPr>
            <a:r>
              <a:rPr lang="en-US" b="1" dirty="0">
                <a:latin typeface="Courier New" pitchFamily="49" charset="0"/>
                <a:hlinkClick r:id="rId2"/>
              </a:rPr>
              <a:t>http://www.oscer.ou.edu/education.php</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p>
          <a:p>
            <a:pPr>
              <a:lnSpc>
                <a:spcPct val="90000"/>
              </a:lnSpc>
            </a:pPr>
            <a:r>
              <a:rPr lang="en-US" dirty="0"/>
              <a:t>This week’s </a:t>
            </a:r>
            <a:r>
              <a:rPr lang="en-US" dirty="0" smtClean="0"/>
              <a:t>N-Body exercise </a:t>
            </a:r>
            <a:r>
              <a:rPr lang="en-US" dirty="0"/>
              <a:t>will </a:t>
            </a:r>
            <a:r>
              <a:rPr lang="en-US" dirty="0" smtClean="0"/>
              <a:t>give you experience parallelizing using MPI.</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Mathematica</a:t>
            </a:r>
            <a:r>
              <a:rPr lang="en-US" dirty="0" smtClean="0"/>
              <a:t> Workshop Tue Apr 5</a:t>
            </a:r>
            <a:endParaRPr lang="en-US" dirty="0"/>
          </a:p>
        </p:txBody>
      </p:sp>
      <p:sp>
        <p:nvSpPr>
          <p:cNvPr id="3" name="Content Placeholder 2"/>
          <p:cNvSpPr>
            <a:spLocks noGrp="1"/>
          </p:cNvSpPr>
          <p:nvPr>
            <p:ph idx="1"/>
          </p:nvPr>
        </p:nvSpPr>
        <p:spPr>
          <a:xfrm>
            <a:off x="609600" y="1295400"/>
            <a:ext cx="7924800" cy="4648200"/>
          </a:xfrm>
        </p:spPr>
        <p:txBody>
          <a:bodyPr/>
          <a:lstStyle/>
          <a:p>
            <a:pPr>
              <a:spcBef>
                <a:spcPts val="0"/>
              </a:spcBef>
            </a:pPr>
            <a:r>
              <a:rPr lang="en-US" dirty="0" smtClean="0"/>
              <a:t>OU will be hosting a </a:t>
            </a:r>
            <a:r>
              <a:rPr lang="en-US" b="1" u="sng" dirty="0" smtClean="0"/>
              <a:t>FREE</a:t>
            </a:r>
            <a:r>
              <a:rPr lang="en-US" dirty="0" smtClean="0"/>
              <a:t> workshop on </a:t>
            </a:r>
            <a:r>
              <a:rPr lang="en-US" dirty="0" err="1" smtClean="0"/>
              <a:t>Mathematica</a:t>
            </a:r>
            <a:r>
              <a:rPr lang="en-US" dirty="0" smtClean="0"/>
              <a:t>:</a:t>
            </a:r>
          </a:p>
          <a:p>
            <a:pPr lvl="1">
              <a:spcBef>
                <a:spcPts val="0"/>
              </a:spcBef>
            </a:pPr>
            <a:r>
              <a:rPr lang="en-US" sz="2000" dirty="0" smtClean="0"/>
              <a:t>Tue Apr 5 3:00pm, right after SiPE</a:t>
            </a:r>
          </a:p>
          <a:p>
            <a:pPr lvl="1">
              <a:spcBef>
                <a:spcPts val="0"/>
              </a:spcBef>
            </a:pPr>
            <a:r>
              <a:rPr lang="en-US" sz="2000" dirty="0" smtClean="0"/>
              <a:t>Available live, in person at SRTC or via videoconferencing</a:t>
            </a:r>
          </a:p>
          <a:p>
            <a:pPr lvl="1">
              <a:spcBef>
                <a:spcPts val="0"/>
              </a:spcBef>
            </a:pPr>
            <a:r>
              <a:rPr lang="en-US" sz="2000" dirty="0" smtClean="0"/>
              <a:t>Also will be recorded for playback</a:t>
            </a:r>
          </a:p>
          <a:p>
            <a:pPr>
              <a:spcBef>
                <a:spcPts val="0"/>
              </a:spcBef>
            </a:pPr>
            <a:r>
              <a:rPr lang="en-US" dirty="0" smtClean="0"/>
              <a:t> To register, send e-mail containing the information below to</a:t>
            </a:r>
            <a:r>
              <a:rPr lang="en-US" dirty="0" smtClean="0">
                <a:latin typeface="Courier New" pitchFamily="49" charset="0"/>
                <a:cs typeface="Courier New" pitchFamily="49" charset="0"/>
              </a:rPr>
              <a:t> </a:t>
            </a:r>
            <a:r>
              <a:rPr lang="en-US" dirty="0" smtClean="0">
                <a:latin typeface="Courier New" pitchFamily="49" charset="0"/>
                <a:cs typeface="Courier New" pitchFamily="49" charset="0"/>
                <a:hlinkClick r:id="rId2"/>
              </a:rPr>
              <a:t>justinsmith@wolfram.com</a:t>
            </a:r>
            <a:r>
              <a:rPr lang="en-US" dirty="0" smtClean="0"/>
              <a:t>, with:</a:t>
            </a:r>
          </a:p>
          <a:p>
            <a:pPr lvl="1">
              <a:spcBef>
                <a:spcPts val="0"/>
              </a:spcBef>
            </a:pPr>
            <a:r>
              <a:rPr lang="en-US" sz="2000" dirty="0" smtClean="0"/>
              <a:t>your name;</a:t>
            </a:r>
          </a:p>
          <a:p>
            <a:pPr lvl="1">
              <a:spcBef>
                <a:spcPts val="0"/>
              </a:spcBef>
            </a:pPr>
            <a:r>
              <a:rPr lang="en-US" sz="2000" dirty="0" smtClean="0"/>
              <a:t>your e-mail address;</a:t>
            </a:r>
          </a:p>
          <a:p>
            <a:pPr lvl="1">
              <a:spcBef>
                <a:spcPts val="0"/>
              </a:spcBef>
            </a:pPr>
            <a:r>
              <a:rPr lang="en-US" sz="2000" dirty="0" smtClean="0"/>
              <a:t>your institution/company/agency/organization;</a:t>
            </a:r>
          </a:p>
          <a:p>
            <a:pPr lvl="1">
              <a:spcBef>
                <a:spcPts val="0"/>
              </a:spcBef>
            </a:pPr>
            <a:r>
              <a:rPr lang="en-US" sz="2000" dirty="0" smtClean="0"/>
              <a:t>your department/division;</a:t>
            </a:r>
          </a:p>
          <a:p>
            <a:pPr lvl="1">
              <a:spcBef>
                <a:spcPts val="0"/>
              </a:spcBef>
            </a:pPr>
            <a:r>
              <a:rPr lang="en-US" sz="2000" dirty="0" smtClean="0"/>
              <a:t>your status (undergrad, grad student, staff, faculty, professional etc);</a:t>
            </a:r>
          </a:p>
          <a:p>
            <a:pPr lvl="1">
              <a:spcBef>
                <a:spcPts val="0"/>
              </a:spcBef>
            </a:pPr>
            <a:r>
              <a:rPr lang="en-US" sz="2000" dirty="0" smtClean="0"/>
              <a:t>whether you're a current </a:t>
            </a:r>
            <a:r>
              <a:rPr lang="en-US" sz="2000" dirty="0" err="1" smtClean="0"/>
              <a:t>Mathematica</a:t>
            </a:r>
            <a:r>
              <a:rPr lang="en-US" sz="2000" dirty="0" smtClean="0"/>
              <a:t> user;</a:t>
            </a:r>
          </a:p>
          <a:p>
            <a:pPr lvl="1">
              <a:spcBef>
                <a:spcPts val="0"/>
              </a:spcBef>
            </a:pPr>
            <a:r>
              <a:rPr lang="en-US" sz="2000" dirty="0" smtClean="0"/>
              <a:t>whether you plan to attend in person at OU, live remotely via videoconferencing, or afterwards by watching the recorded streaming video.</a:t>
            </a:r>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s-ES" smtClean="0"/>
              <a:t>Tue March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12763" y="1155700"/>
            <a:ext cx="8118475" cy="762000"/>
          </a:xfrm>
        </p:spPr>
        <p:txBody>
          <a:bodyPr anchor="t"/>
          <a:lstStyle/>
          <a:p>
            <a:pPr algn="l" eaLnBrk="1" hangingPunct="1"/>
            <a:r>
              <a:rPr lang="en-US" sz="3900" b="1" dirty="0" smtClean="0">
                <a:solidFill>
                  <a:srgbClr val="0048BB"/>
                </a:solidFill>
              </a:rPr>
              <a:t>Undergraduate Petascale Internships </a:t>
            </a:r>
            <a:r>
              <a:rPr lang="en-US" sz="4000" b="1" dirty="0" smtClean="0">
                <a:solidFill>
                  <a:srgbClr val="0048BB"/>
                </a:solidFill>
              </a:rPr>
              <a:t/>
            </a:r>
            <a:br>
              <a:rPr lang="en-US" sz="4000" b="1" dirty="0" smtClean="0">
                <a:solidFill>
                  <a:srgbClr val="0048BB"/>
                </a:solidFill>
              </a:rPr>
            </a:br>
            <a:r>
              <a:rPr lang="en-US" sz="2000" b="1" dirty="0" smtClean="0">
                <a:solidFill>
                  <a:srgbClr val="0048BB"/>
                </a:solidFill>
              </a:rPr>
              <a:t/>
            </a:r>
            <a:br>
              <a:rPr lang="en-US" sz="2000" b="1" dirty="0" smtClean="0">
                <a:solidFill>
                  <a:srgbClr val="0048BB"/>
                </a:solidFill>
              </a:rPr>
            </a:br>
            <a:endParaRPr lang="en-US" sz="2000" b="1" dirty="0" smtClean="0">
              <a:solidFill>
                <a:srgbClr val="0048BB"/>
              </a:solidFill>
            </a:endParaRPr>
          </a:p>
        </p:txBody>
      </p:sp>
      <p:pic>
        <p:nvPicPr>
          <p:cNvPr id="15363" name="Picture 4" descr="Picture 1.png"/>
          <p:cNvPicPr>
            <a:picLocks noChangeAspect="1"/>
          </p:cNvPicPr>
          <p:nvPr/>
        </p:nvPicPr>
        <p:blipFill>
          <a:blip r:embed="rId2" cstate="print"/>
          <a:srcRect/>
          <a:stretch>
            <a:fillRect/>
          </a:stretch>
        </p:blipFill>
        <p:spPr bwMode="auto">
          <a:xfrm>
            <a:off x="3057525" y="207963"/>
            <a:ext cx="3028950" cy="1011237"/>
          </a:xfrm>
          <a:prstGeom prst="rect">
            <a:avLst/>
          </a:prstGeom>
          <a:noFill/>
          <a:ln w="9525">
            <a:noFill/>
            <a:miter lim="800000"/>
            <a:headEnd/>
            <a:tailEnd/>
          </a:ln>
        </p:spPr>
      </p:pic>
      <p:pic>
        <p:nvPicPr>
          <p:cNvPr id="15364" name="Picture 5" descr="Picture 2.png"/>
          <p:cNvPicPr>
            <a:picLocks noChangeAspect="1"/>
          </p:cNvPicPr>
          <p:nvPr/>
        </p:nvPicPr>
        <p:blipFill>
          <a:blip r:embed="rId3" cstate="print"/>
          <a:srcRect/>
          <a:stretch>
            <a:fillRect/>
          </a:stretch>
        </p:blipFill>
        <p:spPr bwMode="auto">
          <a:xfrm>
            <a:off x="939800" y="787400"/>
            <a:ext cx="1727200" cy="431800"/>
          </a:xfrm>
          <a:prstGeom prst="rect">
            <a:avLst/>
          </a:prstGeom>
          <a:noFill/>
          <a:ln w="9525">
            <a:noFill/>
            <a:miter lim="800000"/>
            <a:headEnd/>
            <a:tailEnd/>
          </a:ln>
        </p:spPr>
      </p:pic>
      <p:pic>
        <p:nvPicPr>
          <p:cNvPr id="15365" name="Picture 6" descr="Picture 3.png"/>
          <p:cNvPicPr>
            <a:picLocks noChangeAspect="1"/>
          </p:cNvPicPr>
          <p:nvPr/>
        </p:nvPicPr>
        <p:blipFill>
          <a:blip r:embed="rId4" cstate="print"/>
          <a:srcRect/>
          <a:stretch>
            <a:fillRect/>
          </a:stretch>
        </p:blipFill>
        <p:spPr bwMode="auto">
          <a:xfrm>
            <a:off x="6477000" y="685800"/>
            <a:ext cx="1878013" cy="533400"/>
          </a:xfrm>
          <a:prstGeom prst="rect">
            <a:avLst/>
          </a:prstGeom>
          <a:noFill/>
          <a:ln w="9525">
            <a:noFill/>
            <a:miter lim="800000"/>
            <a:headEnd/>
            <a:tailEnd/>
          </a:ln>
        </p:spPr>
      </p:pic>
      <p:pic>
        <p:nvPicPr>
          <p:cNvPr id="15366" name="Picture 7" descr="Picture 4.png"/>
          <p:cNvPicPr>
            <a:picLocks noChangeAspect="1"/>
          </p:cNvPicPr>
          <p:nvPr/>
        </p:nvPicPr>
        <p:blipFill>
          <a:blip r:embed="rId5" cstate="print"/>
          <a:srcRect/>
          <a:stretch>
            <a:fillRect/>
          </a:stretch>
        </p:blipFill>
        <p:spPr bwMode="auto">
          <a:xfrm>
            <a:off x="2628900" y="5410200"/>
            <a:ext cx="3886200" cy="774700"/>
          </a:xfrm>
          <a:prstGeom prst="rect">
            <a:avLst/>
          </a:prstGeom>
          <a:noFill/>
          <a:ln w="9525">
            <a:noFill/>
            <a:miter lim="800000"/>
            <a:headEnd/>
            <a:tailEnd/>
          </a:ln>
        </p:spPr>
      </p:pic>
      <p:pic>
        <p:nvPicPr>
          <p:cNvPr id="15367" name="Picture 8" descr="NSF-logo.jpg"/>
          <p:cNvPicPr>
            <a:picLocks noChangeAspect="1"/>
          </p:cNvPicPr>
          <p:nvPr/>
        </p:nvPicPr>
        <p:blipFill>
          <a:blip r:embed="rId6" cstate="print"/>
          <a:srcRect/>
          <a:stretch>
            <a:fillRect/>
          </a:stretch>
        </p:blipFill>
        <p:spPr bwMode="auto">
          <a:xfrm>
            <a:off x="7696200" y="5410200"/>
            <a:ext cx="928688" cy="928687"/>
          </a:xfrm>
          <a:prstGeom prst="rect">
            <a:avLst/>
          </a:prstGeom>
          <a:noFill/>
          <a:ln w="9525">
            <a:noFill/>
            <a:miter lim="800000"/>
            <a:headEnd/>
            <a:tailEnd/>
          </a:ln>
        </p:spPr>
      </p:pic>
      <p:pic>
        <p:nvPicPr>
          <p:cNvPr id="15368" name="Picture 11" descr="tetrahedron2007xsm.png"/>
          <p:cNvPicPr>
            <a:picLocks noChangeAspect="1"/>
          </p:cNvPicPr>
          <p:nvPr/>
        </p:nvPicPr>
        <p:blipFill>
          <a:blip r:embed="rId7" cstate="print"/>
          <a:srcRect/>
          <a:stretch>
            <a:fillRect/>
          </a:stretch>
        </p:blipFill>
        <p:spPr bwMode="auto">
          <a:xfrm>
            <a:off x="574675" y="5410200"/>
            <a:ext cx="873125" cy="752475"/>
          </a:xfrm>
          <a:prstGeom prst="rect">
            <a:avLst/>
          </a:prstGeom>
          <a:noFill/>
          <a:ln w="9525">
            <a:noFill/>
            <a:miter lim="800000"/>
            <a:headEnd/>
            <a:tailEnd/>
          </a:ln>
        </p:spPr>
      </p:pic>
      <p:sp>
        <p:nvSpPr>
          <p:cNvPr id="15369" name="TextBox 12"/>
          <p:cNvSpPr txBox="1">
            <a:spLocks noChangeArrowheads="1"/>
          </p:cNvSpPr>
          <p:nvPr/>
        </p:nvSpPr>
        <p:spPr bwMode="auto">
          <a:xfrm>
            <a:off x="685800" y="1696328"/>
            <a:ext cx="7772400" cy="3324225"/>
          </a:xfrm>
          <a:prstGeom prst="rect">
            <a:avLst/>
          </a:prstGeom>
          <a:noFill/>
          <a:ln w="9525">
            <a:noFill/>
            <a:miter lim="800000"/>
            <a:headEnd/>
            <a:tailEnd/>
          </a:ln>
        </p:spPr>
        <p:txBody>
          <a:bodyPr>
            <a:spAutoFit/>
          </a:bodyPr>
          <a:lstStyle/>
          <a:p>
            <a:pPr marL="177800" indent="-177800">
              <a:spcAft>
                <a:spcPts val="1200"/>
              </a:spcAft>
              <a:buFont typeface="Arial" charset="0"/>
              <a:buChar char="•"/>
            </a:pPr>
            <a:r>
              <a:rPr lang="en-US" dirty="0">
                <a:solidFill>
                  <a:srgbClr val="0048BB"/>
                </a:solidFill>
                <a:latin typeface="Calibri" pitchFamily="-109" charset="0"/>
              </a:rPr>
              <a:t>NSF support for undergraduate internships involving high-performance computing in science and engineering.</a:t>
            </a:r>
          </a:p>
          <a:p>
            <a:pPr marL="177800" indent="-177800">
              <a:spcAft>
                <a:spcPts val="1200"/>
              </a:spcAft>
              <a:buFont typeface="Arial" charset="0"/>
              <a:buChar char="•"/>
            </a:pPr>
            <a:r>
              <a:rPr lang="en-US" dirty="0">
                <a:solidFill>
                  <a:srgbClr val="0048BB"/>
                </a:solidFill>
                <a:latin typeface="Calibri" pitchFamily="-109" charset="0"/>
              </a:rPr>
              <a:t>Provides a stipend ($5k over the year), a two-week intensive high-performance computing workshop at the National Center for Supercomputing Applications, and travel to the SC11 supercomputing conference in November.</a:t>
            </a:r>
          </a:p>
          <a:p>
            <a:pPr marL="177800" indent="-177800">
              <a:spcAft>
                <a:spcPts val="1200"/>
              </a:spcAft>
              <a:buFont typeface="Arial" charset="0"/>
              <a:buChar char="•"/>
            </a:pPr>
            <a:r>
              <a:rPr lang="en-US" dirty="0">
                <a:solidFill>
                  <a:srgbClr val="0048BB"/>
                </a:solidFill>
                <a:latin typeface="Calibri" pitchFamily="-109" charset="0"/>
              </a:rPr>
              <a:t>This support is intended to allow you to work with a faculty mentor on your campus. Have your faculty mentor fill out an intern position description at the link below. There are also some open positions listed on our site.</a:t>
            </a:r>
          </a:p>
          <a:p>
            <a:pPr marL="177800" indent="-177800">
              <a:spcAft>
                <a:spcPts val="1200"/>
              </a:spcAft>
              <a:buFont typeface="Arial" charset="0"/>
              <a:buChar char="•"/>
            </a:pPr>
            <a:r>
              <a:rPr lang="en-US" dirty="0">
                <a:solidFill>
                  <a:srgbClr val="0048BB"/>
                </a:solidFill>
                <a:latin typeface="Calibri" pitchFamily="-109" charset="0"/>
              </a:rPr>
              <a:t>Student applications and position descriptions from faculty are due by March 31, 2011. Selections and notifications will be made by April 15.</a:t>
            </a:r>
          </a:p>
        </p:txBody>
      </p:sp>
      <p:sp>
        <p:nvSpPr>
          <p:cNvPr id="15370" name="TextBox 13"/>
          <p:cNvSpPr txBox="1">
            <a:spLocks noChangeArrowheads="1"/>
          </p:cNvSpPr>
          <p:nvPr/>
        </p:nvSpPr>
        <p:spPr bwMode="auto">
          <a:xfrm>
            <a:off x="228600" y="4876800"/>
            <a:ext cx="8699500" cy="554038"/>
          </a:xfrm>
          <a:prstGeom prst="rect">
            <a:avLst/>
          </a:prstGeom>
          <a:noFill/>
          <a:ln w="9525">
            <a:noFill/>
            <a:miter lim="800000"/>
            <a:headEnd/>
            <a:tailEnd/>
          </a:ln>
        </p:spPr>
        <p:txBody>
          <a:bodyPr wrap="none">
            <a:spAutoFit/>
          </a:bodyPr>
          <a:lstStyle/>
          <a:p>
            <a:r>
              <a:rPr lang="en-US" sz="3000" dirty="0">
                <a:latin typeface="Calibri" pitchFamily="-109" charset="0"/>
                <a:hlinkClick r:id="rId8"/>
              </a:rPr>
              <a:t>http://shodor.org/petascale/participation/internships/</a:t>
            </a:r>
            <a:endParaRPr lang="en-US" sz="3000" dirty="0">
              <a:latin typeface="Calibri" pitchFamily="-109"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Distributed Par</a:t>
            </a:r>
            <a:endParaRPr lang="en-US" dirty="0"/>
          </a:p>
          <a:p>
            <a:pPr lvl="0">
              <a:defRPr/>
            </a:pPr>
            <a:r>
              <a:rPr lang="en-US" dirty="0" smtClean="0"/>
              <a:t>Tue March 22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19</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8496600-2180-4D9C-922A-60F0DC35661D}" type="slidenum">
              <a:rPr lang="en-US"/>
              <a:pPr/>
              <a:t>21</a:t>
            </a:fld>
            <a:endParaRPr lang="en-US"/>
          </a:p>
        </p:txBody>
      </p:sp>
      <p:sp>
        <p:nvSpPr>
          <p:cNvPr id="775170" name="Rectangle 2"/>
          <p:cNvSpPr>
            <a:spLocks noGrp="1" noChangeArrowheads="1"/>
          </p:cNvSpPr>
          <p:nvPr>
            <p:ph type="title"/>
          </p:nvPr>
        </p:nvSpPr>
        <p:spPr/>
        <p:txBody>
          <a:bodyPr/>
          <a:lstStyle/>
          <a:p>
            <a:r>
              <a:rPr lang="en-US"/>
              <a:t>Outline</a:t>
            </a:r>
          </a:p>
        </p:txBody>
      </p:sp>
      <p:sp>
        <p:nvSpPr>
          <p:cNvPr id="775171" name="Rectangle 3"/>
          <p:cNvSpPr>
            <a:spLocks noGrp="1" noChangeArrowheads="1"/>
          </p:cNvSpPr>
          <p:nvPr>
            <p:ph type="body" idx="1"/>
          </p:nvPr>
        </p:nvSpPr>
        <p:spPr>
          <a:xfrm>
            <a:off x="381000" y="1371600"/>
            <a:ext cx="8382000" cy="4648200"/>
          </a:xfrm>
        </p:spPr>
        <p:txBody>
          <a:bodyPr/>
          <a:lstStyle/>
          <a:p>
            <a:r>
              <a:rPr lang="en-US" dirty="0"/>
              <a:t>The Desert Islands Analogy</a:t>
            </a:r>
          </a:p>
          <a:p>
            <a:r>
              <a:rPr lang="en-US" dirty="0"/>
              <a:t>Distributed Parallelism</a:t>
            </a:r>
          </a:p>
          <a:p>
            <a:r>
              <a:rPr lang="en-US" dirty="0"/>
              <a:t>MPI</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ChangeArrowheads="1"/>
          </p:cNvSpPr>
          <p:nvPr>
            <p:ph type="ctrTitle"/>
          </p:nvPr>
        </p:nvSpPr>
        <p:spPr>
          <a:xfrm>
            <a:off x="914400" y="1295400"/>
            <a:ext cx="7772400" cy="1866900"/>
          </a:xfrm>
        </p:spPr>
        <p:txBody>
          <a:bodyPr/>
          <a:lstStyle/>
          <a:p>
            <a:r>
              <a:rPr lang="en-US" sz="6000"/>
              <a:t>The Desert Islands </a:t>
            </a:r>
            <a:br>
              <a:rPr lang="en-US" sz="6000"/>
            </a:br>
            <a:r>
              <a:rPr lang="en-US" sz="6000"/>
              <a:t>Analogy</a:t>
            </a:r>
          </a:p>
        </p:txBody>
      </p:sp>
      <p:pic>
        <p:nvPicPr>
          <p:cNvPr id="776195" name="Picture 3"/>
          <p:cNvPicPr>
            <a:picLocks noChangeAspect="1" noChangeArrowheads="1"/>
          </p:cNvPicPr>
          <p:nvPr/>
        </p:nvPicPr>
        <p:blipFill>
          <a:blip r:embed="rId2" cstate="print"/>
          <a:srcRect/>
          <a:stretch>
            <a:fillRect/>
          </a:stretch>
        </p:blipFill>
        <p:spPr bwMode="auto">
          <a:xfrm>
            <a:off x="1295400" y="4343400"/>
            <a:ext cx="1657350" cy="1797050"/>
          </a:xfrm>
          <a:prstGeom prst="rect">
            <a:avLst/>
          </a:prstGeom>
          <a:noFill/>
          <a:ln w="9525">
            <a:noFill/>
            <a:miter lim="800000"/>
            <a:headEnd/>
            <a:tailEnd/>
          </a:ln>
          <a:effectLst/>
        </p:spPr>
      </p:pic>
      <p:pic>
        <p:nvPicPr>
          <p:cNvPr id="776196" name="Picture 4"/>
          <p:cNvPicPr>
            <a:picLocks noChangeAspect="1" noChangeArrowheads="1"/>
          </p:cNvPicPr>
          <p:nvPr/>
        </p:nvPicPr>
        <p:blipFill>
          <a:blip r:embed="rId3" cstate="print"/>
          <a:srcRect/>
          <a:stretch>
            <a:fillRect/>
          </a:stretch>
        </p:blipFill>
        <p:spPr bwMode="auto">
          <a:xfrm>
            <a:off x="6400800" y="4724400"/>
            <a:ext cx="1447800" cy="12334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4"/>
          <p:cNvSpPr>
            <a:spLocks noGrp="1"/>
          </p:cNvSpPr>
          <p:nvPr>
            <p:ph type="sldNum" sz="quarter" idx="11"/>
          </p:nvPr>
        </p:nvSpPr>
        <p:spPr/>
        <p:txBody>
          <a:bodyPr/>
          <a:lstStyle/>
          <a:p>
            <a:fld id="{E332A6B7-AE59-4929-A247-74165DD545D6}" type="slidenum">
              <a:rPr lang="en-US"/>
              <a:pPr/>
              <a:t>23</a:t>
            </a:fld>
            <a:endParaRPr lang="en-US"/>
          </a:p>
        </p:txBody>
      </p:sp>
      <p:sp>
        <p:nvSpPr>
          <p:cNvPr id="777218" name="Rectangle 2"/>
          <p:cNvSpPr>
            <a:spLocks noGrp="1" noChangeArrowheads="1"/>
          </p:cNvSpPr>
          <p:nvPr>
            <p:ph type="title"/>
          </p:nvPr>
        </p:nvSpPr>
        <p:spPr/>
        <p:txBody>
          <a:bodyPr/>
          <a:lstStyle/>
          <a:p>
            <a:r>
              <a:rPr lang="en-US"/>
              <a:t>An Island Hut</a:t>
            </a:r>
          </a:p>
        </p:txBody>
      </p:sp>
      <p:sp>
        <p:nvSpPr>
          <p:cNvPr id="777219" name="Rectangle 3"/>
          <p:cNvSpPr>
            <a:spLocks noGrp="1" noChangeArrowheads="1"/>
          </p:cNvSpPr>
          <p:nvPr>
            <p:ph type="body" idx="1"/>
          </p:nvPr>
        </p:nvSpPr>
        <p:spPr>
          <a:xfrm>
            <a:off x="533400" y="1295400"/>
            <a:ext cx="6096000" cy="5029200"/>
          </a:xfrm>
        </p:spPr>
        <p:txBody>
          <a:bodyPr/>
          <a:lstStyle/>
          <a:p>
            <a:r>
              <a:rPr lang="en-US" dirty="0"/>
              <a:t>Imagine you’re on an island in a little hut.</a:t>
            </a:r>
          </a:p>
          <a:p>
            <a:r>
              <a:rPr lang="en-US" dirty="0"/>
              <a:t>Inside the hut is a desk.</a:t>
            </a:r>
          </a:p>
          <a:p>
            <a:r>
              <a:rPr lang="en-US" dirty="0"/>
              <a:t>On the desk is:</a:t>
            </a:r>
          </a:p>
          <a:p>
            <a:pPr lvl="1"/>
            <a:r>
              <a:rPr lang="en-US" dirty="0"/>
              <a:t>a </a:t>
            </a:r>
            <a:r>
              <a:rPr lang="en-US" b="1" u="sng" dirty="0">
                <a:solidFill>
                  <a:schemeClr val="folHlink"/>
                </a:solidFill>
              </a:rPr>
              <a:t>phone</a:t>
            </a:r>
            <a:r>
              <a:rPr lang="en-US" dirty="0"/>
              <a:t>;</a:t>
            </a:r>
          </a:p>
          <a:p>
            <a:pPr lvl="1"/>
            <a:r>
              <a:rPr lang="en-US" dirty="0"/>
              <a:t>a </a:t>
            </a:r>
            <a:r>
              <a:rPr lang="en-US" b="1" u="sng" dirty="0">
                <a:solidFill>
                  <a:schemeClr val="folHlink"/>
                </a:solidFill>
              </a:rPr>
              <a:t>pencil</a:t>
            </a:r>
            <a:r>
              <a:rPr lang="en-US" dirty="0"/>
              <a:t>;</a:t>
            </a:r>
          </a:p>
          <a:p>
            <a:pPr lvl="1"/>
            <a:r>
              <a:rPr lang="en-US" dirty="0"/>
              <a:t>a </a:t>
            </a:r>
            <a:r>
              <a:rPr lang="en-US" b="1" u="sng" dirty="0">
                <a:solidFill>
                  <a:schemeClr val="folHlink"/>
                </a:solidFill>
              </a:rPr>
              <a:t>calculator</a:t>
            </a:r>
            <a:r>
              <a:rPr lang="en-US" dirty="0"/>
              <a:t>;</a:t>
            </a:r>
          </a:p>
          <a:p>
            <a:pPr lvl="1"/>
            <a:r>
              <a:rPr lang="en-US" dirty="0"/>
              <a:t>a piece of paper with </a:t>
            </a:r>
            <a:r>
              <a:rPr lang="en-US" b="1" u="sng" dirty="0">
                <a:solidFill>
                  <a:schemeClr val="folHlink"/>
                </a:solidFill>
              </a:rPr>
              <a:t>instructions</a:t>
            </a:r>
            <a:r>
              <a:rPr lang="en-US" dirty="0"/>
              <a:t>;</a:t>
            </a:r>
          </a:p>
          <a:p>
            <a:pPr lvl="1"/>
            <a:r>
              <a:rPr lang="en-US" dirty="0"/>
              <a:t>a piece of paper with </a:t>
            </a:r>
            <a:r>
              <a:rPr lang="en-US" b="1" u="sng" dirty="0">
                <a:solidFill>
                  <a:schemeClr val="folHlink"/>
                </a:solidFill>
              </a:rPr>
              <a:t>numbers</a:t>
            </a:r>
            <a:r>
              <a:rPr lang="en-US" dirty="0"/>
              <a:t> (data).</a:t>
            </a:r>
          </a:p>
          <a:p>
            <a:endParaRPr lang="en-US" dirty="0"/>
          </a:p>
        </p:txBody>
      </p:sp>
      <p:pic>
        <p:nvPicPr>
          <p:cNvPr id="777220" name="Picture 4"/>
          <p:cNvPicPr>
            <a:picLocks noChangeAspect="1" noChangeArrowheads="1"/>
          </p:cNvPicPr>
          <p:nvPr/>
        </p:nvPicPr>
        <p:blipFill>
          <a:blip r:embed="rId2" cstate="print"/>
          <a:srcRect/>
          <a:stretch>
            <a:fillRect/>
          </a:stretch>
        </p:blipFill>
        <p:spPr bwMode="auto">
          <a:xfrm>
            <a:off x="5181600" y="2133600"/>
            <a:ext cx="1657350" cy="1797050"/>
          </a:xfrm>
          <a:prstGeom prst="rect">
            <a:avLst/>
          </a:prstGeom>
          <a:noFill/>
          <a:ln w="9525">
            <a:noFill/>
            <a:miter lim="800000"/>
            <a:headEnd/>
            <a:tailEnd/>
          </a:ln>
          <a:effectLst/>
        </p:spPr>
      </p:pic>
      <p:pic>
        <p:nvPicPr>
          <p:cNvPr id="777221" name="Picture 5"/>
          <p:cNvPicPr>
            <a:picLocks noChangeAspect="1" noChangeArrowheads="1"/>
          </p:cNvPicPr>
          <p:nvPr/>
        </p:nvPicPr>
        <p:blipFill>
          <a:blip r:embed="rId3" cstate="print"/>
          <a:srcRect/>
          <a:stretch>
            <a:fillRect/>
          </a:stretch>
        </p:blipFill>
        <p:spPr bwMode="auto">
          <a:xfrm>
            <a:off x="3429000" y="2362200"/>
            <a:ext cx="1447800" cy="1233488"/>
          </a:xfrm>
          <a:prstGeom prst="rect">
            <a:avLst/>
          </a:prstGeom>
          <a:noFill/>
          <a:ln w="9525">
            <a:noFill/>
            <a:miter lim="800000"/>
            <a:headEnd/>
            <a:tailEnd/>
          </a:ln>
          <a:effectLst/>
        </p:spPr>
      </p:pic>
      <p:pic>
        <p:nvPicPr>
          <p:cNvPr id="777222" name="Picture 6" descr="MCj04242240000[1]"/>
          <p:cNvPicPr>
            <a:picLocks noChangeAspect="1" noChangeArrowheads="1"/>
          </p:cNvPicPr>
          <p:nvPr/>
        </p:nvPicPr>
        <p:blipFill>
          <a:blip r:embed="rId4" cstate="print"/>
          <a:srcRect/>
          <a:stretch>
            <a:fillRect/>
          </a:stretch>
        </p:blipFill>
        <p:spPr bwMode="auto">
          <a:xfrm>
            <a:off x="2819400" y="2895600"/>
            <a:ext cx="379413" cy="544513"/>
          </a:xfrm>
          <a:prstGeom prst="rect">
            <a:avLst/>
          </a:prstGeom>
          <a:noFill/>
        </p:spPr>
      </p:pic>
      <p:sp>
        <p:nvSpPr>
          <p:cNvPr id="777223" name="Text Box 7"/>
          <p:cNvSpPr txBox="1">
            <a:spLocks noChangeArrowheads="1"/>
          </p:cNvSpPr>
          <p:nvPr/>
        </p:nvSpPr>
        <p:spPr bwMode="auto">
          <a:xfrm>
            <a:off x="381000" y="4692650"/>
            <a:ext cx="6629400" cy="1358900"/>
          </a:xfrm>
          <a:prstGeom prst="rect">
            <a:avLst/>
          </a:prstGeom>
          <a:noFill/>
          <a:ln w="12700">
            <a:solidFill>
              <a:schemeClr val="hlink"/>
            </a:solidFill>
            <a:miter lim="800000"/>
            <a:headEnd/>
            <a:tailEnd/>
          </a:ln>
          <a:effectLst/>
        </p:spPr>
        <p:txBody>
          <a:bodyPr>
            <a:spAutoFit/>
          </a:bodyPr>
          <a:lstStyle/>
          <a:p>
            <a:pPr algn="l">
              <a:lnSpc>
                <a:spcPct val="70000"/>
              </a:lnSpc>
              <a:spcBef>
                <a:spcPct val="50000"/>
              </a:spcBef>
            </a:pPr>
            <a:r>
              <a:rPr lang="en-US" sz="1400" b="1" u="sng"/>
              <a:t>Instructions: What to Do</a:t>
            </a:r>
          </a:p>
          <a:p>
            <a:pPr algn="l">
              <a:lnSpc>
                <a:spcPct val="20000"/>
              </a:lnSpc>
              <a:spcBef>
                <a:spcPct val="50000"/>
              </a:spcBef>
            </a:pPr>
            <a:r>
              <a:rPr lang="en-US" sz="900">
                <a:latin typeface="Courier New" pitchFamily="49" charset="0"/>
              </a:rPr>
              <a:t>...</a:t>
            </a:r>
          </a:p>
          <a:p>
            <a:pPr algn="l">
              <a:lnSpc>
                <a:spcPct val="90000"/>
              </a:lnSpc>
              <a:spcBef>
                <a:spcPct val="50000"/>
              </a:spcBef>
            </a:pPr>
            <a:r>
              <a:rPr lang="en-US" sz="900">
                <a:latin typeface="Courier New" pitchFamily="49" charset="0"/>
              </a:rPr>
              <a:t>Add the number in slot 27 to the number in slot 239,</a:t>
            </a:r>
          </a:p>
          <a:p>
            <a:pPr algn="l">
              <a:lnSpc>
                <a:spcPct val="30000"/>
              </a:lnSpc>
              <a:spcBef>
                <a:spcPct val="50000"/>
              </a:spcBef>
            </a:pPr>
            <a:r>
              <a:rPr lang="en-US" sz="900">
                <a:latin typeface="Courier New" pitchFamily="49" charset="0"/>
              </a:rPr>
              <a:t>  and put the result in slot 71.</a:t>
            </a:r>
          </a:p>
          <a:p>
            <a:pPr algn="l">
              <a:lnSpc>
                <a:spcPct val="50000"/>
              </a:lnSpc>
              <a:spcBef>
                <a:spcPct val="50000"/>
              </a:spcBef>
            </a:pPr>
            <a:r>
              <a:rPr lang="en-US" sz="900">
                <a:latin typeface="Courier New" pitchFamily="49" charset="0"/>
              </a:rPr>
              <a:t>if the number in slot 71 is equal to the number in slot 118 then</a:t>
            </a:r>
          </a:p>
          <a:p>
            <a:pPr algn="l">
              <a:lnSpc>
                <a:spcPct val="60000"/>
              </a:lnSpc>
              <a:spcBef>
                <a:spcPct val="50000"/>
              </a:spcBef>
            </a:pPr>
            <a:r>
              <a:rPr lang="en-US" sz="900">
                <a:latin typeface="Courier New" pitchFamily="49" charset="0"/>
              </a:rPr>
              <a:t>  Call 555-0127 and leave a voicemail containing the number in slot 962.</a:t>
            </a:r>
          </a:p>
          <a:p>
            <a:pPr algn="l">
              <a:lnSpc>
                <a:spcPct val="30000"/>
              </a:lnSpc>
              <a:spcBef>
                <a:spcPct val="50000"/>
              </a:spcBef>
            </a:pPr>
            <a:r>
              <a:rPr lang="en-US" sz="900">
                <a:latin typeface="Courier New" pitchFamily="49" charset="0"/>
              </a:rPr>
              <a:t>else</a:t>
            </a:r>
          </a:p>
          <a:p>
            <a:pPr algn="l">
              <a:lnSpc>
                <a:spcPct val="40000"/>
              </a:lnSpc>
              <a:spcBef>
                <a:spcPct val="50000"/>
              </a:spcBef>
            </a:pPr>
            <a:r>
              <a:rPr lang="en-US" sz="900">
                <a:latin typeface="Courier New" pitchFamily="49" charset="0"/>
              </a:rPr>
              <a:t>  Call your voicemail box and collect a voicemail from 555-0063,</a:t>
            </a:r>
          </a:p>
          <a:p>
            <a:pPr algn="l">
              <a:lnSpc>
                <a:spcPct val="40000"/>
              </a:lnSpc>
              <a:spcBef>
                <a:spcPct val="50000"/>
              </a:spcBef>
            </a:pPr>
            <a:r>
              <a:rPr lang="en-US" sz="900">
                <a:latin typeface="Courier New" pitchFamily="49" charset="0"/>
              </a:rPr>
              <a:t>    and put that number in slot 715.</a:t>
            </a:r>
          </a:p>
          <a:p>
            <a:pPr algn="l">
              <a:lnSpc>
                <a:spcPct val="0"/>
              </a:lnSpc>
              <a:spcBef>
                <a:spcPct val="50000"/>
              </a:spcBef>
            </a:pPr>
            <a:r>
              <a:rPr lang="en-US" sz="900">
                <a:latin typeface="Courier New" pitchFamily="49" charset="0"/>
              </a:rPr>
              <a:t>...</a:t>
            </a:r>
          </a:p>
        </p:txBody>
      </p:sp>
      <p:sp>
        <p:nvSpPr>
          <p:cNvPr id="777224" name="Text Box 8"/>
          <p:cNvSpPr txBox="1">
            <a:spLocks noChangeArrowheads="1"/>
          </p:cNvSpPr>
          <p:nvPr/>
        </p:nvSpPr>
        <p:spPr bwMode="auto">
          <a:xfrm>
            <a:off x="7162800" y="3276600"/>
            <a:ext cx="1447800" cy="2432050"/>
          </a:xfrm>
          <a:prstGeom prst="rect">
            <a:avLst/>
          </a:prstGeom>
          <a:noFill/>
          <a:ln w="12700">
            <a:solidFill>
              <a:schemeClr val="folHlink"/>
            </a:solidFill>
            <a:miter lim="800000"/>
            <a:headEnd/>
            <a:tailEnd/>
          </a:ln>
          <a:effectLst/>
        </p:spPr>
        <p:txBody>
          <a:bodyPr>
            <a:spAutoFit/>
          </a:bodyPr>
          <a:lstStyle/>
          <a:p>
            <a:pPr marL="457200" indent="-457200" algn="l">
              <a:spcBef>
                <a:spcPct val="50000"/>
              </a:spcBef>
            </a:pPr>
            <a:r>
              <a:rPr lang="en-US" sz="1400" b="1" u="sng"/>
              <a:t>DATA</a:t>
            </a:r>
          </a:p>
          <a:p>
            <a:pPr marL="457200" indent="-457200" algn="l">
              <a:lnSpc>
                <a:spcPct val="70000"/>
              </a:lnSpc>
              <a:spcBef>
                <a:spcPct val="50000"/>
              </a:spcBef>
              <a:buFontTx/>
              <a:buAutoNum type="arabicPeriod"/>
            </a:pPr>
            <a:r>
              <a:rPr lang="en-US" sz="1200">
                <a:latin typeface="Courier New" pitchFamily="49" charset="0"/>
              </a:rPr>
              <a:t>27.3</a:t>
            </a:r>
          </a:p>
          <a:p>
            <a:pPr marL="457200" indent="-457200" algn="l">
              <a:lnSpc>
                <a:spcPct val="70000"/>
              </a:lnSpc>
              <a:spcBef>
                <a:spcPct val="50000"/>
              </a:spcBef>
              <a:buFontTx/>
              <a:buAutoNum type="arabicPeriod"/>
            </a:pPr>
            <a:r>
              <a:rPr lang="en-US" sz="1200">
                <a:latin typeface="Courier New" pitchFamily="49" charset="0"/>
              </a:rPr>
              <a:t>-491.41</a:t>
            </a:r>
          </a:p>
          <a:p>
            <a:pPr marL="457200" indent="-457200" algn="l">
              <a:lnSpc>
                <a:spcPct val="60000"/>
              </a:lnSpc>
              <a:spcBef>
                <a:spcPct val="50000"/>
              </a:spcBef>
              <a:buFontTx/>
              <a:buAutoNum type="arabicPeriod"/>
            </a:pPr>
            <a:r>
              <a:rPr lang="en-US" sz="1200">
                <a:latin typeface="Courier New" pitchFamily="49" charset="0"/>
              </a:rPr>
              <a:t>24</a:t>
            </a:r>
          </a:p>
          <a:p>
            <a:pPr marL="457200" indent="-457200" algn="l">
              <a:lnSpc>
                <a:spcPct val="70000"/>
              </a:lnSpc>
              <a:spcBef>
                <a:spcPct val="50000"/>
              </a:spcBef>
              <a:buFontTx/>
              <a:buAutoNum type="arabicPeriod"/>
            </a:pPr>
            <a:r>
              <a:rPr lang="en-US" sz="1200">
                <a:latin typeface="Courier New" pitchFamily="49" charset="0"/>
              </a:rPr>
              <a:t>-1e-05</a:t>
            </a:r>
          </a:p>
          <a:p>
            <a:pPr marL="457200" indent="-457200" algn="l">
              <a:lnSpc>
                <a:spcPct val="70000"/>
              </a:lnSpc>
              <a:spcBef>
                <a:spcPct val="50000"/>
              </a:spcBef>
              <a:buFontTx/>
              <a:buAutoNum type="arabicPeriod"/>
            </a:pPr>
            <a:r>
              <a:rPr lang="en-US" sz="1200">
                <a:latin typeface="Courier New" pitchFamily="49" charset="0"/>
              </a:rPr>
              <a:t>141.41</a:t>
            </a:r>
          </a:p>
          <a:p>
            <a:pPr marL="457200" indent="-457200" algn="l">
              <a:lnSpc>
                <a:spcPct val="70000"/>
              </a:lnSpc>
              <a:spcBef>
                <a:spcPct val="50000"/>
              </a:spcBef>
              <a:buFontTx/>
              <a:buAutoNum type="arabicPeriod"/>
            </a:pPr>
            <a:r>
              <a:rPr lang="en-US" sz="1200">
                <a:latin typeface="Courier New" pitchFamily="49" charset="0"/>
              </a:rPr>
              <a:t>0</a:t>
            </a:r>
          </a:p>
          <a:p>
            <a:pPr marL="457200" indent="-457200" algn="l">
              <a:lnSpc>
                <a:spcPct val="70000"/>
              </a:lnSpc>
              <a:spcBef>
                <a:spcPct val="50000"/>
              </a:spcBef>
              <a:buFontTx/>
              <a:buAutoNum type="arabicPeriod"/>
            </a:pPr>
            <a:r>
              <a:rPr lang="en-US" sz="1200">
                <a:latin typeface="Courier New" pitchFamily="49" charset="0"/>
              </a:rPr>
              <a:t>4167</a:t>
            </a:r>
          </a:p>
          <a:p>
            <a:pPr marL="457200" indent="-457200" algn="l">
              <a:lnSpc>
                <a:spcPct val="70000"/>
              </a:lnSpc>
              <a:spcBef>
                <a:spcPct val="50000"/>
              </a:spcBef>
              <a:buFontTx/>
              <a:buAutoNum type="arabicPeriod"/>
            </a:pPr>
            <a:r>
              <a:rPr lang="en-US" sz="1200">
                <a:latin typeface="Courier New" pitchFamily="49" charset="0"/>
              </a:rPr>
              <a:t>94.14</a:t>
            </a:r>
          </a:p>
          <a:p>
            <a:pPr marL="457200" indent="-457200" algn="l">
              <a:lnSpc>
                <a:spcPct val="70000"/>
              </a:lnSpc>
              <a:spcBef>
                <a:spcPct val="50000"/>
              </a:spcBef>
              <a:buFontTx/>
              <a:buAutoNum type="arabicPeriod"/>
            </a:pPr>
            <a:r>
              <a:rPr lang="en-US" sz="1200">
                <a:latin typeface="Courier New" pitchFamily="49" charset="0"/>
              </a:rPr>
              <a:t>-518.481</a:t>
            </a:r>
          </a:p>
          <a:p>
            <a:pPr marL="457200" indent="-457200" algn="l">
              <a:lnSpc>
                <a:spcPct val="30000"/>
              </a:lnSpc>
              <a:spcBef>
                <a:spcPct val="50000"/>
              </a:spcBef>
            </a:pPr>
            <a:r>
              <a:rPr lang="en-US" sz="1200">
                <a:latin typeface="Courier New" pitchFamily="49" charset="0"/>
              </a:rPr>
              <a:t>...</a:t>
            </a:r>
          </a:p>
        </p:txBody>
      </p:sp>
      <p:sp>
        <p:nvSpPr>
          <p:cNvPr id="11"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D1CB886D-1A7A-4B29-80A0-D8DE7AE10C57}" type="slidenum">
              <a:rPr lang="en-US"/>
              <a:pPr/>
              <a:t>24</a:t>
            </a:fld>
            <a:endParaRPr lang="en-US"/>
          </a:p>
        </p:txBody>
      </p:sp>
      <p:sp>
        <p:nvSpPr>
          <p:cNvPr id="778242" name="Rectangle 2"/>
          <p:cNvSpPr>
            <a:spLocks noGrp="1" noChangeArrowheads="1"/>
          </p:cNvSpPr>
          <p:nvPr>
            <p:ph type="title"/>
          </p:nvPr>
        </p:nvSpPr>
        <p:spPr/>
        <p:txBody>
          <a:bodyPr/>
          <a:lstStyle/>
          <a:p>
            <a:r>
              <a:rPr lang="en-US"/>
              <a:t>Instructions</a:t>
            </a:r>
          </a:p>
        </p:txBody>
      </p:sp>
      <p:sp>
        <p:nvSpPr>
          <p:cNvPr id="778243" name="Rectangle 3"/>
          <p:cNvSpPr>
            <a:spLocks noGrp="1" noChangeArrowheads="1"/>
          </p:cNvSpPr>
          <p:nvPr>
            <p:ph type="body" idx="1"/>
          </p:nvPr>
        </p:nvSpPr>
        <p:spPr>
          <a:xfrm>
            <a:off x="609600" y="1441450"/>
            <a:ext cx="7775575" cy="4367213"/>
          </a:xfrm>
        </p:spPr>
        <p:txBody>
          <a:bodyPr/>
          <a:lstStyle/>
          <a:p>
            <a:pPr>
              <a:buFont typeface="Wingdings" pitchFamily="2" charset="2"/>
              <a:buNone/>
            </a:pPr>
            <a:r>
              <a:rPr lang="en-US"/>
              <a:t>The </a:t>
            </a:r>
            <a:r>
              <a:rPr lang="en-US" b="1" u="sng"/>
              <a:t>instructions</a:t>
            </a:r>
            <a:r>
              <a:rPr lang="en-US"/>
              <a:t> are split into two kinds:</a:t>
            </a:r>
          </a:p>
          <a:p>
            <a:pPr>
              <a:lnSpc>
                <a:spcPct val="70000"/>
              </a:lnSpc>
            </a:pPr>
            <a:r>
              <a:rPr lang="en-US" b="1" u="sng"/>
              <a:t>Arithmetic/Logical</a:t>
            </a:r>
            <a:r>
              <a:rPr lang="en-US"/>
              <a:t> – for example:</a:t>
            </a:r>
          </a:p>
          <a:p>
            <a:pPr lvl="1">
              <a:lnSpc>
                <a:spcPct val="80000"/>
              </a:lnSpc>
            </a:pPr>
            <a:r>
              <a:rPr lang="en-US" sz="2400"/>
              <a:t>Add the number in slot 27 to the number in slot 239, and put the result in slot 71.</a:t>
            </a:r>
          </a:p>
          <a:p>
            <a:pPr lvl="1">
              <a:lnSpc>
                <a:spcPct val="90000"/>
              </a:lnSpc>
            </a:pPr>
            <a:r>
              <a:rPr lang="en-US" sz="2400"/>
              <a:t>Compare the number in slot 71 to the number in slot 118, to see whether they are equal.</a:t>
            </a:r>
          </a:p>
          <a:p>
            <a:pPr>
              <a:lnSpc>
                <a:spcPct val="70000"/>
              </a:lnSpc>
            </a:pPr>
            <a:r>
              <a:rPr lang="en-US" b="1" u="sng"/>
              <a:t>Communication</a:t>
            </a:r>
            <a:r>
              <a:rPr lang="en-US"/>
              <a:t> – for example:</a:t>
            </a:r>
          </a:p>
          <a:p>
            <a:pPr lvl="1">
              <a:lnSpc>
                <a:spcPct val="90000"/>
              </a:lnSpc>
            </a:pPr>
            <a:r>
              <a:rPr lang="en-US" sz="2400"/>
              <a:t>Call 555-0127 and leave a voicemail containing the number in slot 962.</a:t>
            </a:r>
          </a:p>
          <a:p>
            <a:pPr lvl="1"/>
            <a:r>
              <a:rPr lang="en-US" sz="2400"/>
              <a:t>Call your voicemail box and collect a voicemail from 555-0063, and put that number in slot 715.</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2BD9FD1-9CAE-478A-B707-EEB93C609F52}" type="slidenum">
              <a:rPr lang="en-US"/>
              <a:pPr/>
              <a:t>25</a:t>
            </a:fld>
            <a:endParaRPr lang="en-US"/>
          </a:p>
        </p:txBody>
      </p:sp>
      <p:sp>
        <p:nvSpPr>
          <p:cNvPr id="779266" name="Rectangle 2"/>
          <p:cNvSpPr>
            <a:spLocks noGrp="1" noChangeArrowheads="1"/>
          </p:cNvSpPr>
          <p:nvPr>
            <p:ph type="title"/>
          </p:nvPr>
        </p:nvSpPr>
        <p:spPr/>
        <p:txBody>
          <a:bodyPr/>
          <a:lstStyle/>
          <a:p>
            <a:r>
              <a:rPr lang="en-US"/>
              <a:t>Is There Anybody Out There?</a:t>
            </a:r>
          </a:p>
        </p:txBody>
      </p:sp>
      <p:sp>
        <p:nvSpPr>
          <p:cNvPr id="779267" name="Rectangle 3"/>
          <p:cNvSpPr>
            <a:spLocks noGrp="1" noChangeArrowheads="1"/>
          </p:cNvSpPr>
          <p:nvPr>
            <p:ph type="body" idx="1"/>
          </p:nvPr>
        </p:nvSpPr>
        <p:spPr>
          <a:xfrm>
            <a:off x="533400" y="1371600"/>
            <a:ext cx="8153400" cy="4724400"/>
          </a:xfrm>
        </p:spPr>
        <p:txBody>
          <a:bodyPr/>
          <a:lstStyle/>
          <a:p>
            <a:pPr>
              <a:buFont typeface="Wingdings" pitchFamily="2" charset="2"/>
              <a:buNone/>
            </a:pPr>
            <a:r>
              <a:rPr lang="en-US"/>
              <a:t>If you’re in a hut on an island, you </a:t>
            </a:r>
            <a:r>
              <a:rPr lang="en-US" b="1" u="sng"/>
              <a:t>aren’t specifically aware</a:t>
            </a:r>
            <a:r>
              <a:rPr lang="en-US"/>
              <a:t> of anyone else.</a:t>
            </a:r>
          </a:p>
          <a:p>
            <a:pPr>
              <a:buFont typeface="Wingdings" pitchFamily="2" charset="2"/>
              <a:buNone/>
            </a:pPr>
            <a:r>
              <a:rPr lang="en-US"/>
              <a:t>Especially, you don’t know whether anyone else is working on the same problem as you are, and you don’t know who’s at the other end of the phone line.</a:t>
            </a:r>
          </a:p>
          <a:p>
            <a:pPr>
              <a:buFont typeface="Wingdings" pitchFamily="2" charset="2"/>
              <a:buNone/>
            </a:pPr>
            <a:r>
              <a:rPr lang="en-US"/>
              <a:t>All you know is what to do with the voicemails you get, and what phone numbers to send voicemails to.</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23C81D5-AE4C-488A-A1F0-B72D3BA5676E}" type="slidenum">
              <a:rPr lang="en-US"/>
              <a:pPr/>
              <a:t>26</a:t>
            </a:fld>
            <a:endParaRPr lang="en-US"/>
          </a:p>
        </p:txBody>
      </p:sp>
      <p:sp>
        <p:nvSpPr>
          <p:cNvPr id="780290" name="Rectangle 2"/>
          <p:cNvSpPr>
            <a:spLocks noGrp="1" noChangeArrowheads="1"/>
          </p:cNvSpPr>
          <p:nvPr>
            <p:ph type="title"/>
          </p:nvPr>
        </p:nvSpPr>
        <p:spPr/>
        <p:txBody>
          <a:bodyPr/>
          <a:lstStyle/>
          <a:p>
            <a:r>
              <a:rPr lang="en-US"/>
              <a:t>Someone Might Be Out There</a:t>
            </a:r>
          </a:p>
        </p:txBody>
      </p:sp>
      <p:sp>
        <p:nvSpPr>
          <p:cNvPr id="780291" name="Rectangle 3"/>
          <p:cNvSpPr>
            <a:spLocks noGrp="1" noChangeArrowheads="1"/>
          </p:cNvSpPr>
          <p:nvPr>
            <p:ph type="body" idx="1"/>
          </p:nvPr>
        </p:nvSpPr>
        <p:spPr>
          <a:xfrm>
            <a:off x="609600" y="1371600"/>
            <a:ext cx="7850188" cy="4648200"/>
          </a:xfrm>
        </p:spPr>
        <p:txBody>
          <a:bodyPr/>
          <a:lstStyle/>
          <a:p>
            <a:pPr>
              <a:buFont typeface="Wingdings" pitchFamily="2" charset="2"/>
              <a:buNone/>
            </a:pPr>
            <a:r>
              <a:rPr lang="en-US"/>
              <a:t>Now suppose that Horst is on another island somewhere, in the same kind of hut, with the same kind of equipment.</a:t>
            </a:r>
          </a:p>
          <a:p>
            <a:pPr>
              <a:buFont typeface="Wingdings" pitchFamily="2" charset="2"/>
              <a:buNone/>
            </a:pPr>
            <a:r>
              <a:rPr lang="en-US"/>
              <a:t>Suppose that he has the same list of instructions as you, but a different set of numbers (both data and phone numbers).</a:t>
            </a:r>
          </a:p>
          <a:p>
            <a:pPr>
              <a:buFont typeface="Wingdings" pitchFamily="2" charset="2"/>
              <a:buNone/>
            </a:pPr>
            <a:r>
              <a:rPr lang="en-US"/>
              <a:t>Like you, he doesn’t know whether there’s anyone else working on his problem.</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8E09D2F-0C88-4427-AC8F-D5ED1C218F8F}" type="slidenum">
              <a:rPr lang="en-US"/>
              <a:pPr/>
              <a:t>27</a:t>
            </a:fld>
            <a:endParaRPr lang="en-US"/>
          </a:p>
        </p:txBody>
      </p:sp>
      <p:sp>
        <p:nvSpPr>
          <p:cNvPr id="781314" name="Rectangle 2"/>
          <p:cNvSpPr>
            <a:spLocks noGrp="1" noChangeArrowheads="1"/>
          </p:cNvSpPr>
          <p:nvPr>
            <p:ph type="title"/>
          </p:nvPr>
        </p:nvSpPr>
        <p:spPr/>
        <p:txBody>
          <a:bodyPr/>
          <a:lstStyle/>
          <a:p>
            <a:r>
              <a:rPr lang="en-US"/>
              <a:t>Even More People Out There</a:t>
            </a:r>
          </a:p>
        </p:txBody>
      </p:sp>
      <p:sp>
        <p:nvSpPr>
          <p:cNvPr id="781315" name="Rectangle 3"/>
          <p:cNvSpPr>
            <a:spLocks noGrp="1" noChangeArrowheads="1"/>
          </p:cNvSpPr>
          <p:nvPr>
            <p:ph type="body" idx="1"/>
          </p:nvPr>
        </p:nvSpPr>
        <p:spPr>
          <a:xfrm>
            <a:off x="533400" y="1371600"/>
            <a:ext cx="8153400" cy="4724400"/>
          </a:xfrm>
        </p:spPr>
        <p:txBody>
          <a:bodyPr/>
          <a:lstStyle/>
          <a:p>
            <a:pPr>
              <a:buFont typeface="Wingdings" pitchFamily="2" charset="2"/>
              <a:buNone/>
            </a:pPr>
            <a:r>
              <a:rPr lang="en-US"/>
              <a:t>Now suppose that Bruce and Dee are also in huts on islands.</a:t>
            </a:r>
          </a:p>
          <a:p>
            <a:pPr>
              <a:buFont typeface="Wingdings" pitchFamily="2" charset="2"/>
              <a:buNone/>
            </a:pPr>
            <a:r>
              <a:rPr lang="en-US"/>
              <a:t>Suppose that each of the four has the exact same list of instructions, but different lists of numbers.</a:t>
            </a:r>
          </a:p>
          <a:p>
            <a:pPr>
              <a:buFont typeface="Wingdings" pitchFamily="2" charset="2"/>
              <a:buNone/>
            </a:pPr>
            <a:r>
              <a:rPr lang="en-US"/>
              <a:t>And suppose that the phone numbers that people call are each others’:  that is, your instructions have you call Horst, Bruce and Dee, Horst’s has him call Bruce, Dee and you, and so on.</a:t>
            </a:r>
          </a:p>
          <a:p>
            <a:pPr>
              <a:buFont typeface="Wingdings" pitchFamily="2" charset="2"/>
              <a:buNone/>
            </a:pPr>
            <a:r>
              <a:rPr lang="en-US"/>
              <a:t>Then you might all be </a:t>
            </a:r>
            <a:r>
              <a:rPr lang="en-US" b="1" u="sng"/>
              <a:t>working together on the same problem</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71288E08-F064-4900-AEA2-641B28F53EC2}" type="slidenum">
              <a:rPr lang="en-US"/>
              <a:pPr/>
              <a:t>28</a:t>
            </a:fld>
            <a:endParaRPr lang="en-US"/>
          </a:p>
        </p:txBody>
      </p:sp>
      <p:sp>
        <p:nvSpPr>
          <p:cNvPr id="782338" name="Rectangle 2"/>
          <p:cNvSpPr>
            <a:spLocks noGrp="1" noChangeArrowheads="1"/>
          </p:cNvSpPr>
          <p:nvPr>
            <p:ph type="title"/>
          </p:nvPr>
        </p:nvSpPr>
        <p:spPr/>
        <p:txBody>
          <a:bodyPr/>
          <a:lstStyle/>
          <a:p>
            <a:r>
              <a:rPr lang="en-US"/>
              <a:t>All Data Are Private</a:t>
            </a:r>
          </a:p>
        </p:txBody>
      </p:sp>
      <p:sp>
        <p:nvSpPr>
          <p:cNvPr id="782339" name="Rectangle 3"/>
          <p:cNvSpPr>
            <a:spLocks noGrp="1" noChangeArrowheads="1"/>
          </p:cNvSpPr>
          <p:nvPr>
            <p:ph type="body" idx="1"/>
          </p:nvPr>
        </p:nvSpPr>
        <p:spPr>
          <a:xfrm>
            <a:off x="609600" y="1371600"/>
            <a:ext cx="7850188" cy="4648200"/>
          </a:xfrm>
        </p:spPr>
        <p:txBody>
          <a:bodyPr/>
          <a:lstStyle/>
          <a:p>
            <a:pPr>
              <a:buFont typeface="Wingdings" pitchFamily="2" charset="2"/>
              <a:buNone/>
            </a:pPr>
            <a:r>
              <a:rPr lang="en-US"/>
              <a:t>Notice that you can’t see Horst’s or Bruce’s or Dee’s numbers, nor can they see yours or each other’s.</a:t>
            </a:r>
          </a:p>
          <a:p>
            <a:pPr>
              <a:buFont typeface="Wingdings" pitchFamily="2" charset="2"/>
              <a:buNone/>
            </a:pPr>
            <a:r>
              <a:rPr lang="en-US"/>
              <a:t>Thus, everyone’s numbers are </a:t>
            </a:r>
            <a:r>
              <a:rPr lang="en-US" b="1" u="sng">
                <a:solidFill>
                  <a:schemeClr val="folHlink"/>
                </a:solidFill>
              </a:rPr>
              <a:t>private</a:t>
            </a:r>
            <a:r>
              <a:rPr lang="en-US"/>
              <a:t>: there’s no way for anyone to share numbers, </a:t>
            </a:r>
            <a:r>
              <a:rPr lang="en-US" b="1" u="sng">
                <a:solidFill>
                  <a:schemeClr val="folHlink"/>
                </a:solidFill>
              </a:rPr>
              <a:t>except by leaving them in voicemails</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48178BD7-389B-4C7E-8934-EE5C266BB391}" type="slidenum">
              <a:rPr lang="en-US"/>
              <a:pPr/>
              <a:t>29</a:t>
            </a:fld>
            <a:endParaRPr lang="en-US"/>
          </a:p>
        </p:txBody>
      </p:sp>
      <p:sp>
        <p:nvSpPr>
          <p:cNvPr id="783362" name="Rectangle 2"/>
          <p:cNvSpPr>
            <a:spLocks noGrp="1" noChangeArrowheads="1"/>
          </p:cNvSpPr>
          <p:nvPr>
            <p:ph type="title"/>
          </p:nvPr>
        </p:nvSpPr>
        <p:spPr/>
        <p:txBody>
          <a:bodyPr/>
          <a:lstStyle/>
          <a:p>
            <a:r>
              <a:rPr lang="en-US"/>
              <a:t>Long Distance Calls: 2 Costs</a:t>
            </a:r>
          </a:p>
        </p:txBody>
      </p:sp>
      <p:sp>
        <p:nvSpPr>
          <p:cNvPr id="783363" name="Rectangle 3"/>
          <p:cNvSpPr>
            <a:spLocks noGrp="1" noChangeArrowheads="1"/>
          </p:cNvSpPr>
          <p:nvPr>
            <p:ph type="body" idx="1"/>
          </p:nvPr>
        </p:nvSpPr>
        <p:spPr>
          <a:xfrm>
            <a:off x="533400" y="1371600"/>
            <a:ext cx="8153400" cy="4648200"/>
          </a:xfrm>
        </p:spPr>
        <p:txBody>
          <a:bodyPr/>
          <a:lstStyle/>
          <a:p>
            <a:pPr>
              <a:buFont typeface="Wingdings" pitchFamily="2" charset="2"/>
              <a:buNone/>
            </a:pPr>
            <a:r>
              <a:rPr lang="en-US" dirty="0"/>
              <a:t>When you make a long distance phone call, you typically have to pay two costs:</a:t>
            </a:r>
          </a:p>
          <a:p>
            <a:r>
              <a:rPr lang="en-US" b="1" u="sng" dirty="0"/>
              <a:t>Connection charge</a:t>
            </a:r>
            <a:r>
              <a:rPr lang="en-US" dirty="0"/>
              <a:t>: the </a:t>
            </a:r>
            <a:r>
              <a:rPr lang="en-US" b="1" u="sng" dirty="0">
                <a:solidFill>
                  <a:schemeClr val="folHlink"/>
                </a:solidFill>
              </a:rPr>
              <a:t>fixed</a:t>
            </a:r>
            <a:r>
              <a:rPr lang="en-US" dirty="0"/>
              <a:t> cost of connecting your phone to someone else’s, even if you’re only connected for a second</a:t>
            </a:r>
          </a:p>
          <a:p>
            <a:r>
              <a:rPr lang="en-US" b="1" u="sng" dirty="0"/>
              <a:t>Per-minute charge</a:t>
            </a:r>
            <a:r>
              <a:rPr lang="en-US" dirty="0"/>
              <a:t>: the cost per minute of talking, once you’re connected</a:t>
            </a:r>
          </a:p>
          <a:p>
            <a:pPr>
              <a:buFont typeface="Wingdings" pitchFamily="2" charset="2"/>
              <a:buNone/>
            </a:pPr>
            <a:r>
              <a:rPr lang="en-US" dirty="0"/>
              <a:t>If the connection charge is large, then you want to make as few calls as possible</a:t>
            </a:r>
            <a:r>
              <a:rPr lang="en-US" dirty="0" smtClean="0"/>
              <a:t>.</a:t>
            </a:r>
          </a:p>
          <a:p>
            <a:pPr>
              <a:buFont typeface="Wingdings" pitchFamily="2" charset="2"/>
              <a:buNone/>
            </a:pPr>
            <a:r>
              <a:rPr lang="en-US" dirty="0" smtClean="0"/>
              <a:t>See:</a:t>
            </a:r>
          </a:p>
          <a:p>
            <a:pPr algn="ctr">
              <a:buFont typeface="Wingdings" pitchFamily="2" charset="2"/>
              <a:buNone/>
            </a:pPr>
            <a:r>
              <a:rPr lang="en-US" dirty="0" smtClean="0">
                <a:latin typeface="Courier New" pitchFamily="49" charset="0"/>
                <a:cs typeface="Courier New" pitchFamily="49" charset="0"/>
                <a:hlinkClick r:id="rId2"/>
              </a:rPr>
              <a:t>http://www.youtube.com/watch?v=8k1UOEYIQRo</a:t>
            </a:r>
            <a:endParaRPr lang="en-US" dirty="0">
              <a:latin typeface="Courier New" pitchFamily="49" charset="0"/>
              <a:cs typeface="Courier New" pitchFamily="49" charset="0"/>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oter Placeholder 4"/>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47" name="Slide Number Placeholder 5"/>
          <p:cNvSpPr>
            <a:spLocks noGrp="1"/>
          </p:cNvSpPr>
          <p:nvPr>
            <p:ph type="sldNum" sz="quarter" idx="11"/>
          </p:nvPr>
        </p:nvSpPr>
        <p:spPr/>
        <p:txBody>
          <a:bodyPr/>
          <a:lstStyle/>
          <a:p>
            <a:fld id="{EBB0104E-1552-4FE0-942D-69F62B5AB014}" type="slidenum">
              <a:rPr lang="en-US"/>
              <a:pPr/>
              <a:t>3</a:t>
            </a:fld>
            <a:endParaRPr lang="en-US"/>
          </a:p>
        </p:txBody>
      </p:sp>
      <p:sp>
        <p:nvSpPr>
          <p:cNvPr id="451586" name="Rectangle 2"/>
          <p:cNvSpPr>
            <a:spLocks noGrp="1" noChangeArrowheads="1"/>
          </p:cNvSpPr>
          <p:nvPr>
            <p:ph type="title"/>
          </p:nvPr>
        </p:nvSpPr>
        <p:spPr/>
        <p:txBody>
          <a:bodyPr/>
          <a:lstStyle/>
          <a:p>
            <a:r>
              <a:rPr lang="en-US" sz="3600"/>
              <a:t>Access Grid</a:t>
            </a:r>
          </a:p>
        </p:txBody>
      </p:sp>
      <p:sp>
        <p:nvSpPr>
          <p:cNvPr id="451587" name="Rectangle 3"/>
          <p:cNvSpPr>
            <a:spLocks noGrp="1" noChangeArrowheads="1"/>
          </p:cNvSpPr>
          <p:nvPr>
            <p:ph type="body" sz="half" idx="1"/>
          </p:nvPr>
        </p:nvSpPr>
        <p:spPr>
          <a:xfrm>
            <a:off x="609600" y="1219200"/>
            <a:ext cx="7772400" cy="4648200"/>
          </a:xfrm>
        </p:spPr>
        <p:txBody>
          <a:bodyPr/>
          <a:lstStyle/>
          <a:p>
            <a:pPr algn="ctr">
              <a:lnSpc>
                <a:spcPct val="90000"/>
              </a:lnSpc>
              <a:buFont typeface="Wingdings" pitchFamily="2" charset="2"/>
              <a:buNone/>
            </a:pPr>
            <a:r>
              <a:rPr lang="en-US" dirty="0" smtClean="0"/>
              <a:t>If </a:t>
            </a:r>
            <a:r>
              <a:rPr lang="en-US" dirty="0"/>
              <a:t>you aren’t sure whether you have AG, you probably don’t.</a:t>
            </a:r>
          </a:p>
        </p:txBody>
      </p:sp>
      <p:graphicFrame>
        <p:nvGraphicFramePr>
          <p:cNvPr id="451661" name="Group 77"/>
          <p:cNvGraphicFramePr>
            <a:graphicFrameLocks noGrp="1"/>
          </p:cNvGraphicFramePr>
          <p:nvPr>
            <p:ph sz="half" idx="2"/>
          </p:nvPr>
        </p:nvGraphicFramePr>
        <p:xfrm>
          <a:off x="2819400" y="1935480"/>
          <a:ext cx="2971800" cy="2026920"/>
        </p:xfrm>
        <a:graphic>
          <a:graphicData uri="http://schemas.openxmlformats.org/drawingml/2006/table">
            <a:tbl>
              <a:tblPr/>
              <a:tblGrid>
                <a:gridCol w="1295400"/>
                <a:gridCol w="1676400"/>
              </a:tblGrid>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22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Axon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March 29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1" i="0" u="none" strike="noStrike" cap="none" normalizeH="0" baseline="0" dirty="0" smtClean="0">
                          <a:ln>
                            <a:noFill/>
                          </a:ln>
                          <a:solidFill>
                            <a:schemeClr val="tx1"/>
                          </a:solidFill>
                          <a:effectLst/>
                          <a:latin typeface="Times New Roman" pitchFamily="18" charset="0"/>
                        </a:rPr>
                        <a:t>NO WORKSHOP</a:t>
                      </a:r>
                      <a:endParaRPr kumimoji="0" lang="en-US" sz="1300" b="1"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5</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Axon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12</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Platinum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Mosaic</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26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Monte Carlo</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May 3</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Helium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51660" name="Text Box 76"/>
          <p:cNvSpPr txBox="1">
            <a:spLocks noChangeArrowheads="1"/>
          </p:cNvSpPr>
          <p:nvPr/>
        </p:nvSpPr>
        <p:spPr bwMode="auto">
          <a:xfrm>
            <a:off x="6019800" y="1981200"/>
            <a:ext cx="2438400" cy="1569660"/>
          </a:xfrm>
          <a:prstGeom prst="rect">
            <a:avLst/>
          </a:prstGeom>
          <a:noFill/>
          <a:ln w="9525">
            <a:noFill/>
            <a:miter lim="800000"/>
            <a:headEnd/>
            <a:tailEnd/>
          </a:ln>
          <a:effectLst/>
        </p:spPr>
        <p:txBody>
          <a:bodyPr>
            <a:spAutoFit/>
          </a:bodyPr>
          <a:lstStyle/>
          <a:p>
            <a:pPr>
              <a:spcBef>
                <a:spcPct val="50000"/>
              </a:spcBef>
            </a:pPr>
            <a:r>
              <a:rPr lang="en-US" sz="2400" dirty="0"/>
              <a:t>Many thanks to </a:t>
            </a:r>
            <a:r>
              <a:rPr lang="en-US" sz="2400" dirty="0" smtClean="0"/>
              <a:t>Patrick Calhoun of OU for </a:t>
            </a:r>
            <a:r>
              <a:rPr lang="en-US" sz="2400" dirty="0"/>
              <a:t>setting these up  for us.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ChangeArrowheads="1"/>
          </p:cNvSpPr>
          <p:nvPr>
            <p:ph type="ctrTitle"/>
          </p:nvPr>
        </p:nvSpPr>
        <p:spPr>
          <a:xfrm>
            <a:off x="990600" y="1295400"/>
            <a:ext cx="7772400" cy="1905000"/>
          </a:xfrm>
        </p:spPr>
        <p:txBody>
          <a:bodyPr/>
          <a:lstStyle/>
          <a:p>
            <a:r>
              <a:rPr lang="en-US" sz="6000"/>
              <a:t>Distributed Parallelism</a:t>
            </a: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6E48782-0103-4867-835E-C5C3BA33B2F3}" type="slidenum">
              <a:rPr lang="en-US"/>
              <a:pPr/>
              <a:t>31</a:t>
            </a:fld>
            <a:endParaRPr lang="en-US"/>
          </a:p>
        </p:txBody>
      </p:sp>
      <p:sp>
        <p:nvSpPr>
          <p:cNvPr id="785410" name="Rectangle 2"/>
          <p:cNvSpPr>
            <a:spLocks noGrp="1" noChangeArrowheads="1"/>
          </p:cNvSpPr>
          <p:nvPr>
            <p:ph type="title"/>
          </p:nvPr>
        </p:nvSpPr>
        <p:spPr/>
        <p:txBody>
          <a:bodyPr/>
          <a:lstStyle/>
          <a:p>
            <a:r>
              <a:rPr lang="en-US"/>
              <a:t>Like Desert Islands</a:t>
            </a:r>
          </a:p>
        </p:txBody>
      </p:sp>
      <p:sp>
        <p:nvSpPr>
          <p:cNvPr id="785411" name="Rectangle 3"/>
          <p:cNvSpPr>
            <a:spLocks noGrp="1" noChangeArrowheads="1"/>
          </p:cNvSpPr>
          <p:nvPr>
            <p:ph type="body" idx="1"/>
          </p:nvPr>
        </p:nvSpPr>
        <p:spPr>
          <a:xfrm>
            <a:off x="533400" y="1371600"/>
            <a:ext cx="8077200" cy="4724400"/>
          </a:xfrm>
        </p:spPr>
        <p:txBody>
          <a:bodyPr/>
          <a:lstStyle/>
          <a:p>
            <a:pPr>
              <a:buFont typeface="Wingdings" pitchFamily="2" charset="2"/>
              <a:buNone/>
            </a:pPr>
            <a:r>
              <a:rPr lang="en-US"/>
              <a:t>Distributed parallelism is very much like the Desert Islands analogy:</a:t>
            </a:r>
          </a:p>
          <a:p>
            <a:r>
              <a:rPr lang="en-US"/>
              <a:t>processes are </a:t>
            </a:r>
            <a:r>
              <a:rPr lang="en-US" b="1" u="sng">
                <a:solidFill>
                  <a:schemeClr val="folHlink"/>
                </a:solidFill>
              </a:rPr>
              <a:t>independent</a:t>
            </a:r>
            <a:r>
              <a:rPr lang="en-US"/>
              <a:t> of each other.</a:t>
            </a:r>
          </a:p>
          <a:p>
            <a:r>
              <a:rPr lang="en-US"/>
              <a:t>All data are </a:t>
            </a:r>
            <a:r>
              <a:rPr lang="en-US" b="1" u="sng">
                <a:solidFill>
                  <a:schemeClr val="folHlink"/>
                </a:solidFill>
              </a:rPr>
              <a:t>private</a:t>
            </a:r>
            <a:r>
              <a:rPr lang="en-US"/>
              <a:t>.</a:t>
            </a:r>
          </a:p>
          <a:p>
            <a:r>
              <a:rPr lang="en-US"/>
              <a:t>Processes communicate by </a:t>
            </a:r>
            <a:r>
              <a:rPr lang="en-US" b="1" u="sng">
                <a:solidFill>
                  <a:schemeClr val="folHlink"/>
                </a:solidFill>
              </a:rPr>
              <a:t>passing messages</a:t>
            </a:r>
            <a:r>
              <a:rPr lang="en-US"/>
              <a:t> (like voicemails).</a:t>
            </a:r>
          </a:p>
          <a:p>
            <a:r>
              <a:rPr lang="en-US"/>
              <a:t>The cost of passing a message is split into:</a:t>
            </a:r>
          </a:p>
          <a:p>
            <a:pPr lvl="1"/>
            <a:r>
              <a:rPr lang="en-US" sz="2600" b="1" i="1" u="sng">
                <a:solidFill>
                  <a:schemeClr val="folHlink"/>
                </a:solidFill>
              </a:rPr>
              <a:t>latency</a:t>
            </a:r>
            <a:r>
              <a:rPr lang="en-US" sz="2600"/>
              <a:t>      </a:t>
            </a:r>
            <a:r>
              <a:rPr lang="en-US" sz="1100"/>
              <a:t> </a:t>
            </a:r>
            <a:r>
              <a:rPr lang="en-US" sz="2600"/>
              <a:t>(connection time)</a:t>
            </a:r>
          </a:p>
          <a:p>
            <a:pPr lvl="1"/>
            <a:r>
              <a:rPr lang="en-US" sz="2600" b="1" i="1" u="sng">
                <a:solidFill>
                  <a:schemeClr val="folHlink"/>
                </a:solidFill>
              </a:rPr>
              <a:t>bandwidth</a:t>
            </a:r>
            <a:r>
              <a:rPr lang="en-US" sz="2600"/>
              <a:t> (time per byte)</a:t>
            </a:r>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9075ADF-136E-4467-93E7-F3BF03EAFCE3}" type="slidenum">
              <a:rPr lang="en-US"/>
              <a:pPr/>
              <a:t>32</a:t>
            </a:fld>
            <a:endParaRPr lang="en-US"/>
          </a:p>
        </p:txBody>
      </p:sp>
      <p:sp>
        <p:nvSpPr>
          <p:cNvPr id="786434" name="Rectangle 2"/>
          <p:cNvSpPr>
            <a:spLocks noGrp="1" noChangeArrowheads="1"/>
          </p:cNvSpPr>
          <p:nvPr>
            <p:ph type="title"/>
          </p:nvPr>
        </p:nvSpPr>
        <p:spPr/>
        <p:txBody>
          <a:bodyPr/>
          <a:lstStyle/>
          <a:p>
            <a:r>
              <a:rPr lang="en-US" sz="3600"/>
              <a:t>Latency vs Bandwidth on </a:t>
            </a:r>
            <a:r>
              <a:rPr lang="en-US" sz="3600">
                <a:latin typeface="Courier New" pitchFamily="49" charset="0"/>
              </a:rPr>
              <a:t>topdawg</a:t>
            </a:r>
          </a:p>
        </p:txBody>
      </p:sp>
      <p:sp>
        <p:nvSpPr>
          <p:cNvPr id="786435" name="Rectangle 3"/>
          <p:cNvSpPr>
            <a:spLocks noGrp="1" noChangeArrowheads="1"/>
          </p:cNvSpPr>
          <p:nvPr>
            <p:ph type="body" idx="1"/>
          </p:nvPr>
        </p:nvSpPr>
        <p:spPr/>
        <p:txBody>
          <a:bodyPr/>
          <a:lstStyle/>
          <a:p>
            <a:pPr>
              <a:lnSpc>
                <a:spcPct val="90000"/>
              </a:lnSpc>
              <a:buFont typeface="Wingdings" pitchFamily="2" charset="2"/>
              <a:buNone/>
            </a:pPr>
            <a:r>
              <a:rPr lang="en-US" dirty="0"/>
              <a:t>In 2006, </a:t>
            </a:r>
            <a:r>
              <a:rPr lang="en-US" dirty="0" smtClean="0"/>
              <a:t>a benchmark of </a:t>
            </a:r>
            <a:r>
              <a:rPr lang="en-US" dirty="0"/>
              <a:t>the </a:t>
            </a:r>
            <a:r>
              <a:rPr lang="en-US" dirty="0" err="1"/>
              <a:t>Infiniband</a:t>
            </a:r>
            <a:r>
              <a:rPr lang="en-US" dirty="0"/>
              <a:t> interconnect on </a:t>
            </a:r>
            <a:r>
              <a:rPr lang="en-US" dirty="0" smtClean="0"/>
              <a:t>a </a:t>
            </a:r>
            <a:r>
              <a:rPr lang="en-US" dirty="0"/>
              <a:t>large Linux </a:t>
            </a:r>
            <a:r>
              <a:rPr lang="en-US" dirty="0" smtClean="0"/>
              <a:t>cluster at the University of Oklahoma revealed:</a:t>
            </a:r>
          </a:p>
          <a:p>
            <a:pPr>
              <a:lnSpc>
                <a:spcPct val="90000"/>
              </a:lnSpc>
            </a:pPr>
            <a:r>
              <a:rPr lang="en-US" b="1" u="sng" dirty="0" smtClean="0"/>
              <a:t>Latency</a:t>
            </a:r>
            <a:r>
              <a:rPr lang="en-US" dirty="0" smtClean="0"/>
              <a:t> – the time for the first bit to show up at the destination – is about 3 microseconds;</a:t>
            </a:r>
          </a:p>
          <a:p>
            <a:pPr>
              <a:lnSpc>
                <a:spcPct val="90000"/>
              </a:lnSpc>
            </a:pPr>
            <a:r>
              <a:rPr lang="en-US" b="1" u="sng" dirty="0" smtClean="0"/>
              <a:t>Bandwidth</a:t>
            </a:r>
            <a:r>
              <a:rPr lang="en-US" dirty="0" smtClean="0"/>
              <a:t> </a:t>
            </a:r>
            <a:r>
              <a:rPr lang="en-US" dirty="0"/>
              <a:t>– the speed of the subsequent bits – is about 5 Gigabits per second.</a:t>
            </a:r>
          </a:p>
          <a:p>
            <a:pPr>
              <a:lnSpc>
                <a:spcPct val="90000"/>
              </a:lnSpc>
              <a:buFont typeface="Wingdings" pitchFamily="2" charset="2"/>
              <a:buNone/>
            </a:pPr>
            <a:r>
              <a:rPr lang="en-US" dirty="0"/>
              <a:t>Thus, on </a:t>
            </a:r>
            <a:r>
              <a:rPr lang="en-US" dirty="0" smtClean="0"/>
              <a:t>this cluster’s </a:t>
            </a:r>
            <a:r>
              <a:rPr lang="en-US" dirty="0" err="1"/>
              <a:t>Infiniband</a:t>
            </a:r>
            <a:r>
              <a:rPr lang="en-US" dirty="0"/>
              <a:t>:</a:t>
            </a:r>
          </a:p>
          <a:p>
            <a:pPr>
              <a:lnSpc>
                <a:spcPct val="90000"/>
              </a:lnSpc>
            </a:pPr>
            <a:r>
              <a:rPr lang="en-US" dirty="0"/>
              <a:t>the 1</a:t>
            </a:r>
            <a:r>
              <a:rPr lang="en-US" baseline="30000" dirty="0"/>
              <a:t>st</a:t>
            </a:r>
            <a:r>
              <a:rPr lang="en-US" dirty="0"/>
              <a:t> bit of a message shows up in 3 </a:t>
            </a:r>
            <a:r>
              <a:rPr lang="en-US" dirty="0" err="1"/>
              <a:t>microsec</a:t>
            </a:r>
            <a:r>
              <a:rPr lang="en-US" dirty="0"/>
              <a:t>;</a:t>
            </a:r>
          </a:p>
          <a:p>
            <a:pPr>
              <a:lnSpc>
                <a:spcPct val="80000"/>
              </a:lnSpc>
            </a:pPr>
            <a:r>
              <a:rPr lang="en-US" dirty="0"/>
              <a:t>the 2</a:t>
            </a:r>
            <a:r>
              <a:rPr lang="en-US" baseline="30000" dirty="0"/>
              <a:t>nd</a:t>
            </a:r>
            <a:r>
              <a:rPr lang="en-US" dirty="0"/>
              <a:t> bit shows up in 0.2 </a:t>
            </a:r>
            <a:r>
              <a:rPr lang="en-US" dirty="0" err="1"/>
              <a:t>nanosec</a:t>
            </a:r>
            <a:r>
              <a:rPr lang="en-US" dirty="0"/>
              <a:t>.</a:t>
            </a:r>
          </a:p>
          <a:p>
            <a:pPr>
              <a:lnSpc>
                <a:spcPct val="90000"/>
              </a:lnSpc>
              <a:buFont typeface="Wingdings" pitchFamily="2" charset="2"/>
              <a:buNone/>
            </a:pPr>
            <a:r>
              <a:rPr lang="en-US" dirty="0"/>
              <a:t>So latency is </a:t>
            </a:r>
            <a:r>
              <a:rPr lang="en-US" b="1" u="sng" dirty="0"/>
              <a:t>15,000 times worse</a:t>
            </a:r>
            <a:r>
              <a:rPr lang="en-US" dirty="0"/>
              <a:t> than bandwidth!</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A6C7401-E9CC-4E67-BC7B-B5DD80C55497}" type="slidenum">
              <a:rPr lang="en-US"/>
              <a:pPr/>
              <a:t>33</a:t>
            </a:fld>
            <a:endParaRPr lang="en-US"/>
          </a:p>
        </p:txBody>
      </p:sp>
      <p:sp>
        <p:nvSpPr>
          <p:cNvPr id="787458" name="Rectangle 2"/>
          <p:cNvSpPr>
            <a:spLocks noGrp="1" noChangeArrowheads="1"/>
          </p:cNvSpPr>
          <p:nvPr>
            <p:ph type="title"/>
          </p:nvPr>
        </p:nvSpPr>
        <p:spPr/>
        <p:txBody>
          <a:bodyPr/>
          <a:lstStyle/>
          <a:p>
            <a:r>
              <a:rPr lang="en-US" sz="3600"/>
              <a:t>Latency vs Bandwidth on </a:t>
            </a:r>
            <a:r>
              <a:rPr lang="en-US" sz="3600">
                <a:latin typeface="Courier New" pitchFamily="49" charset="0"/>
              </a:rPr>
              <a:t>topdawg</a:t>
            </a:r>
          </a:p>
        </p:txBody>
      </p:sp>
      <p:sp>
        <p:nvSpPr>
          <p:cNvPr id="787459" name="Rectangle 3"/>
          <p:cNvSpPr>
            <a:spLocks noGrp="1" noChangeArrowheads="1"/>
          </p:cNvSpPr>
          <p:nvPr>
            <p:ph type="body" idx="1"/>
          </p:nvPr>
        </p:nvSpPr>
        <p:spPr/>
        <p:txBody>
          <a:bodyPr/>
          <a:lstStyle/>
          <a:p>
            <a:pPr>
              <a:lnSpc>
                <a:spcPct val="90000"/>
              </a:lnSpc>
              <a:buNone/>
            </a:pPr>
            <a:r>
              <a:rPr lang="en-US" dirty="0" smtClean="0"/>
              <a:t>In 2006, a benchmark of the </a:t>
            </a:r>
            <a:r>
              <a:rPr lang="en-US" dirty="0" err="1" smtClean="0"/>
              <a:t>Infiniband</a:t>
            </a:r>
            <a:r>
              <a:rPr lang="en-US" dirty="0" smtClean="0"/>
              <a:t> interconnect on a large Linux cluster at the University of Oklahoma revealed:</a:t>
            </a:r>
          </a:p>
          <a:p>
            <a:pPr>
              <a:lnSpc>
                <a:spcPct val="90000"/>
              </a:lnSpc>
            </a:pPr>
            <a:r>
              <a:rPr lang="en-US" b="1" u="sng" dirty="0" smtClean="0"/>
              <a:t>Latency</a:t>
            </a:r>
            <a:r>
              <a:rPr lang="en-US" dirty="0" smtClean="0"/>
              <a:t> </a:t>
            </a:r>
            <a:r>
              <a:rPr lang="en-US" dirty="0"/>
              <a:t>– the time for the first bit to show up at the destination – is about 3 microseconds;</a:t>
            </a:r>
            <a:endParaRPr lang="en-US" b="1" u="sng" dirty="0"/>
          </a:p>
          <a:p>
            <a:pPr>
              <a:lnSpc>
                <a:spcPct val="90000"/>
              </a:lnSpc>
            </a:pPr>
            <a:r>
              <a:rPr lang="en-US" b="1" u="sng" dirty="0"/>
              <a:t>Bandwidth</a:t>
            </a:r>
            <a:r>
              <a:rPr lang="en-US" dirty="0"/>
              <a:t> – the speed of the subsequent bits – is about 5 Gigabits per second.</a:t>
            </a:r>
          </a:p>
          <a:p>
            <a:pPr>
              <a:lnSpc>
                <a:spcPct val="90000"/>
              </a:lnSpc>
              <a:buFont typeface="Wingdings" pitchFamily="2" charset="2"/>
              <a:buNone/>
            </a:pPr>
            <a:r>
              <a:rPr lang="en-US" dirty="0"/>
              <a:t>Latency is </a:t>
            </a:r>
            <a:r>
              <a:rPr lang="en-US" b="1" u="sng" dirty="0"/>
              <a:t>15,000 times worse</a:t>
            </a:r>
            <a:r>
              <a:rPr lang="en-US" dirty="0"/>
              <a:t> than bandwidth!</a:t>
            </a:r>
          </a:p>
          <a:p>
            <a:pPr>
              <a:lnSpc>
                <a:spcPct val="90000"/>
              </a:lnSpc>
              <a:buFont typeface="Wingdings" pitchFamily="2" charset="2"/>
              <a:buNone/>
            </a:pPr>
            <a:r>
              <a:rPr lang="en-US" dirty="0"/>
              <a:t>That’s like having a long distance service that charges</a:t>
            </a:r>
          </a:p>
          <a:p>
            <a:pPr>
              <a:lnSpc>
                <a:spcPct val="90000"/>
              </a:lnSpc>
            </a:pPr>
            <a:r>
              <a:rPr lang="en-US" dirty="0"/>
              <a:t>$150 to make a call;</a:t>
            </a:r>
          </a:p>
          <a:p>
            <a:pPr>
              <a:lnSpc>
                <a:spcPct val="90000"/>
              </a:lnSpc>
            </a:pPr>
            <a:r>
              <a:rPr lang="en-US" dirty="0"/>
              <a:t>1</a:t>
            </a:r>
            <a:r>
              <a:rPr lang="en-US" dirty="0">
                <a:cs typeface="Times New Roman" pitchFamily="18" charset="0"/>
              </a:rPr>
              <a:t>¢ per minute – after the </a:t>
            </a:r>
            <a:r>
              <a:rPr lang="en-US" b="1" u="sng" dirty="0">
                <a:cs typeface="Times New Roman" pitchFamily="18" charset="0"/>
              </a:rPr>
              <a:t>first 10 days</a:t>
            </a:r>
            <a:r>
              <a:rPr lang="en-US" dirty="0">
                <a:cs typeface="Times New Roman" pitchFamily="18" charset="0"/>
              </a:rPr>
              <a:t> of the call.</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5"/>
          <p:cNvSpPr>
            <a:spLocks noGrp="1"/>
          </p:cNvSpPr>
          <p:nvPr>
            <p:ph type="sldNum" sz="quarter" idx="11"/>
          </p:nvPr>
        </p:nvSpPr>
        <p:spPr/>
        <p:txBody>
          <a:bodyPr/>
          <a:lstStyle/>
          <a:p>
            <a:fld id="{4B9EA616-54AF-4292-BE3D-F970E1256D68}" type="slidenum">
              <a:rPr lang="en-US"/>
              <a:pPr/>
              <a:t>34</a:t>
            </a:fld>
            <a:endParaRPr lang="en-US"/>
          </a:p>
        </p:txBody>
      </p:sp>
      <p:sp>
        <p:nvSpPr>
          <p:cNvPr id="788482" name="Rectangle 2"/>
          <p:cNvSpPr>
            <a:spLocks noGrp="1" noChangeArrowheads="1"/>
          </p:cNvSpPr>
          <p:nvPr>
            <p:ph type="title"/>
          </p:nvPr>
        </p:nvSpPr>
        <p:spPr>
          <a:xfrm>
            <a:off x="152400" y="228600"/>
            <a:ext cx="8763000" cy="838200"/>
          </a:xfrm>
        </p:spPr>
        <p:txBody>
          <a:bodyPr/>
          <a:lstStyle/>
          <a:p>
            <a:r>
              <a:rPr lang="en-US"/>
              <a:t>Parallelism</a:t>
            </a:r>
          </a:p>
        </p:txBody>
      </p:sp>
      <p:pic>
        <p:nvPicPr>
          <p:cNvPr id="788483" name="Picture 3" descr="bd04955_"/>
          <p:cNvPicPr>
            <a:picLocks noChangeAspect="1" noChangeArrowheads="1"/>
          </p:cNvPicPr>
          <p:nvPr/>
        </p:nvPicPr>
        <p:blipFill>
          <a:blip r:embed="rId3" cstate="print"/>
          <a:srcRect/>
          <a:stretch>
            <a:fillRect/>
          </a:stretch>
        </p:blipFill>
        <p:spPr bwMode="auto">
          <a:xfrm>
            <a:off x="838200" y="3886200"/>
            <a:ext cx="3167063" cy="2136775"/>
          </a:xfrm>
          <a:prstGeom prst="rect">
            <a:avLst/>
          </a:prstGeom>
          <a:noFill/>
        </p:spPr>
      </p:pic>
      <p:pic>
        <p:nvPicPr>
          <p:cNvPr id="788484" name="Picture 4" descr="bd04955_"/>
          <p:cNvPicPr>
            <a:picLocks noChangeAspect="1" noChangeArrowheads="1"/>
          </p:cNvPicPr>
          <p:nvPr/>
        </p:nvPicPr>
        <p:blipFill>
          <a:blip r:embed="rId3" cstate="print"/>
          <a:srcRect/>
          <a:stretch>
            <a:fillRect/>
          </a:stretch>
        </p:blipFill>
        <p:spPr bwMode="auto">
          <a:xfrm>
            <a:off x="5791200" y="3124200"/>
            <a:ext cx="1143000" cy="771525"/>
          </a:xfrm>
          <a:prstGeom prst="rect">
            <a:avLst/>
          </a:prstGeom>
          <a:noFill/>
        </p:spPr>
      </p:pic>
      <p:pic>
        <p:nvPicPr>
          <p:cNvPr id="788485" name="Picture 5" descr="bd04955_"/>
          <p:cNvPicPr>
            <a:picLocks noChangeAspect="1" noChangeArrowheads="1"/>
          </p:cNvPicPr>
          <p:nvPr/>
        </p:nvPicPr>
        <p:blipFill>
          <a:blip r:embed="rId3" cstate="print"/>
          <a:srcRect/>
          <a:stretch>
            <a:fillRect/>
          </a:stretch>
        </p:blipFill>
        <p:spPr bwMode="auto">
          <a:xfrm>
            <a:off x="4495800" y="3124200"/>
            <a:ext cx="1143000" cy="771525"/>
          </a:xfrm>
          <a:prstGeom prst="rect">
            <a:avLst/>
          </a:prstGeom>
          <a:noFill/>
        </p:spPr>
      </p:pic>
      <p:pic>
        <p:nvPicPr>
          <p:cNvPr id="788486" name="Picture 6" descr="bd04955_"/>
          <p:cNvPicPr>
            <a:picLocks noChangeAspect="1" noChangeArrowheads="1"/>
          </p:cNvPicPr>
          <p:nvPr/>
        </p:nvPicPr>
        <p:blipFill>
          <a:blip r:embed="rId3" cstate="print"/>
          <a:srcRect/>
          <a:stretch>
            <a:fillRect/>
          </a:stretch>
        </p:blipFill>
        <p:spPr bwMode="auto">
          <a:xfrm>
            <a:off x="7010400" y="2286000"/>
            <a:ext cx="1143000" cy="771525"/>
          </a:xfrm>
          <a:prstGeom prst="rect">
            <a:avLst/>
          </a:prstGeom>
          <a:noFill/>
        </p:spPr>
      </p:pic>
      <p:pic>
        <p:nvPicPr>
          <p:cNvPr id="788487" name="Picture 7" descr="bd04955_"/>
          <p:cNvPicPr>
            <a:picLocks noChangeAspect="1" noChangeArrowheads="1"/>
          </p:cNvPicPr>
          <p:nvPr/>
        </p:nvPicPr>
        <p:blipFill>
          <a:blip r:embed="rId3" cstate="print"/>
          <a:srcRect/>
          <a:stretch>
            <a:fillRect/>
          </a:stretch>
        </p:blipFill>
        <p:spPr bwMode="auto">
          <a:xfrm>
            <a:off x="5791200" y="2286000"/>
            <a:ext cx="1143000" cy="771525"/>
          </a:xfrm>
          <a:prstGeom prst="rect">
            <a:avLst/>
          </a:prstGeom>
          <a:noFill/>
        </p:spPr>
      </p:pic>
      <p:pic>
        <p:nvPicPr>
          <p:cNvPr id="788488" name="Picture 8" descr="bd04955_"/>
          <p:cNvPicPr>
            <a:picLocks noChangeAspect="1" noChangeArrowheads="1"/>
          </p:cNvPicPr>
          <p:nvPr/>
        </p:nvPicPr>
        <p:blipFill>
          <a:blip r:embed="rId3" cstate="print"/>
          <a:srcRect/>
          <a:stretch>
            <a:fillRect/>
          </a:stretch>
        </p:blipFill>
        <p:spPr bwMode="auto">
          <a:xfrm>
            <a:off x="4419600" y="2286000"/>
            <a:ext cx="1143000" cy="771525"/>
          </a:xfrm>
          <a:prstGeom prst="rect">
            <a:avLst/>
          </a:prstGeom>
          <a:noFill/>
        </p:spPr>
      </p:pic>
      <p:pic>
        <p:nvPicPr>
          <p:cNvPr id="788489" name="Picture 9" descr="bd04955_"/>
          <p:cNvPicPr>
            <a:picLocks noChangeAspect="1" noChangeArrowheads="1"/>
          </p:cNvPicPr>
          <p:nvPr/>
        </p:nvPicPr>
        <p:blipFill>
          <a:blip r:embed="rId3" cstate="print"/>
          <a:srcRect/>
          <a:stretch>
            <a:fillRect/>
          </a:stretch>
        </p:blipFill>
        <p:spPr bwMode="auto">
          <a:xfrm>
            <a:off x="7010400" y="1371600"/>
            <a:ext cx="1143000" cy="771525"/>
          </a:xfrm>
          <a:prstGeom prst="rect">
            <a:avLst/>
          </a:prstGeom>
          <a:noFill/>
        </p:spPr>
      </p:pic>
      <p:pic>
        <p:nvPicPr>
          <p:cNvPr id="788490" name="Picture 10" descr="bd04955_"/>
          <p:cNvPicPr>
            <a:picLocks noChangeAspect="1" noChangeArrowheads="1"/>
          </p:cNvPicPr>
          <p:nvPr/>
        </p:nvPicPr>
        <p:blipFill>
          <a:blip r:embed="rId3" cstate="print"/>
          <a:srcRect/>
          <a:stretch>
            <a:fillRect/>
          </a:stretch>
        </p:blipFill>
        <p:spPr bwMode="auto">
          <a:xfrm>
            <a:off x="5791200" y="1371600"/>
            <a:ext cx="1143000" cy="771525"/>
          </a:xfrm>
          <a:prstGeom prst="rect">
            <a:avLst/>
          </a:prstGeom>
          <a:noFill/>
        </p:spPr>
      </p:pic>
      <p:pic>
        <p:nvPicPr>
          <p:cNvPr id="788491" name="Picture 11" descr="bd04955_"/>
          <p:cNvPicPr>
            <a:picLocks noChangeAspect="1" noChangeArrowheads="1"/>
          </p:cNvPicPr>
          <p:nvPr/>
        </p:nvPicPr>
        <p:blipFill>
          <a:blip r:embed="rId3" cstate="print"/>
          <a:srcRect/>
          <a:stretch>
            <a:fillRect/>
          </a:stretch>
        </p:blipFill>
        <p:spPr bwMode="auto">
          <a:xfrm>
            <a:off x="4495800" y="1371600"/>
            <a:ext cx="1143000" cy="771525"/>
          </a:xfrm>
          <a:prstGeom prst="rect">
            <a:avLst/>
          </a:prstGeom>
          <a:noFill/>
        </p:spPr>
      </p:pic>
      <p:pic>
        <p:nvPicPr>
          <p:cNvPr id="788492" name="Picture 12" descr="bd04955_"/>
          <p:cNvPicPr>
            <a:picLocks noChangeAspect="1" noChangeArrowheads="1"/>
          </p:cNvPicPr>
          <p:nvPr/>
        </p:nvPicPr>
        <p:blipFill>
          <a:blip r:embed="rId3" cstate="print"/>
          <a:srcRect/>
          <a:stretch>
            <a:fillRect/>
          </a:stretch>
        </p:blipFill>
        <p:spPr bwMode="auto">
          <a:xfrm>
            <a:off x="5791200" y="3962400"/>
            <a:ext cx="1143000" cy="771525"/>
          </a:xfrm>
          <a:prstGeom prst="rect">
            <a:avLst/>
          </a:prstGeom>
          <a:noFill/>
        </p:spPr>
      </p:pic>
      <p:pic>
        <p:nvPicPr>
          <p:cNvPr id="788493" name="Picture 13" descr="bd04955_"/>
          <p:cNvPicPr>
            <a:picLocks noChangeAspect="1" noChangeArrowheads="1"/>
          </p:cNvPicPr>
          <p:nvPr/>
        </p:nvPicPr>
        <p:blipFill>
          <a:blip r:embed="rId3" cstate="print"/>
          <a:srcRect/>
          <a:stretch>
            <a:fillRect/>
          </a:stretch>
        </p:blipFill>
        <p:spPr bwMode="auto">
          <a:xfrm>
            <a:off x="7010400" y="3962400"/>
            <a:ext cx="1143000" cy="771525"/>
          </a:xfrm>
          <a:prstGeom prst="rect">
            <a:avLst/>
          </a:prstGeom>
          <a:noFill/>
        </p:spPr>
      </p:pic>
      <p:pic>
        <p:nvPicPr>
          <p:cNvPr id="788494" name="Picture 14" descr="bd04955_"/>
          <p:cNvPicPr>
            <a:picLocks noChangeAspect="1" noChangeArrowheads="1"/>
          </p:cNvPicPr>
          <p:nvPr/>
        </p:nvPicPr>
        <p:blipFill>
          <a:blip r:embed="rId3" cstate="print"/>
          <a:srcRect/>
          <a:stretch>
            <a:fillRect/>
          </a:stretch>
        </p:blipFill>
        <p:spPr bwMode="auto">
          <a:xfrm>
            <a:off x="7010400" y="3124200"/>
            <a:ext cx="1143000" cy="771525"/>
          </a:xfrm>
          <a:prstGeom prst="rect">
            <a:avLst/>
          </a:prstGeom>
          <a:noFill/>
        </p:spPr>
      </p:pic>
      <p:pic>
        <p:nvPicPr>
          <p:cNvPr id="788495" name="Picture 15" descr="bd04955_"/>
          <p:cNvPicPr>
            <a:picLocks noChangeAspect="1" noChangeArrowheads="1"/>
          </p:cNvPicPr>
          <p:nvPr/>
        </p:nvPicPr>
        <p:blipFill>
          <a:blip r:embed="rId3" cstate="print"/>
          <a:srcRect/>
          <a:stretch>
            <a:fillRect/>
          </a:stretch>
        </p:blipFill>
        <p:spPr bwMode="auto">
          <a:xfrm>
            <a:off x="4495800" y="3962400"/>
            <a:ext cx="1143000" cy="771525"/>
          </a:xfrm>
          <a:prstGeom prst="rect">
            <a:avLst/>
          </a:prstGeom>
          <a:noFill/>
        </p:spPr>
      </p:pic>
      <p:pic>
        <p:nvPicPr>
          <p:cNvPr id="788496" name="Picture 16" descr="bd04955_"/>
          <p:cNvPicPr>
            <a:picLocks noChangeAspect="1" noChangeArrowheads="1"/>
          </p:cNvPicPr>
          <p:nvPr/>
        </p:nvPicPr>
        <p:blipFill>
          <a:blip r:embed="rId3" cstate="print"/>
          <a:srcRect/>
          <a:stretch>
            <a:fillRect/>
          </a:stretch>
        </p:blipFill>
        <p:spPr bwMode="auto">
          <a:xfrm>
            <a:off x="4495800" y="4876800"/>
            <a:ext cx="1143000" cy="771525"/>
          </a:xfrm>
          <a:prstGeom prst="rect">
            <a:avLst/>
          </a:prstGeom>
          <a:noFill/>
        </p:spPr>
      </p:pic>
      <p:pic>
        <p:nvPicPr>
          <p:cNvPr id="788497" name="Picture 17" descr="bd04955_"/>
          <p:cNvPicPr>
            <a:picLocks noChangeAspect="1" noChangeArrowheads="1"/>
          </p:cNvPicPr>
          <p:nvPr/>
        </p:nvPicPr>
        <p:blipFill>
          <a:blip r:embed="rId3" cstate="print"/>
          <a:srcRect/>
          <a:stretch>
            <a:fillRect/>
          </a:stretch>
        </p:blipFill>
        <p:spPr bwMode="auto">
          <a:xfrm>
            <a:off x="5791200" y="4876800"/>
            <a:ext cx="1143000" cy="771525"/>
          </a:xfrm>
          <a:prstGeom prst="rect">
            <a:avLst/>
          </a:prstGeom>
          <a:noFill/>
        </p:spPr>
      </p:pic>
      <p:pic>
        <p:nvPicPr>
          <p:cNvPr id="788498" name="Picture 18" descr="bd04955_"/>
          <p:cNvPicPr>
            <a:picLocks noChangeAspect="1" noChangeArrowheads="1"/>
          </p:cNvPicPr>
          <p:nvPr/>
        </p:nvPicPr>
        <p:blipFill>
          <a:blip r:embed="rId3" cstate="print"/>
          <a:srcRect/>
          <a:stretch>
            <a:fillRect/>
          </a:stretch>
        </p:blipFill>
        <p:spPr bwMode="auto">
          <a:xfrm>
            <a:off x="7010400" y="4876800"/>
            <a:ext cx="1143000" cy="771525"/>
          </a:xfrm>
          <a:prstGeom prst="rect">
            <a:avLst/>
          </a:prstGeom>
          <a:noFill/>
        </p:spPr>
      </p:pic>
      <p:sp>
        <p:nvSpPr>
          <p:cNvPr id="788499" name="Text Box 19"/>
          <p:cNvSpPr txBox="1">
            <a:spLocks noChangeArrowheads="1"/>
          </p:cNvSpPr>
          <p:nvPr/>
        </p:nvSpPr>
        <p:spPr bwMode="auto">
          <a:xfrm>
            <a:off x="1493838" y="3479800"/>
            <a:ext cx="1657350" cy="457200"/>
          </a:xfrm>
          <a:prstGeom prst="rect">
            <a:avLst/>
          </a:prstGeom>
          <a:noFill/>
          <a:ln w="9525">
            <a:noFill/>
            <a:miter lim="800000"/>
            <a:headEnd/>
            <a:tailEnd/>
          </a:ln>
          <a:effectLst/>
        </p:spPr>
        <p:txBody>
          <a:bodyPr wrap="none">
            <a:spAutoFit/>
          </a:bodyPr>
          <a:lstStyle/>
          <a:p>
            <a:r>
              <a:rPr lang="en-US" sz="2400"/>
              <a:t>Less fish …</a:t>
            </a:r>
          </a:p>
        </p:txBody>
      </p:sp>
      <p:sp>
        <p:nvSpPr>
          <p:cNvPr id="788500" name="Text Box 20"/>
          <p:cNvSpPr txBox="1">
            <a:spLocks noChangeArrowheads="1"/>
          </p:cNvSpPr>
          <p:nvPr/>
        </p:nvSpPr>
        <p:spPr bwMode="auto">
          <a:xfrm>
            <a:off x="5670550" y="5613400"/>
            <a:ext cx="1479550" cy="457200"/>
          </a:xfrm>
          <a:prstGeom prst="rect">
            <a:avLst/>
          </a:prstGeom>
          <a:noFill/>
          <a:ln w="9525">
            <a:noFill/>
            <a:miter lim="800000"/>
            <a:headEnd/>
            <a:tailEnd/>
          </a:ln>
          <a:effectLst/>
        </p:spPr>
        <p:txBody>
          <a:bodyPr wrap="none">
            <a:spAutoFit/>
          </a:bodyPr>
          <a:lstStyle/>
          <a:p>
            <a:r>
              <a:rPr lang="en-US" sz="2400"/>
              <a:t>More fish!</a:t>
            </a:r>
          </a:p>
        </p:txBody>
      </p:sp>
      <p:sp>
        <p:nvSpPr>
          <p:cNvPr id="788501" name="Text Box 21"/>
          <p:cNvSpPr txBox="1">
            <a:spLocks noChangeArrowheads="1"/>
          </p:cNvSpPr>
          <p:nvPr/>
        </p:nvSpPr>
        <p:spPr bwMode="auto">
          <a:xfrm>
            <a:off x="609600" y="1219200"/>
            <a:ext cx="3810000" cy="1917700"/>
          </a:xfrm>
          <a:prstGeom prst="rect">
            <a:avLst/>
          </a:prstGeom>
          <a:noFill/>
          <a:ln w="9525">
            <a:noFill/>
            <a:miter lim="800000"/>
            <a:headEnd/>
            <a:tailEnd/>
          </a:ln>
          <a:effectLst/>
        </p:spPr>
        <p:txBody>
          <a:bodyPr>
            <a:spAutoFit/>
          </a:bodyPr>
          <a:lstStyle/>
          <a:p>
            <a:pPr algn="l"/>
            <a:r>
              <a:rPr lang="en-US" sz="2400" b="1" i="1" u="sng"/>
              <a:t>Parallelism</a:t>
            </a:r>
            <a:r>
              <a:rPr lang="en-US" sz="2400"/>
              <a:t> means doing multiple things at the same time: you can get more work done in the same amount of time.</a:t>
            </a:r>
          </a:p>
        </p:txBody>
      </p:sp>
      <p:sp>
        <p:nvSpPr>
          <p:cNvPr id="2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AF0A562-CF57-4EEF-962C-AE2EE134A796}" type="slidenum">
              <a:rPr lang="en-US"/>
              <a:pPr/>
              <a:t>35</a:t>
            </a:fld>
            <a:endParaRPr lang="en-US"/>
          </a:p>
        </p:txBody>
      </p:sp>
      <p:sp>
        <p:nvSpPr>
          <p:cNvPr id="789506" name="Rectangle 2"/>
          <p:cNvSpPr>
            <a:spLocks noGrp="1" noChangeArrowheads="1"/>
          </p:cNvSpPr>
          <p:nvPr>
            <p:ph type="title"/>
          </p:nvPr>
        </p:nvSpPr>
        <p:spPr/>
        <p:txBody>
          <a:bodyPr/>
          <a:lstStyle/>
          <a:p>
            <a:r>
              <a:rPr lang="en-US"/>
              <a:t>What Is Parallelism?</a:t>
            </a:r>
          </a:p>
        </p:txBody>
      </p:sp>
      <p:sp>
        <p:nvSpPr>
          <p:cNvPr id="789507" name="Rectangle 3"/>
          <p:cNvSpPr>
            <a:spLocks noGrp="1" noChangeArrowheads="1"/>
          </p:cNvSpPr>
          <p:nvPr>
            <p:ph type="body" idx="1"/>
          </p:nvPr>
        </p:nvSpPr>
        <p:spPr/>
        <p:txBody>
          <a:bodyPr/>
          <a:lstStyle/>
          <a:p>
            <a:pPr>
              <a:buFont typeface="Wingdings" pitchFamily="2" charset="2"/>
              <a:buNone/>
            </a:pPr>
            <a:r>
              <a:rPr lang="en-US" b="1" i="1" u="sng"/>
              <a:t>Parallelism</a:t>
            </a:r>
            <a:r>
              <a:rPr lang="en-US"/>
              <a:t> is the use of multiple processing units – either processors or parts of an individual processor – to solve a problem, and in particular the use of multiple processing units operating concurrently on different parts of a problem.</a:t>
            </a:r>
          </a:p>
          <a:p>
            <a:pPr>
              <a:buFont typeface="Wingdings" pitchFamily="2" charset="2"/>
              <a:buNone/>
            </a:pPr>
            <a:r>
              <a:rPr lang="en-US"/>
              <a:t>The different parts could be different tasks, or the same task on different pieces of the problem’s data.</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F0FF57E-7269-49EE-A511-99D546F7F1B9}" type="slidenum">
              <a:rPr lang="en-US"/>
              <a:pPr/>
              <a:t>36</a:t>
            </a:fld>
            <a:endParaRPr lang="en-US"/>
          </a:p>
        </p:txBody>
      </p:sp>
      <p:sp>
        <p:nvSpPr>
          <p:cNvPr id="790530" name="Rectangle 2"/>
          <p:cNvSpPr>
            <a:spLocks noGrp="1" noChangeArrowheads="1"/>
          </p:cNvSpPr>
          <p:nvPr>
            <p:ph type="title"/>
          </p:nvPr>
        </p:nvSpPr>
        <p:spPr/>
        <p:txBody>
          <a:bodyPr/>
          <a:lstStyle/>
          <a:p>
            <a:r>
              <a:rPr lang="en-US"/>
              <a:t>Kinds of Parallelism</a:t>
            </a:r>
          </a:p>
        </p:txBody>
      </p:sp>
      <p:sp>
        <p:nvSpPr>
          <p:cNvPr id="790531" name="Rectangle 3"/>
          <p:cNvSpPr>
            <a:spLocks noGrp="1" noChangeArrowheads="1"/>
          </p:cNvSpPr>
          <p:nvPr>
            <p:ph type="body" idx="1"/>
          </p:nvPr>
        </p:nvSpPr>
        <p:spPr/>
        <p:txBody>
          <a:bodyPr/>
          <a:lstStyle/>
          <a:p>
            <a:r>
              <a:rPr lang="en-US" dirty="0"/>
              <a:t>Instruction Level </a:t>
            </a:r>
            <a:r>
              <a:rPr lang="en-US" dirty="0" smtClean="0"/>
              <a:t>Parallelism</a:t>
            </a:r>
            <a:endParaRPr lang="en-US" dirty="0"/>
          </a:p>
          <a:p>
            <a:r>
              <a:rPr lang="en-US" dirty="0"/>
              <a:t>Shared Memory </a:t>
            </a:r>
            <a:r>
              <a:rPr lang="en-US" dirty="0" smtClean="0"/>
              <a:t>Multithreading</a:t>
            </a:r>
            <a:endParaRPr lang="en-US" dirty="0"/>
          </a:p>
          <a:p>
            <a:r>
              <a:rPr lang="en-US" dirty="0"/>
              <a:t>Distributed Memory </a:t>
            </a:r>
            <a:r>
              <a:rPr lang="en-US" dirty="0" smtClean="0"/>
              <a:t>Multiprocessing</a:t>
            </a:r>
          </a:p>
          <a:p>
            <a:r>
              <a:rPr lang="en-US" dirty="0" smtClean="0"/>
              <a:t>GPU Parallelism</a:t>
            </a:r>
          </a:p>
          <a:p>
            <a:r>
              <a:rPr lang="en-US" dirty="0" smtClean="0"/>
              <a:t>Hybrid Parallelism (Shared + Distributed + GPU)</a:t>
            </a:r>
            <a:endParaRPr lang="en-US"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7E546872-47AE-4E3D-81DE-C8265F282262}" type="slidenum">
              <a:rPr lang="en-US"/>
              <a:pPr/>
              <a:t>37</a:t>
            </a:fld>
            <a:endParaRPr lang="en-US"/>
          </a:p>
        </p:txBody>
      </p:sp>
      <p:sp>
        <p:nvSpPr>
          <p:cNvPr id="791554" name="Rectangle 2"/>
          <p:cNvSpPr>
            <a:spLocks noGrp="1" noChangeArrowheads="1"/>
          </p:cNvSpPr>
          <p:nvPr>
            <p:ph type="title"/>
          </p:nvPr>
        </p:nvSpPr>
        <p:spPr/>
        <p:txBody>
          <a:bodyPr/>
          <a:lstStyle/>
          <a:p>
            <a:r>
              <a:rPr lang="en-US"/>
              <a:t>Why Parallelism Is Good</a:t>
            </a:r>
          </a:p>
        </p:txBody>
      </p:sp>
      <p:sp>
        <p:nvSpPr>
          <p:cNvPr id="791555" name="Rectangle 3"/>
          <p:cNvSpPr>
            <a:spLocks noGrp="1" noChangeArrowheads="1"/>
          </p:cNvSpPr>
          <p:nvPr>
            <p:ph type="body" idx="1"/>
          </p:nvPr>
        </p:nvSpPr>
        <p:spPr/>
        <p:txBody>
          <a:bodyPr/>
          <a:lstStyle/>
          <a:p>
            <a:r>
              <a:rPr lang="en-US" b="1" u="sng">
                <a:solidFill>
                  <a:srgbClr val="FF0000"/>
                </a:solidFill>
              </a:rPr>
              <a:t>The Trees</a:t>
            </a:r>
            <a:r>
              <a:rPr lang="en-US"/>
              <a:t>: We like parallelism because, as the number of processing units working on a problem grows, we can solve </a:t>
            </a:r>
            <a:r>
              <a:rPr lang="en-US" b="1" u="sng">
                <a:solidFill>
                  <a:schemeClr val="hlink"/>
                </a:solidFill>
              </a:rPr>
              <a:t>the same problem in less time</a:t>
            </a:r>
            <a:r>
              <a:rPr lang="en-US"/>
              <a:t>.</a:t>
            </a:r>
          </a:p>
          <a:p>
            <a:r>
              <a:rPr lang="en-US" b="1" u="sng">
                <a:solidFill>
                  <a:schemeClr val="tx2"/>
                </a:solidFill>
              </a:rPr>
              <a:t>The Forest</a:t>
            </a:r>
            <a:r>
              <a:rPr lang="en-US"/>
              <a:t>: We like parallelism because, as the number of processing units working on a problem grows, we can solve </a:t>
            </a:r>
            <a:r>
              <a:rPr lang="en-US" b="1" u="sng">
                <a:solidFill>
                  <a:schemeClr val="tx2"/>
                </a:solidFill>
              </a:rPr>
              <a:t>bigger problems</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852D256-457A-4F54-BEAA-C63FCD66099E}" type="slidenum">
              <a:rPr lang="en-US"/>
              <a:pPr/>
              <a:t>38</a:t>
            </a:fld>
            <a:endParaRPr lang="en-US"/>
          </a:p>
        </p:txBody>
      </p:sp>
      <p:sp>
        <p:nvSpPr>
          <p:cNvPr id="792578" name="Rectangle 2"/>
          <p:cNvSpPr>
            <a:spLocks noGrp="1" noChangeArrowheads="1"/>
          </p:cNvSpPr>
          <p:nvPr>
            <p:ph type="title"/>
          </p:nvPr>
        </p:nvSpPr>
        <p:spPr/>
        <p:txBody>
          <a:bodyPr/>
          <a:lstStyle/>
          <a:p>
            <a:r>
              <a:rPr lang="en-US"/>
              <a:t>Parallelism Jargon</a:t>
            </a:r>
          </a:p>
        </p:txBody>
      </p:sp>
      <p:sp>
        <p:nvSpPr>
          <p:cNvPr id="792579" name="Rectangle 3"/>
          <p:cNvSpPr>
            <a:spLocks noGrp="1" noChangeArrowheads="1"/>
          </p:cNvSpPr>
          <p:nvPr>
            <p:ph type="body" idx="1"/>
          </p:nvPr>
        </p:nvSpPr>
        <p:spPr>
          <a:xfrm>
            <a:off x="609600" y="1295400"/>
            <a:ext cx="8001000" cy="5029200"/>
          </a:xfrm>
        </p:spPr>
        <p:txBody>
          <a:bodyPr/>
          <a:lstStyle/>
          <a:p>
            <a:r>
              <a:rPr lang="en-US" b="1" i="1" u="sng"/>
              <a:t>Threads</a:t>
            </a:r>
            <a:r>
              <a:rPr lang="en-US"/>
              <a:t> are execution sequences that share a single memory area (“</a:t>
            </a:r>
            <a:r>
              <a:rPr lang="en-US" b="1" i="1" u="sng"/>
              <a:t>address space</a:t>
            </a:r>
            <a:r>
              <a:rPr lang="en-US"/>
              <a:t>”)</a:t>
            </a:r>
          </a:p>
          <a:p>
            <a:r>
              <a:rPr lang="en-US" b="1" i="1" u="sng"/>
              <a:t>Processes</a:t>
            </a:r>
            <a:r>
              <a:rPr lang="en-US"/>
              <a:t> are execution sequences with their own independent, private memory areas</a:t>
            </a:r>
          </a:p>
          <a:p>
            <a:pPr>
              <a:buFont typeface="Wingdings" pitchFamily="2" charset="2"/>
              <a:buNone/>
            </a:pPr>
            <a:r>
              <a:rPr lang="en-US"/>
              <a:t>… and thus:</a:t>
            </a:r>
          </a:p>
          <a:p>
            <a:r>
              <a:rPr lang="en-US" b="1" i="1" u="sng"/>
              <a:t>Multithreading</a:t>
            </a:r>
            <a:r>
              <a:rPr lang="en-US"/>
              <a:t>:   parallelism via multiple </a:t>
            </a:r>
            <a:r>
              <a:rPr lang="en-US" b="1" u="sng"/>
              <a:t>threads</a:t>
            </a:r>
          </a:p>
          <a:p>
            <a:r>
              <a:rPr lang="en-US" b="1" i="1" u="sng"/>
              <a:t>Multiprocessing</a:t>
            </a:r>
            <a:r>
              <a:rPr lang="en-US"/>
              <a:t>: </a:t>
            </a:r>
            <a:r>
              <a:rPr lang="en-US" sz="1200"/>
              <a:t> </a:t>
            </a:r>
            <a:r>
              <a:rPr lang="en-US"/>
              <a:t>parallelism via multiple </a:t>
            </a:r>
            <a:r>
              <a:rPr lang="en-US" b="1" u="sng"/>
              <a:t>processes</a:t>
            </a:r>
          </a:p>
          <a:p>
            <a:pPr>
              <a:buFont typeface="Wingdings" pitchFamily="2" charset="2"/>
              <a:buNone/>
            </a:pPr>
            <a:r>
              <a:rPr lang="en-US"/>
              <a:t>Generally:</a:t>
            </a:r>
          </a:p>
          <a:p>
            <a:r>
              <a:rPr lang="en-US"/>
              <a:t>Shared Memory Parallelism is concerned with </a:t>
            </a:r>
            <a:r>
              <a:rPr lang="en-US" b="1" u="sng"/>
              <a:t>threads</a:t>
            </a:r>
            <a:r>
              <a:rPr lang="en-US"/>
              <a:t>, and</a:t>
            </a:r>
          </a:p>
          <a:p>
            <a:r>
              <a:rPr lang="en-US"/>
              <a:t>Distributed Parallelism is concerned with </a:t>
            </a:r>
            <a:r>
              <a:rPr lang="en-US" b="1" u="sng"/>
              <a:t>processes</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410DF3C7-E0AD-4A13-92E8-4B05A77C3745}" type="slidenum">
              <a:rPr lang="en-US"/>
              <a:pPr/>
              <a:t>39</a:t>
            </a:fld>
            <a:endParaRPr lang="en-US"/>
          </a:p>
        </p:txBody>
      </p:sp>
      <p:sp>
        <p:nvSpPr>
          <p:cNvPr id="793602" name="Rectangle 2"/>
          <p:cNvSpPr>
            <a:spLocks noGrp="1" noChangeArrowheads="1"/>
          </p:cNvSpPr>
          <p:nvPr>
            <p:ph type="title"/>
          </p:nvPr>
        </p:nvSpPr>
        <p:spPr/>
        <p:txBody>
          <a:bodyPr/>
          <a:lstStyle/>
          <a:p>
            <a:r>
              <a:rPr lang="en-US"/>
              <a:t>Jargon Alert!</a:t>
            </a:r>
          </a:p>
        </p:txBody>
      </p:sp>
      <p:sp>
        <p:nvSpPr>
          <p:cNvPr id="793603" name="Rectangle 3"/>
          <p:cNvSpPr>
            <a:spLocks noGrp="1" noChangeArrowheads="1"/>
          </p:cNvSpPr>
          <p:nvPr>
            <p:ph type="body" idx="1"/>
          </p:nvPr>
        </p:nvSpPr>
        <p:spPr>
          <a:xfrm>
            <a:off x="609600" y="1371600"/>
            <a:ext cx="8077200" cy="4648200"/>
          </a:xfrm>
        </p:spPr>
        <p:txBody>
          <a:bodyPr/>
          <a:lstStyle/>
          <a:p>
            <a:pPr>
              <a:lnSpc>
                <a:spcPct val="90000"/>
              </a:lnSpc>
              <a:buFont typeface="Wingdings" pitchFamily="2" charset="2"/>
              <a:buNone/>
            </a:pPr>
            <a:r>
              <a:rPr lang="en-US"/>
              <a:t>In principle:</a:t>
            </a:r>
          </a:p>
          <a:p>
            <a:pPr>
              <a:lnSpc>
                <a:spcPct val="90000"/>
              </a:lnSpc>
            </a:pPr>
            <a:r>
              <a:rPr lang="en-US"/>
              <a:t>“shared memory parallelism” </a:t>
            </a:r>
            <a:r>
              <a:rPr lang="en-US">
                <a:sym typeface="Wingdings" pitchFamily="2" charset="2"/>
              </a:rPr>
              <a:t> “multithreading”</a:t>
            </a:r>
          </a:p>
          <a:p>
            <a:pPr>
              <a:lnSpc>
                <a:spcPct val="90000"/>
              </a:lnSpc>
            </a:pPr>
            <a:r>
              <a:rPr lang="en-US"/>
              <a:t>“distributed parallelism”        </a:t>
            </a:r>
            <a:r>
              <a:rPr lang="en-US" sz="1400"/>
              <a:t> </a:t>
            </a:r>
            <a:r>
              <a:rPr lang="en-US">
                <a:sym typeface="Wingdings" pitchFamily="2" charset="2"/>
              </a:rPr>
              <a:t> “multiprocessing”</a:t>
            </a:r>
            <a:endParaRPr lang="en-US"/>
          </a:p>
          <a:p>
            <a:pPr>
              <a:lnSpc>
                <a:spcPct val="90000"/>
              </a:lnSpc>
              <a:buFont typeface="Wingdings" pitchFamily="2" charset="2"/>
              <a:buNone/>
            </a:pPr>
            <a:r>
              <a:rPr lang="en-US"/>
              <a:t>In practice, sadly, these terms are often used interchangeably:</a:t>
            </a:r>
          </a:p>
          <a:p>
            <a:pPr>
              <a:lnSpc>
                <a:spcPct val="90000"/>
              </a:lnSpc>
            </a:pPr>
            <a:r>
              <a:rPr lang="en-US"/>
              <a:t>Parallelism</a:t>
            </a:r>
          </a:p>
          <a:p>
            <a:pPr>
              <a:lnSpc>
                <a:spcPct val="90000"/>
              </a:lnSpc>
            </a:pPr>
            <a:r>
              <a:rPr lang="en-US" b="1" i="1" u="sng"/>
              <a:t>Concurrency</a:t>
            </a:r>
            <a:r>
              <a:rPr lang="en-US"/>
              <a:t> (not as popular these days)</a:t>
            </a:r>
          </a:p>
          <a:p>
            <a:pPr>
              <a:lnSpc>
                <a:spcPct val="90000"/>
              </a:lnSpc>
            </a:pPr>
            <a:r>
              <a:rPr lang="en-US"/>
              <a:t>Multithreading</a:t>
            </a:r>
          </a:p>
          <a:p>
            <a:pPr>
              <a:lnSpc>
                <a:spcPct val="90000"/>
              </a:lnSpc>
            </a:pPr>
            <a:r>
              <a:rPr lang="en-US"/>
              <a:t>Multiprocessing</a:t>
            </a:r>
          </a:p>
          <a:p>
            <a:pPr>
              <a:lnSpc>
                <a:spcPct val="90000"/>
              </a:lnSpc>
              <a:buFont typeface="Wingdings" pitchFamily="2" charset="2"/>
              <a:buNone/>
            </a:pPr>
            <a:r>
              <a:rPr lang="en-US"/>
              <a:t>Typically, you have to figure out what is meant based on the context.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etc)</a:t>
            </a:r>
          </a:p>
        </p:txBody>
      </p:sp>
      <p:sp>
        <p:nvSpPr>
          <p:cNvPr id="464899" name="Rectangle 3"/>
          <p:cNvSpPr>
            <a:spLocks noGrp="1" noChangeArrowheads="1"/>
          </p:cNvSpPr>
          <p:nvPr>
            <p:ph type="body" idx="1"/>
          </p:nvPr>
        </p:nvSpPr>
        <p:spPr/>
        <p:txBody>
          <a:bodyPr/>
          <a:lstStyle/>
          <a:p>
            <a:pPr>
              <a:buNone/>
            </a:pPr>
            <a:r>
              <a:rPr lang="en-US" sz="1800" dirty="0" smtClean="0"/>
              <a:t>From an H.323 device (e.g., </a:t>
            </a:r>
            <a:r>
              <a:rPr lang="en-US" sz="1800" dirty="0" err="1" smtClean="0">
                <a:hlinkClick r:id="rId2"/>
              </a:rPr>
              <a:t>Polycom</a:t>
            </a:r>
            <a:r>
              <a:rPr lang="en-US" sz="1800" dirty="0" smtClean="0"/>
              <a:t>, </a:t>
            </a:r>
            <a:r>
              <a:rPr lang="en-US" sz="1800" dirty="0" smtClean="0">
                <a:hlinkClick r:id="rId3"/>
              </a:rPr>
              <a:t>Tandberg</a:t>
            </a:r>
            <a:r>
              <a:rPr lang="en-US" sz="1800" dirty="0" smtClean="0"/>
              <a:t>, </a:t>
            </a:r>
            <a:r>
              <a:rPr lang="en-US" sz="1800" dirty="0" err="1" smtClean="0">
                <a:hlinkClick r:id="rId4"/>
              </a:rPr>
              <a:t>Lifesize</a:t>
            </a:r>
            <a:r>
              <a:rPr lang="en-US" sz="1800" dirty="0" smtClean="0"/>
              <a:t>, etc):</a:t>
            </a:r>
          </a:p>
          <a:p>
            <a:r>
              <a:rPr lang="en-US" sz="1800" dirty="0" smtClean="0"/>
              <a:t>If you </a:t>
            </a:r>
            <a:r>
              <a:rPr lang="en-US" sz="1800" b="1" dirty="0" smtClean="0"/>
              <a:t>ARE</a:t>
            </a:r>
            <a:r>
              <a:rPr lang="en-US" sz="1800" dirty="0" smtClean="0"/>
              <a:t> already registered with the </a:t>
            </a:r>
            <a:r>
              <a:rPr lang="en-US" sz="1800" dirty="0" err="1" smtClean="0">
                <a:hlinkClick r:id="rId5"/>
              </a:rPr>
              <a:t>OneNet</a:t>
            </a:r>
            <a:r>
              <a:rPr lang="en-US" sz="1800" dirty="0" smtClean="0"/>
              <a:t> gatekeeper:</a:t>
            </a:r>
            <a:br>
              <a:rPr lang="en-US" sz="1800" dirty="0" smtClean="0"/>
            </a:br>
            <a:r>
              <a:rPr lang="en-US" sz="1800" dirty="0" smtClean="0"/>
              <a:t>Dial</a:t>
            </a:r>
            <a:br>
              <a:rPr lang="en-US" sz="1800" dirty="0" smtClean="0"/>
            </a:br>
            <a:r>
              <a:rPr lang="en-US" sz="1800" b="1" dirty="0" smtClean="0">
                <a:latin typeface="Courier New" pitchFamily="49" charset="0"/>
                <a:cs typeface="Courier New" pitchFamily="49" charset="0"/>
              </a:rPr>
              <a:t>2500409</a:t>
            </a:r>
            <a:r>
              <a:rPr lang="en-US" sz="1800" dirty="0" smtClean="0">
                <a:latin typeface="Courier New" pitchFamily="49" charset="0"/>
                <a:cs typeface="Courier New" pitchFamily="49" charset="0"/>
              </a:rPr>
              <a:t> </a:t>
            </a:r>
          </a:p>
          <a:p>
            <a:r>
              <a:rPr lang="en-US" sz="1800" dirty="0" smtClean="0"/>
              <a:t>If you </a:t>
            </a:r>
            <a:r>
              <a:rPr lang="en-US" sz="1800" b="1" dirty="0" smtClean="0"/>
              <a:t>AREN'T</a:t>
            </a:r>
            <a:r>
              <a:rPr lang="en-US" sz="1800" dirty="0" smtClean="0"/>
              <a:t> registered with the </a:t>
            </a:r>
            <a:r>
              <a:rPr lang="en-US" sz="1800" dirty="0" err="1" smtClean="0">
                <a:hlinkClick r:id="rId5"/>
              </a:rPr>
              <a:t>OneNet</a:t>
            </a:r>
            <a:r>
              <a:rPr lang="en-US" sz="1800" dirty="0" smtClean="0"/>
              <a:t> gatekeeper (probably the case):</a:t>
            </a:r>
          </a:p>
          <a:p>
            <a:pPr marL="800100" lvl="1" indent="-342900">
              <a:buClrTx/>
              <a:buSzPct val="100000"/>
              <a:buFont typeface="+mj-lt"/>
              <a:buAutoNum type="arabicPeriod"/>
            </a:pPr>
            <a:r>
              <a:rPr lang="en-US" sz="1800" dirty="0" smtClean="0"/>
              <a:t>Dial:</a:t>
            </a:r>
            <a:br>
              <a:rPr lang="en-US" sz="1800" dirty="0" smtClean="0"/>
            </a:br>
            <a:r>
              <a:rPr lang="en-US" sz="1800" b="1" dirty="0" smtClean="0">
                <a:latin typeface="Courier New" pitchFamily="49" charset="0"/>
                <a:cs typeface="Courier New" pitchFamily="49" charset="0"/>
              </a:rPr>
              <a:t>164.58.250.47</a:t>
            </a:r>
            <a:r>
              <a:rPr lang="en-US" sz="1800" dirty="0" smtClean="0">
                <a:latin typeface="Courier New" pitchFamily="49" charset="0"/>
                <a:cs typeface="Courier New" pitchFamily="49" charset="0"/>
              </a:rPr>
              <a:t> </a:t>
            </a:r>
          </a:p>
          <a:p>
            <a:pPr marL="800100" lvl="1" indent="-342900">
              <a:buClrTx/>
              <a:buSzPct val="100000"/>
              <a:buFont typeface="+mj-lt"/>
              <a:buAutoNum type="arabicPeriod"/>
            </a:pPr>
            <a:r>
              <a:rPr lang="en-US" sz="1800" dirty="0" smtClean="0"/>
              <a:t>Bring up the virtual keypad.</a:t>
            </a:r>
            <a:br>
              <a:rPr lang="en-US" sz="1800" dirty="0" smtClean="0"/>
            </a:br>
            <a:r>
              <a:rPr lang="en-US" sz="1800" dirty="0" smtClean="0"/>
              <a:t>On some H.323 devices, you can bring up the virtual keypad by typing:</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When asked for the conference ID, enter:</a:t>
            </a:r>
            <a:br>
              <a:rPr lang="en-US" sz="1800" dirty="0" smtClean="0"/>
            </a:br>
            <a:r>
              <a:rPr lang="en-US" sz="1800" b="1" dirty="0" smtClean="0">
                <a:latin typeface="Courier New" pitchFamily="49" charset="0"/>
                <a:cs typeface="Courier New" pitchFamily="49" charset="0"/>
              </a:rPr>
              <a:t>0409</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On some H.323 devices, you indicate the end of conference ID with:</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a:spcBef>
                <a:spcPts val="0"/>
              </a:spcBef>
              <a:buFont typeface="Wingdings" pitchFamily="2" charset="2"/>
              <a:buNone/>
            </a:pPr>
            <a:r>
              <a:rPr lang="en-US" dirty="0" smtClean="0"/>
              <a:t>Many thanks to Roger Holder and </a:t>
            </a:r>
            <a:r>
              <a:rPr lang="en-US" dirty="0" err="1" smtClean="0"/>
              <a:t>OneNet</a:t>
            </a:r>
            <a:r>
              <a:rPr lang="en-US" dirty="0" smtClean="0"/>
              <a:t> for providing this.</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1E2B787-5A51-4A31-8BB3-F53933C17364}" type="slidenum">
              <a:rPr lang="en-US"/>
              <a:pPr/>
              <a:t>40</a:t>
            </a:fld>
            <a:endParaRPr lang="en-US"/>
          </a:p>
        </p:txBody>
      </p:sp>
      <p:sp>
        <p:nvSpPr>
          <p:cNvPr id="794626" name="Rectangle 2"/>
          <p:cNvSpPr>
            <a:spLocks noGrp="1" noChangeArrowheads="1"/>
          </p:cNvSpPr>
          <p:nvPr>
            <p:ph type="title"/>
          </p:nvPr>
        </p:nvSpPr>
        <p:spPr/>
        <p:txBody>
          <a:bodyPr/>
          <a:lstStyle/>
          <a:p>
            <a:r>
              <a:rPr lang="en-US"/>
              <a:t>Load Balancing</a:t>
            </a:r>
          </a:p>
        </p:txBody>
      </p:sp>
      <p:sp>
        <p:nvSpPr>
          <p:cNvPr id="794627" name="Rectangle 3"/>
          <p:cNvSpPr>
            <a:spLocks noGrp="1" noChangeArrowheads="1"/>
          </p:cNvSpPr>
          <p:nvPr>
            <p:ph type="body" idx="1"/>
          </p:nvPr>
        </p:nvSpPr>
        <p:spPr/>
        <p:txBody>
          <a:bodyPr/>
          <a:lstStyle/>
          <a:p>
            <a:pPr>
              <a:buFont typeface="Wingdings" pitchFamily="2" charset="2"/>
              <a:buNone/>
            </a:pPr>
            <a:r>
              <a:rPr lang="en-US"/>
              <a:t>Suppose you have a distributed parallel code, but one process does 90% of the work, and all the other processes share 10% of the work.</a:t>
            </a:r>
          </a:p>
          <a:p>
            <a:pPr>
              <a:buFont typeface="Wingdings" pitchFamily="2" charset="2"/>
              <a:buNone/>
            </a:pPr>
            <a:r>
              <a:rPr lang="en-US"/>
              <a:t>Is it a big win to run on 1000 processes?</a:t>
            </a:r>
          </a:p>
          <a:p>
            <a:pPr>
              <a:buFont typeface="Wingdings" pitchFamily="2" charset="2"/>
              <a:buNone/>
            </a:pPr>
            <a:endParaRPr lang="en-US"/>
          </a:p>
          <a:p>
            <a:pPr>
              <a:buFont typeface="Wingdings" pitchFamily="2" charset="2"/>
              <a:buNone/>
            </a:pPr>
            <a:r>
              <a:rPr lang="en-US"/>
              <a:t>Now, suppose that each process gets exactly 1/</a:t>
            </a:r>
            <a:r>
              <a:rPr lang="en-US" i="1"/>
              <a:t>N</a:t>
            </a:r>
            <a:r>
              <a:rPr lang="en-US" i="1" baseline="-25000"/>
              <a:t>p</a:t>
            </a:r>
            <a:r>
              <a:rPr lang="en-US"/>
              <a:t> of the work, where </a:t>
            </a:r>
            <a:r>
              <a:rPr lang="en-US" i="1"/>
              <a:t>N</a:t>
            </a:r>
            <a:r>
              <a:rPr lang="en-US" i="1" baseline="-25000"/>
              <a:t>p</a:t>
            </a:r>
            <a:r>
              <a:rPr lang="en-US"/>
              <a:t> is the number of processes.</a:t>
            </a:r>
          </a:p>
          <a:p>
            <a:pPr>
              <a:buFont typeface="Wingdings" pitchFamily="2" charset="2"/>
              <a:buNone/>
            </a:pPr>
            <a:r>
              <a:rPr lang="en-US"/>
              <a:t>Now is it a big win to run on 1000 processes?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3"/>
          <p:cNvSpPr>
            <a:spLocks noGrp="1"/>
          </p:cNvSpPr>
          <p:nvPr>
            <p:ph type="sldNum" sz="quarter" idx="11"/>
          </p:nvPr>
        </p:nvSpPr>
        <p:spPr/>
        <p:txBody>
          <a:bodyPr/>
          <a:lstStyle/>
          <a:p>
            <a:fld id="{30E91D74-2333-4982-85F9-CE952B747A80}" type="slidenum">
              <a:rPr lang="en-US"/>
              <a:pPr/>
              <a:t>41</a:t>
            </a:fld>
            <a:endParaRPr lang="en-US"/>
          </a:p>
        </p:txBody>
      </p:sp>
      <p:sp>
        <p:nvSpPr>
          <p:cNvPr id="795650" name="Rectangle 2"/>
          <p:cNvSpPr>
            <a:spLocks noGrp="1" noChangeArrowheads="1"/>
          </p:cNvSpPr>
          <p:nvPr>
            <p:ph type="title"/>
          </p:nvPr>
        </p:nvSpPr>
        <p:spPr/>
        <p:txBody>
          <a:bodyPr/>
          <a:lstStyle/>
          <a:p>
            <a:r>
              <a:rPr lang="en-US"/>
              <a:t>Load Balancing</a:t>
            </a:r>
          </a:p>
        </p:txBody>
      </p:sp>
      <p:grpSp>
        <p:nvGrpSpPr>
          <p:cNvPr id="2" name="Group 3"/>
          <p:cNvGrpSpPr>
            <a:grpSpLocks/>
          </p:cNvGrpSpPr>
          <p:nvPr/>
        </p:nvGrpSpPr>
        <p:grpSpPr bwMode="auto">
          <a:xfrm>
            <a:off x="1143000" y="1371600"/>
            <a:ext cx="1524000" cy="1524000"/>
            <a:chOff x="1872" y="1920"/>
            <a:chExt cx="960" cy="960"/>
          </a:xfrm>
        </p:grpSpPr>
        <p:sp>
          <p:nvSpPr>
            <p:cNvPr id="795652" name="Rectangle 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3" name="Group 5"/>
            <p:cNvGrpSpPr>
              <a:grpSpLocks/>
            </p:cNvGrpSpPr>
            <p:nvPr/>
          </p:nvGrpSpPr>
          <p:grpSpPr bwMode="auto">
            <a:xfrm>
              <a:off x="2112" y="2112"/>
              <a:ext cx="456" cy="480"/>
              <a:chOff x="1824" y="633"/>
              <a:chExt cx="2834" cy="2849"/>
            </a:xfrm>
          </p:grpSpPr>
          <p:sp>
            <p:nvSpPr>
              <p:cNvPr id="795654" name="Puzzle3"/>
              <p:cNvSpPr>
                <a:spLocks noEditPoints="1" noChangeArrowheads="1"/>
              </p:cNvSpPr>
              <p:nvPr/>
            </p:nvSpPr>
            <p:spPr bwMode="auto">
              <a:xfrm>
                <a:off x="3204" y="633"/>
                <a:ext cx="1114" cy="1514"/>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795655" name="Puzzle2"/>
              <p:cNvSpPr>
                <a:spLocks noEditPoints="1" noChangeArrowheads="1"/>
              </p:cNvSpPr>
              <p:nvPr/>
            </p:nvSpPr>
            <p:spPr bwMode="auto">
              <a:xfrm>
                <a:off x="2880" y="1736"/>
                <a:ext cx="1778" cy="1379"/>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795656" name="Puzzle4"/>
              <p:cNvSpPr>
                <a:spLocks noEditPoints="1" noChangeArrowheads="1"/>
              </p:cNvSpPr>
              <p:nvPr/>
            </p:nvSpPr>
            <p:spPr bwMode="auto">
              <a:xfrm>
                <a:off x="2192" y="1719"/>
                <a:ext cx="1072" cy="1763"/>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795657" name="Puzzle1"/>
              <p:cNvSpPr>
                <a:spLocks noEditPoints="1" noChangeArrowheads="1"/>
              </p:cNvSpPr>
              <p:nvPr/>
            </p:nvSpPr>
            <p:spPr bwMode="auto">
              <a:xfrm>
                <a:off x="1824" y="1091"/>
                <a:ext cx="1800" cy="1051"/>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4" name="Group 10"/>
          <p:cNvGrpSpPr>
            <a:grpSpLocks/>
          </p:cNvGrpSpPr>
          <p:nvPr/>
        </p:nvGrpSpPr>
        <p:grpSpPr bwMode="auto">
          <a:xfrm>
            <a:off x="533400" y="1905000"/>
            <a:ext cx="533400" cy="457200"/>
            <a:chOff x="384" y="2496"/>
            <a:chExt cx="336" cy="288"/>
          </a:xfrm>
        </p:grpSpPr>
        <p:sp>
          <p:nvSpPr>
            <p:cNvPr id="795659" name="Oval 11"/>
            <p:cNvSpPr>
              <a:spLocks noChangeArrowheads="1"/>
            </p:cNvSpPr>
            <p:nvPr/>
          </p:nvSpPr>
          <p:spPr bwMode="auto">
            <a:xfrm>
              <a:off x="384" y="2496"/>
              <a:ext cx="288" cy="288"/>
            </a:xfrm>
            <a:prstGeom prst="ellipse">
              <a:avLst/>
            </a:prstGeom>
            <a:solidFill>
              <a:srgbClr val="006600"/>
            </a:solidFill>
            <a:ln w="9525">
              <a:noFill/>
              <a:miter lim="800000"/>
              <a:headEnd/>
              <a:tailEnd/>
            </a:ln>
            <a:effectLst/>
          </p:spPr>
          <p:txBody>
            <a:bodyPr wrap="none" anchor="ctr"/>
            <a:lstStyle/>
            <a:p>
              <a:endParaRPr lang="en-US"/>
            </a:p>
          </p:txBody>
        </p:sp>
        <p:sp>
          <p:nvSpPr>
            <p:cNvPr id="795660" name="AutoShape 12"/>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a:effectLst/>
          </p:spPr>
          <p:txBody>
            <a:bodyPr wrap="none" anchor="ctr"/>
            <a:lstStyle/>
            <a:p>
              <a:endParaRPr lang="en-US"/>
            </a:p>
          </p:txBody>
        </p:sp>
      </p:grpSp>
      <p:grpSp>
        <p:nvGrpSpPr>
          <p:cNvPr id="5" name="Group 13"/>
          <p:cNvGrpSpPr>
            <a:grpSpLocks/>
          </p:cNvGrpSpPr>
          <p:nvPr/>
        </p:nvGrpSpPr>
        <p:grpSpPr bwMode="auto">
          <a:xfrm>
            <a:off x="4648200" y="1371600"/>
            <a:ext cx="1524000" cy="1524000"/>
            <a:chOff x="1872" y="1920"/>
            <a:chExt cx="960" cy="960"/>
          </a:xfrm>
        </p:grpSpPr>
        <p:sp>
          <p:nvSpPr>
            <p:cNvPr id="795662" name="Rectangle 1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6" name="Group 15"/>
            <p:cNvGrpSpPr>
              <a:grpSpLocks/>
            </p:cNvGrpSpPr>
            <p:nvPr/>
          </p:nvGrpSpPr>
          <p:grpSpPr bwMode="auto">
            <a:xfrm>
              <a:off x="2112" y="2112"/>
              <a:ext cx="456" cy="480"/>
              <a:chOff x="1824" y="633"/>
              <a:chExt cx="2834" cy="2849"/>
            </a:xfrm>
          </p:grpSpPr>
          <p:sp>
            <p:nvSpPr>
              <p:cNvPr id="795664" name="Puzzle3"/>
              <p:cNvSpPr>
                <a:spLocks noEditPoints="1" noChangeArrowheads="1"/>
              </p:cNvSpPr>
              <p:nvPr/>
            </p:nvSpPr>
            <p:spPr bwMode="auto">
              <a:xfrm>
                <a:off x="3204" y="633"/>
                <a:ext cx="1114" cy="1514"/>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795665" name="Puzzle2"/>
              <p:cNvSpPr>
                <a:spLocks noEditPoints="1" noChangeArrowheads="1"/>
              </p:cNvSpPr>
              <p:nvPr/>
            </p:nvSpPr>
            <p:spPr bwMode="auto">
              <a:xfrm>
                <a:off x="2880" y="1736"/>
                <a:ext cx="1778" cy="1379"/>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795666" name="Puzzle4"/>
              <p:cNvSpPr>
                <a:spLocks noEditPoints="1" noChangeArrowheads="1"/>
              </p:cNvSpPr>
              <p:nvPr/>
            </p:nvSpPr>
            <p:spPr bwMode="auto">
              <a:xfrm>
                <a:off x="2192" y="1719"/>
                <a:ext cx="1072" cy="1763"/>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795667" name="Puzzle1"/>
              <p:cNvSpPr>
                <a:spLocks noEditPoints="1" noChangeArrowheads="1"/>
              </p:cNvSpPr>
              <p:nvPr/>
            </p:nvSpPr>
            <p:spPr bwMode="auto">
              <a:xfrm>
                <a:off x="1824" y="1091"/>
                <a:ext cx="1800" cy="1051"/>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grpSp>
      <p:grpSp>
        <p:nvGrpSpPr>
          <p:cNvPr id="7" name="Group 20"/>
          <p:cNvGrpSpPr>
            <a:grpSpLocks/>
          </p:cNvGrpSpPr>
          <p:nvPr/>
        </p:nvGrpSpPr>
        <p:grpSpPr bwMode="auto">
          <a:xfrm>
            <a:off x="6324600" y="1981200"/>
            <a:ext cx="533400" cy="457200"/>
            <a:chOff x="1920" y="1632"/>
            <a:chExt cx="336" cy="288"/>
          </a:xfrm>
        </p:grpSpPr>
        <p:sp>
          <p:nvSpPr>
            <p:cNvPr id="795669" name="Oval 21"/>
            <p:cNvSpPr>
              <a:spLocks noChangeArrowheads="1"/>
            </p:cNvSpPr>
            <p:nvPr/>
          </p:nvSpPr>
          <p:spPr bwMode="auto">
            <a:xfrm>
              <a:off x="1968" y="1632"/>
              <a:ext cx="288" cy="288"/>
            </a:xfrm>
            <a:prstGeom prst="ellipse">
              <a:avLst/>
            </a:prstGeom>
            <a:solidFill>
              <a:schemeClr val="tx2"/>
            </a:solidFill>
            <a:ln w="9525">
              <a:noFill/>
              <a:miter lim="800000"/>
              <a:headEnd/>
              <a:tailEnd/>
            </a:ln>
            <a:effectLst/>
          </p:spPr>
          <p:txBody>
            <a:bodyPr wrap="none" anchor="ctr"/>
            <a:lstStyle/>
            <a:p>
              <a:endParaRPr lang="en-US"/>
            </a:p>
          </p:txBody>
        </p:sp>
        <p:sp>
          <p:nvSpPr>
            <p:cNvPr id="795670" name="AutoShape 22"/>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a:effectLst/>
          </p:spPr>
          <p:txBody>
            <a:bodyPr wrap="none" anchor="ctr"/>
            <a:lstStyle/>
            <a:p>
              <a:endParaRPr lang="en-US"/>
            </a:p>
          </p:txBody>
        </p:sp>
      </p:grpSp>
      <p:sp>
        <p:nvSpPr>
          <p:cNvPr id="795671" name="Rectangle 23"/>
          <p:cNvSpPr>
            <a:spLocks noChangeArrowheads="1"/>
          </p:cNvSpPr>
          <p:nvPr/>
        </p:nvSpPr>
        <p:spPr bwMode="auto">
          <a:xfrm>
            <a:off x="2743200" y="1371600"/>
            <a:ext cx="1828800" cy="914400"/>
          </a:xfrm>
          <a:prstGeom prst="rect">
            <a:avLst/>
          </a:prstGeom>
          <a:solidFill>
            <a:srgbClr val="00CCFF"/>
          </a:solidFill>
          <a:ln w="9525">
            <a:solidFill>
              <a:schemeClr val="tx1"/>
            </a:solidFill>
            <a:miter lim="800000"/>
            <a:headEnd/>
            <a:tailEnd/>
          </a:ln>
          <a:effectLst/>
        </p:spPr>
        <p:txBody>
          <a:bodyPr wrap="none" anchor="ctr"/>
          <a:lstStyle/>
          <a:p>
            <a:endParaRPr lang="en-US"/>
          </a:p>
        </p:txBody>
      </p:sp>
      <p:sp>
        <p:nvSpPr>
          <p:cNvPr id="795672" name="Rectangle 24"/>
          <p:cNvSpPr>
            <a:spLocks noChangeArrowheads="1"/>
          </p:cNvSpPr>
          <p:nvPr/>
        </p:nvSpPr>
        <p:spPr bwMode="auto">
          <a:xfrm>
            <a:off x="2743200" y="2286000"/>
            <a:ext cx="1828800" cy="914400"/>
          </a:xfrm>
          <a:prstGeom prst="rect">
            <a:avLst/>
          </a:prstGeom>
          <a:solidFill>
            <a:srgbClr val="00FF00"/>
          </a:solidFill>
          <a:ln w="9525">
            <a:solidFill>
              <a:schemeClr val="tx1"/>
            </a:solidFill>
            <a:miter lim="800000"/>
            <a:headEnd/>
            <a:tailEnd/>
          </a:ln>
          <a:effectLst/>
        </p:spPr>
        <p:txBody>
          <a:bodyPr wrap="none" anchor="ctr"/>
          <a:lstStyle/>
          <a:p>
            <a:endParaRPr lang="en-US"/>
          </a:p>
        </p:txBody>
      </p:sp>
      <p:sp>
        <p:nvSpPr>
          <p:cNvPr id="795673" name="Text Box 25"/>
          <p:cNvSpPr txBox="1">
            <a:spLocks noChangeArrowheads="1"/>
          </p:cNvSpPr>
          <p:nvPr/>
        </p:nvSpPr>
        <p:spPr bwMode="auto">
          <a:xfrm>
            <a:off x="609600" y="3233738"/>
            <a:ext cx="7696200" cy="2830512"/>
          </a:xfrm>
          <a:prstGeom prst="rect">
            <a:avLst/>
          </a:prstGeom>
          <a:noFill/>
          <a:ln w="9525">
            <a:noFill/>
            <a:miter lim="800000"/>
            <a:headEnd/>
            <a:tailEnd/>
          </a:ln>
          <a:effectLst/>
        </p:spPr>
        <p:txBody>
          <a:bodyPr>
            <a:spAutoFit/>
          </a:bodyPr>
          <a:lstStyle/>
          <a:p>
            <a:pPr algn="l"/>
            <a:r>
              <a:rPr lang="en-US" sz="2400" b="1" i="1" u="sng"/>
              <a:t>Load balancing</a:t>
            </a:r>
            <a:r>
              <a:rPr lang="en-US" sz="2400"/>
              <a:t> means ensuring that everyone completes their workload at roughly the same time.</a:t>
            </a:r>
          </a:p>
          <a:p>
            <a:pPr algn="l">
              <a:lnSpc>
                <a:spcPct val="50000"/>
              </a:lnSpc>
            </a:pPr>
            <a:endParaRPr lang="en-US" sz="2400"/>
          </a:p>
          <a:p>
            <a:pPr algn="l"/>
            <a:r>
              <a:rPr lang="en-US" sz="2400">
                <a:solidFill>
                  <a:schemeClr val="bg1"/>
                </a:solidFill>
              </a:rPr>
              <a:t>For example, if the jigsaw puzzle is half grass and half sky, then you can do the grass and Scott can do the sky, and then y’all only have to communicate at the horizon – and the amount of work that each of you does on your own is roughly equal. So you’ll get pretty good speedup.</a:t>
            </a:r>
          </a:p>
        </p:txBody>
      </p:sp>
      <p:sp>
        <p:nvSpPr>
          <p:cNvPr id="795674" name="AutoShape 26"/>
          <p:cNvSpPr>
            <a:spLocks noChangeArrowheads="1"/>
          </p:cNvSpPr>
          <p:nvPr/>
        </p:nvSpPr>
        <p:spPr bwMode="auto">
          <a:xfrm>
            <a:off x="2362200" y="2514600"/>
            <a:ext cx="1066800" cy="228600"/>
          </a:xfrm>
          <a:prstGeom prst="leftArrow">
            <a:avLst>
              <a:gd name="adj1" fmla="val 50000"/>
              <a:gd name="adj2" fmla="val 116667"/>
            </a:avLst>
          </a:prstGeom>
          <a:solidFill>
            <a:schemeClr val="hlink"/>
          </a:solidFill>
          <a:ln w="9525">
            <a:solidFill>
              <a:schemeClr val="tx1"/>
            </a:solidFill>
            <a:miter lim="800000"/>
            <a:headEnd/>
            <a:tailEnd/>
          </a:ln>
          <a:effectLst/>
        </p:spPr>
        <p:txBody>
          <a:bodyPr wrap="none" anchor="ctr"/>
          <a:lstStyle/>
          <a:p>
            <a:endParaRPr lang="en-US"/>
          </a:p>
        </p:txBody>
      </p:sp>
      <p:sp>
        <p:nvSpPr>
          <p:cNvPr id="795675" name="AutoShape 27"/>
          <p:cNvSpPr>
            <a:spLocks noChangeArrowheads="1"/>
          </p:cNvSpPr>
          <p:nvPr/>
        </p:nvSpPr>
        <p:spPr bwMode="auto">
          <a:xfrm>
            <a:off x="3962400" y="1905000"/>
            <a:ext cx="1066800" cy="228600"/>
          </a:xfrm>
          <a:prstGeom prst="rightArrow">
            <a:avLst>
              <a:gd name="adj1" fmla="val 50000"/>
              <a:gd name="adj2" fmla="val 116667"/>
            </a:avLst>
          </a:prstGeom>
          <a:solidFill>
            <a:schemeClr val="hlink"/>
          </a:solidFill>
          <a:ln w="9525">
            <a:solidFill>
              <a:schemeClr val="tx1"/>
            </a:solidFill>
            <a:miter lim="800000"/>
            <a:headEnd/>
            <a:tailEnd/>
          </a:ln>
          <a:effectLst/>
        </p:spPr>
        <p:txBody>
          <a:bodyPr wrap="none" anchor="ctr"/>
          <a:lstStyle/>
          <a:p>
            <a:endParaRPr lang="en-US"/>
          </a:p>
        </p:txBody>
      </p:sp>
      <p:sp>
        <p:nvSpPr>
          <p:cNvPr id="795676" name="Rectangle 28"/>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31"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4"/>
          <p:cNvSpPr>
            <a:spLocks noGrp="1"/>
          </p:cNvSpPr>
          <p:nvPr>
            <p:ph type="sldNum" sz="quarter" idx="11"/>
          </p:nvPr>
        </p:nvSpPr>
        <p:spPr/>
        <p:txBody>
          <a:bodyPr/>
          <a:lstStyle/>
          <a:p>
            <a:fld id="{25558F10-64DA-4DA3-8F61-7A4005C96EA0}" type="slidenum">
              <a:rPr lang="en-US"/>
              <a:pPr/>
              <a:t>42</a:t>
            </a:fld>
            <a:endParaRPr lang="en-US"/>
          </a:p>
        </p:txBody>
      </p:sp>
      <p:sp>
        <p:nvSpPr>
          <p:cNvPr id="796674" name="Rectangle 2"/>
          <p:cNvSpPr>
            <a:spLocks noGrp="1" noChangeArrowheads="1"/>
          </p:cNvSpPr>
          <p:nvPr>
            <p:ph type="title"/>
          </p:nvPr>
        </p:nvSpPr>
        <p:spPr/>
        <p:txBody>
          <a:bodyPr/>
          <a:lstStyle/>
          <a:p>
            <a:r>
              <a:rPr lang="en-US"/>
              <a:t>Load Balancing</a:t>
            </a:r>
          </a:p>
        </p:txBody>
      </p:sp>
      <p:sp>
        <p:nvSpPr>
          <p:cNvPr id="796675"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76"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a:effectLst/>
        </p:spPr>
        <p:txBody>
          <a:bodyPr wrap="none" anchor="ctr"/>
          <a:lstStyle/>
          <a:p>
            <a:endParaRPr lang="en-US"/>
          </a:p>
        </p:txBody>
      </p:sp>
      <p:sp>
        <p:nvSpPr>
          <p:cNvPr id="796677"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a:effectLst/>
        </p:spPr>
        <p:txBody>
          <a:bodyPr wrap="none" anchor="ctr"/>
          <a:lstStyle/>
          <a:p>
            <a:endParaRPr lang="en-US"/>
          </a:p>
        </p:txBody>
      </p:sp>
      <p:sp>
        <p:nvSpPr>
          <p:cNvPr id="796678"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a:effectLst/>
        </p:spPr>
        <p:txBody>
          <a:bodyPr wrap="none" anchor="ctr"/>
          <a:lstStyle/>
          <a:p>
            <a:endParaRPr lang="en-US"/>
          </a:p>
        </p:txBody>
      </p:sp>
      <p:sp>
        <p:nvSpPr>
          <p:cNvPr id="796679"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0"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1"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2" name="Line 10"/>
          <p:cNvSpPr>
            <a:spLocks noChangeShapeType="1"/>
          </p:cNvSpPr>
          <p:nvPr/>
        </p:nvSpPr>
        <p:spPr bwMode="auto">
          <a:xfrm>
            <a:off x="4495800" y="1295400"/>
            <a:ext cx="0" cy="3810000"/>
          </a:xfrm>
          <a:prstGeom prst="line">
            <a:avLst/>
          </a:prstGeom>
          <a:noFill/>
          <a:ln w="9525">
            <a:solidFill>
              <a:schemeClr val="tx1"/>
            </a:solidFill>
            <a:miter lim="800000"/>
            <a:headEnd/>
            <a:tailEnd/>
          </a:ln>
          <a:effectLst/>
        </p:spPr>
        <p:txBody>
          <a:bodyPr wrap="none"/>
          <a:lstStyle/>
          <a:p>
            <a:endParaRPr lang="en-US"/>
          </a:p>
        </p:txBody>
      </p:sp>
      <p:sp>
        <p:nvSpPr>
          <p:cNvPr id="796683"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4"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5"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6"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7"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8"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89"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0"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1"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2"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3"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4"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5"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6"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7"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8"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699"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700"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701"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6702" name="Text Box 30"/>
          <p:cNvSpPr txBox="1">
            <a:spLocks noChangeArrowheads="1"/>
          </p:cNvSpPr>
          <p:nvPr/>
        </p:nvSpPr>
        <p:spPr bwMode="auto">
          <a:xfrm>
            <a:off x="609600" y="5105400"/>
            <a:ext cx="7467600" cy="968375"/>
          </a:xfrm>
          <a:prstGeom prst="rect">
            <a:avLst/>
          </a:prstGeom>
          <a:noFill/>
          <a:ln w="9525">
            <a:noFill/>
            <a:miter lim="800000"/>
            <a:headEnd/>
            <a:tailEnd/>
          </a:ln>
          <a:effectLst/>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796703"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34"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ide Number Placeholder 4"/>
          <p:cNvSpPr>
            <a:spLocks noGrp="1"/>
          </p:cNvSpPr>
          <p:nvPr>
            <p:ph type="sldNum" sz="quarter" idx="11"/>
          </p:nvPr>
        </p:nvSpPr>
        <p:spPr/>
        <p:txBody>
          <a:bodyPr/>
          <a:lstStyle/>
          <a:p>
            <a:fld id="{1C780376-7EB5-4C00-8660-1AEF2AD58618}" type="slidenum">
              <a:rPr lang="en-US"/>
              <a:pPr/>
              <a:t>43</a:t>
            </a:fld>
            <a:endParaRPr lang="en-US"/>
          </a:p>
        </p:txBody>
      </p:sp>
      <p:sp>
        <p:nvSpPr>
          <p:cNvPr id="797698" name="Rectangle 2"/>
          <p:cNvSpPr>
            <a:spLocks noGrp="1" noChangeArrowheads="1"/>
          </p:cNvSpPr>
          <p:nvPr>
            <p:ph type="title"/>
          </p:nvPr>
        </p:nvSpPr>
        <p:spPr/>
        <p:txBody>
          <a:bodyPr/>
          <a:lstStyle/>
          <a:p>
            <a:r>
              <a:rPr lang="en-US"/>
              <a:t>Load Balancing</a:t>
            </a:r>
          </a:p>
        </p:txBody>
      </p:sp>
      <p:sp>
        <p:nvSpPr>
          <p:cNvPr id="797699"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0"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a:effectLst/>
        </p:spPr>
        <p:txBody>
          <a:bodyPr wrap="none" anchor="ctr"/>
          <a:lstStyle/>
          <a:p>
            <a:endParaRPr lang="en-US"/>
          </a:p>
        </p:txBody>
      </p:sp>
      <p:sp>
        <p:nvSpPr>
          <p:cNvPr id="797701"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a:effectLst/>
        </p:spPr>
        <p:txBody>
          <a:bodyPr wrap="none" anchor="ctr"/>
          <a:lstStyle/>
          <a:p>
            <a:endParaRPr lang="en-US"/>
          </a:p>
        </p:txBody>
      </p:sp>
      <p:sp>
        <p:nvSpPr>
          <p:cNvPr id="797702"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a:effectLst/>
        </p:spPr>
        <p:txBody>
          <a:bodyPr wrap="none" anchor="ctr"/>
          <a:lstStyle/>
          <a:p>
            <a:endParaRPr lang="en-US"/>
          </a:p>
        </p:txBody>
      </p:sp>
      <p:sp>
        <p:nvSpPr>
          <p:cNvPr id="797703"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4"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5"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6" name="Line 10"/>
          <p:cNvSpPr>
            <a:spLocks noChangeShapeType="1"/>
          </p:cNvSpPr>
          <p:nvPr/>
        </p:nvSpPr>
        <p:spPr bwMode="auto">
          <a:xfrm>
            <a:off x="4495800" y="1295400"/>
            <a:ext cx="0" cy="3810000"/>
          </a:xfrm>
          <a:prstGeom prst="line">
            <a:avLst/>
          </a:prstGeom>
          <a:noFill/>
          <a:ln w="9525">
            <a:solidFill>
              <a:schemeClr val="tx1"/>
            </a:solidFill>
            <a:miter lim="800000"/>
            <a:headEnd/>
            <a:tailEnd/>
          </a:ln>
          <a:effectLst/>
        </p:spPr>
        <p:txBody>
          <a:bodyPr wrap="none"/>
          <a:lstStyle/>
          <a:p>
            <a:endParaRPr lang="en-US"/>
          </a:p>
        </p:txBody>
      </p:sp>
      <p:sp>
        <p:nvSpPr>
          <p:cNvPr id="797707"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8"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09"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0"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1"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2"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3"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4"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5"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6"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7"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8"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19"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0"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1"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2"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3"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4"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5"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7726" name="Text Box 30"/>
          <p:cNvSpPr txBox="1">
            <a:spLocks noChangeArrowheads="1"/>
          </p:cNvSpPr>
          <p:nvPr/>
        </p:nvSpPr>
        <p:spPr bwMode="auto">
          <a:xfrm>
            <a:off x="609600" y="5105400"/>
            <a:ext cx="7467600" cy="968375"/>
          </a:xfrm>
          <a:prstGeom prst="rect">
            <a:avLst/>
          </a:prstGeom>
          <a:noFill/>
          <a:ln w="9525">
            <a:noFill/>
            <a:miter lim="800000"/>
            <a:headEnd/>
            <a:tailEnd/>
          </a:ln>
          <a:effectLst/>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797727"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797728" name="Text Box 32"/>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spcBef>
                <a:spcPct val="50000"/>
              </a:spcBef>
            </a:pPr>
            <a:r>
              <a:rPr lang="en-US" sz="9600">
                <a:effectLst>
                  <a:outerShdw blurRad="38100" dist="38100" dir="2700000" algn="tl">
                    <a:srgbClr val="C0C0C0"/>
                  </a:outerShdw>
                </a:effectLst>
                <a:latin typeface="Arial Black" pitchFamily="34" charset="0"/>
              </a:rPr>
              <a:t>EASY</a:t>
            </a:r>
          </a:p>
        </p:txBody>
      </p:sp>
      <p:sp>
        <p:nvSpPr>
          <p:cNvPr id="35"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4"/>
          <p:cNvSpPr>
            <a:spLocks noGrp="1"/>
          </p:cNvSpPr>
          <p:nvPr>
            <p:ph type="sldNum" sz="quarter" idx="11"/>
          </p:nvPr>
        </p:nvSpPr>
        <p:spPr/>
        <p:txBody>
          <a:bodyPr/>
          <a:lstStyle/>
          <a:p>
            <a:fld id="{702A2943-76BB-46AD-ABBD-C639AA1705AE}" type="slidenum">
              <a:rPr lang="en-US"/>
              <a:pPr/>
              <a:t>44</a:t>
            </a:fld>
            <a:endParaRPr lang="en-US"/>
          </a:p>
        </p:txBody>
      </p:sp>
      <p:sp>
        <p:nvSpPr>
          <p:cNvPr id="798722" name="Rectangle 2"/>
          <p:cNvSpPr>
            <a:spLocks noGrp="1" noChangeArrowheads="1"/>
          </p:cNvSpPr>
          <p:nvPr>
            <p:ph type="title"/>
          </p:nvPr>
        </p:nvSpPr>
        <p:spPr/>
        <p:txBody>
          <a:bodyPr/>
          <a:lstStyle/>
          <a:p>
            <a:r>
              <a:rPr lang="en-US"/>
              <a:t>Load Balancing</a:t>
            </a:r>
          </a:p>
        </p:txBody>
      </p:sp>
      <p:sp>
        <p:nvSpPr>
          <p:cNvPr id="798723"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24"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a:effectLst/>
        </p:spPr>
        <p:txBody>
          <a:bodyPr wrap="none" anchor="ctr"/>
          <a:lstStyle/>
          <a:p>
            <a:endParaRPr lang="en-US"/>
          </a:p>
        </p:txBody>
      </p:sp>
      <p:sp>
        <p:nvSpPr>
          <p:cNvPr id="798725"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a:effectLst/>
        </p:spPr>
        <p:txBody>
          <a:bodyPr wrap="none" anchor="ctr"/>
          <a:lstStyle/>
          <a:p>
            <a:endParaRPr lang="en-US"/>
          </a:p>
        </p:txBody>
      </p:sp>
      <p:sp>
        <p:nvSpPr>
          <p:cNvPr id="798726"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a:effectLst/>
        </p:spPr>
        <p:txBody>
          <a:bodyPr wrap="none" anchor="ctr"/>
          <a:lstStyle/>
          <a:p>
            <a:endParaRPr lang="en-US"/>
          </a:p>
        </p:txBody>
      </p:sp>
      <p:sp>
        <p:nvSpPr>
          <p:cNvPr id="798727"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28"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29"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0" name="Line 10"/>
          <p:cNvSpPr>
            <a:spLocks noChangeShapeType="1"/>
          </p:cNvSpPr>
          <p:nvPr/>
        </p:nvSpPr>
        <p:spPr bwMode="auto">
          <a:xfrm>
            <a:off x="4495800" y="1295400"/>
            <a:ext cx="0" cy="3810000"/>
          </a:xfrm>
          <a:prstGeom prst="line">
            <a:avLst/>
          </a:prstGeom>
          <a:noFill/>
          <a:ln w="9525">
            <a:solidFill>
              <a:schemeClr val="tx1"/>
            </a:solidFill>
            <a:miter lim="800000"/>
            <a:headEnd/>
            <a:tailEnd/>
          </a:ln>
          <a:effectLst/>
        </p:spPr>
        <p:txBody>
          <a:bodyPr wrap="none"/>
          <a:lstStyle/>
          <a:p>
            <a:endParaRPr lang="en-US"/>
          </a:p>
        </p:txBody>
      </p:sp>
      <p:sp>
        <p:nvSpPr>
          <p:cNvPr id="798731"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2"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3"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4"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5"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6"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7"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8"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39"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0"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1"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2"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3"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4"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5"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6"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7"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8"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49"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8750" name="Text Box 30"/>
          <p:cNvSpPr txBox="1">
            <a:spLocks noChangeArrowheads="1"/>
          </p:cNvSpPr>
          <p:nvPr/>
        </p:nvSpPr>
        <p:spPr bwMode="auto">
          <a:xfrm>
            <a:off x="609600" y="5105400"/>
            <a:ext cx="7467600" cy="968375"/>
          </a:xfrm>
          <a:prstGeom prst="rect">
            <a:avLst/>
          </a:prstGeom>
          <a:noFill/>
          <a:ln w="9525">
            <a:noFill/>
            <a:miter lim="800000"/>
            <a:headEnd/>
            <a:tailEnd/>
          </a:ln>
          <a:effectLst/>
        </p:spPr>
        <p:txBody>
          <a:bodyPr>
            <a:spAutoFit/>
          </a:bodyPr>
          <a:lstStyle/>
          <a:p>
            <a:pPr algn="l">
              <a:lnSpc>
                <a:spcPct val="80000"/>
              </a:lnSpc>
            </a:pPr>
            <a:r>
              <a:rPr lang="en-US" sz="2400"/>
              <a:t>Load balancing can be easy, if the problem splits up into chunks of roughly equal size, with one chunk per processor.  Or load balancing can be very hard.</a:t>
            </a:r>
          </a:p>
        </p:txBody>
      </p:sp>
      <p:sp>
        <p:nvSpPr>
          <p:cNvPr id="798751"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798752" name="Text Box 32"/>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spcBef>
                <a:spcPct val="50000"/>
              </a:spcBef>
            </a:pPr>
            <a:r>
              <a:rPr lang="en-US" sz="9600">
                <a:effectLst>
                  <a:outerShdw blurRad="38100" dist="38100" dir="2700000" algn="tl">
                    <a:srgbClr val="C0C0C0"/>
                  </a:outerShdw>
                </a:effectLst>
                <a:latin typeface="Arial Black" pitchFamily="34" charset="0"/>
              </a:rPr>
              <a:t>EASY</a:t>
            </a:r>
          </a:p>
        </p:txBody>
      </p:sp>
      <p:sp>
        <p:nvSpPr>
          <p:cNvPr id="798753" name="Text Box 33"/>
          <p:cNvSpPr txBox="1">
            <a:spLocks noChangeArrowheads="1"/>
          </p:cNvSpPr>
          <p:nvPr/>
        </p:nvSpPr>
        <p:spPr bwMode="auto">
          <a:xfrm rot="18900000">
            <a:off x="4251325" y="2478088"/>
            <a:ext cx="4056063" cy="1555750"/>
          </a:xfrm>
          <a:prstGeom prst="rect">
            <a:avLst/>
          </a:prstGeom>
          <a:noFill/>
          <a:ln w="9525">
            <a:noFill/>
            <a:miter lim="800000"/>
            <a:headEnd/>
            <a:tailEnd/>
          </a:ln>
          <a:effectLst/>
        </p:spPr>
        <p:txBody>
          <a:bodyPr>
            <a:spAutoFit/>
          </a:bodyPr>
          <a:lstStyle/>
          <a:p>
            <a:pPr>
              <a:spcBef>
                <a:spcPct val="50000"/>
              </a:spcBef>
            </a:pPr>
            <a:r>
              <a:rPr lang="en-US" sz="9600">
                <a:effectLst>
                  <a:outerShdw blurRad="38100" dist="38100" dir="2700000" algn="tl">
                    <a:srgbClr val="C0C0C0"/>
                  </a:outerShdw>
                </a:effectLst>
                <a:latin typeface="Arial Black" pitchFamily="34" charset="0"/>
              </a:rPr>
              <a:t>HARD</a:t>
            </a:r>
          </a:p>
        </p:txBody>
      </p:sp>
      <p:sp>
        <p:nvSpPr>
          <p:cNvPr id="3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FD474920-1FB4-48E2-9F9E-9380C4EA0222}" type="slidenum">
              <a:rPr lang="en-US"/>
              <a:pPr/>
              <a:t>45</a:t>
            </a:fld>
            <a:endParaRPr lang="en-US"/>
          </a:p>
        </p:txBody>
      </p:sp>
      <p:sp>
        <p:nvSpPr>
          <p:cNvPr id="799746" name="Rectangle 2"/>
          <p:cNvSpPr>
            <a:spLocks noGrp="1" noChangeArrowheads="1"/>
          </p:cNvSpPr>
          <p:nvPr>
            <p:ph type="title"/>
          </p:nvPr>
        </p:nvSpPr>
        <p:spPr/>
        <p:txBody>
          <a:bodyPr/>
          <a:lstStyle/>
          <a:p>
            <a:r>
              <a:rPr lang="en-US"/>
              <a:t>Load Balancing Is Good</a:t>
            </a:r>
          </a:p>
        </p:txBody>
      </p:sp>
      <p:sp>
        <p:nvSpPr>
          <p:cNvPr id="799747" name="Rectangle 3"/>
          <p:cNvSpPr>
            <a:spLocks noGrp="1" noChangeArrowheads="1"/>
          </p:cNvSpPr>
          <p:nvPr>
            <p:ph type="body" idx="1"/>
          </p:nvPr>
        </p:nvSpPr>
        <p:spPr/>
        <p:txBody>
          <a:bodyPr/>
          <a:lstStyle/>
          <a:p>
            <a:pPr>
              <a:lnSpc>
                <a:spcPct val="90000"/>
              </a:lnSpc>
              <a:buFont typeface="Wingdings" pitchFamily="2" charset="2"/>
              <a:buNone/>
            </a:pPr>
            <a:r>
              <a:rPr lang="en-US"/>
              <a:t>When every process gets the same amount of work, the job is </a:t>
            </a:r>
            <a:r>
              <a:rPr lang="en-US" b="1" i="1" u="sng"/>
              <a:t>load balanced</a:t>
            </a:r>
            <a:r>
              <a:rPr lang="en-US"/>
              <a:t>.</a:t>
            </a:r>
          </a:p>
          <a:p>
            <a:pPr>
              <a:lnSpc>
                <a:spcPct val="90000"/>
              </a:lnSpc>
              <a:buFont typeface="Wingdings" pitchFamily="2" charset="2"/>
              <a:buNone/>
            </a:pPr>
            <a:r>
              <a:rPr lang="en-US"/>
              <a:t>We like load balancing, because it means that our speedup can potentially be linear: if we run on </a:t>
            </a:r>
            <a:r>
              <a:rPr lang="en-US" i="1"/>
              <a:t>N</a:t>
            </a:r>
            <a:r>
              <a:rPr lang="en-US" i="1" baseline="-25000"/>
              <a:t>p</a:t>
            </a:r>
            <a:r>
              <a:rPr lang="en-US"/>
              <a:t> processes, it takes 1/</a:t>
            </a:r>
            <a:r>
              <a:rPr lang="en-US" i="1"/>
              <a:t>N</a:t>
            </a:r>
            <a:r>
              <a:rPr lang="en-US" i="1" baseline="-25000"/>
              <a:t>p</a:t>
            </a:r>
            <a:r>
              <a:rPr lang="en-US"/>
              <a:t> as much time as on one.</a:t>
            </a:r>
          </a:p>
          <a:p>
            <a:pPr>
              <a:lnSpc>
                <a:spcPct val="90000"/>
              </a:lnSpc>
              <a:buFont typeface="Wingdings" pitchFamily="2" charset="2"/>
              <a:buNone/>
            </a:pPr>
            <a:r>
              <a:rPr lang="en-US"/>
              <a:t>For some codes, figuring out how to balance the load is trivial (for example, breaking a big unchanging array into sub-arrays).</a:t>
            </a:r>
          </a:p>
          <a:p>
            <a:pPr>
              <a:lnSpc>
                <a:spcPct val="90000"/>
              </a:lnSpc>
              <a:buFont typeface="Wingdings" pitchFamily="2" charset="2"/>
              <a:buNone/>
            </a:pPr>
            <a:r>
              <a:rPr lang="en-US"/>
              <a:t>For others, load balancing is very tricky (for example, a dynamically evolving collection of arbitrarily many blocks of arbitrary size).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1BAF7611-EF56-4511-9696-143DB77CD4E9}" type="slidenum">
              <a:rPr lang="en-US"/>
              <a:pPr/>
              <a:t>46</a:t>
            </a:fld>
            <a:endParaRPr lang="en-US"/>
          </a:p>
        </p:txBody>
      </p:sp>
      <p:sp>
        <p:nvSpPr>
          <p:cNvPr id="800770" name="Rectangle 2"/>
          <p:cNvSpPr>
            <a:spLocks noGrp="1" noChangeArrowheads="1"/>
          </p:cNvSpPr>
          <p:nvPr>
            <p:ph type="title"/>
          </p:nvPr>
        </p:nvSpPr>
        <p:spPr/>
        <p:txBody>
          <a:bodyPr/>
          <a:lstStyle/>
          <a:p>
            <a:r>
              <a:rPr lang="en-US"/>
              <a:t>Parallel Strategies</a:t>
            </a:r>
          </a:p>
        </p:txBody>
      </p:sp>
      <p:sp>
        <p:nvSpPr>
          <p:cNvPr id="800771" name="Rectangle 3"/>
          <p:cNvSpPr>
            <a:spLocks noGrp="1" noChangeArrowheads="1"/>
          </p:cNvSpPr>
          <p:nvPr>
            <p:ph type="body" idx="1"/>
          </p:nvPr>
        </p:nvSpPr>
        <p:spPr>
          <a:xfrm>
            <a:off x="609600" y="1195388"/>
            <a:ext cx="7924800" cy="4900612"/>
          </a:xfrm>
        </p:spPr>
        <p:txBody>
          <a:bodyPr/>
          <a:lstStyle/>
          <a:p>
            <a:pPr>
              <a:lnSpc>
                <a:spcPct val="90000"/>
              </a:lnSpc>
            </a:pPr>
            <a:r>
              <a:rPr lang="en-US" b="1" i="1" u="sng" dirty="0"/>
              <a:t>Client-Server</a:t>
            </a:r>
            <a:r>
              <a:rPr lang="en-US" dirty="0"/>
              <a:t>: One worker (the server) decides what tasks the other workers (clients) will do; for example, Hello World, Monte Carlo.</a:t>
            </a:r>
          </a:p>
          <a:p>
            <a:pPr>
              <a:lnSpc>
                <a:spcPct val="90000"/>
              </a:lnSpc>
            </a:pPr>
            <a:r>
              <a:rPr lang="en-US" b="1" i="1" u="sng" dirty="0"/>
              <a:t>Data Parallelism</a:t>
            </a:r>
            <a:r>
              <a:rPr lang="en-US" dirty="0"/>
              <a:t>: Each worker does exactly the same tasks on its unique subset of the data; for example, distributed meshes for transport problems (weather etc).</a:t>
            </a:r>
          </a:p>
          <a:p>
            <a:pPr>
              <a:lnSpc>
                <a:spcPct val="90000"/>
              </a:lnSpc>
            </a:pPr>
            <a:r>
              <a:rPr lang="en-US" b="1" i="1" u="sng" dirty="0"/>
              <a:t>Task Parallelism</a:t>
            </a:r>
            <a:r>
              <a:rPr lang="en-US" dirty="0"/>
              <a:t>: Each worker does different tasks on exactly the same set of data (each process holds exactly the same data as the others); for example, N-body problems (molecular dynamics, astrophysics).</a:t>
            </a:r>
          </a:p>
          <a:p>
            <a:pPr>
              <a:lnSpc>
                <a:spcPct val="90000"/>
              </a:lnSpc>
            </a:pPr>
            <a:r>
              <a:rPr lang="en-US" b="1" i="1" u="sng" dirty="0"/>
              <a:t>Pipeline: </a:t>
            </a:r>
            <a:r>
              <a:rPr lang="en-US" dirty="0"/>
              <a:t>Each worker does its tasks, then passes its set of data along to the next worker and receives the next set of data from the previous worker.</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Rectangle 2"/>
          <p:cNvSpPr>
            <a:spLocks noGrp="1" noChangeArrowheads="1"/>
          </p:cNvSpPr>
          <p:nvPr>
            <p:ph type="ctrTitle"/>
          </p:nvPr>
        </p:nvSpPr>
        <p:spPr>
          <a:xfrm>
            <a:off x="990600" y="914400"/>
            <a:ext cx="7772400" cy="2362200"/>
          </a:xfrm>
        </p:spPr>
        <p:txBody>
          <a:bodyPr/>
          <a:lstStyle/>
          <a:p>
            <a:pPr>
              <a:lnSpc>
                <a:spcPct val="80000"/>
              </a:lnSpc>
            </a:pPr>
            <a:r>
              <a:rPr lang="en-US" sz="6000"/>
              <a:t>MPI:</a:t>
            </a:r>
            <a:br>
              <a:rPr lang="en-US" sz="6000"/>
            </a:br>
            <a:r>
              <a:rPr lang="en-US" sz="6000"/>
              <a:t>The Message-Passing Interface</a:t>
            </a:r>
          </a:p>
        </p:txBody>
      </p:sp>
      <p:sp>
        <p:nvSpPr>
          <p:cNvPr id="801795" name="Text Box 3"/>
          <p:cNvSpPr txBox="1">
            <a:spLocks noChangeArrowheads="1"/>
          </p:cNvSpPr>
          <p:nvPr/>
        </p:nvSpPr>
        <p:spPr bwMode="auto">
          <a:xfrm>
            <a:off x="2438400" y="5721350"/>
            <a:ext cx="4102100" cy="366713"/>
          </a:xfrm>
          <a:prstGeom prst="rect">
            <a:avLst/>
          </a:prstGeom>
          <a:noFill/>
          <a:ln w="9525">
            <a:noFill/>
            <a:miter lim="800000"/>
            <a:headEnd/>
            <a:tailEnd/>
          </a:ln>
          <a:effectLst/>
        </p:spPr>
        <p:txBody>
          <a:bodyPr wrap="none">
            <a:spAutoFit/>
          </a:bodyPr>
          <a:lstStyle/>
          <a:p>
            <a:pPr algn="l"/>
            <a:r>
              <a:rPr lang="en-US"/>
              <a:t>Most of this discussion is from [1] and [2].</a:t>
            </a:r>
          </a:p>
        </p:txBody>
      </p:sp>
    </p:spTree>
    <p:custDataLst>
      <p:tags r:id="rId1"/>
    </p:custData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38664DA-14AD-4E9D-B054-01EDFF199EDF}" type="slidenum">
              <a:rPr lang="en-US"/>
              <a:pPr/>
              <a:t>48</a:t>
            </a:fld>
            <a:endParaRPr lang="en-US"/>
          </a:p>
        </p:txBody>
      </p:sp>
      <p:sp>
        <p:nvSpPr>
          <p:cNvPr id="802818" name="Rectangle 2"/>
          <p:cNvSpPr>
            <a:spLocks noGrp="1" noChangeArrowheads="1"/>
          </p:cNvSpPr>
          <p:nvPr>
            <p:ph type="title"/>
          </p:nvPr>
        </p:nvSpPr>
        <p:spPr/>
        <p:txBody>
          <a:bodyPr/>
          <a:lstStyle/>
          <a:p>
            <a:r>
              <a:rPr lang="en-US"/>
              <a:t>What Is MPI?</a:t>
            </a:r>
          </a:p>
        </p:txBody>
      </p:sp>
      <p:sp>
        <p:nvSpPr>
          <p:cNvPr id="802819" name="Rectangle 3"/>
          <p:cNvSpPr>
            <a:spLocks noGrp="1" noChangeArrowheads="1"/>
          </p:cNvSpPr>
          <p:nvPr>
            <p:ph type="body" idx="1"/>
          </p:nvPr>
        </p:nvSpPr>
        <p:spPr>
          <a:xfrm>
            <a:off x="533400" y="1219200"/>
            <a:ext cx="8077200" cy="4876800"/>
          </a:xfrm>
        </p:spPr>
        <p:txBody>
          <a:bodyPr/>
          <a:lstStyle/>
          <a:p>
            <a:pPr>
              <a:buFont typeface="Wingdings" pitchFamily="2" charset="2"/>
              <a:buNone/>
            </a:pPr>
            <a:r>
              <a:rPr lang="en-US" dirty="0"/>
              <a:t>The </a:t>
            </a:r>
            <a:r>
              <a:rPr lang="en-US" b="1" i="1" u="sng" dirty="0"/>
              <a:t>Message-Passing Interface</a:t>
            </a:r>
            <a:r>
              <a:rPr lang="en-US" dirty="0"/>
              <a:t> (MPI) is a standard for expressing distributed parallelism via message passing.</a:t>
            </a:r>
          </a:p>
          <a:p>
            <a:pPr>
              <a:buFont typeface="Wingdings" pitchFamily="2" charset="2"/>
              <a:buNone/>
            </a:pPr>
            <a:r>
              <a:rPr lang="en-US" dirty="0"/>
              <a:t>MPI consists of a </a:t>
            </a:r>
            <a:r>
              <a:rPr lang="en-US" b="1" i="1" u="sng" dirty="0">
                <a:solidFill>
                  <a:srgbClr val="A50021"/>
                </a:solidFill>
              </a:rPr>
              <a:t>header file</a:t>
            </a:r>
            <a:r>
              <a:rPr lang="en-US" dirty="0"/>
              <a:t>, a </a:t>
            </a:r>
            <a:r>
              <a:rPr lang="en-US" b="1" i="1" u="sng" dirty="0">
                <a:solidFill>
                  <a:srgbClr val="A50021"/>
                </a:solidFill>
              </a:rPr>
              <a:t>library</a:t>
            </a:r>
            <a:r>
              <a:rPr lang="en-US" b="1" u="sng" dirty="0"/>
              <a:t> </a:t>
            </a:r>
            <a:r>
              <a:rPr lang="en-US" b="1" u="sng" dirty="0">
                <a:solidFill>
                  <a:srgbClr val="A50021"/>
                </a:solidFill>
              </a:rPr>
              <a:t>of</a:t>
            </a:r>
            <a:r>
              <a:rPr lang="en-US" b="1" u="sng" dirty="0"/>
              <a:t> </a:t>
            </a:r>
            <a:r>
              <a:rPr lang="en-US" b="1" u="sng" dirty="0">
                <a:solidFill>
                  <a:srgbClr val="A50021"/>
                </a:solidFill>
              </a:rPr>
              <a:t>routines</a:t>
            </a:r>
            <a:r>
              <a:rPr lang="en-US" dirty="0"/>
              <a:t> and a </a:t>
            </a:r>
            <a:r>
              <a:rPr lang="en-US" b="1" i="1" u="sng" dirty="0">
                <a:solidFill>
                  <a:srgbClr val="A50021"/>
                </a:solidFill>
              </a:rPr>
              <a:t>runtime environment</a:t>
            </a:r>
            <a:r>
              <a:rPr lang="en-US" dirty="0"/>
              <a:t>.</a:t>
            </a:r>
          </a:p>
          <a:p>
            <a:pPr>
              <a:buFont typeface="Wingdings" pitchFamily="2" charset="2"/>
              <a:buNone/>
            </a:pPr>
            <a:r>
              <a:rPr lang="en-US" dirty="0"/>
              <a:t>When you compile a program that has MPI calls in it, your compiler links to a local implementation of MPI, and then you get parallelism; if the MPI library isn’t available, then the compile will fail.</a:t>
            </a:r>
          </a:p>
          <a:p>
            <a:pPr>
              <a:buFont typeface="Wingdings" pitchFamily="2" charset="2"/>
              <a:buNone/>
            </a:pPr>
            <a:r>
              <a:rPr lang="en-US" dirty="0"/>
              <a:t>MPI can be used in Fortran, C and C++.</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22B690C-1A45-48F7-A029-F5B15AA20DDE}" type="slidenum">
              <a:rPr lang="en-US"/>
              <a:pPr/>
              <a:t>49</a:t>
            </a:fld>
            <a:endParaRPr lang="en-US"/>
          </a:p>
        </p:txBody>
      </p:sp>
      <p:sp>
        <p:nvSpPr>
          <p:cNvPr id="803842" name="Rectangle 2"/>
          <p:cNvSpPr>
            <a:spLocks noGrp="1" noChangeArrowheads="1"/>
          </p:cNvSpPr>
          <p:nvPr>
            <p:ph type="title"/>
          </p:nvPr>
        </p:nvSpPr>
        <p:spPr/>
        <p:txBody>
          <a:bodyPr/>
          <a:lstStyle/>
          <a:p>
            <a:r>
              <a:rPr lang="en-US"/>
              <a:t>MPI Calls</a:t>
            </a:r>
          </a:p>
        </p:txBody>
      </p:sp>
      <p:sp>
        <p:nvSpPr>
          <p:cNvPr id="803843" name="Rectangle 3"/>
          <p:cNvSpPr>
            <a:spLocks noGrp="1" noChangeArrowheads="1"/>
          </p:cNvSpPr>
          <p:nvPr>
            <p:ph type="body" idx="1"/>
          </p:nvPr>
        </p:nvSpPr>
        <p:spPr>
          <a:xfrm>
            <a:off x="533400" y="1371600"/>
            <a:ext cx="8077200" cy="4419600"/>
          </a:xfrm>
        </p:spPr>
        <p:txBody>
          <a:bodyPr/>
          <a:lstStyle/>
          <a:p>
            <a:pPr>
              <a:buFont typeface="Wingdings" pitchFamily="2" charset="2"/>
              <a:buNone/>
            </a:pPr>
            <a:r>
              <a:rPr lang="en-US" dirty="0"/>
              <a:t>MPI calls in </a:t>
            </a:r>
            <a:r>
              <a:rPr lang="en-US" b="1" u="sng" dirty="0"/>
              <a:t>Fortran</a:t>
            </a:r>
            <a:r>
              <a:rPr lang="en-US" dirty="0"/>
              <a:t> look like this:</a:t>
            </a:r>
          </a:p>
          <a:p>
            <a:pPr>
              <a:lnSpc>
                <a:spcPct val="90000"/>
              </a:lnSpc>
              <a:buFont typeface="Wingdings" pitchFamily="2" charset="2"/>
              <a:buNone/>
            </a:pPr>
            <a:r>
              <a:rPr lang="en-US" b="1" dirty="0">
                <a:solidFill>
                  <a:srgbClr val="0000CC"/>
                </a:solidFill>
                <a:latin typeface="Courier New" pitchFamily="49" charset="0"/>
              </a:rPr>
              <a:t>  </a:t>
            </a:r>
            <a:r>
              <a:rPr lang="en-US" b="1" dirty="0">
                <a:solidFill>
                  <a:schemeClr val="folHlink"/>
                </a:solidFill>
                <a:latin typeface="Courier New" pitchFamily="49" charset="0"/>
              </a:rPr>
              <a:t>CALL </a:t>
            </a:r>
            <a:r>
              <a:rPr lang="en-US" b="1" dirty="0" err="1">
                <a:solidFill>
                  <a:schemeClr val="folHlink"/>
                </a:solidFill>
                <a:latin typeface="Courier New" pitchFamily="49" charset="0"/>
              </a:rPr>
              <a:t>MPI_Funcname</a:t>
            </a:r>
            <a:r>
              <a:rPr lang="en-US" b="1" dirty="0">
                <a:latin typeface="Courier New" pitchFamily="49" charset="0"/>
              </a:rPr>
              <a:t>(…, </a:t>
            </a:r>
            <a:r>
              <a:rPr lang="en-US" b="1" dirty="0" err="1">
                <a:latin typeface="Courier New" pitchFamily="49" charset="0"/>
              </a:rPr>
              <a:t>mpi_error_code</a:t>
            </a:r>
            <a:r>
              <a:rPr lang="en-US" b="1" dirty="0">
                <a:latin typeface="Courier New" pitchFamily="49" charset="0"/>
              </a:rPr>
              <a:t>)</a:t>
            </a:r>
            <a:endParaRPr lang="en-US" b="1" i="1" dirty="0">
              <a:latin typeface="Courier New" pitchFamily="49" charset="0"/>
            </a:endParaRPr>
          </a:p>
          <a:p>
            <a:pPr>
              <a:lnSpc>
                <a:spcPct val="90000"/>
              </a:lnSpc>
              <a:buFont typeface="Wingdings" pitchFamily="2" charset="2"/>
              <a:buNone/>
            </a:pPr>
            <a:r>
              <a:rPr lang="en-US" dirty="0"/>
              <a:t>In </a:t>
            </a:r>
            <a:r>
              <a:rPr lang="en-US" b="1" u="sng" dirty="0"/>
              <a:t>C</a:t>
            </a:r>
            <a:r>
              <a:rPr lang="en-US" dirty="0"/>
              <a:t>, MPI calls look like:</a:t>
            </a:r>
          </a:p>
          <a:p>
            <a:pPr>
              <a:lnSpc>
                <a:spcPct val="90000"/>
              </a:lnSpc>
              <a:buFont typeface="Wingdings" pitchFamily="2" charset="2"/>
              <a:buNone/>
            </a:pPr>
            <a:r>
              <a:rPr lang="en-US" b="1" dirty="0">
                <a:solidFill>
                  <a:schemeClr val="folHlink"/>
                </a:solidFill>
                <a:latin typeface="Courier New" pitchFamily="49" charset="0"/>
              </a:rPr>
              <a:t>  </a:t>
            </a:r>
            <a:r>
              <a:rPr lang="en-US" b="1" dirty="0" err="1">
                <a:latin typeface="Courier New" pitchFamily="49" charset="0"/>
              </a:rPr>
              <a:t>mpi_error_code</a:t>
            </a:r>
            <a:r>
              <a:rPr lang="en-US" b="1" dirty="0">
                <a:latin typeface="Courier New" pitchFamily="49" charset="0"/>
              </a:rPr>
              <a:t> =</a:t>
            </a:r>
            <a:r>
              <a:rPr lang="en-US" b="1" dirty="0">
                <a:solidFill>
                  <a:schemeClr val="folHlink"/>
                </a:solidFill>
                <a:latin typeface="Courier New" pitchFamily="49" charset="0"/>
              </a:rPr>
              <a:t> </a:t>
            </a:r>
            <a:r>
              <a:rPr lang="en-US" b="1" dirty="0" err="1">
                <a:solidFill>
                  <a:schemeClr val="folHlink"/>
                </a:solidFill>
                <a:latin typeface="Courier New" pitchFamily="49" charset="0"/>
              </a:rPr>
              <a:t>MPI_Funcname</a:t>
            </a:r>
            <a:r>
              <a:rPr lang="en-US" b="1" dirty="0">
                <a:latin typeface="Courier New" pitchFamily="49" charset="0"/>
              </a:rPr>
              <a:t>(…);</a:t>
            </a:r>
          </a:p>
          <a:p>
            <a:pPr>
              <a:lnSpc>
                <a:spcPct val="90000"/>
              </a:lnSpc>
              <a:buFont typeface="Wingdings" pitchFamily="2" charset="2"/>
              <a:buNone/>
            </a:pPr>
            <a:r>
              <a:rPr lang="en-US" dirty="0"/>
              <a:t>In C++, MPI calls look like:</a:t>
            </a:r>
          </a:p>
          <a:p>
            <a:pPr>
              <a:lnSpc>
                <a:spcPct val="90000"/>
              </a:lnSpc>
              <a:buFont typeface="Wingdings" pitchFamily="2" charset="2"/>
              <a:buNone/>
            </a:pPr>
            <a:r>
              <a:rPr lang="en-US" b="1" dirty="0">
                <a:solidFill>
                  <a:schemeClr val="folHlink"/>
                </a:solidFill>
                <a:latin typeface="Courier New" pitchFamily="49" charset="0"/>
              </a:rPr>
              <a:t>  </a:t>
            </a:r>
            <a:r>
              <a:rPr lang="en-US" b="1" dirty="0" err="1">
                <a:latin typeface="Courier New" pitchFamily="49" charset="0"/>
              </a:rPr>
              <a:t>mpi_error_code</a:t>
            </a:r>
            <a:r>
              <a:rPr lang="en-US" b="1" dirty="0">
                <a:latin typeface="Courier New" pitchFamily="49" charset="0"/>
              </a:rPr>
              <a:t> =</a:t>
            </a:r>
            <a:r>
              <a:rPr lang="en-US" b="1" dirty="0">
                <a:solidFill>
                  <a:schemeClr val="folHlink"/>
                </a:solidFill>
                <a:latin typeface="Courier New" pitchFamily="49" charset="0"/>
              </a:rPr>
              <a:t> MPI::</a:t>
            </a:r>
            <a:r>
              <a:rPr lang="en-US" b="1" dirty="0" err="1">
                <a:solidFill>
                  <a:schemeClr val="folHlink"/>
                </a:solidFill>
                <a:latin typeface="Courier New" pitchFamily="49" charset="0"/>
              </a:rPr>
              <a:t>Funcname</a:t>
            </a:r>
            <a:r>
              <a:rPr lang="en-US" b="1" dirty="0">
                <a:latin typeface="Courier New" pitchFamily="49" charset="0"/>
              </a:rPr>
              <a:t>(…);</a:t>
            </a:r>
            <a:endParaRPr lang="en-US" dirty="0"/>
          </a:p>
          <a:p>
            <a:pPr>
              <a:buFont typeface="Wingdings" pitchFamily="2" charset="2"/>
              <a:buNone/>
            </a:pPr>
            <a:r>
              <a:rPr lang="en-US" dirty="0"/>
              <a:t>Notice that </a:t>
            </a:r>
            <a:r>
              <a:rPr lang="en-US" b="1" dirty="0" err="1">
                <a:latin typeface="Courier New" pitchFamily="49" charset="0"/>
              </a:rPr>
              <a:t>mpi_error_code</a:t>
            </a:r>
            <a:r>
              <a:rPr lang="en-US" dirty="0"/>
              <a:t> is returned by the MPI routine</a:t>
            </a:r>
            <a:r>
              <a:rPr lang="en-US" dirty="0">
                <a:latin typeface="Courier New" pitchFamily="49" charset="0"/>
                <a:cs typeface="Courier New" pitchFamily="49" charset="0"/>
              </a:rPr>
              <a:t> </a:t>
            </a:r>
            <a:r>
              <a:rPr lang="en-US" b="1" dirty="0" err="1">
                <a:solidFill>
                  <a:schemeClr val="folHlink"/>
                </a:solidFill>
                <a:latin typeface="Courier New" pitchFamily="49" charset="0"/>
              </a:rPr>
              <a:t>MPI_Funcname</a:t>
            </a:r>
            <a:r>
              <a:rPr lang="en-US" dirty="0"/>
              <a:t>, with a value of</a:t>
            </a:r>
            <a:r>
              <a:rPr lang="en-US" dirty="0">
                <a:latin typeface="Courier New" pitchFamily="49" charset="0"/>
                <a:cs typeface="Courier New" pitchFamily="49" charset="0"/>
              </a:rPr>
              <a:t> </a:t>
            </a:r>
            <a:r>
              <a:rPr lang="en-US" b="1" dirty="0">
                <a:solidFill>
                  <a:schemeClr val="folHlink"/>
                </a:solidFill>
                <a:latin typeface="Courier New" pitchFamily="49" charset="0"/>
              </a:rPr>
              <a:t>MPI_SUCCESS</a:t>
            </a:r>
            <a:r>
              <a:rPr lang="en-US" dirty="0">
                <a:latin typeface="Courier New" pitchFamily="49" charset="0"/>
                <a:cs typeface="Courier New" pitchFamily="49" charset="0"/>
              </a:rPr>
              <a:t> </a:t>
            </a:r>
            <a:r>
              <a:rPr lang="en-US" dirty="0"/>
              <a:t>indicating that</a:t>
            </a:r>
            <a:r>
              <a:rPr lang="en-US" dirty="0">
                <a:latin typeface="Courier New" pitchFamily="49" charset="0"/>
                <a:cs typeface="Courier New" pitchFamily="49" charset="0"/>
              </a:rPr>
              <a:t> </a:t>
            </a:r>
            <a:r>
              <a:rPr lang="en-US" b="1" dirty="0" err="1">
                <a:solidFill>
                  <a:schemeClr val="folHlink"/>
                </a:solidFill>
                <a:latin typeface="Courier New" pitchFamily="49" charset="0"/>
              </a:rPr>
              <a:t>MPI_Funcname</a:t>
            </a:r>
            <a:r>
              <a:rPr lang="en-US" dirty="0">
                <a:latin typeface="Courier New" pitchFamily="49" charset="0"/>
                <a:cs typeface="Courier New" pitchFamily="49" charset="0"/>
              </a:rPr>
              <a:t> </a:t>
            </a:r>
            <a:r>
              <a:rPr lang="en-US" dirty="0"/>
              <a:t>has worked correctly.</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Internet Explorer</a:t>
            </a:r>
            <a:endParaRPr lang="en-US" dirty="0"/>
          </a:p>
        </p:txBody>
      </p:sp>
      <p:sp>
        <p:nvSpPr>
          <p:cNvPr id="3" name="Content Placeholder 2"/>
          <p:cNvSpPr>
            <a:spLocks noGrp="1"/>
          </p:cNvSpPr>
          <p:nvPr>
            <p:ph idx="1"/>
          </p:nvPr>
        </p:nvSpPr>
        <p:spPr/>
        <p:txBody>
          <a:bodyPr/>
          <a:lstStyle/>
          <a:p>
            <a:pPr>
              <a:buNone/>
            </a:pPr>
            <a:r>
              <a:rPr lang="en-US" sz="1500" dirty="0" smtClean="0"/>
              <a:t>From a Windows PC running Internet Explorer:</a:t>
            </a:r>
          </a:p>
          <a:p>
            <a:pPr>
              <a:buClrTx/>
              <a:buSzPct val="100000"/>
              <a:buFont typeface="+mj-lt"/>
              <a:buAutoNum type="arabicPeriod"/>
            </a:pPr>
            <a:r>
              <a:rPr lang="en-US" sz="1500" dirty="0" smtClean="0"/>
              <a:t>You </a:t>
            </a:r>
            <a:r>
              <a:rPr lang="en-US" sz="1500" b="1" dirty="0" smtClean="0"/>
              <a:t>MUST</a:t>
            </a:r>
            <a:r>
              <a:rPr lang="en-US" sz="1500" dirty="0" smtClean="0"/>
              <a:t> have the ability to install software on the PC (or have someone install it for you).</a:t>
            </a:r>
          </a:p>
          <a:p>
            <a:pPr>
              <a:buClrTx/>
              <a:buSzPct val="100000"/>
              <a:buFont typeface="+mj-lt"/>
              <a:buAutoNum type="arabicPeriod"/>
            </a:pPr>
            <a:r>
              <a:rPr lang="en-US" sz="1500" dirty="0" smtClean="0"/>
              <a:t>Download and install the latest Java Runtime Environment (JRE) from here: </a:t>
            </a:r>
            <a:r>
              <a:rPr lang="en-US" sz="1500" b="1" dirty="0" smtClean="0">
                <a:latin typeface="Courier New" pitchFamily="49" charset="0"/>
                <a:cs typeface="Courier New" pitchFamily="49" charset="0"/>
                <a:hlinkClick r:id="rId2"/>
              </a:rPr>
              <a:t>http://www.oracle.com/technetwork/java/javase/downloads/</a:t>
            </a:r>
            <a:r>
              <a:rPr lang="en-US" sz="1500" dirty="0" smtClean="0"/>
              <a:t/>
            </a:r>
            <a:br>
              <a:rPr lang="en-US" sz="1500" dirty="0" smtClean="0"/>
            </a:br>
            <a:r>
              <a:rPr lang="en-US" sz="1500" dirty="0" smtClean="0"/>
              <a:t>(Click on the Java Download icon, because that install package includes both the JRE and other components.)</a:t>
            </a:r>
          </a:p>
          <a:p>
            <a:pPr>
              <a:buClrTx/>
              <a:buSzPct val="100000"/>
              <a:buFont typeface="+mj-lt"/>
              <a:buAutoNum type="arabicPeriod"/>
            </a:pPr>
            <a:r>
              <a:rPr lang="en-US" sz="1500" dirty="0" smtClean="0"/>
              <a:t>Download and install this video decoder: </a:t>
            </a:r>
            <a:r>
              <a:rPr lang="en-US" sz="1500" b="1" dirty="0" smtClean="0">
                <a:latin typeface="Courier New" pitchFamily="49" charset="0"/>
                <a:cs typeface="Courier New" pitchFamily="49" charset="0"/>
                <a:hlinkClick r:id="rId3"/>
              </a:rPr>
              <a:t>http://164.58.250.47/codian_video_decoder.msi</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Start Internet Explorer.</a:t>
            </a:r>
          </a:p>
          <a:p>
            <a:pPr>
              <a:buClrTx/>
              <a:buSzPct val="100000"/>
              <a:buFont typeface="+mj-lt"/>
              <a:buAutoNum type="arabicPeriod"/>
            </a:pPr>
            <a:r>
              <a:rPr lang="en-US" sz="1500" dirty="0" smtClean="0"/>
              <a:t>Copy-and-paste this URL into your IE window:</a:t>
            </a:r>
            <a:br>
              <a:rPr lang="en-US" sz="1500" dirty="0" smtClean="0"/>
            </a:br>
            <a:r>
              <a:rPr lang="en-US" sz="1500" b="1" dirty="0" smtClean="0">
                <a:latin typeface="Courier New" pitchFamily="49" charset="0"/>
                <a:cs typeface="Courier New" pitchFamily="49" charset="0"/>
                <a:hlinkClick r:id="rId4"/>
              </a:rPr>
              <a:t>http://164.58.250.47/</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When that webpage loads, in the upper left, click on “Streaming.”</a:t>
            </a:r>
          </a:p>
          <a:p>
            <a:pPr>
              <a:buClrTx/>
              <a:buSzPct val="100000"/>
              <a:buFont typeface="+mj-lt"/>
              <a:buAutoNum type="arabicPeriod"/>
            </a:pPr>
            <a:r>
              <a:rPr lang="en-US" sz="1500" dirty="0" smtClean="0"/>
              <a:t>In the textbox labeled Sign-in Name, type your name.</a:t>
            </a:r>
          </a:p>
          <a:p>
            <a:pPr>
              <a:buClrTx/>
              <a:buSzPct val="100000"/>
              <a:buFont typeface="+mj-lt"/>
              <a:buAutoNum type="arabicPeriod"/>
            </a:pPr>
            <a:r>
              <a:rPr lang="en-US" sz="1500" dirty="0" smtClean="0"/>
              <a:t>In the textbox labeled Conference ID, type this:</a:t>
            </a:r>
            <a:br>
              <a:rPr lang="en-US" sz="1500" dirty="0" smtClean="0"/>
            </a:br>
            <a:r>
              <a:rPr lang="en-US" sz="1500" b="1" dirty="0" smtClean="0">
                <a:latin typeface="Courier New" pitchFamily="49" charset="0"/>
                <a:cs typeface="Courier New" pitchFamily="49" charset="0"/>
              </a:rPr>
              <a:t>0409</a:t>
            </a:r>
          </a:p>
          <a:p>
            <a:pPr>
              <a:buClrTx/>
              <a:buSzPct val="100000"/>
              <a:buFont typeface="+mj-lt"/>
              <a:buAutoNum type="arabicPeriod"/>
            </a:pPr>
            <a:r>
              <a:rPr lang="en-US" sz="1500" dirty="0" smtClean="0"/>
              <a:t>Click on “Stream this conference.”</a:t>
            </a:r>
          </a:p>
          <a:p>
            <a:pPr>
              <a:buClrTx/>
              <a:buSzPct val="100000"/>
              <a:buFont typeface="+mj-lt"/>
              <a:buAutoNum type="arabicPeriod"/>
            </a:pPr>
            <a:r>
              <a:rPr lang="en-US" sz="1500" dirty="0" smtClean="0"/>
              <a:t>When that webpage loads, you may see, at the very top, a bar offering you options.</a:t>
            </a:r>
            <a:br>
              <a:rPr lang="en-US" sz="1500" dirty="0" smtClean="0"/>
            </a:br>
            <a:r>
              <a:rPr lang="en-US" sz="1500" dirty="0" smtClean="0"/>
              <a:t>If so, click on it and choose “Install this add-on.”</a:t>
            </a: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A89D688-4DEB-40A2-A23E-8023819D7765}" type="slidenum">
              <a:rPr lang="en-US"/>
              <a:pPr/>
              <a:t>50</a:t>
            </a:fld>
            <a:endParaRPr lang="en-US"/>
          </a:p>
        </p:txBody>
      </p:sp>
      <p:sp>
        <p:nvSpPr>
          <p:cNvPr id="804866" name="Rectangle 2"/>
          <p:cNvSpPr>
            <a:spLocks noGrp="1" noChangeArrowheads="1"/>
          </p:cNvSpPr>
          <p:nvPr>
            <p:ph type="title"/>
          </p:nvPr>
        </p:nvSpPr>
        <p:spPr/>
        <p:txBody>
          <a:bodyPr/>
          <a:lstStyle/>
          <a:p>
            <a:r>
              <a:rPr lang="en-US"/>
              <a:t>MPI is an API</a:t>
            </a:r>
          </a:p>
        </p:txBody>
      </p:sp>
      <p:sp>
        <p:nvSpPr>
          <p:cNvPr id="804867" name="Rectangle 3"/>
          <p:cNvSpPr>
            <a:spLocks noGrp="1" noChangeArrowheads="1"/>
          </p:cNvSpPr>
          <p:nvPr>
            <p:ph type="body" idx="1"/>
          </p:nvPr>
        </p:nvSpPr>
        <p:spPr>
          <a:xfrm>
            <a:off x="533400" y="1295400"/>
            <a:ext cx="8153400" cy="5029200"/>
          </a:xfrm>
        </p:spPr>
        <p:txBody>
          <a:bodyPr/>
          <a:lstStyle/>
          <a:p>
            <a:pPr>
              <a:buFont typeface="Wingdings" pitchFamily="2" charset="2"/>
              <a:buNone/>
            </a:pPr>
            <a:r>
              <a:rPr lang="en-US"/>
              <a:t>MPI is actually just an </a:t>
            </a:r>
            <a:r>
              <a:rPr lang="en-US" b="1" i="1" u="sng"/>
              <a:t>Application Programming Interface</a:t>
            </a:r>
            <a:r>
              <a:rPr lang="en-US"/>
              <a:t> (API).</a:t>
            </a:r>
          </a:p>
          <a:p>
            <a:pPr>
              <a:buFont typeface="Wingdings" pitchFamily="2" charset="2"/>
              <a:buNone/>
            </a:pPr>
            <a:r>
              <a:rPr lang="en-US"/>
              <a:t>An API specifies what a call to each routine should look like, and how each routine should behave.</a:t>
            </a:r>
          </a:p>
          <a:p>
            <a:pPr>
              <a:buFont typeface="Wingdings" pitchFamily="2" charset="2"/>
              <a:buNone/>
            </a:pPr>
            <a:r>
              <a:rPr lang="en-US"/>
              <a:t>An API does not specify how each routine should be implemented, and sometimes is intentionally vague about certain aspects of a routine’s behavior.</a:t>
            </a:r>
          </a:p>
          <a:p>
            <a:pPr>
              <a:buFont typeface="Wingdings" pitchFamily="2" charset="2"/>
              <a:buNone/>
            </a:pPr>
            <a:r>
              <a:rPr lang="en-US"/>
              <a:t>Each platform has its own MPI implementation.</a:t>
            </a:r>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57BAF0F-2F70-44B6-ADFB-4D83D1210C0E}" type="slidenum">
              <a:rPr lang="en-US"/>
              <a:pPr/>
              <a:t>51</a:t>
            </a:fld>
            <a:endParaRPr lang="en-US"/>
          </a:p>
        </p:txBody>
      </p:sp>
      <p:sp>
        <p:nvSpPr>
          <p:cNvPr id="805890" name="Rectangle 2"/>
          <p:cNvSpPr>
            <a:spLocks noGrp="1" noChangeArrowheads="1"/>
          </p:cNvSpPr>
          <p:nvPr>
            <p:ph type="title"/>
          </p:nvPr>
        </p:nvSpPr>
        <p:spPr/>
        <p:txBody>
          <a:bodyPr/>
          <a:lstStyle/>
          <a:p>
            <a:r>
              <a:rPr lang="en-US" sz="3600"/>
              <a:t>WARNING!</a:t>
            </a:r>
          </a:p>
        </p:txBody>
      </p:sp>
      <p:sp>
        <p:nvSpPr>
          <p:cNvPr id="805891" name="Rectangle 3"/>
          <p:cNvSpPr>
            <a:spLocks noGrp="1" noChangeArrowheads="1"/>
          </p:cNvSpPr>
          <p:nvPr>
            <p:ph type="body" idx="1"/>
          </p:nvPr>
        </p:nvSpPr>
        <p:spPr/>
        <p:txBody>
          <a:bodyPr/>
          <a:lstStyle/>
          <a:p>
            <a:pPr>
              <a:buFont typeface="Wingdings" pitchFamily="2" charset="2"/>
              <a:buNone/>
            </a:pPr>
            <a:r>
              <a:rPr lang="en-US"/>
              <a:t>In principle, the MPI standard provides </a:t>
            </a:r>
            <a:r>
              <a:rPr lang="en-US" b="1" i="1" u="sng"/>
              <a:t>bindings</a:t>
            </a:r>
            <a:r>
              <a:rPr lang="en-US"/>
              <a:t> for:</a:t>
            </a:r>
          </a:p>
          <a:p>
            <a:r>
              <a:rPr lang="en-US"/>
              <a:t>C</a:t>
            </a:r>
          </a:p>
          <a:p>
            <a:r>
              <a:rPr lang="en-US"/>
              <a:t>C++</a:t>
            </a:r>
          </a:p>
          <a:p>
            <a:r>
              <a:rPr lang="en-US"/>
              <a:t>Fortran 77</a:t>
            </a:r>
          </a:p>
          <a:p>
            <a:r>
              <a:rPr lang="en-US"/>
              <a:t>Fortran 90</a:t>
            </a:r>
          </a:p>
          <a:p>
            <a:pPr>
              <a:buFont typeface="Wingdings" pitchFamily="2" charset="2"/>
              <a:buNone/>
            </a:pPr>
            <a:r>
              <a:rPr lang="en-US"/>
              <a:t>In practice, you should do this:</a:t>
            </a:r>
          </a:p>
          <a:p>
            <a:r>
              <a:rPr lang="en-US"/>
              <a:t>To use MPI in a C++ code, use the C binding.</a:t>
            </a:r>
          </a:p>
          <a:p>
            <a:r>
              <a:rPr lang="en-US"/>
              <a:t>To use MPI in Fortran 90, use the Fortran 77 binding.</a:t>
            </a:r>
          </a:p>
          <a:p>
            <a:pPr>
              <a:buFont typeface="Wingdings" pitchFamily="2" charset="2"/>
              <a:buNone/>
            </a:pPr>
            <a:r>
              <a:rPr lang="en-US"/>
              <a:t>This is because the C++ and Fortran 90 bindings are less popular, and therefore less well tested.</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747ABAF-54C1-4EF2-B390-6A62309204DE}" type="slidenum">
              <a:rPr lang="en-US"/>
              <a:pPr/>
              <a:t>52</a:t>
            </a:fld>
            <a:endParaRPr lang="en-US"/>
          </a:p>
        </p:txBody>
      </p:sp>
      <p:sp>
        <p:nvSpPr>
          <p:cNvPr id="806914" name="Rectangle 2"/>
          <p:cNvSpPr>
            <a:spLocks noGrp="1" noChangeArrowheads="1"/>
          </p:cNvSpPr>
          <p:nvPr>
            <p:ph type="title"/>
          </p:nvPr>
        </p:nvSpPr>
        <p:spPr/>
        <p:txBody>
          <a:bodyPr/>
          <a:lstStyle/>
          <a:p>
            <a:r>
              <a:rPr lang="en-US"/>
              <a:t>Example MPI Routines</a:t>
            </a:r>
          </a:p>
        </p:txBody>
      </p:sp>
      <p:sp>
        <p:nvSpPr>
          <p:cNvPr id="806915" name="Rectangle 3"/>
          <p:cNvSpPr>
            <a:spLocks noGrp="1" noChangeArrowheads="1"/>
          </p:cNvSpPr>
          <p:nvPr>
            <p:ph type="body" idx="1"/>
          </p:nvPr>
        </p:nvSpPr>
        <p:spPr>
          <a:xfrm>
            <a:off x="533400" y="1295400"/>
            <a:ext cx="8229600" cy="4724400"/>
          </a:xfrm>
        </p:spPr>
        <p:txBody>
          <a:bodyPr/>
          <a:lstStyle/>
          <a:p>
            <a:r>
              <a:rPr lang="en-US" b="1" dirty="0" err="1">
                <a:solidFill>
                  <a:schemeClr val="folHlink"/>
                </a:solidFill>
                <a:latin typeface="Courier New" pitchFamily="49" charset="0"/>
              </a:rPr>
              <a:t>MPI_Init</a:t>
            </a:r>
            <a:r>
              <a:rPr lang="en-US" dirty="0">
                <a:latin typeface="Courier New" pitchFamily="49" charset="0"/>
                <a:cs typeface="Courier New" pitchFamily="49" charset="0"/>
              </a:rPr>
              <a:t> </a:t>
            </a:r>
            <a:r>
              <a:rPr lang="en-US" dirty="0"/>
              <a:t>starts up the MPI runtime environment at the beginning of a run.</a:t>
            </a:r>
          </a:p>
          <a:p>
            <a:r>
              <a:rPr lang="en-US" b="1" dirty="0" err="1">
                <a:solidFill>
                  <a:schemeClr val="folHlink"/>
                </a:solidFill>
                <a:latin typeface="Courier New" pitchFamily="49" charset="0"/>
              </a:rPr>
              <a:t>MPI_Finalize</a:t>
            </a:r>
            <a:r>
              <a:rPr lang="en-US" dirty="0">
                <a:latin typeface="Courier New" pitchFamily="49" charset="0"/>
                <a:cs typeface="Courier New" pitchFamily="49" charset="0"/>
              </a:rPr>
              <a:t> </a:t>
            </a:r>
            <a:r>
              <a:rPr lang="en-US" dirty="0"/>
              <a:t>shuts down the MPI runtime environment at the end of a run.</a:t>
            </a:r>
          </a:p>
          <a:p>
            <a:r>
              <a:rPr lang="en-US" b="1" dirty="0" err="1">
                <a:solidFill>
                  <a:schemeClr val="folHlink"/>
                </a:solidFill>
                <a:latin typeface="Courier New" pitchFamily="49" charset="0"/>
              </a:rPr>
              <a:t>MPI_Comm_size</a:t>
            </a:r>
            <a:r>
              <a:rPr lang="en-US" dirty="0">
                <a:latin typeface="Courier New" pitchFamily="49" charset="0"/>
                <a:cs typeface="Courier New" pitchFamily="49" charset="0"/>
              </a:rPr>
              <a:t> </a:t>
            </a:r>
            <a:r>
              <a:rPr lang="en-US" dirty="0"/>
              <a:t>gets the number of processes in a run, </a:t>
            </a:r>
            <a:r>
              <a:rPr lang="en-US" i="1" dirty="0" err="1"/>
              <a:t>N</a:t>
            </a:r>
            <a:r>
              <a:rPr lang="en-US" i="1" baseline="-25000" dirty="0" err="1"/>
              <a:t>p</a:t>
            </a:r>
            <a:r>
              <a:rPr lang="en-US" dirty="0"/>
              <a:t> (typically called just after</a:t>
            </a:r>
            <a:r>
              <a:rPr lang="en-US" dirty="0">
                <a:latin typeface="Courier New" pitchFamily="49" charset="0"/>
                <a:cs typeface="Courier New" pitchFamily="49" charset="0"/>
              </a:rPr>
              <a:t> </a:t>
            </a:r>
            <a:r>
              <a:rPr lang="en-US" b="1" dirty="0" err="1">
                <a:solidFill>
                  <a:schemeClr val="folHlink"/>
                </a:solidFill>
                <a:latin typeface="Courier New" pitchFamily="49" charset="0"/>
              </a:rPr>
              <a:t>MPI_Init</a:t>
            </a:r>
            <a:r>
              <a:rPr lang="en-US" dirty="0"/>
              <a:t>).</a:t>
            </a:r>
          </a:p>
          <a:p>
            <a:r>
              <a:rPr lang="en-US" b="1" dirty="0" err="1">
                <a:solidFill>
                  <a:schemeClr val="folHlink"/>
                </a:solidFill>
                <a:latin typeface="Courier New" pitchFamily="49" charset="0"/>
              </a:rPr>
              <a:t>MPI_Comm_rank</a:t>
            </a:r>
            <a:r>
              <a:rPr lang="en-US" dirty="0">
                <a:latin typeface="Courier New" pitchFamily="49" charset="0"/>
                <a:cs typeface="Courier New" pitchFamily="49" charset="0"/>
              </a:rPr>
              <a:t> </a:t>
            </a:r>
            <a:r>
              <a:rPr lang="en-US" dirty="0"/>
              <a:t>gets the process ID that the current process uses, which is between 0 and </a:t>
            </a:r>
            <a:r>
              <a:rPr lang="en-US" i="1" dirty="0"/>
              <a:t>N</a:t>
            </a:r>
            <a:r>
              <a:rPr lang="en-US" i="1" baseline="-25000" dirty="0"/>
              <a:t>p</a:t>
            </a:r>
            <a:r>
              <a:rPr lang="en-US" dirty="0"/>
              <a:t>-1 inclusive (typically called just after</a:t>
            </a:r>
            <a:r>
              <a:rPr lang="en-US" dirty="0">
                <a:latin typeface="Courier New" pitchFamily="49" charset="0"/>
                <a:cs typeface="Courier New" pitchFamily="49" charset="0"/>
              </a:rPr>
              <a:t> </a:t>
            </a:r>
            <a:r>
              <a:rPr lang="en-US" b="1" dirty="0" err="1">
                <a:solidFill>
                  <a:schemeClr val="folHlink"/>
                </a:solidFill>
                <a:latin typeface="Courier New" pitchFamily="49" charset="0"/>
              </a:rPr>
              <a:t>MPI_Init</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0E6F849-2A95-4FA3-B8B9-A9B0E6E2A9C6}" type="slidenum">
              <a:rPr lang="en-US"/>
              <a:pPr/>
              <a:t>53</a:t>
            </a:fld>
            <a:endParaRPr lang="en-US"/>
          </a:p>
        </p:txBody>
      </p:sp>
      <p:sp>
        <p:nvSpPr>
          <p:cNvPr id="807938" name="Rectangle 2"/>
          <p:cNvSpPr>
            <a:spLocks noGrp="1" noChangeArrowheads="1"/>
          </p:cNvSpPr>
          <p:nvPr>
            <p:ph type="title"/>
          </p:nvPr>
        </p:nvSpPr>
        <p:spPr/>
        <p:txBody>
          <a:bodyPr/>
          <a:lstStyle/>
          <a:p>
            <a:r>
              <a:rPr lang="en-US"/>
              <a:t>More Example MPI Routines</a:t>
            </a:r>
          </a:p>
        </p:txBody>
      </p:sp>
      <p:sp>
        <p:nvSpPr>
          <p:cNvPr id="807939" name="Rectangle 3"/>
          <p:cNvSpPr>
            <a:spLocks noGrp="1" noChangeArrowheads="1"/>
          </p:cNvSpPr>
          <p:nvPr>
            <p:ph type="body" idx="1"/>
          </p:nvPr>
        </p:nvSpPr>
        <p:spPr>
          <a:xfrm>
            <a:off x="533400" y="1295400"/>
            <a:ext cx="8153400" cy="4724400"/>
          </a:xfrm>
        </p:spPr>
        <p:txBody>
          <a:bodyPr/>
          <a:lstStyle/>
          <a:p>
            <a:r>
              <a:rPr lang="en-US" b="1" dirty="0" err="1">
                <a:solidFill>
                  <a:schemeClr val="folHlink"/>
                </a:solidFill>
                <a:latin typeface="Courier New" pitchFamily="49" charset="0"/>
              </a:rPr>
              <a:t>MPI_Send</a:t>
            </a:r>
            <a:r>
              <a:rPr lang="en-US" dirty="0">
                <a:latin typeface="Courier New" pitchFamily="49" charset="0"/>
                <a:cs typeface="Courier New" pitchFamily="49" charset="0"/>
              </a:rPr>
              <a:t> </a:t>
            </a:r>
            <a:r>
              <a:rPr lang="en-US" dirty="0"/>
              <a:t>sends a message from the current process to some other process (the </a:t>
            </a:r>
            <a:r>
              <a:rPr lang="en-US" b="1" i="1" u="sng" dirty="0"/>
              <a:t>destination</a:t>
            </a:r>
            <a:r>
              <a:rPr lang="en-US" dirty="0"/>
              <a:t>).</a:t>
            </a:r>
          </a:p>
          <a:p>
            <a:r>
              <a:rPr lang="en-US" b="1" dirty="0" err="1">
                <a:solidFill>
                  <a:schemeClr val="folHlink"/>
                </a:solidFill>
                <a:latin typeface="Courier New" pitchFamily="49" charset="0"/>
              </a:rPr>
              <a:t>MPI_Recv</a:t>
            </a:r>
            <a:r>
              <a:rPr lang="en-US" dirty="0">
                <a:latin typeface="Courier New" pitchFamily="49" charset="0"/>
                <a:cs typeface="Courier New" pitchFamily="49" charset="0"/>
              </a:rPr>
              <a:t> </a:t>
            </a:r>
            <a:r>
              <a:rPr lang="en-US" dirty="0"/>
              <a:t>receives a message on the current process from some other process (the </a:t>
            </a:r>
            <a:r>
              <a:rPr lang="en-US" b="1" i="1" u="sng" dirty="0"/>
              <a:t>source</a:t>
            </a:r>
            <a:r>
              <a:rPr lang="en-US" dirty="0"/>
              <a:t>).</a:t>
            </a:r>
          </a:p>
          <a:p>
            <a:r>
              <a:rPr lang="en-US" b="1" dirty="0" err="1">
                <a:solidFill>
                  <a:schemeClr val="folHlink"/>
                </a:solidFill>
                <a:latin typeface="Courier New" pitchFamily="49" charset="0"/>
              </a:rPr>
              <a:t>MPI_Bcast</a:t>
            </a:r>
            <a:r>
              <a:rPr lang="en-US" dirty="0">
                <a:latin typeface="Courier New" pitchFamily="49" charset="0"/>
                <a:cs typeface="Courier New" pitchFamily="49" charset="0"/>
              </a:rPr>
              <a:t> </a:t>
            </a:r>
            <a:r>
              <a:rPr lang="en-US" b="1" i="1" u="sng" dirty="0"/>
              <a:t>broadcasts</a:t>
            </a:r>
            <a:r>
              <a:rPr lang="en-US" dirty="0"/>
              <a:t> a message from one process to all of the others.</a:t>
            </a:r>
          </a:p>
          <a:p>
            <a:r>
              <a:rPr lang="en-US" b="1" dirty="0" err="1">
                <a:solidFill>
                  <a:schemeClr val="folHlink"/>
                </a:solidFill>
                <a:latin typeface="Courier New" pitchFamily="49" charset="0"/>
              </a:rPr>
              <a:t>MPI_Reduce</a:t>
            </a:r>
            <a:r>
              <a:rPr lang="en-US" dirty="0">
                <a:latin typeface="Courier New" pitchFamily="49" charset="0"/>
                <a:cs typeface="Courier New" pitchFamily="49" charset="0"/>
              </a:rPr>
              <a:t> </a:t>
            </a:r>
            <a:r>
              <a:rPr lang="en-US" dirty="0"/>
              <a:t>performs a </a:t>
            </a:r>
            <a:r>
              <a:rPr lang="en-US" b="1" i="1" u="sng" dirty="0"/>
              <a:t>reduction</a:t>
            </a:r>
            <a:r>
              <a:rPr lang="en-US" dirty="0"/>
              <a:t> (for example, sum, maximum) of a variable on all processes, sending the result to a single process.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A291C8A-4E6D-45EB-8539-41F9D2B07408}" type="slidenum">
              <a:rPr lang="en-US"/>
              <a:pPr/>
              <a:t>54</a:t>
            </a:fld>
            <a:endParaRPr lang="en-US"/>
          </a:p>
        </p:txBody>
      </p:sp>
      <p:sp>
        <p:nvSpPr>
          <p:cNvPr id="808962" name="Rectangle 2"/>
          <p:cNvSpPr>
            <a:spLocks noGrp="1" noChangeArrowheads="1"/>
          </p:cNvSpPr>
          <p:nvPr>
            <p:ph type="title"/>
          </p:nvPr>
        </p:nvSpPr>
        <p:spPr/>
        <p:txBody>
          <a:bodyPr/>
          <a:lstStyle/>
          <a:p>
            <a:r>
              <a:rPr lang="en-US"/>
              <a:t>MPI Program Structure (F90)</a:t>
            </a:r>
          </a:p>
        </p:txBody>
      </p:sp>
      <p:sp>
        <p:nvSpPr>
          <p:cNvPr id="808963" name="Rectangle 3"/>
          <p:cNvSpPr>
            <a:spLocks noGrp="1" noChangeArrowheads="1"/>
          </p:cNvSpPr>
          <p:nvPr>
            <p:ph type="body" idx="1"/>
          </p:nvPr>
        </p:nvSpPr>
        <p:spPr>
          <a:xfrm>
            <a:off x="533400" y="1219200"/>
            <a:ext cx="8229600" cy="5029200"/>
          </a:xfrm>
        </p:spPr>
        <p:txBody>
          <a:bodyPr/>
          <a:lstStyle/>
          <a:p>
            <a:pPr>
              <a:lnSpc>
                <a:spcPct val="80000"/>
              </a:lnSpc>
              <a:buFont typeface="Wingdings" pitchFamily="2" charset="2"/>
              <a:buNone/>
            </a:pPr>
            <a:r>
              <a:rPr lang="en-US" sz="2000" b="1">
                <a:solidFill>
                  <a:srgbClr val="000000"/>
                </a:solidFill>
                <a:latin typeface="Courier New" pitchFamily="49" charset="0"/>
              </a:rPr>
              <a:t>PROGRAM my_mpi_program</a:t>
            </a:r>
          </a:p>
          <a:p>
            <a:pPr>
              <a:lnSpc>
                <a:spcPct val="80000"/>
              </a:lnSpc>
              <a:buFont typeface="Wingdings" pitchFamily="2" charset="2"/>
              <a:buNone/>
            </a:pPr>
            <a:r>
              <a:rPr lang="en-US" sz="2000" b="1">
                <a:solidFill>
                  <a:srgbClr val="000000"/>
                </a:solidFill>
                <a:latin typeface="Courier New" pitchFamily="49" charset="0"/>
              </a:rPr>
              <a:t>  IMPLICIT NONE</a:t>
            </a:r>
          </a:p>
          <a:p>
            <a:pPr>
              <a:lnSpc>
                <a:spcPct val="80000"/>
              </a:lnSpc>
              <a:buFont typeface="Wingdings" pitchFamily="2" charset="2"/>
              <a:buNone/>
            </a:pPr>
            <a:r>
              <a:rPr lang="en-US" sz="2000" b="1">
                <a:solidFill>
                  <a:srgbClr val="000000"/>
                </a:solidFill>
                <a:latin typeface="Courier New" pitchFamily="49" charset="0"/>
              </a:rPr>
              <a:t>  INCLUDE "mpif.h"</a:t>
            </a:r>
          </a:p>
          <a:p>
            <a:pPr>
              <a:lnSpc>
                <a:spcPct val="80000"/>
              </a:lnSpc>
              <a:buFont typeface="Wingdings" pitchFamily="2" charset="2"/>
              <a:buNone/>
            </a:pPr>
            <a:r>
              <a:rPr lang="en-US" sz="2000" b="1" i="1">
                <a:solidFill>
                  <a:srgbClr val="339933"/>
                </a:solidFill>
              </a:rPr>
              <a:t>     </a:t>
            </a:r>
            <a:r>
              <a:rPr lang="en-US" sz="2000" b="1" i="1">
                <a:solidFill>
                  <a:schemeClr val="hlink"/>
                </a:solidFill>
              </a:rPr>
              <a:t>[other includes]</a:t>
            </a:r>
            <a:endParaRPr lang="en-US" sz="2000" b="1">
              <a:solidFill>
                <a:schemeClr val="hlink"/>
              </a:solidFill>
              <a:latin typeface="Courier New" pitchFamily="49" charset="0"/>
            </a:endParaRPr>
          </a:p>
          <a:p>
            <a:pPr>
              <a:lnSpc>
                <a:spcPct val="80000"/>
              </a:lnSpc>
              <a:buFont typeface="Wingdings" pitchFamily="2" charset="2"/>
              <a:buNone/>
            </a:pPr>
            <a:r>
              <a:rPr lang="en-US" sz="2000" b="1">
                <a:solidFill>
                  <a:srgbClr val="000000"/>
                </a:solidFill>
                <a:latin typeface="Courier New" pitchFamily="49" charset="0"/>
              </a:rPr>
              <a:t>  INTEGER :: my_rank, num_procs, mpi_error_code</a:t>
            </a:r>
          </a:p>
          <a:p>
            <a:pPr>
              <a:lnSpc>
                <a:spcPct val="80000"/>
              </a:lnSpc>
              <a:buFont typeface="Wingdings" pitchFamily="2" charset="2"/>
              <a:buNone/>
            </a:pPr>
            <a:r>
              <a:rPr lang="en-US" sz="2000" b="1" i="1">
                <a:solidFill>
                  <a:srgbClr val="339933"/>
                </a:solidFill>
              </a:rPr>
              <a:t>     </a:t>
            </a:r>
            <a:r>
              <a:rPr lang="en-US" sz="2000" b="1" i="1">
                <a:solidFill>
                  <a:schemeClr val="hlink"/>
                </a:solidFill>
              </a:rPr>
              <a:t>[other declarations]</a:t>
            </a:r>
          </a:p>
          <a:p>
            <a:pPr>
              <a:lnSpc>
                <a:spcPct val="80000"/>
              </a:lnSpc>
              <a:buFont typeface="Wingdings" pitchFamily="2" charset="2"/>
              <a:buNone/>
            </a:pPr>
            <a:r>
              <a:rPr lang="en-US" sz="2000" b="1">
                <a:latin typeface="Courier New" pitchFamily="49" charset="0"/>
              </a:rPr>
              <a:t>  </a:t>
            </a:r>
            <a:r>
              <a:rPr lang="en-US" sz="2000" b="1">
                <a:solidFill>
                  <a:srgbClr val="000000"/>
                </a:solidFill>
                <a:latin typeface="Courier New" pitchFamily="49" charset="0"/>
              </a:rPr>
              <a:t>CALL </a:t>
            </a:r>
            <a:r>
              <a:rPr lang="en-US" sz="2000" b="1">
                <a:solidFill>
                  <a:schemeClr val="folHlink"/>
                </a:solidFill>
                <a:latin typeface="Courier New" pitchFamily="49" charset="0"/>
              </a:rPr>
              <a:t>MPI_Init</a:t>
            </a:r>
            <a:r>
              <a:rPr lang="en-US" sz="2000" b="1">
                <a:solidFill>
                  <a:srgbClr val="000000"/>
                </a:solidFill>
                <a:latin typeface="Courier New" pitchFamily="49" charset="0"/>
              </a:rPr>
              <a:t>(mpi_error_code)     !! Start up MPI</a:t>
            </a:r>
          </a:p>
          <a:p>
            <a:pPr>
              <a:lnSpc>
                <a:spcPct val="80000"/>
              </a:lnSpc>
              <a:buFont typeface="Wingdings" pitchFamily="2" charset="2"/>
              <a:buNone/>
            </a:pPr>
            <a:r>
              <a:rPr lang="en-US" sz="2000" b="1">
                <a:solidFill>
                  <a:srgbClr val="000000"/>
                </a:solidFill>
                <a:latin typeface="Courier New" pitchFamily="49" charset="0"/>
              </a:rPr>
              <a:t>  CALL </a:t>
            </a:r>
            <a:r>
              <a:rPr lang="en-US" sz="2000" b="1">
                <a:solidFill>
                  <a:schemeClr val="folHlink"/>
                </a:solidFill>
                <a:latin typeface="Courier New" pitchFamily="49" charset="0"/>
              </a:rPr>
              <a:t>MPI_Comm_Rank</a:t>
            </a:r>
            <a:r>
              <a:rPr lang="en-US" sz="2000" b="1">
                <a:solidFill>
                  <a:srgbClr val="000000"/>
                </a:solidFill>
                <a:latin typeface="Courier New" pitchFamily="49" charset="0"/>
              </a:rPr>
              <a:t>(my_rank,   mpi_error_code)</a:t>
            </a:r>
          </a:p>
          <a:p>
            <a:pPr>
              <a:lnSpc>
                <a:spcPct val="80000"/>
              </a:lnSpc>
              <a:buFont typeface="Wingdings" pitchFamily="2" charset="2"/>
              <a:buNone/>
            </a:pPr>
            <a:r>
              <a:rPr lang="en-US" sz="2000" b="1">
                <a:solidFill>
                  <a:srgbClr val="000000"/>
                </a:solidFill>
                <a:latin typeface="Courier New" pitchFamily="49" charset="0"/>
              </a:rPr>
              <a:t>  CALL </a:t>
            </a:r>
            <a:r>
              <a:rPr lang="en-US" sz="2000" b="1">
                <a:solidFill>
                  <a:schemeClr val="folHlink"/>
                </a:solidFill>
                <a:latin typeface="Courier New" pitchFamily="49" charset="0"/>
              </a:rPr>
              <a:t>MPI_Comm_size</a:t>
            </a:r>
            <a:r>
              <a:rPr lang="en-US" sz="2000" b="1">
                <a:solidFill>
                  <a:srgbClr val="000000"/>
                </a:solidFill>
                <a:latin typeface="Courier New" pitchFamily="49" charset="0"/>
              </a:rPr>
              <a:t>(num_procs, mpi_error_code)</a:t>
            </a:r>
          </a:p>
          <a:p>
            <a:pPr>
              <a:lnSpc>
                <a:spcPct val="80000"/>
              </a:lnSpc>
              <a:buFont typeface="Wingdings" pitchFamily="2" charset="2"/>
              <a:buNone/>
            </a:pPr>
            <a:r>
              <a:rPr lang="en-US" sz="2000" b="1" i="1">
                <a:solidFill>
                  <a:srgbClr val="339933"/>
                </a:solidFill>
              </a:rPr>
              <a:t>     </a:t>
            </a:r>
            <a:r>
              <a:rPr lang="en-US" sz="2000" b="1" i="1">
                <a:solidFill>
                  <a:schemeClr val="hlink"/>
                </a:solidFill>
              </a:rPr>
              <a:t>[actual work goes here]</a:t>
            </a:r>
          </a:p>
          <a:p>
            <a:pPr>
              <a:lnSpc>
                <a:spcPct val="80000"/>
              </a:lnSpc>
              <a:buFont typeface="Wingdings" pitchFamily="2" charset="2"/>
              <a:buNone/>
            </a:pPr>
            <a:r>
              <a:rPr lang="en-US" sz="2000" b="1">
                <a:latin typeface="Courier New" pitchFamily="49" charset="0"/>
              </a:rPr>
              <a:t>  </a:t>
            </a:r>
            <a:r>
              <a:rPr lang="en-US" sz="2000" b="1">
                <a:solidFill>
                  <a:srgbClr val="000000"/>
                </a:solidFill>
                <a:latin typeface="Courier New" pitchFamily="49" charset="0"/>
              </a:rPr>
              <a:t>CALL </a:t>
            </a:r>
            <a:r>
              <a:rPr lang="en-US" sz="2000" b="1">
                <a:solidFill>
                  <a:schemeClr val="folHlink"/>
                </a:solidFill>
                <a:latin typeface="Courier New" pitchFamily="49" charset="0"/>
              </a:rPr>
              <a:t>MPI_Finalize</a:t>
            </a:r>
            <a:r>
              <a:rPr lang="en-US" sz="2000" b="1">
                <a:solidFill>
                  <a:srgbClr val="000000"/>
                </a:solidFill>
                <a:latin typeface="Courier New" pitchFamily="49" charset="0"/>
              </a:rPr>
              <a:t>(mpi_error_code) !! Shut down MPI</a:t>
            </a:r>
          </a:p>
          <a:p>
            <a:pPr>
              <a:lnSpc>
                <a:spcPct val="80000"/>
              </a:lnSpc>
              <a:buFont typeface="Wingdings" pitchFamily="2" charset="2"/>
              <a:buNone/>
            </a:pPr>
            <a:r>
              <a:rPr lang="en-US" sz="2000" b="1">
                <a:solidFill>
                  <a:srgbClr val="000000"/>
                </a:solidFill>
                <a:latin typeface="Courier New" pitchFamily="49" charset="0"/>
              </a:rPr>
              <a:t>END PROGRAM my_mpi_program</a:t>
            </a:r>
          </a:p>
          <a:p>
            <a:pPr>
              <a:lnSpc>
                <a:spcPct val="80000"/>
              </a:lnSpc>
              <a:buFont typeface="Wingdings" pitchFamily="2" charset="2"/>
              <a:buNone/>
            </a:pPr>
            <a:endParaRPr lang="en-US" sz="2000" b="1">
              <a:solidFill>
                <a:srgbClr val="000000"/>
              </a:solidFill>
              <a:latin typeface="Courier New" pitchFamily="49" charset="0"/>
            </a:endParaRPr>
          </a:p>
          <a:p>
            <a:pPr>
              <a:lnSpc>
                <a:spcPct val="80000"/>
              </a:lnSpc>
              <a:buFont typeface="Wingdings" pitchFamily="2" charset="2"/>
              <a:buNone/>
            </a:pPr>
            <a:r>
              <a:rPr lang="en-US"/>
              <a:t>Note that MPI uses the term “</a:t>
            </a:r>
            <a:r>
              <a:rPr lang="en-US" b="1" i="1" u="sng">
                <a:solidFill>
                  <a:schemeClr val="hlink"/>
                </a:solidFill>
              </a:rPr>
              <a:t>rank</a:t>
            </a:r>
            <a:r>
              <a:rPr lang="en-US"/>
              <a:t>” to indicate process identifier.</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F92D5EE-6B4D-4511-86A3-4B3A524BFD0A}" type="slidenum">
              <a:rPr lang="en-US"/>
              <a:pPr/>
              <a:t>55</a:t>
            </a:fld>
            <a:endParaRPr lang="en-US"/>
          </a:p>
        </p:txBody>
      </p:sp>
      <p:sp>
        <p:nvSpPr>
          <p:cNvPr id="809986" name="Rectangle 2"/>
          <p:cNvSpPr>
            <a:spLocks noGrp="1" noChangeArrowheads="1"/>
          </p:cNvSpPr>
          <p:nvPr>
            <p:ph type="title"/>
          </p:nvPr>
        </p:nvSpPr>
        <p:spPr/>
        <p:txBody>
          <a:bodyPr/>
          <a:lstStyle/>
          <a:p>
            <a:r>
              <a:rPr lang="en-US" dirty="0"/>
              <a:t>MPI Program Structure </a:t>
            </a:r>
            <a:r>
              <a:rPr lang="en-US" dirty="0" smtClean="0"/>
              <a:t>(C</a:t>
            </a:r>
            <a:r>
              <a:rPr lang="en-US" dirty="0"/>
              <a:t>)</a:t>
            </a:r>
          </a:p>
        </p:txBody>
      </p:sp>
      <p:sp>
        <p:nvSpPr>
          <p:cNvPr id="809987" name="Rectangle 3"/>
          <p:cNvSpPr>
            <a:spLocks noGrp="1" noChangeArrowheads="1"/>
          </p:cNvSpPr>
          <p:nvPr>
            <p:ph type="body" idx="1"/>
          </p:nvPr>
        </p:nvSpPr>
        <p:spPr>
          <a:xfrm>
            <a:off x="533400" y="1295400"/>
            <a:ext cx="8077200" cy="4876800"/>
          </a:xfrm>
        </p:spPr>
        <p:txBody>
          <a:bodyPr/>
          <a:lstStyle/>
          <a:p>
            <a:pPr>
              <a:buFont typeface="Wingdings" pitchFamily="2" charset="2"/>
              <a:buNone/>
            </a:pPr>
            <a:r>
              <a:rPr lang="en-US" sz="1900" b="1" dirty="0">
                <a:solidFill>
                  <a:srgbClr val="000000"/>
                </a:solidFill>
                <a:latin typeface="Courier New" pitchFamily="49" charset="0"/>
              </a:rPr>
              <a:t>#include &lt;</a:t>
            </a:r>
            <a:r>
              <a:rPr lang="en-US" sz="1900" b="1" dirty="0" err="1">
                <a:solidFill>
                  <a:srgbClr val="000000"/>
                </a:solidFill>
                <a:latin typeface="Courier New" pitchFamily="49" charset="0"/>
              </a:rPr>
              <a:t>stdio.h</a:t>
            </a:r>
            <a:r>
              <a:rPr lang="en-US" sz="1900" b="1" dirty="0">
                <a:solidFill>
                  <a:srgbClr val="000000"/>
                </a:solidFill>
                <a:latin typeface="Courier New" pitchFamily="49" charset="0"/>
              </a:rPr>
              <a:t>&gt;</a:t>
            </a:r>
            <a:endParaRPr lang="en-US" sz="1900" b="1" dirty="0">
              <a:solidFill>
                <a:srgbClr val="000000"/>
              </a:solidFill>
            </a:endParaRPr>
          </a:p>
          <a:p>
            <a:pPr>
              <a:lnSpc>
                <a:spcPct val="60000"/>
              </a:lnSpc>
              <a:buFont typeface="Wingdings" pitchFamily="2" charset="2"/>
              <a:buNone/>
            </a:pPr>
            <a:r>
              <a:rPr lang="en-US" sz="1900" b="1" dirty="0">
                <a:solidFill>
                  <a:srgbClr val="000000"/>
                </a:solidFill>
                <a:latin typeface="Courier New" pitchFamily="49" charset="0"/>
              </a:rPr>
              <a:t>#include "</a:t>
            </a:r>
            <a:r>
              <a:rPr lang="en-US" sz="1900" b="1" dirty="0" err="1">
                <a:solidFill>
                  <a:schemeClr val="folHlink"/>
                </a:solidFill>
                <a:latin typeface="Courier New" pitchFamily="49" charset="0"/>
              </a:rPr>
              <a:t>mpi.h</a:t>
            </a:r>
            <a:r>
              <a:rPr lang="en-US" sz="1900" b="1" dirty="0">
                <a:solidFill>
                  <a:srgbClr val="000000"/>
                </a:solidFill>
                <a:latin typeface="Courier New" pitchFamily="49" charset="0"/>
              </a:rPr>
              <a:t>"</a:t>
            </a:r>
          </a:p>
          <a:p>
            <a:pPr>
              <a:lnSpc>
                <a:spcPct val="80000"/>
              </a:lnSpc>
              <a:buFont typeface="Wingdings" pitchFamily="2" charset="2"/>
              <a:buNone/>
            </a:pPr>
            <a:r>
              <a:rPr lang="en-US" sz="1900" b="1" i="1" dirty="0">
                <a:solidFill>
                  <a:srgbClr val="339933"/>
                </a:solidFill>
              </a:rPr>
              <a:t> </a:t>
            </a:r>
            <a:r>
              <a:rPr lang="en-US" sz="1900" b="1" i="1" dirty="0">
                <a:solidFill>
                  <a:schemeClr val="hlink"/>
                </a:solidFill>
              </a:rPr>
              <a:t>[other includes]</a:t>
            </a:r>
            <a:endParaRPr lang="en-US" sz="1900" b="1" dirty="0">
              <a:solidFill>
                <a:schemeClr val="hlink"/>
              </a:solidFill>
            </a:endParaRPr>
          </a:p>
          <a:p>
            <a:pPr>
              <a:lnSpc>
                <a:spcPct val="40000"/>
              </a:lnSpc>
              <a:buFont typeface="Wingdings" pitchFamily="2" charset="2"/>
              <a:buNone/>
            </a:pPr>
            <a:endParaRPr lang="en-US" sz="1900" b="1" dirty="0">
              <a:solidFill>
                <a:schemeClr val="hlink"/>
              </a:solidFill>
              <a:latin typeface="Courier New" pitchFamily="49" charset="0"/>
            </a:endParaRPr>
          </a:p>
          <a:p>
            <a:pPr>
              <a:lnSpc>
                <a:spcPct val="30000"/>
              </a:lnSpc>
              <a:buFont typeface="Wingdings" pitchFamily="2" charset="2"/>
              <a:buNone/>
            </a:pPr>
            <a:r>
              <a:rPr lang="en-US" sz="1900" b="1" dirty="0" err="1">
                <a:solidFill>
                  <a:srgbClr val="000000"/>
                </a:solidFill>
                <a:latin typeface="Courier New" pitchFamily="49" charset="0"/>
              </a:rPr>
              <a:t>int</a:t>
            </a:r>
            <a:r>
              <a:rPr lang="en-US" sz="1900" b="1" dirty="0">
                <a:solidFill>
                  <a:srgbClr val="000000"/>
                </a:solidFill>
                <a:latin typeface="Courier New" pitchFamily="49" charset="0"/>
              </a:rPr>
              <a:t> main (</a:t>
            </a:r>
            <a:r>
              <a:rPr lang="en-US" sz="1900" b="1" dirty="0" err="1">
                <a:solidFill>
                  <a:srgbClr val="000000"/>
                </a:solidFill>
                <a:latin typeface="Courier New" pitchFamily="49" charset="0"/>
              </a:rPr>
              <a:t>int</a:t>
            </a:r>
            <a:r>
              <a:rPr lang="en-US" sz="1900" b="1" dirty="0">
                <a:solidFill>
                  <a:srgbClr val="000000"/>
                </a:solidFill>
                <a:latin typeface="Courier New" pitchFamily="49" charset="0"/>
              </a:rPr>
              <a:t> </a:t>
            </a:r>
            <a:r>
              <a:rPr lang="en-US" sz="1900" b="1" dirty="0" err="1">
                <a:solidFill>
                  <a:srgbClr val="000000"/>
                </a:solidFill>
                <a:latin typeface="Courier New" pitchFamily="49" charset="0"/>
              </a:rPr>
              <a:t>argc</a:t>
            </a:r>
            <a:r>
              <a:rPr lang="en-US" sz="1900" b="1" dirty="0">
                <a:solidFill>
                  <a:srgbClr val="000000"/>
                </a:solidFill>
                <a:latin typeface="Courier New" pitchFamily="49" charset="0"/>
              </a:rPr>
              <a:t>, char* </a:t>
            </a:r>
            <a:r>
              <a:rPr lang="en-US" sz="1900" b="1" dirty="0" err="1">
                <a:solidFill>
                  <a:srgbClr val="000000"/>
                </a:solidFill>
                <a:latin typeface="Courier New" pitchFamily="49" charset="0"/>
              </a:rPr>
              <a:t>argv</a:t>
            </a:r>
            <a:r>
              <a:rPr lang="en-US" sz="1900" b="1" dirty="0">
                <a:solidFill>
                  <a:srgbClr val="000000"/>
                </a:solidFill>
                <a:latin typeface="Courier New" pitchFamily="49" charset="0"/>
              </a:rPr>
              <a:t>[])</a:t>
            </a:r>
          </a:p>
          <a:p>
            <a:pPr>
              <a:lnSpc>
                <a:spcPct val="60000"/>
              </a:lnSpc>
              <a:buFont typeface="Wingdings" pitchFamily="2" charset="2"/>
              <a:buNone/>
            </a:pPr>
            <a:r>
              <a:rPr lang="en-US" sz="1900" b="1" dirty="0">
                <a:solidFill>
                  <a:srgbClr val="000000"/>
                </a:solidFill>
                <a:latin typeface="Courier New" pitchFamily="49" charset="0"/>
              </a:rPr>
              <a:t>{ /* main */</a:t>
            </a:r>
          </a:p>
          <a:p>
            <a:pPr>
              <a:lnSpc>
                <a:spcPct val="60000"/>
              </a:lnSpc>
              <a:buFont typeface="Wingdings" pitchFamily="2" charset="2"/>
              <a:buNone/>
            </a:pPr>
            <a:r>
              <a:rPr lang="en-US" sz="1900" b="1" dirty="0">
                <a:solidFill>
                  <a:srgbClr val="000000"/>
                </a:solidFill>
                <a:latin typeface="Courier New" pitchFamily="49" charset="0"/>
              </a:rPr>
              <a:t>  </a:t>
            </a:r>
            <a:r>
              <a:rPr lang="en-US" sz="1900" b="1" dirty="0" err="1">
                <a:solidFill>
                  <a:srgbClr val="000000"/>
                </a:solidFill>
                <a:latin typeface="Courier New" pitchFamily="49" charset="0"/>
              </a:rPr>
              <a:t>int</a:t>
            </a:r>
            <a:r>
              <a:rPr lang="en-US" sz="1900" b="1" dirty="0">
                <a:solidFill>
                  <a:srgbClr val="000000"/>
                </a:solidFill>
                <a:latin typeface="Courier New" pitchFamily="49" charset="0"/>
              </a:rPr>
              <a:t> </a:t>
            </a:r>
            <a:r>
              <a:rPr lang="en-US" sz="1900" b="1" dirty="0" err="1">
                <a:solidFill>
                  <a:srgbClr val="000000"/>
                </a:solidFill>
                <a:latin typeface="Courier New" pitchFamily="49" charset="0"/>
              </a:rPr>
              <a:t>my_rank</a:t>
            </a:r>
            <a:r>
              <a:rPr lang="en-US" sz="1900" b="1" dirty="0">
                <a:solidFill>
                  <a:srgbClr val="000000"/>
                </a:solidFill>
                <a:latin typeface="Courier New" pitchFamily="49" charset="0"/>
              </a:rPr>
              <a:t>, </a:t>
            </a:r>
            <a:r>
              <a:rPr lang="en-US" sz="1900" b="1" dirty="0" err="1">
                <a:solidFill>
                  <a:srgbClr val="000000"/>
                </a:solidFill>
                <a:latin typeface="Courier New" pitchFamily="49" charset="0"/>
              </a:rPr>
              <a:t>num_procs</a:t>
            </a:r>
            <a:r>
              <a:rPr lang="en-US" sz="1900" b="1" dirty="0">
                <a:solidFill>
                  <a:srgbClr val="000000"/>
                </a:solidFill>
                <a:latin typeface="Courier New" pitchFamily="49" charset="0"/>
              </a:rPr>
              <a:t>, </a:t>
            </a:r>
            <a:r>
              <a:rPr lang="en-US" sz="1900" b="1" dirty="0" err="1">
                <a:solidFill>
                  <a:srgbClr val="000000"/>
                </a:solidFill>
                <a:latin typeface="Courier New" pitchFamily="49" charset="0"/>
              </a:rPr>
              <a:t>mpi_error_code</a:t>
            </a:r>
            <a:r>
              <a:rPr lang="en-US" sz="1900" b="1" dirty="0">
                <a:solidFill>
                  <a:srgbClr val="000000"/>
                </a:solidFill>
                <a:latin typeface="Courier New" pitchFamily="49" charset="0"/>
              </a:rPr>
              <a:t>;</a:t>
            </a:r>
          </a:p>
          <a:p>
            <a:pPr>
              <a:lnSpc>
                <a:spcPct val="70000"/>
              </a:lnSpc>
              <a:buFont typeface="Wingdings" pitchFamily="2" charset="2"/>
              <a:buNone/>
            </a:pPr>
            <a:r>
              <a:rPr lang="en-US" sz="1900" b="1" i="1" dirty="0">
                <a:solidFill>
                  <a:srgbClr val="339933"/>
                </a:solidFill>
              </a:rPr>
              <a:t>     </a:t>
            </a:r>
            <a:r>
              <a:rPr lang="en-US" sz="1900" b="1" i="1" dirty="0">
                <a:solidFill>
                  <a:schemeClr val="hlink"/>
                </a:solidFill>
              </a:rPr>
              <a:t>[other declarations]</a:t>
            </a:r>
          </a:p>
          <a:p>
            <a:pPr>
              <a:lnSpc>
                <a:spcPct val="70000"/>
              </a:lnSpc>
              <a:buFont typeface="Wingdings" pitchFamily="2" charset="2"/>
              <a:buNone/>
            </a:pPr>
            <a:r>
              <a:rPr lang="en-US" sz="1900" b="1" dirty="0">
                <a:latin typeface="Courier New" pitchFamily="49" charset="0"/>
              </a:rPr>
              <a:t>  </a:t>
            </a:r>
            <a:r>
              <a:rPr lang="en-US" sz="1900" b="1" dirty="0" err="1">
                <a:solidFill>
                  <a:srgbClr val="000000"/>
                </a:solidFill>
                <a:latin typeface="Courier New" pitchFamily="49" charset="0"/>
              </a:rPr>
              <a:t>mpi_error_code</a:t>
            </a:r>
            <a:r>
              <a:rPr lang="en-US" sz="1900" b="1" dirty="0">
                <a:solidFill>
                  <a:srgbClr val="000000"/>
                </a:solidFill>
                <a:latin typeface="Courier New" pitchFamily="49" charset="0"/>
              </a:rPr>
              <a:t> =</a:t>
            </a:r>
          </a:p>
          <a:p>
            <a:pPr>
              <a:lnSpc>
                <a:spcPct val="70000"/>
              </a:lnSpc>
              <a:buFont typeface="Wingdings" pitchFamily="2" charset="2"/>
              <a:buNone/>
            </a:pPr>
            <a:r>
              <a:rPr lang="en-US" sz="1900" b="1" dirty="0">
                <a:solidFill>
                  <a:schemeClr val="folHlink"/>
                </a:solidFill>
                <a:latin typeface="Courier New" pitchFamily="49" charset="0"/>
              </a:rPr>
              <a:t>    </a:t>
            </a:r>
            <a:r>
              <a:rPr lang="en-US" sz="1900" b="1" dirty="0" err="1">
                <a:solidFill>
                  <a:schemeClr val="folHlink"/>
                </a:solidFill>
                <a:latin typeface="Courier New" pitchFamily="49" charset="0"/>
              </a:rPr>
              <a:t>MPI_Init</a:t>
            </a:r>
            <a:r>
              <a:rPr lang="en-US" sz="1900" b="1" dirty="0">
                <a:solidFill>
                  <a:srgbClr val="000000"/>
                </a:solidFill>
                <a:latin typeface="Courier New" pitchFamily="49" charset="0"/>
              </a:rPr>
              <a:t>(&amp;</a:t>
            </a:r>
            <a:r>
              <a:rPr lang="en-US" sz="1900" b="1" dirty="0" err="1">
                <a:solidFill>
                  <a:srgbClr val="000000"/>
                </a:solidFill>
                <a:latin typeface="Courier New" pitchFamily="49" charset="0"/>
              </a:rPr>
              <a:t>argc</a:t>
            </a:r>
            <a:r>
              <a:rPr lang="en-US" sz="1900" b="1" dirty="0">
                <a:solidFill>
                  <a:srgbClr val="000000"/>
                </a:solidFill>
                <a:latin typeface="Courier New" pitchFamily="49" charset="0"/>
              </a:rPr>
              <a:t>, &amp;</a:t>
            </a:r>
            <a:r>
              <a:rPr lang="en-US" sz="1900" b="1" dirty="0" err="1">
                <a:solidFill>
                  <a:srgbClr val="000000"/>
                </a:solidFill>
                <a:latin typeface="Courier New" pitchFamily="49" charset="0"/>
              </a:rPr>
              <a:t>argv</a:t>
            </a:r>
            <a:r>
              <a:rPr lang="en-US" sz="1900" b="1" dirty="0">
                <a:solidFill>
                  <a:srgbClr val="000000"/>
                </a:solidFill>
                <a:latin typeface="Courier New" pitchFamily="49" charset="0"/>
              </a:rPr>
              <a:t>);        /* Start up MPI  */</a:t>
            </a:r>
          </a:p>
          <a:p>
            <a:pPr>
              <a:lnSpc>
                <a:spcPct val="70000"/>
              </a:lnSpc>
              <a:buFont typeface="Wingdings" pitchFamily="2" charset="2"/>
              <a:buNone/>
            </a:pPr>
            <a:r>
              <a:rPr lang="en-US" sz="1900" b="1" dirty="0">
                <a:solidFill>
                  <a:srgbClr val="000000"/>
                </a:solidFill>
                <a:latin typeface="Courier New" pitchFamily="49" charset="0"/>
              </a:rPr>
              <a:t>  </a:t>
            </a:r>
            <a:r>
              <a:rPr lang="en-US" sz="1900" b="1" dirty="0" err="1">
                <a:solidFill>
                  <a:srgbClr val="000000"/>
                </a:solidFill>
                <a:latin typeface="Courier New" pitchFamily="49" charset="0"/>
              </a:rPr>
              <a:t>mpi_error_code</a:t>
            </a:r>
            <a:r>
              <a:rPr lang="en-US" sz="1900" b="1" dirty="0">
                <a:solidFill>
                  <a:srgbClr val="000000"/>
                </a:solidFill>
                <a:latin typeface="Courier New" pitchFamily="49" charset="0"/>
              </a:rPr>
              <a:t> =</a:t>
            </a:r>
          </a:p>
          <a:p>
            <a:pPr>
              <a:lnSpc>
                <a:spcPct val="70000"/>
              </a:lnSpc>
              <a:buFont typeface="Wingdings" pitchFamily="2" charset="2"/>
              <a:buNone/>
            </a:pPr>
            <a:r>
              <a:rPr lang="en-US" sz="1900" b="1" dirty="0">
                <a:solidFill>
                  <a:schemeClr val="folHlink"/>
                </a:solidFill>
                <a:latin typeface="Courier New" pitchFamily="49" charset="0"/>
              </a:rPr>
              <a:t>    </a:t>
            </a:r>
            <a:r>
              <a:rPr lang="en-US" sz="1900" b="1" dirty="0" err="1">
                <a:solidFill>
                  <a:schemeClr val="folHlink"/>
                </a:solidFill>
                <a:latin typeface="Courier New" pitchFamily="49" charset="0"/>
              </a:rPr>
              <a:t>MPI_Comm_rank</a:t>
            </a:r>
            <a:r>
              <a:rPr lang="en-US" sz="1900" b="1" dirty="0">
                <a:solidFill>
                  <a:srgbClr val="000000"/>
                </a:solidFill>
                <a:latin typeface="Courier New" pitchFamily="49" charset="0"/>
              </a:rPr>
              <a:t>(</a:t>
            </a:r>
            <a:r>
              <a:rPr lang="en-US" sz="1900" b="1" dirty="0">
                <a:solidFill>
                  <a:schemeClr val="folHlink"/>
                </a:solidFill>
                <a:latin typeface="Courier New" pitchFamily="49" charset="0"/>
              </a:rPr>
              <a:t>MPI_COMM_WORLD</a:t>
            </a:r>
            <a:r>
              <a:rPr lang="en-US" sz="1900" b="1" dirty="0">
                <a:solidFill>
                  <a:srgbClr val="000000"/>
                </a:solidFill>
                <a:latin typeface="Courier New" pitchFamily="49" charset="0"/>
              </a:rPr>
              <a:t>, &amp;</a:t>
            </a:r>
            <a:r>
              <a:rPr lang="en-US" sz="1900" b="1" dirty="0" err="1">
                <a:solidFill>
                  <a:srgbClr val="000000"/>
                </a:solidFill>
                <a:latin typeface="Courier New" pitchFamily="49" charset="0"/>
              </a:rPr>
              <a:t>my_rank</a:t>
            </a:r>
            <a:r>
              <a:rPr lang="en-US" sz="1900" b="1" dirty="0">
                <a:solidFill>
                  <a:srgbClr val="000000"/>
                </a:solidFill>
                <a:latin typeface="Courier New" pitchFamily="49" charset="0"/>
              </a:rPr>
              <a:t>);</a:t>
            </a:r>
          </a:p>
          <a:p>
            <a:pPr>
              <a:lnSpc>
                <a:spcPct val="70000"/>
              </a:lnSpc>
              <a:buFont typeface="Wingdings" pitchFamily="2" charset="2"/>
              <a:buNone/>
            </a:pPr>
            <a:r>
              <a:rPr lang="en-US" sz="1900" b="1" dirty="0">
                <a:solidFill>
                  <a:srgbClr val="000000"/>
                </a:solidFill>
                <a:latin typeface="Courier New" pitchFamily="49" charset="0"/>
              </a:rPr>
              <a:t>  </a:t>
            </a:r>
            <a:r>
              <a:rPr lang="en-US" sz="1900" b="1" dirty="0" err="1">
                <a:solidFill>
                  <a:srgbClr val="000000"/>
                </a:solidFill>
                <a:latin typeface="Courier New" pitchFamily="49" charset="0"/>
              </a:rPr>
              <a:t>mpi_error_code</a:t>
            </a:r>
            <a:r>
              <a:rPr lang="en-US" sz="1900" b="1" dirty="0">
                <a:solidFill>
                  <a:srgbClr val="000000"/>
                </a:solidFill>
                <a:latin typeface="Courier New" pitchFamily="49" charset="0"/>
              </a:rPr>
              <a:t> =</a:t>
            </a:r>
          </a:p>
          <a:p>
            <a:pPr>
              <a:lnSpc>
                <a:spcPct val="70000"/>
              </a:lnSpc>
              <a:buFont typeface="Wingdings" pitchFamily="2" charset="2"/>
              <a:buNone/>
            </a:pPr>
            <a:r>
              <a:rPr lang="en-US" sz="1900" b="1" dirty="0">
                <a:solidFill>
                  <a:schemeClr val="folHlink"/>
                </a:solidFill>
                <a:latin typeface="Courier New" pitchFamily="49" charset="0"/>
              </a:rPr>
              <a:t>    </a:t>
            </a:r>
            <a:r>
              <a:rPr lang="en-US" sz="1900" b="1" dirty="0" err="1">
                <a:solidFill>
                  <a:schemeClr val="folHlink"/>
                </a:solidFill>
                <a:latin typeface="Courier New" pitchFamily="49" charset="0"/>
              </a:rPr>
              <a:t>MPI_Comm_size</a:t>
            </a:r>
            <a:r>
              <a:rPr lang="en-US" sz="1900" b="1" dirty="0">
                <a:solidFill>
                  <a:srgbClr val="000000"/>
                </a:solidFill>
                <a:latin typeface="Courier New" pitchFamily="49" charset="0"/>
              </a:rPr>
              <a:t>(</a:t>
            </a:r>
            <a:r>
              <a:rPr lang="en-US" sz="1900" b="1" dirty="0">
                <a:solidFill>
                  <a:schemeClr val="folHlink"/>
                </a:solidFill>
                <a:latin typeface="Courier New" pitchFamily="49" charset="0"/>
              </a:rPr>
              <a:t>MPI_COMM_WORLD</a:t>
            </a:r>
            <a:r>
              <a:rPr lang="en-US" sz="1900" b="1" dirty="0">
                <a:solidFill>
                  <a:srgbClr val="000000"/>
                </a:solidFill>
                <a:latin typeface="Courier New" pitchFamily="49" charset="0"/>
              </a:rPr>
              <a:t>, &amp;</a:t>
            </a:r>
            <a:r>
              <a:rPr lang="en-US" sz="1900" b="1" dirty="0" err="1">
                <a:solidFill>
                  <a:srgbClr val="000000"/>
                </a:solidFill>
                <a:latin typeface="Courier New" pitchFamily="49" charset="0"/>
              </a:rPr>
              <a:t>num_procs</a:t>
            </a:r>
            <a:r>
              <a:rPr lang="en-US" sz="1900" b="1" dirty="0">
                <a:solidFill>
                  <a:srgbClr val="000000"/>
                </a:solidFill>
                <a:latin typeface="Courier New" pitchFamily="49" charset="0"/>
              </a:rPr>
              <a:t>);</a:t>
            </a:r>
          </a:p>
          <a:p>
            <a:pPr>
              <a:lnSpc>
                <a:spcPct val="70000"/>
              </a:lnSpc>
              <a:buFont typeface="Wingdings" pitchFamily="2" charset="2"/>
              <a:buNone/>
            </a:pPr>
            <a:r>
              <a:rPr lang="en-US" sz="1900" b="1" i="1" dirty="0">
                <a:solidFill>
                  <a:srgbClr val="339933"/>
                </a:solidFill>
              </a:rPr>
              <a:t>     </a:t>
            </a:r>
            <a:r>
              <a:rPr lang="en-US" sz="1900" b="1" i="1" dirty="0">
                <a:solidFill>
                  <a:schemeClr val="hlink"/>
                </a:solidFill>
              </a:rPr>
              <a:t>[actual work goes here]</a:t>
            </a:r>
          </a:p>
          <a:p>
            <a:pPr>
              <a:lnSpc>
                <a:spcPct val="70000"/>
              </a:lnSpc>
              <a:buFont typeface="Wingdings" pitchFamily="2" charset="2"/>
              <a:buNone/>
            </a:pPr>
            <a:r>
              <a:rPr lang="en-US" sz="1900" b="1" dirty="0">
                <a:latin typeface="Courier New" pitchFamily="49" charset="0"/>
              </a:rPr>
              <a:t>  </a:t>
            </a:r>
            <a:r>
              <a:rPr lang="en-US" sz="1900" b="1" dirty="0" err="1">
                <a:solidFill>
                  <a:srgbClr val="000000"/>
                </a:solidFill>
                <a:latin typeface="Courier New" pitchFamily="49" charset="0"/>
              </a:rPr>
              <a:t>mpi_error_code</a:t>
            </a:r>
            <a:r>
              <a:rPr lang="en-US" sz="1900" b="1" dirty="0">
                <a:solidFill>
                  <a:srgbClr val="000000"/>
                </a:solidFill>
                <a:latin typeface="Courier New" pitchFamily="49" charset="0"/>
              </a:rPr>
              <a:t> = </a:t>
            </a:r>
            <a:r>
              <a:rPr lang="en-US" sz="1900" b="1" dirty="0" err="1">
                <a:solidFill>
                  <a:schemeClr val="folHlink"/>
                </a:solidFill>
                <a:latin typeface="Courier New" pitchFamily="49" charset="0"/>
              </a:rPr>
              <a:t>MPI_Finalize</a:t>
            </a:r>
            <a:r>
              <a:rPr lang="en-US" sz="1900" b="1" dirty="0">
                <a:solidFill>
                  <a:srgbClr val="000000"/>
                </a:solidFill>
                <a:latin typeface="Courier New" pitchFamily="49" charset="0"/>
              </a:rPr>
              <a:t>(); /* Shut down MPI */</a:t>
            </a:r>
          </a:p>
          <a:p>
            <a:pPr>
              <a:lnSpc>
                <a:spcPct val="70000"/>
              </a:lnSpc>
              <a:buFont typeface="Wingdings" pitchFamily="2" charset="2"/>
              <a:buNone/>
            </a:pPr>
            <a:r>
              <a:rPr lang="en-US" sz="1900" b="1" dirty="0">
                <a:solidFill>
                  <a:srgbClr val="000000"/>
                </a:solidFill>
                <a:latin typeface="Courier New" pitchFamily="49" charset="0"/>
              </a:rPr>
              <a:t>} /* main */</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22EE50C-8C99-4DE8-B36A-4E2E36D860CD}" type="slidenum">
              <a:rPr lang="en-US"/>
              <a:pPr/>
              <a:t>56</a:t>
            </a:fld>
            <a:endParaRPr lang="en-US"/>
          </a:p>
        </p:txBody>
      </p:sp>
      <p:sp>
        <p:nvSpPr>
          <p:cNvPr id="811010" name="Rectangle 2"/>
          <p:cNvSpPr>
            <a:spLocks noGrp="1" noChangeArrowheads="1"/>
          </p:cNvSpPr>
          <p:nvPr>
            <p:ph type="title"/>
          </p:nvPr>
        </p:nvSpPr>
        <p:spPr/>
        <p:txBody>
          <a:bodyPr/>
          <a:lstStyle/>
          <a:p>
            <a:r>
              <a:rPr lang="en-US"/>
              <a:t>MPI is SPMD</a:t>
            </a:r>
          </a:p>
        </p:txBody>
      </p:sp>
      <p:sp>
        <p:nvSpPr>
          <p:cNvPr id="811011" name="Rectangle 3"/>
          <p:cNvSpPr>
            <a:spLocks noGrp="1" noChangeArrowheads="1"/>
          </p:cNvSpPr>
          <p:nvPr>
            <p:ph type="body" idx="1"/>
          </p:nvPr>
        </p:nvSpPr>
        <p:spPr/>
        <p:txBody>
          <a:bodyPr/>
          <a:lstStyle/>
          <a:p>
            <a:pPr>
              <a:lnSpc>
                <a:spcPct val="90000"/>
              </a:lnSpc>
              <a:buFont typeface="Wingdings" pitchFamily="2" charset="2"/>
              <a:buNone/>
            </a:pPr>
            <a:r>
              <a:rPr lang="en-US"/>
              <a:t>MPI uses kind of parallelism known as			</a:t>
            </a:r>
            <a:r>
              <a:rPr lang="en-US" b="1" i="1" u="sng"/>
              <a:t>Single Program, Multiple Data</a:t>
            </a:r>
            <a:r>
              <a:rPr lang="en-US"/>
              <a:t> (SPMD).</a:t>
            </a:r>
          </a:p>
          <a:p>
            <a:pPr>
              <a:lnSpc>
                <a:spcPct val="90000"/>
              </a:lnSpc>
              <a:buFont typeface="Wingdings" pitchFamily="2" charset="2"/>
              <a:buNone/>
            </a:pPr>
            <a:r>
              <a:rPr lang="en-US"/>
              <a:t>This means that you have one MPI program – a single executable – that is executed by all of the processes in an MPI run.</a:t>
            </a:r>
          </a:p>
          <a:p>
            <a:pPr>
              <a:lnSpc>
                <a:spcPct val="90000"/>
              </a:lnSpc>
              <a:buFont typeface="Wingdings" pitchFamily="2" charset="2"/>
              <a:buNone/>
            </a:pPr>
            <a:r>
              <a:rPr lang="en-US"/>
              <a:t>So, to differentiate the roles of various processes in the MPI run, you have to have </a:t>
            </a:r>
            <a:r>
              <a:rPr lang="en-US" b="1">
                <a:latin typeface="Courier New" pitchFamily="49" charset="0"/>
              </a:rPr>
              <a:t>if</a:t>
            </a:r>
            <a:r>
              <a:rPr lang="en-US"/>
              <a:t> statements:</a:t>
            </a:r>
          </a:p>
          <a:p>
            <a:pPr>
              <a:lnSpc>
                <a:spcPct val="90000"/>
              </a:lnSpc>
              <a:buFont typeface="Wingdings" pitchFamily="2" charset="2"/>
              <a:buNone/>
            </a:pPr>
            <a:r>
              <a:rPr lang="en-US" b="1">
                <a:latin typeface="Courier New" pitchFamily="49" charset="0"/>
              </a:rPr>
              <a:t>if (my_rank == server_rank) {</a:t>
            </a:r>
          </a:p>
          <a:p>
            <a:pPr>
              <a:lnSpc>
                <a:spcPct val="90000"/>
              </a:lnSpc>
              <a:buFont typeface="Wingdings" pitchFamily="2" charset="2"/>
              <a:buNone/>
            </a:pPr>
            <a:r>
              <a:rPr lang="en-US" b="1">
                <a:latin typeface="Courier New" pitchFamily="49" charset="0"/>
              </a:rPr>
              <a:t>    …</a:t>
            </a:r>
          </a:p>
          <a:p>
            <a:pPr>
              <a:lnSpc>
                <a:spcPct val="90000"/>
              </a:lnSpc>
              <a:buFont typeface="Wingdings" pitchFamily="2" charset="2"/>
              <a:buNone/>
            </a:pPr>
            <a:r>
              <a:rPr lang="en-US" b="1">
                <a:latin typeface="Courier New" pitchFamily="49" charset="0"/>
              </a:rPr>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5D1608C-8B36-4387-A58E-7C1E119DEFD9}" type="slidenum">
              <a:rPr lang="en-US"/>
              <a:pPr/>
              <a:t>57</a:t>
            </a:fld>
            <a:endParaRPr lang="en-US"/>
          </a:p>
        </p:txBody>
      </p:sp>
      <p:sp>
        <p:nvSpPr>
          <p:cNvPr id="812034" name="Rectangle 2"/>
          <p:cNvSpPr>
            <a:spLocks noGrp="1" noChangeArrowheads="1"/>
          </p:cNvSpPr>
          <p:nvPr>
            <p:ph type="title"/>
          </p:nvPr>
        </p:nvSpPr>
        <p:spPr/>
        <p:txBody>
          <a:bodyPr/>
          <a:lstStyle/>
          <a:p>
            <a:r>
              <a:rPr lang="en-US" dirty="0"/>
              <a:t>Example</a:t>
            </a:r>
            <a:r>
              <a:rPr lang="en-US" dirty="0" smtClean="0"/>
              <a:t>: Greetings</a:t>
            </a:r>
            <a:endParaRPr lang="en-US" dirty="0"/>
          </a:p>
        </p:txBody>
      </p:sp>
      <p:sp>
        <p:nvSpPr>
          <p:cNvPr id="812035" name="Rectangle 3"/>
          <p:cNvSpPr>
            <a:spLocks noGrp="1" noChangeArrowheads="1"/>
          </p:cNvSpPr>
          <p:nvPr>
            <p:ph type="body" idx="1"/>
          </p:nvPr>
        </p:nvSpPr>
        <p:spPr/>
        <p:txBody>
          <a:bodyPr/>
          <a:lstStyle/>
          <a:p>
            <a:pPr marL="609600" indent="-609600">
              <a:buClr>
                <a:schemeClr val="tx1"/>
              </a:buClr>
              <a:buSzTx/>
              <a:buFont typeface="Wingdings" pitchFamily="2" charset="2"/>
              <a:buAutoNum type="arabicPeriod"/>
            </a:pPr>
            <a:r>
              <a:rPr lang="en-US" dirty="0"/>
              <a:t>Start the MPI system.</a:t>
            </a:r>
          </a:p>
          <a:p>
            <a:pPr marL="609600" indent="-609600">
              <a:buClr>
                <a:schemeClr val="tx1"/>
              </a:buClr>
              <a:buSzTx/>
              <a:buFont typeface="Wingdings" pitchFamily="2" charset="2"/>
              <a:buAutoNum type="arabicPeriod"/>
            </a:pPr>
            <a:r>
              <a:rPr lang="en-US" dirty="0"/>
              <a:t>Get the rank and number of processes.</a:t>
            </a:r>
          </a:p>
          <a:p>
            <a:pPr marL="609600" indent="-609600">
              <a:buClr>
                <a:schemeClr val="tx1"/>
              </a:buClr>
              <a:buSzTx/>
              <a:buFont typeface="Wingdings" pitchFamily="2" charset="2"/>
              <a:buAutoNum type="arabicPeriod"/>
            </a:pPr>
            <a:r>
              <a:rPr lang="en-US" dirty="0"/>
              <a:t>If you’re </a:t>
            </a:r>
            <a:r>
              <a:rPr lang="en-US" b="1" u="sng" dirty="0">
                <a:solidFill>
                  <a:srgbClr val="FF0000"/>
                </a:solidFill>
              </a:rPr>
              <a:t>not</a:t>
            </a:r>
            <a:r>
              <a:rPr lang="en-US" dirty="0">
                <a:solidFill>
                  <a:srgbClr val="000000"/>
                </a:solidFill>
              </a:rPr>
              <a:t> </a:t>
            </a:r>
            <a:r>
              <a:rPr lang="en-US" dirty="0"/>
              <a:t>the server process:</a:t>
            </a:r>
          </a:p>
          <a:p>
            <a:pPr marL="990600" lvl="1" indent="-533400">
              <a:buClr>
                <a:schemeClr val="tx1"/>
              </a:buClr>
              <a:buSzTx/>
              <a:buFont typeface="Wingdings" pitchFamily="2" charset="2"/>
              <a:buAutoNum type="arabicPeriod"/>
            </a:pPr>
            <a:r>
              <a:rPr lang="en-US" dirty="0"/>
              <a:t>Create a </a:t>
            </a:r>
            <a:r>
              <a:rPr lang="en-US" dirty="0" smtClean="0"/>
              <a:t>greeting </a:t>
            </a:r>
            <a:r>
              <a:rPr lang="en-US" dirty="0"/>
              <a:t>string.</a:t>
            </a:r>
          </a:p>
          <a:p>
            <a:pPr marL="990600" lvl="1" indent="-533400">
              <a:buClr>
                <a:schemeClr val="tx1"/>
              </a:buClr>
              <a:buSzTx/>
              <a:buFont typeface="Wingdings" pitchFamily="2" charset="2"/>
              <a:buAutoNum type="arabicPeriod"/>
            </a:pPr>
            <a:r>
              <a:rPr lang="en-US" dirty="0"/>
              <a:t>Send it to the server process.</a:t>
            </a:r>
          </a:p>
          <a:p>
            <a:pPr marL="609600" indent="-609600">
              <a:buClr>
                <a:schemeClr val="tx1"/>
              </a:buClr>
              <a:buSzTx/>
              <a:buFont typeface="Wingdings" pitchFamily="2" charset="2"/>
              <a:buAutoNum type="arabicPeriod"/>
            </a:pPr>
            <a:r>
              <a:rPr lang="en-US" dirty="0"/>
              <a:t>If you </a:t>
            </a:r>
            <a:r>
              <a:rPr lang="en-US" b="1" u="sng" dirty="0">
                <a:solidFill>
                  <a:schemeClr val="folHlink"/>
                </a:solidFill>
              </a:rPr>
              <a:t>are</a:t>
            </a:r>
            <a:r>
              <a:rPr lang="en-US" dirty="0"/>
              <a:t> the server process:</a:t>
            </a:r>
          </a:p>
          <a:p>
            <a:pPr marL="990600" lvl="1" indent="-533400">
              <a:buClr>
                <a:schemeClr val="tx1"/>
              </a:buClr>
              <a:buSzTx/>
              <a:buFont typeface="Wingdings" pitchFamily="2" charset="2"/>
              <a:buAutoNum type="arabicPeriod"/>
            </a:pPr>
            <a:r>
              <a:rPr lang="en-US" dirty="0"/>
              <a:t>For each of the client processes:</a:t>
            </a:r>
          </a:p>
          <a:p>
            <a:pPr marL="1371600" lvl="2" indent="-457200">
              <a:buClr>
                <a:schemeClr val="tx1"/>
              </a:buClr>
              <a:buSzTx/>
              <a:buFont typeface="Wingdings" pitchFamily="2" charset="2"/>
              <a:buAutoNum type="arabicPeriod"/>
            </a:pPr>
            <a:r>
              <a:rPr lang="en-US" dirty="0"/>
              <a:t>Receive its </a:t>
            </a:r>
            <a:r>
              <a:rPr lang="en-US" dirty="0" smtClean="0"/>
              <a:t>greeting </a:t>
            </a:r>
            <a:r>
              <a:rPr lang="en-US" dirty="0"/>
              <a:t>string.</a:t>
            </a:r>
          </a:p>
          <a:p>
            <a:pPr marL="1371600" lvl="2" indent="-457200">
              <a:buClr>
                <a:schemeClr val="tx1"/>
              </a:buClr>
              <a:buSzTx/>
              <a:buFont typeface="Wingdings" pitchFamily="2" charset="2"/>
              <a:buAutoNum type="arabicPeriod"/>
            </a:pPr>
            <a:r>
              <a:rPr lang="en-US" dirty="0"/>
              <a:t>Print its </a:t>
            </a:r>
            <a:r>
              <a:rPr lang="en-US" dirty="0" smtClean="0"/>
              <a:t>greeting </a:t>
            </a:r>
            <a:r>
              <a:rPr lang="en-US" dirty="0"/>
              <a:t>string.</a:t>
            </a:r>
          </a:p>
          <a:p>
            <a:pPr marL="609600" indent="-609600">
              <a:buClr>
                <a:schemeClr val="tx1"/>
              </a:buClr>
              <a:buSzTx/>
              <a:buFont typeface="Wingdings" pitchFamily="2" charset="2"/>
              <a:buAutoNum type="arabicPeriod"/>
            </a:pPr>
            <a:r>
              <a:rPr lang="en-US" dirty="0"/>
              <a:t>Shut down the MPI system.</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7B7D0924-02FF-4B7E-85CA-19AB3565A8CD}" type="slidenum">
              <a:rPr lang="en-US"/>
              <a:pPr/>
              <a:t>58</a:t>
            </a:fld>
            <a:endParaRPr lang="en-US"/>
          </a:p>
        </p:txBody>
      </p:sp>
      <p:sp>
        <p:nvSpPr>
          <p:cNvPr id="813058" name="Rectangle 2"/>
          <p:cNvSpPr>
            <a:spLocks noGrp="1" noChangeArrowheads="1"/>
          </p:cNvSpPr>
          <p:nvPr>
            <p:ph type="title"/>
          </p:nvPr>
        </p:nvSpPr>
        <p:spPr/>
        <p:txBody>
          <a:bodyPr/>
          <a:lstStyle/>
          <a:p>
            <a:r>
              <a:rPr lang="en-US" dirty="0" err="1" smtClean="0">
                <a:latin typeface="Courier New" pitchFamily="49" charset="0"/>
              </a:rPr>
              <a:t>greeting.c</a:t>
            </a:r>
            <a:endParaRPr lang="en-US" dirty="0"/>
          </a:p>
        </p:txBody>
      </p:sp>
      <p:sp>
        <p:nvSpPr>
          <p:cNvPr id="813059" name="Rectangle 3"/>
          <p:cNvSpPr>
            <a:spLocks noGrp="1" noChangeArrowheads="1"/>
          </p:cNvSpPr>
          <p:nvPr>
            <p:ph type="body" idx="1"/>
          </p:nvPr>
        </p:nvSpPr>
        <p:spPr>
          <a:xfrm>
            <a:off x="533400" y="1295400"/>
            <a:ext cx="8153400" cy="4800600"/>
          </a:xfrm>
        </p:spPr>
        <p:txBody>
          <a:bodyPr/>
          <a:lstStyle/>
          <a:p>
            <a:pPr>
              <a:buFont typeface="Wingdings" pitchFamily="2" charset="2"/>
              <a:buNone/>
            </a:pPr>
            <a:r>
              <a:rPr lang="en-US" sz="1600" b="1" dirty="0">
                <a:solidFill>
                  <a:srgbClr val="000000"/>
                </a:solidFill>
                <a:latin typeface="Courier New" pitchFamily="49" charset="0"/>
              </a:rPr>
              <a:t>#include &lt;</a:t>
            </a:r>
            <a:r>
              <a:rPr lang="en-US" sz="1600" b="1" dirty="0" err="1">
                <a:solidFill>
                  <a:srgbClr val="000000"/>
                </a:solidFill>
                <a:latin typeface="Courier New" pitchFamily="49" charset="0"/>
              </a:rPr>
              <a:t>stdio.h</a:t>
            </a:r>
            <a:r>
              <a:rPr lang="en-US" sz="1600" b="1" dirty="0">
                <a:solidFill>
                  <a:srgbClr val="000000"/>
                </a:solidFill>
                <a:latin typeface="Courier New" pitchFamily="49" charset="0"/>
              </a:rPr>
              <a:t>&gt;</a:t>
            </a:r>
          </a:p>
          <a:p>
            <a:pPr>
              <a:lnSpc>
                <a:spcPct val="70000"/>
              </a:lnSpc>
              <a:buFont typeface="Wingdings" pitchFamily="2" charset="2"/>
              <a:buNone/>
            </a:pPr>
            <a:r>
              <a:rPr lang="en-US" sz="1600" b="1" dirty="0">
                <a:solidFill>
                  <a:srgbClr val="000000"/>
                </a:solidFill>
                <a:latin typeface="Courier New" pitchFamily="49" charset="0"/>
              </a:rPr>
              <a:t>#include &lt;</a:t>
            </a:r>
            <a:r>
              <a:rPr lang="en-US" sz="1600" b="1" dirty="0" err="1">
                <a:solidFill>
                  <a:srgbClr val="000000"/>
                </a:solidFill>
                <a:latin typeface="Courier New" pitchFamily="49" charset="0"/>
              </a:rPr>
              <a:t>string.h</a:t>
            </a:r>
            <a:r>
              <a:rPr lang="en-US" sz="1600" b="1" dirty="0">
                <a:solidFill>
                  <a:srgbClr val="000000"/>
                </a:solidFill>
                <a:latin typeface="Courier New" pitchFamily="49" charset="0"/>
              </a:rPr>
              <a:t>&gt;</a:t>
            </a:r>
          </a:p>
          <a:p>
            <a:pPr>
              <a:lnSpc>
                <a:spcPct val="70000"/>
              </a:lnSpc>
              <a:buFont typeface="Wingdings" pitchFamily="2" charset="2"/>
              <a:buNone/>
            </a:pPr>
            <a:r>
              <a:rPr lang="en-US" sz="1600" b="1" dirty="0">
                <a:solidFill>
                  <a:srgbClr val="000000"/>
                </a:solidFill>
                <a:latin typeface="Courier New" pitchFamily="49" charset="0"/>
              </a:rPr>
              <a:t>#include "</a:t>
            </a:r>
            <a:r>
              <a:rPr lang="en-US" sz="1600" b="1" dirty="0" err="1">
                <a:solidFill>
                  <a:schemeClr val="folHlink"/>
                </a:solidFill>
                <a:latin typeface="Courier New" pitchFamily="49" charset="0"/>
              </a:rPr>
              <a:t>mpi.h</a:t>
            </a:r>
            <a:r>
              <a:rPr lang="en-US" sz="1600" b="1" dirty="0">
                <a:solidFill>
                  <a:srgbClr val="000000"/>
                </a:solidFill>
                <a:latin typeface="Courier New" pitchFamily="49" charset="0"/>
              </a:rPr>
              <a:t>"</a:t>
            </a:r>
          </a:p>
          <a:p>
            <a:pPr>
              <a:buFont typeface="Wingdings" pitchFamily="2" charset="2"/>
              <a:buNone/>
            </a:pPr>
            <a:endParaRPr lang="en-US" sz="1600" b="1" dirty="0">
              <a:solidFill>
                <a:srgbClr val="000000"/>
              </a:solidFill>
              <a:latin typeface="Courier New" pitchFamily="49" charset="0"/>
            </a:endParaRPr>
          </a:p>
          <a:p>
            <a:pPr>
              <a:lnSpc>
                <a:spcPct val="40000"/>
              </a:lnSpc>
              <a:buFont typeface="Wingdings" pitchFamily="2" charset="2"/>
              <a:buNone/>
            </a:pP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main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argc</a:t>
            </a:r>
            <a:r>
              <a:rPr lang="en-US" sz="1600" b="1" dirty="0">
                <a:solidFill>
                  <a:srgbClr val="000000"/>
                </a:solidFill>
                <a:latin typeface="Courier New" pitchFamily="49" charset="0"/>
              </a:rPr>
              <a:t>, char* </a:t>
            </a:r>
            <a:r>
              <a:rPr lang="en-US" sz="1600" b="1" dirty="0" err="1">
                <a:solidFill>
                  <a:srgbClr val="000000"/>
                </a:solidFill>
                <a:latin typeface="Courier New" pitchFamily="49" charset="0"/>
              </a:rPr>
              <a:t>argv</a:t>
            </a:r>
            <a:r>
              <a:rPr lang="en-US" sz="1600" b="1" dirty="0">
                <a:solidFill>
                  <a:srgbClr val="000000"/>
                </a:solidFill>
                <a:latin typeface="Courier New" pitchFamily="49" charset="0"/>
              </a:rPr>
              <a:t>[])</a:t>
            </a:r>
          </a:p>
          <a:p>
            <a:pPr>
              <a:lnSpc>
                <a:spcPct val="70000"/>
              </a:lnSpc>
              <a:buFont typeface="Wingdings" pitchFamily="2" charset="2"/>
              <a:buNone/>
            </a:pPr>
            <a:r>
              <a:rPr lang="en-US" sz="1600" b="1" dirty="0">
                <a:solidFill>
                  <a:srgbClr val="000000"/>
                </a:solidFill>
                <a:latin typeface="Courier New" pitchFamily="49" charset="0"/>
              </a:rPr>
              <a:t>{ /* main */</a:t>
            </a:r>
          </a:p>
          <a:p>
            <a:pPr>
              <a:lnSpc>
                <a:spcPct val="70000"/>
              </a:lnSpc>
              <a:buFont typeface="Wingdings" pitchFamily="2" charset="2"/>
              <a:buNone/>
            </a:pPr>
            <a:r>
              <a:rPr lang="en-US" sz="1600" b="1" dirty="0">
                <a:solidFill>
                  <a:srgbClr val="000000"/>
                </a:solidFill>
                <a:latin typeface="Courier New" pitchFamily="49" charset="0"/>
              </a:rPr>
              <a:t>  const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maximum_message_length</a:t>
            </a:r>
            <a:r>
              <a:rPr lang="en-US" sz="1600" b="1" dirty="0">
                <a:solidFill>
                  <a:srgbClr val="000000"/>
                </a:solidFill>
                <a:latin typeface="Courier New" pitchFamily="49" charset="0"/>
              </a:rPr>
              <a:t> = 100;</a:t>
            </a:r>
          </a:p>
          <a:p>
            <a:pPr>
              <a:lnSpc>
                <a:spcPct val="80000"/>
              </a:lnSpc>
              <a:buFont typeface="Wingdings" pitchFamily="2" charset="2"/>
              <a:buNone/>
            </a:pPr>
            <a:r>
              <a:rPr lang="en-US" sz="1600" b="1" dirty="0">
                <a:solidFill>
                  <a:srgbClr val="000000"/>
                </a:solidFill>
                <a:latin typeface="Courier New" pitchFamily="49" charset="0"/>
              </a:rPr>
              <a:t>  const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server_rank</a:t>
            </a:r>
            <a:r>
              <a:rPr lang="en-US" sz="1600" b="1" dirty="0">
                <a:solidFill>
                  <a:srgbClr val="000000"/>
                </a:solidFill>
                <a:latin typeface="Courier New" pitchFamily="49" charset="0"/>
              </a:rPr>
              <a:t>            =   0;</a:t>
            </a:r>
          </a:p>
          <a:p>
            <a:pPr>
              <a:lnSpc>
                <a:spcPct val="80000"/>
              </a:lnSpc>
              <a:buFont typeface="Wingdings" pitchFamily="2" charset="2"/>
              <a:buNone/>
            </a:pPr>
            <a:r>
              <a:rPr lang="en-US" sz="1600" b="1" dirty="0">
                <a:solidFill>
                  <a:srgbClr val="000000"/>
                </a:solidFill>
                <a:latin typeface="Courier New" pitchFamily="49" charset="0"/>
              </a:rPr>
              <a:t>  char       message[maximum_message_length+1];</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MPI_Status</a:t>
            </a:r>
            <a:r>
              <a:rPr lang="en-US" sz="1600" b="1" dirty="0">
                <a:solidFill>
                  <a:srgbClr val="000000"/>
                </a:solidFill>
                <a:latin typeface="Courier New" pitchFamily="49" charset="0"/>
              </a:rPr>
              <a:t> status;           /* Info about receive status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my_rank</a:t>
            </a:r>
            <a:r>
              <a:rPr lang="en-US" sz="1600" b="1" dirty="0">
                <a:solidFill>
                  <a:srgbClr val="000000"/>
                </a:solidFill>
                <a:latin typeface="Courier New" pitchFamily="49" charset="0"/>
              </a:rPr>
              <a:t>;          /* This process ID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num_procs</a:t>
            </a:r>
            <a:r>
              <a:rPr lang="en-US" sz="1600" b="1" dirty="0">
                <a:solidFill>
                  <a:srgbClr val="000000"/>
                </a:solidFill>
                <a:latin typeface="Courier New" pitchFamily="49" charset="0"/>
              </a:rPr>
              <a:t>;        /* Number of processes in run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source;           /* Process ID to receive from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destination;      /* Process ID to send to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tag = 0;          /* Message ID                 */</a:t>
            </a:r>
          </a:p>
          <a:p>
            <a:pPr>
              <a:lnSpc>
                <a:spcPct val="80000"/>
              </a:lnSpc>
              <a:buFont typeface="Wingdings" pitchFamily="2" charset="2"/>
              <a:buNone/>
            </a:pPr>
            <a:r>
              <a:rPr lang="en-US" sz="1600" b="1" dirty="0">
                <a:solidFill>
                  <a:srgbClr val="000000"/>
                </a:solidFill>
                <a:latin typeface="Courier New" pitchFamily="49" charset="0"/>
              </a:rPr>
              <a:t>  </a:t>
            </a:r>
            <a:r>
              <a:rPr lang="en-US" sz="1600" b="1" dirty="0" err="1">
                <a:solidFill>
                  <a:srgbClr val="000000"/>
                </a:solidFill>
                <a:latin typeface="Courier New" pitchFamily="49" charset="0"/>
              </a:rPr>
              <a:t>int</a:t>
            </a:r>
            <a:r>
              <a:rPr lang="en-US" sz="1600" b="1" dirty="0">
                <a:solidFill>
                  <a:srgbClr val="000000"/>
                </a:solidFill>
                <a:latin typeface="Courier New" pitchFamily="49" charset="0"/>
              </a:rPr>
              <a:t>        </a:t>
            </a:r>
            <a:r>
              <a:rPr lang="en-US" sz="1600" b="1" dirty="0" err="1">
                <a:solidFill>
                  <a:srgbClr val="000000"/>
                </a:solidFill>
                <a:latin typeface="Courier New" pitchFamily="49" charset="0"/>
              </a:rPr>
              <a:t>mpi_error_code</a:t>
            </a:r>
            <a:r>
              <a:rPr lang="en-US" sz="1600" b="1" dirty="0">
                <a:solidFill>
                  <a:srgbClr val="000000"/>
                </a:solidFill>
                <a:latin typeface="Courier New" pitchFamily="49" charset="0"/>
              </a:rPr>
              <a:t>;   /* Error code for MPI calls   */</a:t>
            </a:r>
          </a:p>
          <a:p>
            <a:pPr>
              <a:buFont typeface="Wingdings" pitchFamily="2" charset="2"/>
              <a:buNone/>
            </a:pPr>
            <a:r>
              <a:rPr lang="en-US" sz="1600" b="1" i="1" dirty="0">
                <a:solidFill>
                  <a:srgbClr val="339933"/>
                </a:solidFill>
              </a:rPr>
              <a:t>     </a:t>
            </a:r>
            <a:r>
              <a:rPr lang="en-US" sz="1600" b="1" i="1" dirty="0">
                <a:solidFill>
                  <a:schemeClr val="hlink"/>
                </a:solidFill>
              </a:rPr>
              <a:t>[work goes here]</a:t>
            </a:r>
          </a:p>
          <a:p>
            <a:pPr>
              <a:buFont typeface="Wingdings" pitchFamily="2" charset="2"/>
              <a:buNone/>
            </a:pPr>
            <a:r>
              <a:rPr lang="en-US" sz="1600" b="1" dirty="0">
                <a:solidFill>
                  <a:srgbClr val="000000"/>
                </a:solidFill>
                <a:latin typeface="Courier New" pitchFamily="49" charset="0"/>
              </a:rPr>
              <a:t>} /* main */</a:t>
            </a:r>
            <a:endParaRPr lang="en-US" sz="1600" dirty="0">
              <a:solidFill>
                <a:srgbClr val="000000"/>
              </a:solidFill>
            </a:endParaRP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727CC03-7824-4D00-9396-355018BB0328}" type="slidenum">
              <a:rPr lang="en-US"/>
              <a:pPr/>
              <a:t>59</a:t>
            </a:fld>
            <a:endParaRPr lang="en-US"/>
          </a:p>
        </p:txBody>
      </p:sp>
      <p:sp>
        <p:nvSpPr>
          <p:cNvPr id="814082" name="Rectangle 2"/>
          <p:cNvSpPr>
            <a:spLocks noGrp="1" noChangeArrowheads="1"/>
          </p:cNvSpPr>
          <p:nvPr>
            <p:ph type="title"/>
          </p:nvPr>
        </p:nvSpPr>
        <p:spPr/>
        <p:txBody>
          <a:bodyPr/>
          <a:lstStyle/>
          <a:p>
            <a:r>
              <a:rPr lang="en-US"/>
              <a:t>Hello World Startup/Shut Down</a:t>
            </a:r>
          </a:p>
        </p:txBody>
      </p:sp>
      <p:sp>
        <p:nvSpPr>
          <p:cNvPr id="814083" name="Rectangle 3"/>
          <p:cNvSpPr>
            <a:spLocks noGrp="1" noChangeArrowheads="1"/>
          </p:cNvSpPr>
          <p:nvPr>
            <p:ph type="body" idx="1"/>
          </p:nvPr>
        </p:nvSpPr>
        <p:spPr/>
        <p:txBody>
          <a:bodyPr/>
          <a:lstStyle/>
          <a:p>
            <a:pPr>
              <a:buFont typeface="Wingdings" pitchFamily="2" charset="2"/>
              <a:buNone/>
            </a:pPr>
            <a:r>
              <a:rPr lang="en-US" sz="1600" b="1" i="1">
                <a:solidFill>
                  <a:schemeClr val="hlink"/>
                </a:solidFill>
              </a:rPr>
              <a:t>[header file includes]</a:t>
            </a:r>
          </a:p>
          <a:p>
            <a:pPr>
              <a:buFont typeface="Wingdings" pitchFamily="2" charset="2"/>
              <a:buNone/>
            </a:pPr>
            <a:r>
              <a:rPr lang="en-US" sz="1600" b="1">
                <a:solidFill>
                  <a:srgbClr val="000000"/>
                </a:solidFill>
                <a:latin typeface="Courier New" pitchFamily="49" charset="0"/>
              </a:rPr>
              <a:t>int main (int argc, char* argv[])</a:t>
            </a:r>
          </a:p>
          <a:p>
            <a:pPr>
              <a:buFont typeface="Wingdings" pitchFamily="2" charset="2"/>
              <a:buNone/>
            </a:pPr>
            <a:r>
              <a:rPr lang="en-US" sz="1600" b="1">
                <a:solidFill>
                  <a:srgbClr val="000000"/>
                </a:solidFill>
                <a:latin typeface="Courier New" pitchFamily="49" charset="0"/>
              </a:rPr>
              <a:t>{ /* main */</a:t>
            </a:r>
          </a:p>
          <a:p>
            <a:pPr>
              <a:buFont typeface="Wingdings" pitchFamily="2" charset="2"/>
              <a:buNone/>
            </a:pPr>
            <a:r>
              <a:rPr lang="en-US" sz="1600" b="1" i="1">
                <a:solidFill>
                  <a:srgbClr val="339933"/>
                </a:solidFill>
              </a:rPr>
              <a:t>    </a:t>
            </a:r>
            <a:r>
              <a:rPr lang="en-US" sz="1600" b="1" i="1">
                <a:solidFill>
                  <a:schemeClr val="hlink"/>
                </a:solidFill>
              </a:rPr>
              <a:t>[declarations]</a:t>
            </a:r>
          </a:p>
          <a:p>
            <a:pPr>
              <a:buFont typeface="Wingdings" pitchFamily="2" charset="2"/>
              <a:buNone/>
            </a:pPr>
            <a:r>
              <a:rPr lang="en-US" sz="1600">
                <a:latin typeface="Courier New" pitchFamily="49" charset="0"/>
              </a:rPr>
              <a:t>  </a:t>
            </a:r>
            <a:r>
              <a:rPr lang="en-US" sz="1600" b="1">
                <a:solidFill>
                  <a:srgbClr val="000000"/>
                </a:solidFill>
                <a:latin typeface="Courier New" pitchFamily="49" charset="0"/>
              </a:rPr>
              <a:t>mpi_error_code = </a:t>
            </a:r>
            <a:r>
              <a:rPr lang="en-US" sz="1600" b="1">
                <a:solidFill>
                  <a:schemeClr val="folHlink"/>
                </a:solidFill>
                <a:latin typeface="Courier New" pitchFamily="49" charset="0"/>
              </a:rPr>
              <a:t>MPI_Init</a:t>
            </a:r>
            <a:r>
              <a:rPr lang="en-US" sz="1600" b="1">
                <a:solidFill>
                  <a:srgbClr val="000000"/>
                </a:solidFill>
                <a:latin typeface="Courier New" pitchFamily="49" charset="0"/>
              </a:rPr>
              <a:t>(&amp;argc, &amp;argv);</a:t>
            </a:r>
          </a:p>
          <a:p>
            <a:pPr>
              <a:buFont typeface="Wingdings" pitchFamily="2" charset="2"/>
              <a:buNone/>
            </a:pPr>
            <a:r>
              <a:rPr lang="en-US" sz="1600" b="1">
                <a:solidFill>
                  <a:srgbClr val="000000"/>
                </a:solidFill>
                <a:latin typeface="Courier New" pitchFamily="49" charset="0"/>
              </a:rPr>
              <a:t>  mpi_error_code = </a:t>
            </a:r>
            <a:r>
              <a:rPr lang="en-US" sz="1600" b="1">
                <a:solidFill>
                  <a:schemeClr val="folHlink"/>
                </a:solidFill>
                <a:latin typeface="Courier New" pitchFamily="49" charset="0"/>
              </a:rPr>
              <a:t>MPI_Comm_rank</a:t>
            </a:r>
            <a:r>
              <a:rPr lang="en-US" sz="1600" b="1">
                <a:solidFill>
                  <a:srgbClr val="000000"/>
                </a:solidFill>
                <a:latin typeface="Courier New" pitchFamily="49" charset="0"/>
              </a:rPr>
              <a:t>(</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 &amp;my_rank);</a:t>
            </a:r>
          </a:p>
          <a:p>
            <a:pPr>
              <a:buFont typeface="Wingdings" pitchFamily="2" charset="2"/>
              <a:buNone/>
            </a:pPr>
            <a:r>
              <a:rPr lang="en-US" sz="1600" b="1">
                <a:solidFill>
                  <a:srgbClr val="000000"/>
                </a:solidFill>
                <a:latin typeface="Courier New" pitchFamily="49" charset="0"/>
              </a:rPr>
              <a:t>  mpi_error_code = </a:t>
            </a:r>
            <a:r>
              <a:rPr lang="en-US" sz="1600" b="1">
                <a:solidFill>
                  <a:schemeClr val="folHlink"/>
                </a:solidFill>
                <a:latin typeface="Courier New" pitchFamily="49" charset="0"/>
              </a:rPr>
              <a:t>MPI_Comm_size</a:t>
            </a:r>
            <a:r>
              <a:rPr lang="en-US" sz="1600" b="1">
                <a:solidFill>
                  <a:srgbClr val="000000"/>
                </a:solidFill>
                <a:latin typeface="Courier New" pitchFamily="49" charset="0"/>
              </a:rPr>
              <a:t>(</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 &amp;num_procs);</a:t>
            </a:r>
          </a:p>
          <a:p>
            <a:pPr>
              <a:buFont typeface="Wingdings" pitchFamily="2" charset="2"/>
              <a:buNone/>
            </a:pPr>
            <a:r>
              <a:rPr lang="en-US" sz="1600" b="1">
                <a:solidFill>
                  <a:srgbClr val="000000"/>
                </a:solidFill>
                <a:latin typeface="Courier New" pitchFamily="49" charset="0"/>
              </a:rPr>
              <a:t>  if (my_rank != server_rank) {</a:t>
            </a:r>
          </a:p>
          <a:p>
            <a:pPr>
              <a:buFont typeface="Wingdings" pitchFamily="2" charset="2"/>
              <a:buNone/>
            </a:pPr>
            <a:r>
              <a:rPr lang="en-US" sz="1600" b="1" i="1">
                <a:solidFill>
                  <a:srgbClr val="339933"/>
                </a:solidFill>
              </a:rPr>
              <a:t>        </a:t>
            </a:r>
            <a:r>
              <a:rPr lang="en-US" sz="1600" b="1" i="1">
                <a:solidFill>
                  <a:schemeClr val="hlink"/>
                </a:solidFill>
              </a:rPr>
              <a:t>[work of each non-server (worker) process]</a:t>
            </a:r>
          </a:p>
          <a:p>
            <a:pPr>
              <a:buFont typeface="Wingdings" pitchFamily="2" charset="2"/>
              <a:buNone/>
            </a:pPr>
            <a:r>
              <a:rPr lang="en-US" sz="1600" b="1">
                <a:latin typeface="Courier New" pitchFamily="49" charset="0"/>
              </a:rPr>
              <a:t>  </a:t>
            </a:r>
            <a:r>
              <a:rPr lang="en-US" sz="1600" b="1">
                <a:solidFill>
                  <a:srgbClr val="000000"/>
                </a:solidFill>
                <a:latin typeface="Courier New" pitchFamily="49" charset="0"/>
              </a:rPr>
              <a:t>} /* if (my_rank != server_rank) */</a:t>
            </a:r>
          </a:p>
          <a:p>
            <a:pPr>
              <a:buFont typeface="Wingdings" pitchFamily="2" charset="2"/>
              <a:buNone/>
            </a:pPr>
            <a:r>
              <a:rPr lang="en-US" sz="1600" b="1">
                <a:solidFill>
                  <a:srgbClr val="000000"/>
                </a:solidFill>
                <a:latin typeface="Courier New" pitchFamily="49" charset="0"/>
              </a:rPr>
              <a:t>  else {</a:t>
            </a:r>
          </a:p>
          <a:p>
            <a:pPr>
              <a:buFont typeface="Wingdings" pitchFamily="2" charset="2"/>
              <a:buNone/>
            </a:pPr>
            <a:r>
              <a:rPr lang="en-US" sz="1600" b="1" i="1">
                <a:solidFill>
                  <a:srgbClr val="339933"/>
                </a:solidFill>
              </a:rPr>
              <a:t>        </a:t>
            </a:r>
            <a:r>
              <a:rPr lang="en-US" sz="1600" b="1" i="1">
                <a:solidFill>
                  <a:schemeClr val="hlink"/>
                </a:solidFill>
              </a:rPr>
              <a:t>[work of server process]</a:t>
            </a:r>
          </a:p>
          <a:p>
            <a:pPr>
              <a:buFont typeface="Wingdings" pitchFamily="2" charset="2"/>
              <a:buNone/>
            </a:pPr>
            <a:r>
              <a:rPr lang="en-US" sz="1600" b="1">
                <a:latin typeface="Courier New" pitchFamily="49" charset="0"/>
              </a:rPr>
              <a:t>  </a:t>
            </a:r>
            <a:r>
              <a:rPr lang="en-US" sz="1600" b="1">
                <a:solidFill>
                  <a:srgbClr val="000000"/>
                </a:solidFill>
                <a:latin typeface="Courier New" pitchFamily="49" charset="0"/>
              </a:rPr>
              <a:t>} /* if (my_rank != server_rank)…else */</a:t>
            </a:r>
          </a:p>
          <a:p>
            <a:pPr>
              <a:buFont typeface="Wingdings" pitchFamily="2" charset="2"/>
              <a:buNone/>
            </a:pPr>
            <a:r>
              <a:rPr lang="en-US" sz="1600" b="1">
                <a:solidFill>
                  <a:srgbClr val="000000"/>
                </a:solidFill>
                <a:latin typeface="Courier New" pitchFamily="49" charset="0"/>
              </a:rPr>
              <a:t>  mpi_error_code = </a:t>
            </a:r>
            <a:r>
              <a:rPr lang="en-US" sz="1600" b="1">
                <a:solidFill>
                  <a:schemeClr val="folHlink"/>
                </a:solidFill>
                <a:latin typeface="Courier New" pitchFamily="49" charset="0"/>
              </a:rPr>
              <a:t>MPI_Finalize</a:t>
            </a:r>
            <a:r>
              <a:rPr lang="en-US" sz="1600" b="1">
                <a:solidFill>
                  <a:srgbClr val="000000"/>
                </a:solidFill>
                <a:latin typeface="Courier New" pitchFamily="49" charset="0"/>
              </a:rPr>
              <a:t>();</a:t>
            </a:r>
          </a:p>
          <a:p>
            <a:pPr>
              <a:buFont typeface="Wingdings" pitchFamily="2" charset="2"/>
              <a:buNone/>
            </a:pPr>
            <a:r>
              <a:rPr lang="en-US" sz="1600" b="1">
                <a:solidFill>
                  <a:srgbClr val="000000"/>
                </a:solidFill>
                <a:latin typeface="Courier New" pitchFamily="49" charset="0"/>
              </a:rPr>
              <a:t>} /* main */</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a:t>
            </a:r>
            <a:r>
              <a:rPr lang="en-US" dirty="0" err="1" smtClean="0"/>
              <a:t>XMeeting</a:t>
            </a:r>
            <a:r>
              <a:rPr lang="en-US" dirty="0" smtClean="0"/>
              <a:t> (</a:t>
            </a:r>
            <a:r>
              <a:rPr lang="en-US" dirty="0" err="1" smtClean="0"/>
              <a:t>MacOS</a:t>
            </a:r>
            <a:r>
              <a:rPr lang="en-US" dirty="0" smtClean="0"/>
              <a:t>)</a:t>
            </a:r>
            <a:endParaRPr lang="en-US" dirty="0"/>
          </a:p>
        </p:txBody>
      </p:sp>
      <p:sp>
        <p:nvSpPr>
          <p:cNvPr id="3" name="Content Placeholder 2"/>
          <p:cNvSpPr>
            <a:spLocks noGrp="1"/>
          </p:cNvSpPr>
          <p:nvPr>
            <p:ph idx="1"/>
          </p:nvPr>
        </p:nvSpPr>
        <p:spPr/>
        <p:txBody>
          <a:bodyPr/>
          <a:lstStyle/>
          <a:p>
            <a:pPr>
              <a:buNone/>
            </a:pPr>
            <a:r>
              <a:rPr lang="en-US" sz="1900" dirty="0" smtClean="0"/>
              <a:t>From a Mac running </a:t>
            </a:r>
            <a:r>
              <a:rPr lang="en-US" sz="1900" dirty="0" err="1" smtClean="0"/>
              <a:t>MacOS</a:t>
            </a:r>
            <a:r>
              <a:rPr lang="en-US" sz="1900" dirty="0" smtClean="0"/>
              <a:t> X:</a:t>
            </a:r>
          </a:p>
          <a:p>
            <a:pPr marL="457200" indent="-457200">
              <a:buClrTx/>
              <a:buSzPct val="100000"/>
              <a:buFont typeface="+mj-lt"/>
              <a:buAutoNum type="arabicPeriod"/>
            </a:pPr>
            <a:r>
              <a:rPr lang="en-US" sz="1900" dirty="0" smtClean="0"/>
              <a:t>Download </a:t>
            </a:r>
            <a:r>
              <a:rPr lang="en-US" sz="1900" dirty="0" err="1" smtClean="0"/>
              <a:t>XMeeting</a:t>
            </a:r>
            <a:r>
              <a:rPr lang="en-US" sz="1900" dirty="0" smtClean="0"/>
              <a:t> from</a:t>
            </a:r>
            <a:br>
              <a:rPr lang="en-US" sz="1900" dirty="0" smtClean="0"/>
            </a:br>
            <a:r>
              <a:rPr lang="en-US" sz="1900" b="1" dirty="0" smtClean="0">
                <a:latin typeface="Courier New" pitchFamily="49" charset="0"/>
                <a:cs typeface="Courier New" pitchFamily="49" charset="0"/>
                <a:hlinkClick r:id="rId2"/>
              </a:rPr>
              <a:t>http://xmeeting.sourceforge.net/</a:t>
            </a:r>
            <a:endParaRPr lang="en-US" sz="1900" b="1" dirty="0" smtClean="0">
              <a:latin typeface="Courier New" pitchFamily="49" charset="0"/>
              <a:cs typeface="Courier New" pitchFamily="49" charset="0"/>
            </a:endParaRPr>
          </a:p>
          <a:p>
            <a:pPr marL="457200" indent="-457200">
              <a:buClrTx/>
              <a:buSzPct val="100000"/>
              <a:buFont typeface="+mj-lt"/>
              <a:buAutoNum type="arabicPeriod"/>
            </a:pPr>
            <a:r>
              <a:rPr lang="en-US" sz="1900" dirty="0" smtClean="0"/>
              <a:t>Install </a:t>
            </a:r>
            <a:r>
              <a:rPr lang="en-US" sz="1900" dirty="0" err="1" smtClean="0"/>
              <a:t>XMeeting</a:t>
            </a:r>
            <a:r>
              <a:rPr lang="en-US" sz="1900" dirty="0" smtClean="0"/>
              <a:t> as follows:</a:t>
            </a:r>
          </a:p>
          <a:p>
            <a:pPr marL="914400" lvl="1" indent="-457200">
              <a:buClrTx/>
              <a:buSzPct val="100000"/>
              <a:buFont typeface="+mj-lt"/>
              <a:buAutoNum type="alphaLcPeriod"/>
            </a:pPr>
            <a:r>
              <a:rPr lang="en-US" sz="1900" dirty="0" smtClean="0"/>
              <a:t>Open the .</a:t>
            </a:r>
            <a:r>
              <a:rPr lang="en-US" sz="1900" dirty="0" err="1" smtClean="0"/>
              <a:t>dmg</a:t>
            </a:r>
            <a:r>
              <a:rPr lang="en-US" sz="1900" dirty="0" smtClean="0"/>
              <a:t> file.</a:t>
            </a:r>
          </a:p>
          <a:p>
            <a:pPr marL="914400" lvl="1" indent="-457200">
              <a:buClrTx/>
              <a:buSzPct val="100000"/>
              <a:buFont typeface="+mj-lt"/>
              <a:buAutoNum type="alphaLcPeriod"/>
            </a:pPr>
            <a:r>
              <a:rPr lang="en-US" sz="1900" dirty="0" smtClean="0"/>
              <a:t>Drag </a:t>
            </a:r>
            <a:r>
              <a:rPr lang="en-US" sz="1900" dirty="0" err="1" smtClean="0"/>
              <a:t>XMeeting</a:t>
            </a:r>
            <a:r>
              <a:rPr lang="en-US" sz="1900" dirty="0" smtClean="0"/>
              <a:t> into the Applications folder.</a:t>
            </a:r>
          </a:p>
          <a:p>
            <a:pPr marL="457200" indent="-457200">
              <a:buClrTx/>
              <a:buSzPct val="100000"/>
              <a:buFont typeface="+mj-lt"/>
              <a:buAutoNum type="arabicPeriod"/>
            </a:pPr>
            <a:r>
              <a:rPr lang="en-US" sz="1900" dirty="0" smtClean="0"/>
              <a:t>Open </a:t>
            </a:r>
            <a:r>
              <a:rPr lang="en-US" sz="1900" dirty="0" err="1" smtClean="0"/>
              <a:t>XMeeting</a:t>
            </a:r>
            <a:r>
              <a:rPr lang="en-US" sz="1900" dirty="0" smtClean="0"/>
              <a:t> from Applications.</a:t>
            </a:r>
          </a:p>
          <a:p>
            <a:pPr marL="457200" indent="-457200">
              <a:buClrTx/>
              <a:buSzPct val="100000"/>
              <a:buFont typeface="+mj-lt"/>
              <a:buAutoNum type="arabicPeriod"/>
            </a:pPr>
            <a:r>
              <a:rPr lang="en-US" sz="1900" dirty="0" smtClean="0"/>
              <a:t>Skip the setup wizard.</a:t>
            </a:r>
          </a:p>
          <a:p>
            <a:pPr marL="457200" indent="-457200">
              <a:buClrTx/>
              <a:buSzPct val="100000"/>
              <a:buFont typeface="+mj-lt"/>
              <a:buAutoNum type="arabicPeriod"/>
            </a:pPr>
            <a:r>
              <a:rPr lang="en-US" sz="1900" dirty="0" smtClean="0"/>
              <a:t>In the call box, type</a:t>
            </a:r>
            <a:br>
              <a:rPr lang="en-US" sz="1900" dirty="0" smtClean="0"/>
            </a:br>
            <a:r>
              <a:rPr lang="en-US" sz="1900" b="1" dirty="0" smtClean="0">
                <a:latin typeface="Courier New" pitchFamily="49" charset="0"/>
                <a:cs typeface="Courier New" pitchFamily="49" charset="0"/>
              </a:rPr>
              <a:t>164.58.250.47</a:t>
            </a:r>
            <a:endParaRPr lang="en-US" sz="1900" dirty="0" smtClean="0"/>
          </a:p>
          <a:p>
            <a:pPr marL="457200" indent="-457200">
              <a:buClrTx/>
              <a:buSzPct val="100000"/>
              <a:buFont typeface="+mj-lt"/>
              <a:buAutoNum type="arabicPeriod"/>
            </a:pPr>
            <a:r>
              <a:rPr lang="en-US" sz="1900" dirty="0" smtClean="0"/>
              <a:t>Click the </a:t>
            </a:r>
            <a:r>
              <a:rPr lang="en-US" sz="1900" b="1" dirty="0" smtClean="0"/>
              <a:t>Call</a:t>
            </a:r>
            <a:r>
              <a:rPr lang="en-US" sz="1900" dirty="0" smtClean="0"/>
              <a:t> button.</a:t>
            </a:r>
          </a:p>
          <a:p>
            <a:pPr marL="457200" indent="-457200">
              <a:buClrTx/>
              <a:buSzPct val="100000"/>
              <a:buFont typeface="+mj-lt"/>
              <a:buAutoNum type="arabicPeriod"/>
            </a:pPr>
            <a:r>
              <a:rPr lang="en-US" sz="1900" dirty="0" smtClean="0"/>
              <a:t>From the Remote Control window, when prompted to join the conference, enter :</a:t>
            </a:r>
            <a:br>
              <a:rPr lang="en-US" sz="1900" dirty="0" smtClean="0"/>
            </a:br>
            <a:r>
              <a:rPr lang="en-US" sz="1900" b="1" dirty="0" smtClean="0">
                <a:latin typeface="Courier New" pitchFamily="49" charset="0"/>
                <a:cs typeface="Courier New" pitchFamily="49" charset="0"/>
              </a:rPr>
              <a:t>0409#</a:t>
            </a:r>
            <a:endParaRPr lang="en-US" sz="1900" dirty="0" smtClean="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1C94BA98-ACD2-4FC7-9141-A0DB22CE5485}" type="slidenum">
              <a:rPr lang="en-US"/>
              <a:pPr/>
              <a:t>60</a:t>
            </a:fld>
            <a:endParaRPr lang="en-US"/>
          </a:p>
        </p:txBody>
      </p:sp>
      <p:sp>
        <p:nvSpPr>
          <p:cNvPr id="815106" name="Rectangle 2"/>
          <p:cNvSpPr>
            <a:spLocks noGrp="1" noChangeArrowheads="1"/>
          </p:cNvSpPr>
          <p:nvPr>
            <p:ph type="title"/>
          </p:nvPr>
        </p:nvSpPr>
        <p:spPr/>
        <p:txBody>
          <a:bodyPr/>
          <a:lstStyle/>
          <a:p>
            <a:r>
              <a:rPr lang="en-US"/>
              <a:t>Hello World Client’s Work</a:t>
            </a:r>
          </a:p>
        </p:txBody>
      </p:sp>
      <p:sp>
        <p:nvSpPr>
          <p:cNvPr id="815107" name="Rectangle 3"/>
          <p:cNvSpPr>
            <a:spLocks noGrp="1" noChangeArrowheads="1"/>
          </p:cNvSpPr>
          <p:nvPr>
            <p:ph type="body" idx="1"/>
          </p:nvPr>
        </p:nvSpPr>
        <p:spPr/>
        <p:txBody>
          <a:bodyPr/>
          <a:lstStyle/>
          <a:p>
            <a:pPr>
              <a:lnSpc>
                <a:spcPct val="80000"/>
              </a:lnSpc>
              <a:buFont typeface="Wingdings" pitchFamily="2" charset="2"/>
              <a:buNone/>
            </a:pPr>
            <a:r>
              <a:rPr lang="en-US" sz="1600" b="1" i="1">
                <a:solidFill>
                  <a:schemeClr val="hlink"/>
                </a:solidFill>
              </a:rPr>
              <a:t>[header file includes]</a:t>
            </a:r>
          </a:p>
          <a:p>
            <a:pPr>
              <a:lnSpc>
                <a:spcPct val="70000"/>
              </a:lnSpc>
              <a:buFont typeface="Wingdings" pitchFamily="2" charset="2"/>
              <a:buNone/>
            </a:pPr>
            <a:r>
              <a:rPr lang="en-US" sz="1600" b="1">
                <a:solidFill>
                  <a:srgbClr val="000000"/>
                </a:solidFill>
                <a:latin typeface="Courier New" pitchFamily="49" charset="0"/>
              </a:rPr>
              <a:t>int main (int argc, char* argv[])</a:t>
            </a:r>
          </a:p>
          <a:p>
            <a:pPr>
              <a:lnSpc>
                <a:spcPct val="70000"/>
              </a:lnSpc>
              <a:buFont typeface="Wingdings" pitchFamily="2" charset="2"/>
              <a:buNone/>
            </a:pPr>
            <a:r>
              <a:rPr lang="en-US" sz="1600" b="1">
                <a:solidFill>
                  <a:srgbClr val="000000"/>
                </a:solidFill>
                <a:latin typeface="Courier New" pitchFamily="49" charset="0"/>
              </a:rPr>
              <a:t>{ /* main */</a:t>
            </a:r>
          </a:p>
          <a:p>
            <a:pPr>
              <a:lnSpc>
                <a:spcPct val="70000"/>
              </a:lnSpc>
              <a:buFont typeface="Wingdings" pitchFamily="2" charset="2"/>
              <a:buNone/>
            </a:pPr>
            <a:r>
              <a:rPr lang="en-US" sz="1600" b="1" i="1">
                <a:solidFill>
                  <a:srgbClr val="339933"/>
                </a:solidFill>
              </a:rPr>
              <a:t>    </a:t>
            </a:r>
            <a:r>
              <a:rPr lang="en-US" sz="1600" b="1" i="1">
                <a:solidFill>
                  <a:schemeClr val="hlink"/>
                </a:solidFill>
              </a:rPr>
              <a:t>[declarations]</a:t>
            </a:r>
          </a:p>
          <a:p>
            <a:pPr>
              <a:lnSpc>
                <a:spcPct val="80000"/>
              </a:lnSpc>
              <a:buFont typeface="Wingdings" pitchFamily="2" charset="2"/>
              <a:buNone/>
            </a:pPr>
            <a:r>
              <a:rPr lang="en-US" sz="1600" b="1" i="1"/>
              <a:t>    </a:t>
            </a:r>
            <a:r>
              <a:rPr lang="en-US" sz="1600" b="1" i="1">
                <a:solidFill>
                  <a:schemeClr val="hlink"/>
                </a:solidFill>
              </a:rPr>
              <a:t>[MPI startup (</a:t>
            </a:r>
            <a:r>
              <a:rPr lang="en-US" sz="1600" b="1">
                <a:solidFill>
                  <a:schemeClr val="folHlink"/>
                </a:solidFill>
                <a:latin typeface="Courier New" pitchFamily="49" charset="0"/>
              </a:rPr>
              <a:t>MPI_Init</a:t>
            </a:r>
            <a:r>
              <a:rPr lang="en-US" sz="1600" b="1"/>
              <a:t> </a:t>
            </a:r>
            <a:r>
              <a:rPr lang="en-US" sz="1600" b="1" i="1">
                <a:solidFill>
                  <a:schemeClr val="hlink"/>
                </a:solidFill>
              </a:rPr>
              <a:t>etc)]</a:t>
            </a:r>
            <a:endParaRPr lang="en-US" sz="1600" b="1" i="1">
              <a:solidFill>
                <a:schemeClr val="hlink"/>
              </a:solidFill>
              <a:latin typeface="Courier New" pitchFamily="49" charset="0"/>
            </a:endParaRPr>
          </a:p>
          <a:p>
            <a:pPr>
              <a:lnSpc>
                <a:spcPct val="70000"/>
              </a:lnSpc>
              <a:buFont typeface="Wingdings" pitchFamily="2" charset="2"/>
              <a:buNone/>
            </a:pPr>
            <a:r>
              <a:rPr lang="en-US" sz="1600" b="1">
                <a:latin typeface="Courier New" pitchFamily="49" charset="0"/>
              </a:rPr>
              <a:t>  </a:t>
            </a:r>
            <a:r>
              <a:rPr lang="en-US" sz="1600" b="1">
                <a:solidFill>
                  <a:srgbClr val="000000"/>
                </a:solidFill>
                <a:latin typeface="Courier New" pitchFamily="49" charset="0"/>
              </a:rPr>
              <a:t>if (my_rank != server_rank) {</a:t>
            </a:r>
          </a:p>
          <a:p>
            <a:pPr>
              <a:lnSpc>
                <a:spcPct val="70000"/>
              </a:lnSpc>
              <a:buFont typeface="Wingdings" pitchFamily="2" charset="2"/>
              <a:buNone/>
            </a:pPr>
            <a:r>
              <a:rPr lang="en-US" sz="1600" b="1">
                <a:solidFill>
                  <a:srgbClr val="000000"/>
                </a:solidFill>
                <a:latin typeface="Courier New" pitchFamily="49" charset="0"/>
              </a:rPr>
              <a:t>    sprintf(message, "Greetings from process #%d!",</a:t>
            </a:r>
          </a:p>
          <a:p>
            <a:pPr>
              <a:lnSpc>
                <a:spcPct val="70000"/>
              </a:lnSpc>
              <a:buFont typeface="Wingdings" pitchFamily="2" charset="2"/>
              <a:buNone/>
            </a:pPr>
            <a:r>
              <a:rPr lang="en-US" sz="1600" b="1">
                <a:solidFill>
                  <a:srgbClr val="000000"/>
                </a:solidFill>
                <a:latin typeface="Courier New" pitchFamily="49" charset="0"/>
              </a:rPr>
              <a:t>        my_rank);</a:t>
            </a:r>
          </a:p>
          <a:p>
            <a:pPr>
              <a:lnSpc>
                <a:spcPct val="70000"/>
              </a:lnSpc>
              <a:buFont typeface="Wingdings" pitchFamily="2" charset="2"/>
              <a:buNone/>
            </a:pPr>
            <a:r>
              <a:rPr lang="en-US" sz="1600" b="1">
                <a:solidFill>
                  <a:srgbClr val="000000"/>
                </a:solidFill>
                <a:latin typeface="Courier New" pitchFamily="49" charset="0"/>
              </a:rPr>
              <a:t>    destination = server_rank;</a:t>
            </a:r>
          </a:p>
          <a:p>
            <a:pPr>
              <a:lnSpc>
                <a:spcPct val="70000"/>
              </a:lnSpc>
              <a:buFont typeface="Wingdings" pitchFamily="2" charset="2"/>
              <a:buNone/>
            </a:pPr>
            <a:r>
              <a:rPr lang="en-US" sz="1600" b="1">
                <a:solidFill>
                  <a:srgbClr val="000000"/>
                </a:solidFill>
                <a:latin typeface="Courier New" pitchFamily="49" charset="0"/>
              </a:rPr>
              <a:t>    mpi_error_code = </a:t>
            </a:r>
          </a:p>
          <a:p>
            <a:pPr>
              <a:lnSpc>
                <a:spcPct val="70000"/>
              </a:lnSpc>
              <a:buFont typeface="Wingdings" pitchFamily="2" charset="2"/>
              <a:buNone/>
            </a:pPr>
            <a:r>
              <a:rPr lang="en-US" sz="1600" b="1">
                <a:solidFill>
                  <a:srgbClr val="000000"/>
                </a:solidFill>
                <a:latin typeface="Courier New" pitchFamily="49" charset="0"/>
              </a:rPr>
              <a:t>      </a:t>
            </a:r>
            <a:r>
              <a:rPr lang="en-US" sz="1600" b="1">
                <a:solidFill>
                  <a:schemeClr val="folHlink"/>
                </a:solidFill>
                <a:latin typeface="Courier New" pitchFamily="49" charset="0"/>
              </a:rPr>
              <a:t>MPI_Send</a:t>
            </a:r>
            <a:r>
              <a:rPr lang="en-US" sz="1600" b="1">
                <a:solidFill>
                  <a:srgbClr val="000000"/>
                </a:solidFill>
                <a:latin typeface="Courier New" pitchFamily="49" charset="0"/>
              </a:rPr>
              <a:t>(message, strlen(message) + 1, </a:t>
            </a:r>
            <a:r>
              <a:rPr lang="en-US" sz="1600" b="1">
                <a:solidFill>
                  <a:schemeClr val="folHlink"/>
                </a:solidFill>
                <a:latin typeface="Courier New" pitchFamily="49" charset="0"/>
              </a:rPr>
              <a:t>MPI_CHAR</a:t>
            </a:r>
            <a:r>
              <a:rPr lang="en-US" sz="1600" b="1">
                <a:solidFill>
                  <a:srgbClr val="000000"/>
                </a:solidFill>
                <a:latin typeface="Courier New" pitchFamily="49" charset="0"/>
              </a:rPr>
              <a:t>,</a:t>
            </a:r>
          </a:p>
          <a:p>
            <a:pPr>
              <a:lnSpc>
                <a:spcPct val="70000"/>
              </a:lnSpc>
              <a:buFont typeface="Wingdings" pitchFamily="2" charset="2"/>
              <a:buNone/>
            </a:pPr>
            <a:r>
              <a:rPr lang="en-US" sz="1600" b="1">
                <a:solidFill>
                  <a:srgbClr val="000000"/>
                </a:solidFill>
                <a:latin typeface="Courier New" pitchFamily="49" charset="0"/>
              </a:rPr>
              <a:t>        destination, tag, </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a:t>
            </a:r>
          </a:p>
          <a:p>
            <a:pPr>
              <a:lnSpc>
                <a:spcPct val="70000"/>
              </a:lnSpc>
              <a:buFont typeface="Wingdings" pitchFamily="2" charset="2"/>
              <a:buNone/>
            </a:pPr>
            <a:r>
              <a:rPr lang="en-US" sz="1600" b="1">
                <a:solidFill>
                  <a:srgbClr val="000000"/>
                </a:solidFill>
                <a:latin typeface="Courier New" pitchFamily="49" charset="0"/>
              </a:rPr>
              <a:t>  } /* if (my_rank != server_rank) */</a:t>
            </a:r>
          </a:p>
          <a:p>
            <a:pPr>
              <a:lnSpc>
                <a:spcPct val="70000"/>
              </a:lnSpc>
              <a:buFont typeface="Wingdings" pitchFamily="2" charset="2"/>
              <a:buNone/>
            </a:pPr>
            <a:r>
              <a:rPr lang="en-US" sz="1600" b="1">
                <a:solidFill>
                  <a:srgbClr val="000000"/>
                </a:solidFill>
                <a:latin typeface="Courier New" pitchFamily="49" charset="0"/>
              </a:rPr>
              <a:t>  else {</a:t>
            </a:r>
          </a:p>
          <a:p>
            <a:pPr>
              <a:lnSpc>
                <a:spcPct val="70000"/>
              </a:lnSpc>
              <a:buFont typeface="Wingdings" pitchFamily="2" charset="2"/>
              <a:buNone/>
            </a:pPr>
            <a:r>
              <a:rPr lang="en-US" sz="1600" b="1" i="1">
                <a:solidFill>
                  <a:srgbClr val="339933"/>
                </a:solidFill>
              </a:rPr>
              <a:t>        </a:t>
            </a:r>
            <a:r>
              <a:rPr lang="en-US" sz="1600" b="1" i="1">
                <a:solidFill>
                  <a:schemeClr val="hlink"/>
                </a:solidFill>
              </a:rPr>
              <a:t>[work of server process]</a:t>
            </a:r>
          </a:p>
          <a:p>
            <a:pPr>
              <a:lnSpc>
                <a:spcPct val="80000"/>
              </a:lnSpc>
              <a:buFont typeface="Wingdings" pitchFamily="2" charset="2"/>
              <a:buNone/>
            </a:pPr>
            <a:r>
              <a:rPr lang="en-US" sz="1600" b="1">
                <a:latin typeface="Courier New" pitchFamily="49" charset="0"/>
              </a:rPr>
              <a:t>  </a:t>
            </a:r>
            <a:r>
              <a:rPr lang="en-US" sz="1600" b="1">
                <a:solidFill>
                  <a:srgbClr val="000000"/>
                </a:solidFill>
                <a:latin typeface="Courier New" pitchFamily="49" charset="0"/>
              </a:rPr>
              <a:t>} /* if (my_rank != server_rank)…else */</a:t>
            </a:r>
          </a:p>
          <a:p>
            <a:pPr>
              <a:lnSpc>
                <a:spcPct val="80000"/>
              </a:lnSpc>
              <a:buFont typeface="Wingdings" pitchFamily="2" charset="2"/>
              <a:buNone/>
            </a:pPr>
            <a:r>
              <a:rPr lang="en-US" sz="1600" b="1">
                <a:solidFill>
                  <a:srgbClr val="000000"/>
                </a:solidFill>
                <a:latin typeface="Courier New" pitchFamily="49" charset="0"/>
              </a:rPr>
              <a:t>  mpi_error_code = </a:t>
            </a:r>
            <a:r>
              <a:rPr lang="en-US" sz="1600" b="1">
                <a:solidFill>
                  <a:schemeClr val="folHlink"/>
                </a:solidFill>
                <a:latin typeface="Courier New" pitchFamily="49" charset="0"/>
              </a:rPr>
              <a:t>MPI_Finalize</a:t>
            </a:r>
            <a:r>
              <a:rPr lang="en-US" sz="1600" b="1">
                <a:solidFill>
                  <a:srgbClr val="000000"/>
                </a:solidFill>
                <a:latin typeface="Courier New" pitchFamily="49" charset="0"/>
              </a:rPr>
              <a:t>();</a:t>
            </a:r>
          </a:p>
          <a:p>
            <a:pPr>
              <a:lnSpc>
                <a:spcPct val="80000"/>
              </a:lnSpc>
              <a:buFont typeface="Wingdings" pitchFamily="2" charset="2"/>
              <a:buNone/>
            </a:pPr>
            <a:r>
              <a:rPr lang="en-US" sz="1600" b="1">
                <a:solidFill>
                  <a:srgbClr val="000000"/>
                </a:solidFill>
                <a:latin typeface="Courier New" pitchFamily="49" charset="0"/>
              </a:rPr>
              <a:t>} /* main */</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D34C29B0-FC51-453A-9984-AF2524375FE2}" type="slidenum">
              <a:rPr lang="en-US"/>
              <a:pPr/>
              <a:t>61</a:t>
            </a:fld>
            <a:endParaRPr lang="en-US"/>
          </a:p>
        </p:txBody>
      </p:sp>
      <p:sp>
        <p:nvSpPr>
          <p:cNvPr id="816130" name="Rectangle 2"/>
          <p:cNvSpPr>
            <a:spLocks noGrp="1" noChangeArrowheads="1"/>
          </p:cNvSpPr>
          <p:nvPr>
            <p:ph type="title"/>
          </p:nvPr>
        </p:nvSpPr>
        <p:spPr/>
        <p:txBody>
          <a:bodyPr/>
          <a:lstStyle/>
          <a:p>
            <a:r>
              <a:rPr lang="en-US"/>
              <a:t>Hello World Server’s Work</a:t>
            </a:r>
          </a:p>
        </p:txBody>
      </p:sp>
      <p:sp>
        <p:nvSpPr>
          <p:cNvPr id="816131" name="Rectangle 3"/>
          <p:cNvSpPr>
            <a:spLocks noGrp="1" noChangeArrowheads="1"/>
          </p:cNvSpPr>
          <p:nvPr>
            <p:ph type="body" idx="1"/>
          </p:nvPr>
        </p:nvSpPr>
        <p:spPr>
          <a:xfrm>
            <a:off x="533400" y="1371600"/>
            <a:ext cx="8153400" cy="4724400"/>
          </a:xfrm>
        </p:spPr>
        <p:txBody>
          <a:bodyPr/>
          <a:lstStyle/>
          <a:p>
            <a:pPr>
              <a:buFont typeface="Wingdings" pitchFamily="2" charset="2"/>
              <a:buNone/>
            </a:pPr>
            <a:r>
              <a:rPr lang="en-US" sz="1600" b="1" i="1">
                <a:solidFill>
                  <a:schemeClr val="hlink"/>
                </a:solidFill>
              </a:rPr>
              <a:t>[header file includes]</a:t>
            </a:r>
          </a:p>
          <a:p>
            <a:pPr>
              <a:lnSpc>
                <a:spcPct val="70000"/>
              </a:lnSpc>
              <a:buFont typeface="Wingdings" pitchFamily="2" charset="2"/>
              <a:buNone/>
            </a:pPr>
            <a:r>
              <a:rPr lang="en-US" sz="1600" b="1">
                <a:solidFill>
                  <a:srgbClr val="000000"/>
                </a:solidFill>
                <a:latin typeface="Courier New" pitchFamily="49" charset="0"/>
              </a:rPr>
              <a:t>int main (int argc, char* argv[])</a:t>
            </a:r>
          </a:p>
          <a:p>
            <a:pPr>
              <a:lnSpc>
                <a:spcPct val="70000"/>
              </a:lnSpc>
              <a:buFont typeface="Wingdings" pitchFamily="2" charset="2"/>
              <a:buNone/>
            </a:pPr>
            <a:r>
              <a:rPr lang="en-US" sz="1600" b="1">
                <a:solidFill>
                  <a:srgbClr val="000000"/>
                </a:solidFill>
                <a:latin typeface="Courier New" pitchFamily="49" charset="0"/>
              </a:rPr>
              <a:t>{ /* main */</a:t>
            </a:r>
          </a:p>
          <a:p>
            <a:pPr>
              <a:lnSpc>
                <a:spcPct val="70000"/>
              </a:lnSpc>
              <a:buFont typeface="Wingdings" pitchFamily="2" charset="2"/>
              <a:buNone/>
            </a:pPr>
            <a:r>
              <a:rPr lang="en-US" sz="1600" b="1" i="1">
                <a:solidFill>
                  <a:srgbClr val="339933"/>
                </a:solidFill>
              </a:rPr>
              <a:t>    </a:t>
            </a:r>
            <a:r>
              <a:rPr lang="en-US" sz="1600" b="1" i="1">
                <a:solidFill>
                  <a:schemeClr val="hlink"/>
                </a:solidFill>
              </a:rPr>
              <a:t>[declarations, MPI startup]</a:t>
            </a:r>
          </a:p>
          <a:p>
            <a:pPr>
              <a:lnSpc>
                <a:spcPct val="70000"/>
              </a:lnSpc>
              <a:buFont typeface="Wingdings" pitchFamily="2" charset="2"/>
              <a:buNone/>
            </a:pPr>
            <a:r>
              <a:rPr lang="en-US" sz="1600" b="1">
                <a:solidFill>
                  <a:srgbClr val="000000"/>
                </a:solidFill>
                <a:latin typeface="Courier New" pitchFamily="49" charset="0"/>
              </a:rPr>
              <a:t>  if (my_rank != server_rank) {</a:t>
            </a:r>
          </a:p>
          <a:p>
            <a:pPr>
              <a:lnSpc>
                <a:spcPct val="70000"/>
              </a:lnSpc>
              <a:buFont typeface="Wingdings" pitchFamily="2" charset="2"/>
              <a:buNone/>
            </a:pPr>
            <a:r>
              <a:rPr lang="en-US" sz="1600" b="1" i="1">
                <a:solidFill>
                  <a:srgbClr val="339933"/>
                </a:solidFill>
              </a:rPr>
              <a:t>        </a:t>
            </a:r>
            <a:r>
              <a:rPr lang="en-US" sz="1600" b="1" i="1">
                <a:solidFill>
                  <a:schemeClr val="hlink"/>
                </a:solidFill>
              </a:rPr>
              <a:t>[work of each client process]</a:t>
            </a:r>
            <a:endParaRPr lang="en-US" sz="1600" b="1" i="1">
              <a:solidFill>
                <a:schemeClr val="hlink"/>
              </a:solidFill>
              <a:latin typeface="Courier New" pitchFamily="49" charset="0"/>
            </a:endParaRPr>
          </a:p>
          <a:p>
            <a:pPr>
              <a:lnSpc>
                <a:spcPct val="70000"/>
              </a:lnSpc>
              <a:buFont typeface="Wingdings" pitchFamily="2" charset="2"/>
              <a:buNone/>
            </a:pPr>
            <a:r>
              <a:rPr lang="en-US" sz="1600" b="1">
                <a:latin typeface="Courier New" pitchFamily="49" charset="0"/>
              </a:rPr>
              <a:t>  </a:t>
            </a:r>
            <a:r>
              <a:rPr lang="en-US" sz="1600" b="1">
                <a:solidFill>
                  <a:srgbClr val="000000"/>
                </a:solidFill>
                <a:latin typeface="Courier New" pitchFamily="49" charset="0"/>
              </a:rPr>
              <a:t>} /* if (my_rank != server_rank) */</a:t>
            </a:r>
          </a:p>
          <a:p>
            <a:pPr>
              <a:lnSpc>
                <a:spcPct val="70000"/>
              </a:lnSpc>
              <a:buFont typeface="Wingdings" pitchFamily="2" charset="2"/>
              <a:buNone/>
            </a:pPr>
            <a:r>
              <a:rPr lang="en-US" sz="1600" b="1">
                <a:solidFill>
                  <a:srgbClr val="000000"/>
                </a:solidFill>
                <a:latin typeface="Courier New" pitchFamily="49" charset="0"/>
              </a:rPr>
              <a:t>  else {</a:t>
            </a:r>
          </a:p>
          <a:p>
            <a:pPr>
              <a:lnSpc>
                <a:spcPct val="70000"/>
              </a:lnSpc>
              <a:buFont typeface="Wingdings" pitchFamily="2" charset="2"/>
              <a:buNone/>
            </a:pPr>
            <a:r>
              <a:rPr lang="en-US" sz="1600" b="1">
                <a:solidFill>
                  <a:srgbClr val="000000"/>
                </a:solidFill>
                <a:latin typeface="Courier New" pitchFamily="49" charset="0"/>
              </a:rPr>
              <a:t>    for (source = 0; source &lt; num_procs; source++) {</a:t>
            </a:r>
          </a:p>
          <a:p>
            <a:pPr>
              <a:lnSpc>
                <a:spcPct val="70000"/>
              </a:lnSpc>
              <a:buFont typeface="Wingdings" pitchFamily="2" charset="2"/>
              <a:buNone/>
            </a:pPr>
            <a:r>
              <a:rPr lang="en-US" sz="1600" b="1">
                <a:solidFill>
                  <a:srgbClr val="000000"/>
                </a:solidFill>
                <a:latin typeface="Courier New" pitchFamily="49" charset="0"/>
              </a:rPr>
              <a:t>      if (source != server_rank) {</a:t>
            </a:r>
          </a:p>
          <a:p>
            <a:pPr>
              <a:lnSpc>
                <a:spcPct val="70000"/>
              </a:lnSpc>
              <a:buFont typeface="Wingdings" pitchFamily="2" charset="2"/>
              <a:buNone/>
            </a:pPr>
            <a:r>
              <a:rPr lang="en-US" sz="1600" b="1">
                <a:solidFill>
                  <a:srgbClr val="000000"/>
                </a:solidFill>
                <a:latin typeface="Courier New" pitchFamily="49" charset="0"/>
              </a:rPr>
              <a:t>        mpi_error_code =</a:t>
            </a:r>
          </a:p>
          <a:p>
            <a:pPr>
              <a:lnSpc>
                <a:spcPct val="70000"/>
              </a:lnSpc>
              <a:buFont typeface="Wingdings" pitchFamily="2" charset="2"/>
              <a:buNone/>
            </a:pPr>
            <a:r>
              <a:rPr lang="en-US" sz="1600" b="1">
                <a:solidFill>
                  <a:srgbClr val="000000"/>
                </a:solidFill>
                <a:latin typeface="Courier New" pitchFamily="49" charset="0"/>
              </a:rPr>
              <a:t>          </a:t>
            </a:r>
            <a:r>
              <a:rPr lang="en-US" sz="1600" b="1">
                <a:solidFill>
                  <a:schemeClr val="folHlink"/>
                </a:solidFill>
                <a:latin typeface="Courier New" pitchFamily="49" charset="0"/>
              </a:rPr>
              <a:t>MPI_Recv</a:t>
            </a:r>
            <a:r>
              <a:rPr lang="en-US" sz="1600" b="1">
                <a:solidFill>
                  <a:srgbClr val="000000"/>
                </a:solidFill>
                <a:latin typeface="Courier New" pitchFamily="49" charset="0"/>
              </a:rPr>
              <a:t>(message, maximum_message_length + 1,</a:t>
            </a:r>
          </a:p>
          <a:p>
            <a:pPr>
              <a:lnSpc>
                <a:spcPct val="70000"/>
              </a:lnSpc>
              <a:buFont typeface="Wingdings" pitchFamily="2" charset="2"/>
              <a:buNone/>
            </a:pPr>
            <a:r>
              <a:rPr lang="en-US" sz="1600" b="1">
                <a:solidFill>
                  <a:srgbClr val="000000"/>
                </a:solidFill>
                <a:latin typeface="Courier New" pitchFamily="49" charset="0"/>
              </a:rPr>
              <a:t>            </a:t>
            </a:r>
            <a:r>
              <a:rPr lang="en-US" sz="1600" b="1">
                <a:solidFill>
                  <a:schemeClr val="folHlink"/>
                </a:solidFill>
                <a:latin typeface="Courier New" pitchFamily="49" charset="0"/>
              </a:rPr>
              <a:t>MPI_CHAR</a:t>
            </a:r>
            <a:r>
              <a:rPr lang="en-US" sz="1600" b="1">
                <a:solidFill>
                  <a:srgbClr val="000000"/>
                </a:solidFill>
                <a:latin typeface="Courier New" pitchFamily="49" charset="0"/>
              </a:rPr>
              <a:t>, source, tag, </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a:t>
            </a:r>
          </a:p>
          <a:p>
            <a:pPr>
              <a:lnSpc>
                <a:spcPct val="70000"/>
              </a:lnSpc>
              <a:buFont typeface="Wingdings" pitchFamily="2" charset="2"/>
              <a:buNone/>
            </a:pPr>
            <a:r>
              <a:rPr lang="en-US" sz="1600" b="1">
                <a:solidFill>
                  <a:srgbClr val="000000"/>
                </a:solidFill>
                <a:latin typeface="Courier New" pitchFamily="49" charset="0"/>
              </a:rPr>
              <a:t>            &amp;status);</a:t>
            </a:r>
          </a:p>
          <a:p>
            <a:pPr>
              <a:lnSpc>
                <a:spcPct val="70000"/>
              </a:lnSpc>
              <a:buFont typeface="Wingdings" pitchFamily="2" charset="2"/>
              <a:buNone/>
            </a:pPr>
            <a:r>
              <a:rPr lang="en-US" sz="1600" b="1">
                <a:solidFill>
                  <a:srgbClr val="000000"/>
                </a:solidFill>
                <a:latin typeface="Courier New" pitchFamily="49" charset="0"/>
              </a:rPr>
              <a:t>        fprintf(stderr, "%s\n", message);</a:t>
            </a:r>
          </a:p>
          <a:p>
            <a:pPr>
              <a:lnSpc>
                <a:spcPct val="70000"/>
              </a:lnSpc>
              <a:buFont typeface="Wingdings" pitchFamily="2" charset="2"/>
              <a:buNone/>
            </a:pPr>
            <a:r>
              <a:rPr lang="en-US" sz="1600" b="1">
                <a:solidFill>
                  <a:srgbClr val="000000"/>
                </a:solidFill>
                <a:latin typeface="Courier New" pitchFamily="49" charset="0"/>
              </a:rPr>
              <a:t>      } /* if (source != server_rank) */</a:t>
            </a:r>
          </a:p>
          <a:p>
            <a:pPr>
              <a:lnSpc>
                <a:spcPct val="70000"/>
              </a:lnSpc>
              <a:buFont typeface="Wingdings" pitchFamily="2" charset="2"/>
              <a:buNone/>
            </a:pPr>
            <a:r>
              <a:rPr lang="en-US" sz="1600" b="1">
                <a:solidFill>
                  <a:srgbClr val="000000"/>
                </a:solidFill>
                <a:latin typeface="Courier New" pitchFamily="49" charset="0"/>
              </a:rPr>
              <a:t>    } /* for source */</a:t>
            </a:r>
          </a:p>
          <a:p>
            <a:pPr>
              <a:lnSpc>
                <a:spcPct val="70000"/>
              </a:lnSpc>
              <a:buFont typeface="Wingdings" pitchFamily="2" charset="2"/>
              <a:buNone/>
            </a:pPr>
            <a:r>
              <a:rPr lang="en-US" sz="1600" b="1">
                <a:solidFill>
                  <a:srgbClr val="000000"/>
                </a:solidFill>
                <a:latin typeface="Courier New" pitchFamily="49" charset="0"/>
              </a:rPr>
              <a:t>  } /* if (my_rank != server_rank)…else */</a:t>
            </a:r>
          </a:p>
          <a:p>
            <a:pPr>
              <a:lnSpc>
                <a:spcPct val="80000"/>
              </a:lnSpc>
              <a:buFont typeface="Wingdings" pitchFamily="2" charset="2"/>
              <a:buNone/>
            </a:pPr>
            <a:r>
              <a:rPr lang="en-US" sz="1600" b="1">
                <a:solidFill>
                  <a:srgbClr val="000000"/>
                </a:solidFill>
                <a:latin typeface="Courier New" pitchFamily="49" charset="0"/>
              </a:rPr>
              <a:t>  mpi_error_code = </a:t>
            </a:r>
            <a:r>
              <a:rPr lang="en-US" sz="1600" b="1">
                <a:solidFill>
                  <a:schemeClr val="folHlink"/>
                </a:solidFill>
                <a:latin typeface="Courier New" pitchFamily="49" charset="0"/>
              </a:rPr>
              <a:t>MPI_Finalize</a:t>
            </a:r>
            <a:r>
              <a:rPr lang="en-US" sz="1600" b="1">
                <a:solidFill>
                  <a:srgbClr val="000000"/>
                </a:solidFill>
                <a:latin typeface="Courier New" pitchFamily="49" charset="0"/>
              </a:rPr>
              <a:t>();</a:t>
            </a:r>
          </a:p>
          <a:p>
            <a:pPr>
              <a:lnSpc>
                <a:spcPct val="80000"/>
              </a:lnSpc>
              <a:buFont typeface="Wingdings" pitchFamily="2" charset="2"/>
              <a:buNone/>
            </a:pPr>
            <a:r>
              <a:rPr lang="en-US" sz="1600" b="1">
                <a:solidFill>
                  <a:srgbClr val="000000"/>
                </a:solidFill>
                <a:latin typeface="Courier New" pitchFamily="49" charset="0"/>
              </a:rPr>
              <a:t>} /* main */</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8ABC5057-FDEB-4A0A-BBDA-DB701F37C8C8}" type="slidenum">
              <a:rPr lang="en-US"/>
              <a:pPr/>
              <a:t>62</a:t>
            </a:fld>
            <a:endParaRPr lang="en-US"/>
          </a:p>
        </p:txBody>
      </p:sp>
      <p:sp>
        <p:nvSpPr>
          <p:cNvPr id="817154" name="Rectangle 2"/>
          <p:cNvSpPr>
            <a:spLocks noGrp="1" noChangeArrowheads="1"/>
          </p:cNvSpPr>
          <p:nvPr>
            <p:ph type="title"/>
          </p:nvPr>
        </p:nvSpPr>
        <p:spPr/>
        <p:txBody>
          <a:bodyPr/>
          <a:lstStyle/>
          <a:p>
            <a:r>
              <a:rPr lang="en-US" sz="3600"/>
              <a:t>How an MPI Run Works</a:t>
            </a:r>
          </a:p>
        </p:txBody>
      </p:sp>
      <p:sp>
        <p:nvSpPr>
          <p:cNvPr id="817155" name="Rectangle 3"/>
          <p:cNvSpPr>
            <a:spLocks noGrp="1" noChangeArrowheads="1"/>
          </p:cNvSpPr>
          <p:nvPr>
            <p:ph type="body" idx="1"/>
          </p:nvPr>
        </p:nvSpPr>
        <p:spPr/>
        <p:txBody>
          <a:bodyPr/>
          <a:lstStyle/>
          <a:p>
            <a:r>
              <a:rPr lang="en-US" dirty="0"/>
              <a:t>Every process gets a copy of the executable: </a:t>
            </a:r>
            <a:r>
              <a:rPr lang="en-US" dirty="0" smtClean="0"/>
              <a:t>               </a:t>
            </a:r>
            <a:r>
              <a:rPr lang="en-US" b="1" i="1" u="sng" dirty="0" smtClean="0"/>
              <a:t>Single </a:t>
            </a:r>
            <a:r>
              <a:rPr lang="en-US" b="1" i="1" u="sng" dirty="0"/>
              <a:t>Program, Multiple Data</a:t>
            </a:r>
            <a:r>
              <a:rPr lang="en-US" dirty="0"/>
              <a:t> (SPMD).</a:t>
            </a:r>
          </a:p>
          <a:p>
            <a:r>
              <a:rPr lang="en-US" dirty="0"/>
              <a:t>They all start executing it.</a:t>
            </a:r>
          </a:p>
          <a:p>
            <a:r>
              <a:rPr lang="en-US" dirty="0"/>
              <a:t>Each looks at its own rank to determine which part of the problem to work on.</a:t>
            </a:r>
          </a:p>
          <a:p>
            <a:r>
              <a:rPr lang="en-US" dirty="0"/>
              <a:t>Each process works </a:t>
            </a:r>
            <a:r>
              <a:rPr lang="en-US" b="1" u="sng" dirty="0"/>
              <a:t>completely independently</a:t>
            </a:r>
            <a:r>
              <a:rPr lang="en-US" dirty="0"/>
              <a:t> of the other processes, except when communicating.</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64D9EC4-0EDD-4145-B98B-C16A6315BE2C}" type="slidenum">
              <a:rPr lang="en-US"/>
              <a:pPr/>
              <a:t>63</a:t>
            </a:fld>
            <a:endParaRPr lang="en-US"/>
          </a:p>
        </p:txBody>
      </p:sp>
      <p:sp>
        <p:nvSpPr>
          <p:cNvPr id="818178" name="Rectangle 2"/>
          <p:cNvSpPr>
            <a:spLocks noGrp="1" noChangeArrowheads="1"/>
          </p:cNvSpPr>
          <p:nvPr>
            <p:ph type="title"/>
          </p:nvPr>
        </p:nvSpPr>
        <p:spPr/>
        <p:txBody>
          <a:bodyPr/>
          <a:lstStyle/>
          <a:p>
            <a:r>
              <a:rPr lang="en-US"/>
              <a:t>Compiling and Running</a:t>
            </a:r>
          </a:p>
        </p:txBody>
      </p:sp>
      <p:sp>
        <p:nvSpPr>
          <p:cNvPr id="818179" name="Rectangle 3"/>
          <p:cNvSpPr>
            <a:spLocks noGrp="1" noChangeArrowheads="1"/>
          </p:cNvSpPr>
          <p:nvPr>
            <p:ph type="body" idx="1"/>
          </p:nvPr>
        </p:nvSpPr>
        <p:spPr>
          <a:xfrm>
            <a:off x="609600" y="1219200"/>
            <a:ext cx="7924800" cy="4648200"/>
          </a:xfrm>
        </p:spPr>
        <p:txBody>
          <a:bodyPr/>
          <a:lstStyle/>
          <a:p>
            <a:pPr>
              <a:buFont typeface="Wingdings" pitchFamily="2" charset="2"/>
              <a:buNone/>
            </a:pPr>
            <a:r>
              <a:rPr lang="en-US" sz="1600" b="1" dirty="0">
                <a:latin typeface="Courier New" pitchFamily="49" charset="0"/>
              </a:rPr>
              <a:t>% </a:t>
            </a:r>
            <a:r>
              <a:rPr lang="en-US" sz="1600" b="1" dirty="0" err="1">
                <a:solidFill>
                  <a:schemeClr val="folHlink"/>
                </a:solidFill>
                <a:latin typeface="Courier New" pitchFamily="49" charset="0"/>
              </a:rPr>
              <a:t>mpicc</a:t>
            </a:r>
            <a:r>
              <a:rPr lang="en-US" sz="1600" b="1" dirty="0">
                <a:latin typeface="Courier New" pitchFamily="49" charset="0"/>
              </a:rPr>
              <a:t>  -o  </a:t>
            </a:r>
            <a:r>
              <a:rPr lang="en-US" sz="1600" b="1" dirty="0" err="1">
                <a:latin typeface="Courier New" pitchFamily="49" charset="0"/>
              </a:rPr>
              <a:t>hello_world_mpi</a:t>
            </a:r>
            <a:r>
              <a:rPr lang="en-US" sz="1600" b="1" dirty="0">
                <a:latin typeface="Courier New" pitchFamily="49" charset="0"/>
              </a:rPr>
              <a:t>  </a:t>
            </a:r>
            <a:r>
              <a:rPr lang="en-US" sz="1600" b="1" dirty="0" err="1" smtClean="0">
                <a:latin typeface="Courier New" pitchFamily="49" charset="0"/>
              </a:rPr>
              <a:t>greeting.c</a:t>
            </a:r>
            <a:endParaRPr lang="en-US" sz="1600" b="1" dirty="0">
              <a:solidFill>
                <a:srgbClr val="0000CC"/>
              </a:solidFill>
              <a:latin typeface="Courier New" pitchFamily="49" charset="0"/>
            </a:endParaRPr>
          </a:p>
          <a:p>
            <a:pPr>
              <a:buFont typeface="Wingdings" pitchFamily="2" charset="2"/>
              <a:buNone/>
            </a:pPr>
            <a:r>
              <a:rPr lang="en-US" sz="1600" b="1" dirty="0">
                <a:latin typeface="Courier New" pitchFamily="49" charset="0"/>
              </a:rPr>
              <a:t>% </a:t>
            </a:r>
            <a:r>
              <a:rPr lang="en-US" sz="1600" b="1" dirty="0" err="1">
                <a:solidFill>
                  <a:srgbClr val="0000CC"/>
                </a:solidFill>
                <a:latin typeface="Courier New" pitchFamily="49" charset="0"/>
              </a:rPr>
              <a:t>mpirun</a:t>
            </a:r>
            <a:r>
              <a:rPr lang="en-US" sz="1600" b="1" dirty="0">
                <a:latin typeface="Courier New" pitchFamily="49" charset="0"/>
              </a:rPr>
              <a:t>  </a:t>
            </a:r>
            <a:r>
              <a:rPr lang="en-US" sz="1600" b="1" dirty="0">
                <a:solidFill>
                  <a:srgbClr val="0000CC"/>
                </a:solidFill>
                <a:latin typeface="Courier New" pitchFamily="49" charset="0"/>
              </a:rPr>
              <a:t>-</a:t>
            </a:r>
            <a:r>
              <a:rPr lang="en-US" sz="1600" b="1" dirty="0" err="1">
                <a:solidFill>
                  <a:srgbClr val="0000CC"/>
                </a:solidFill>
                <a:latin typeface="Courier New" pitchFamily="49" charset="0"/>
              </a:rPr>
              <a:t>np</a:t>
            </a:r>
            <a:r>
              <a:rPr lang="en-US" sz="1600" b="1" dirty="0">
                <a:latin typeface="Courier New" pitchFamily="49" charset="0"/>
              </a:rPr>
              <a:t>  1  </a:t>
            </a:r>
            <a:r>
              <a:rPr lang="en-US" sz="1600" b="1" dirty="0" err="1">
                <a:latin typeface="Courier New" pitchFamily="49" charset="0"/>
              </a:rPr>
              <a:t>hello_world_mpi</a:t>
            </a:r>
            <a:endParaRPr lang="en-US" sz="1600" b="1" dirty="0">
              <a:latin typeface="Courier New" pitchFamily="49" charset="0"/>
            </a:endParaRPr>
          </a:p>
          <a:p>
            <a:pPr>
              <a:lnSpc>
                <a:spcPct val="150000"/>
              </a:lnSpc>
              <a:buFont typeface="Wingdings" pitchFamily="2" charset="2"/>
              <a:buNone/>
            </a:pPr>
            <a:r>
              <a:rPr lang="en-US" sz="1600" b="1" dirty="0">
                <a:latin typeface="Courier New" pitchFamily="49" charset="0"/>
              </a:rPr>
              <a:t>% </a:t>
            </a:r>
            <a:r>
              <a:rPr lang="en-US" sz="1600" b="1" dirty="0" err="1">
                <a:solidFill>
                  <a:srgbClr val="0000CC"/>
                </a:solidFill>
                <a:latin typeface="Courier New" pitchFamily="49" charset="0"/>
              </a:rPr>
              <a:t>mpirun</a:t>
            </a:r>
            <a:r>
              <a:rPr lang="en-US" sz="1600" b="1" dirty="0">
                <a:solidFill>
                  <a:srgbClr val="0000CC"/>
                </a:solidFill>
                <a:latin typeface="Courier New" pitchFamily="49" charset="0"/>
              </a:rPr>
              <a:t>  -</a:t>
            </a:r>
            <a:r>
              <a:rPr lang="en-US" sz="1600" b="1" dirty="0" err="1">
                <a:solidFill>
                  <a:srgbClr val="0000CC"/>
                </a:solidFill>
                <a:latin typeface="Courier New" pitchFamily="49" charset="0"/>
              </a:rPr>
              <a:t>np</a:t>
            </a:r>
            <a:r>
              <a:rPr lang="en-US" sz="1600" b="1" dirty="0">
                <a:latin typeface="Courier New" pitchFamily="49" charset="0"/>
              </a:rPr>
              <a:t>  2  </a:t>
            </a:r>
            <a:r>
              <a:rPr lang="en-US" sz="1600" b="1" dirty="0" err="1">
                <a:latin typeface="Courier New" pitchFamily="49" charset="0"/>
              </a:rPr>
              <a:t>hello_world_mpi</a:t>
            </a:r>
            <a:endParaRPr lang="en-US" sz="1600" b="1" dirty="0">
              <a:latin typeface="Courier New" pitchFamily="49" charset="0"/>
            </a:endParaRPr>
          </a:p>
          <a:p>
            <a:pPr>
              <a:buFont typeface="Wingdings" pitchFamily="2" charset="2"/>
              <a:buNone/>
            </a:pPr>
            <a:r>
              <a:rPr lang="en-US" sz="1600" b="1" dirty="0">
                <a:latin typeface="Courier New" pitchFamily="49" charset="0"/>
              </a:rPr>
              <a:t>Greetings from process #1!</a:t>
            </a:r>
          </a:p>
          <a:p>
            <a:pPr>
              <a:lnSpc>
                <a:spcPct val="150000"/>
              </a:lnSpc>
              <a:buFont typeface="Wingdings" pitchFamily="2" charset="2"/>
              <a:buNone/>
            </a:pPr>
            <a:r>
              <a:rPr lang="en-US" sz="1600" b="1" dirty="0">
                <a:latin typeface="Courier New" pitchFamily="49" charset="0"/>
              </a:rPr>
              <a:t>% </a:t>
            </a:r>
            <a:r>
              <a:rPr lang="en-US" sz="1600" b="1" dirty="0" err="1">
                <a:solidFill>
                  <a:srgbClr val="0000CC"/>
                </a:solidFill>
                <a:latin typeface="Courier New" pitchFamily="49" charset="0"/>
              </a:rPr>
              <a:t>mpirun</a:t>
            </a:r>
            <a:r>
              <a:rPr lang="en-US" sz="1600" b="1" dirty="0">
                <a:solidFill>
                  <a:srgbClr val="0000CC"/>
                </a:solidFill>
                <a:latin typeface="Courier New" pitchFamily="49" charset="0"/>
              </a:rPr>
              <a:t>  -</a:t>
            </a:r>
            <a:r>
              <a:rPr lang="en-US" sz="1600" b="1" dirty="0" err="1">
                <a:solidFill>
                  <a:srgbClr val="0000CC"/>
                </a:solidFill>
                <a:latin typeface="Courier New" pitchFamily="49" charset="0"/>
              </a:rPr>
              <a:t>np</a:t>
            </a:r>
            <a:r>
              <a:rPr lang="en-US" sz="1600" b="1" dirty="0">
                <a:latin typeface="Courier New" pitchFamily="49" charset="0"/>
              </a:rPr>
              <a:t>  3  </a:t>
            </a:r>
            <a:r>
              <a:rPr lang="en-US" sz="1600" b="1" dirty="0" err="1">
                <a:latin typeface="Courier New" pitchFamily="49" charset="0"/>
              </a:rPr>
              <a:t>hello_world_mpi</a:t>
            </a:r>
            <a:endParaRPr lang="en-US" sz="1600" b="1" dirty="0">
              <a:latin typeface="Courier New" pitchFamily="49" charset="0"/>
            </a:endParaRPr>
          </a:p>
          <a:p>
            <a:pPr>
              <a:buFont typeface="Wingdings" pitchFamily="2" charset="2"/>
              <a:buNone/>
            </a:pPr>
            <a:r>
              <a:rPr lang="en-US" sz="1600" b="1" dirty="0">
                <a:latin typeface="Courier New" pitchFamily="49" charset="0"/>
              </a:rPr>
              <a:t>Greetings from process #1!</a:t>
            </a:r>
          </a:p>
          <a:p>
            <a:pPr>
              <a:buFont typeface="Wingdings" pitchFamily="2" charset="2"/>
              <a:buNone/>
            </a:pPr>
            <a:r>
              <a:rPr lang="en-US" sz="1600" b="1" dirty="0">
                <a:latin typeface="Courier New" pitchFamily="49" charset="0"/>
              </a:rPr>
              <a:t>Greetings from process #2!</a:t>
            </a:r>
          </a:p>
          <a:p>
            <a:pPr>
              <a:lnSpc>
                <a:spcPct val="150000"/>
              </a:lnSpc>
              <a:buFont typeface="Wingdings" pitchFamily="2" charset="2"/>
              <a:buNone/>
            </a:pPr>
            <a:r>
              <a:rPr lang="en-US" sz="1600" b="1" dirty="0">
                <a:latin typeface="Courier New" pitchFamily="49" charset="0"/>
              </a:rPr>
              <a:t>% </a:t>
            </a:r>
            <a:r>
              <a:rPr lang="en-US" sz="1600" b="1" dirty="0" err="1">
                <a:solidFill>
                  <a:srgbClr val="0000CC"/>
                </a:solidFill>
                <a:latin typeface="Courier New" pitchFamily="49" charset="0"/>
              </a:rPr>
              <a:t>mpirun</a:t>
            </a:r>
            <a:r>
              <a:rPr lang="en-US" sz="1600" b="1" dirty="0">
                <a:solidFill>
                  <a:srgbClr val="0000CC"/>
                </a:solidFill>
                <a:latin typeface="Courier New" pitchFamily="49" charset="0"/>
              </a:rPr>
              <a:t>  -</a:t>
            </a:r>
            <a:r>
              <a:rPr lang="en-US" sz="1600" b="1" dirty="0" err="1">
                <a:solidFill>
                  <a:srgbClr val="0000CC"/>
                </a:solidFill>
                <a:latin typeface="Courier New" pitchFamily="49" charset="0"/>
              </a:rPr>
              <a:t>np</a:t>
            </a:r>
            <a:r>
              <a:rPr lang="en-US" sz="1600" b="1" dirty="0">
                <a:latin typeface="Courier New" pitchFamily="49" charset="0"/>
              </a:rPr>
              <a:t>  4  </a:t>
            </a:r>
            <a:r>
              <a:rPr lang="en-US" sz="1600" b="1" dirty="0" err="1">
                <a:latin typeface="Courier New" pitchFamily="49" charset="0"/>
              </a:rPr>
              <a:t>hello_world_mpi</a:t>
            </a:r>
            <a:endParaRPr lang="en-US" sz="1600" b="1" dirty="0">
              <a:latin typeface="Courier New" pitchFamily="49" charset="0"/>
            </a:endParaRPr>
          </a:p>
          <a:p>
            <a:pPr>
              <a:buFont typeface="Wingdings" pitchFamily="2" charset="2"/>
              <a:buNone/>
            </a:pPr>
            <a:r>
              <a:rPr lang="en-US" sz="1600" b="1" dirty="0">
                <a:latin typeface="Courier New" pitchFamily="49" charset="0"/>
              </a:rPr>
              <a:t>Greetings from process #1!</a:t>
            </a:r>
          </a:p>
          <a:p>
            <a:pPr>
              <a:buFont typeface="Wingdings" pitchFamily="2" charset="2"/>
              <a:buNone/>
            </a:pPr>
            <a:r>
              <a:rPr lang="en-US" sz="1600" b="1" dirty="0">
                <a:latin typeface="Courier New" pitchFamily="49" charset="0"/>
              </a:rPr>
              <a:t>Greetings from process #2!</a:t>
            </a:r>
          </a:p>
          <a:p>
            <a:pPr>
              <a:buFont typeface="Wingdings" pitchFamily="2" charset="2"/>
              <a:buNone/>
            </a:pPr>
            <a:r>
              <a:rPr lang="en-US" sz="1600" b="1" dirty="0">
                <a:latin typeface="Courier New" pitchFamily="49" charset="0"/>
              </a:rPr>
              <a:t>Greetings from process #3!</a:t>
            </a:r>
          </a:p>
          <a:p>
            <a:pPr>
              <a:buFont typeface="Wingdings" pitchFamily="2" charset="2"/>
              <a:buNone/>
            </a:pPr>
            <a:r>
              <a:rPr lang="en-US" b="1" u="sng" dirty="0"/>
              <a:t>Note</a:t>
            </a:r>
            <a:r>
              <a:rPr lang="en-US" dirty="0"/>
              <a:t>:  The compile command and the run command vary from platform to </a:t>
            </a:r>
            <a:r>
              <a:rPr lang="en-US" dirty="0" smtClean="0"/>
              <a:t>platform.</a:t>
            </a:r>
          </a:p>
          <a:p>
            <a:pPr>
              <a:buFont typeface="Wingdings" pitchFamily="2" charset="2"/>
              <a:buNone/>
            </a:pPr>
            <a:r>
              <a:rPr lang="en-US" dirty="0" smtClean="0"/>
              <a:t>This </a:t>
            </a:r>
            <a:r>
              <a:rPr lang="en-US" b="1" u="sng" dirty="0" smtClean="0"/>
              <a:t>ISN’T</a:t>
            </a:r>
            <a:r>
              <a:rPr lang="en-US" dirty="0" smtClean="0"/>
              <a:t> how you run MPI on Sooner.</a:t>
            </a:r>
            <a:endParaRPr lang="en-US"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F0C03599-BFBB-4A12-9C3B-03D6D274A1CB}" type="slidenum">
              <a:rPr lang="en-US"/>
              <a:pPr/>
              <a:t>64</a:t>
            </a:fld>
            <a:endParaRPr lang="en-US"/>
          </a:p>
        </p:txBody>
      </p:sp>
      <p:sp>
        <p:nvSpPr>
          <p:cNvPr id="819202" name="Rectangle 2"/>
          <p:cNvSpPr>
            <a:spLocks noGrp="1" noChangeArrowheads="1"/>
          </p:cNvSpPr>
          <p:nvPr>
            <p:ph type="title"/>
          </p:nvPr>
        </p:nvSpPr>
        <p:spPr/>
        <p:txBody>
          <a:bodyPr/>
          <a:lstStyle/>
          <a:p>
            <a:r>
              <a:rPr lang="en-US"/>
              <a:t>Why is Rank #0 the Server?</a:t>
            </a:r>
          </a:p>
        </p:txBody>
      </p:sp>
      <p:sp>
        <p:nvSpPr>
          <p:cNvPr id="819203" name="Rectangle 3"/>
          <p:cNvSpPr>
            <a:spLocks noGrp="1" noChangeArrowheads="1"/>
          </p:cNvSpPr>
          <p:nvPr>
            <p:ph type="body" idx="1"/>
          </p:nvPr>
        </p:nvSpPr>
        <p:spPr/>
        <p:txBody>
          <a:bodyPr/>
          <a:lstStyle/>
          <a:p>
            <a:pPr>
              <a:lnSpc>
                <a:spcPct val="80000"/>
              </a:lnSpc>
              <a:buFont typeface="Wingdings" pitchFamily="2" charset="2"/>
              <a:buNone/>
            </a:pPr>
            <a:r>
              <a:rPr lang="en-US" b="1">
                <a:solidFill>
                  <a:srgbClr val="000000"/>
                </a:solidFill>
                <a:latin typeface="Courier New" pitchFamily="49" charset="0"/>
              </a:rPr>
              <a:t> const int server_rank = 0;</a:t>
            </a:r>
            <a:endParaRPr lang="en-US">
              <a:solidFill>
                <a:srgbClr val="000000"/>
              </a:solidFill>
            </a:endParaRPr>
          </a:p>
          <a:p>
            <a:pPr>
              <a:buFont typeface="Wingdings" pitchFamily="2" charset="2"/>
              <a:buNone/>
            </a:pPr>
            <a:r>
              <a:rPr lang="en-US"/>
              <a:t>By convention, the server process has rank (process ID) #0.  </a:t>
            </a:r>
            <a:r>
              <a:rPr lang="en-US" b="1" u="sng"/>
              <a:t>Why?</a:t>
            </a:r>
          </a:p>
          <a:p>
            <a:pPr>
              <a:buFont typeface="Wingdings" pitchFamily="2" charset="2"/>
              <a:buNone/>
            </a:pPr>
            <a:r>
              <a:rPr lang="en-US"/>
              <a:t>A run must use at least one process but can use multiple processes.</a:t>
            </a:r>
          </a:p>
          <a:p>
            <a:pPr>
              <a:lnSpc>
                <a:spcPct val="80000"/>
              </a:lnSpc>
              <a:buFont typeface="Wingdings" pitchFamily="2" charset="2"/>
              <a:buNone/>
            </a:pPr>
            <a:r>
              <a:rPr lang="en-US"/>
              <a:t>Process ranks are 0 through </a:t>
            </a:r>
            <a:r>
              <a:rPr lang="en-US" i="1"/>
              <a:t>N</a:t>
            </a:r>
            <a:r>
              <a:rPr lang="en-US" i="1" baseline="-25000"/>
              <a:t>p</a:t>
            </a:r>
            <a:r>
              <a:rPr lang="en-US"/>
              <a:t>-1, </a:t>
            </a:r>
            <a:r>
              <a:rPr lang="en-US" i="1"/>
              <a:t>N</a:t>
            </a:r>
            <a:r>
              <a:rPr lang="en-US" i="1" baseline="-25000"/>
              <a:t>p </a:t>
            </a:r>
            <a:r>
              <a:rPr lang="en-US" u="sng"/>
              <a:t>&gt;</a:t>
            </a:r>
            <a:r>
              <a:rPr lang="en-US"/>
              <a:t>1 .</a:t>
            </a:r>
          </a:p>
          <a:p>
            <a:pPr>
              <a:buFont typeface="Wingdings" pitchFamily="2" charset="2"/>
              <a:buNone/>
            </a:pPr>
            <a:r>
              <a:rPr lang="en-US"/>
              <a:t>Therefore, every MPI run has a process with rank #0.</a:t>
            </a:r>
          </a:p>
          <a:p>
            <a:pPr>
              <a:buFont typeface="Wingdings" pitchFamily="2" charset="2"/>
              <a:buNone/>
            </a:pPr>
            <a:r>
              <a:rPr lang="en-US" b="1" u="sng"/>
              <a:t>Note</a:t>
            </a:r>
            <a:r>
              <a:rPr lang="en-US"/>
              <a:t>: Every MPI run also has a process with rank </a:t>
            </a:r>
            <a:r>
              <a:rPr lang="en-US" i="1"/>
              <a:t>N</a:t>
            </a:r>
            <a:r>
              <a:rPr lang="en-US" i="1" baseline="-25000"/>
              <a:t>p</a:t>
            </a:r>
            <a:r>
              <a:rPr lang="en-US"/>
              <a:t>-1, so you could use </a:t>
            </a:r>
            <a:r>
              <a:rPr lang="en-US" i="1"/>
              <a:t>N</a:t>
            </a:r>
            <a:r>
              <a:rPr lang="en-US" i="1" baseline="-25000"/>
              <a:t>p</a:t>
            </a:r>
            <a:r>
              <a:rPr lang="en-US"/>
              <a:t>-1 as the server instead of 0 … but no one does.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BF35D76D-B52C-405E-BFA2-245EB66A7B57}" type="slidenum">
              <a:rPr lang="en-US"/>
              <a:pPr/>
              <a:t>65</a:t>
            </a:fld>
            <a:endParaRPr lang="en-US"/>
          </a:p>
        </p:txBody>
      </p:sp>
      <p:sp>
        <p:nvSpPr>
          <p:cNvPr id="820226" name="Rectangle 2"/>
          <p:cNvSpPr>
            <a:spLocks noGrp="1" noChangeArrowheads="1"/>
          </p:cNvSpPr>
          <p:nvPr>
            <p:ph type="title"/>
          </p:nvPr>
        </p:nvSpPr>
        <p:spPr/>
        <p:txBody>
          <a:bodyPr/>
          <a:lstStyle/>
          <a:p>
            <a:r>
              <a:rPr lang="en-US"/>
              <a:t>Does There Have to be a Server?</a:t>
            </a:r>
          </a:p>
        </p:txBody>
      </p:sp>
      <p:sp>
        <p:nvSpPr>
          <p:cNvPr id="820227" name="Rectangle 3"/>
          <p:cNvSpPr>
            <a:spLocks noGrp="1" noChangeArrowheads="1"/>
          </p:cNvSpPr>
          <p:nvPr>
            <p:ph type="body" idx="1"/>
          </p:nvPr>
        </p:nvSpPr>
        <p:spPr/>
        <p:txBody>
          <a:bodyPr/>
          <a:lstStyle/>
          <a:p>
            <a:pPr>
              <a:buFont typeface="Wingdings" pitchFamily="2" charset="2"/>
              <a:buNone/>
            </a:pPr>
            <a:r>
              <a:rPr lang="en-US"/>
              <a:t>There </a:t>
            </a:r>
            <a:r>
              <a:rPr lang="en-US" b="1" u="sng"/>
              <a:t>DOESN’T</a:t>
            </a:r>
            <a:r>
              <a:rPr lang="en-US"/>
              <a:t> have to be a server.</a:t>
            </a:r>
          </a:p>
          <a:p>
            <a:pPr>
              <a:buFont typeface="Wingdings" pitchFamily="2" charset="2"/>
              <a:buNone/>
            </a:pPr>
            <a:r>
              <a:rPr lang="en-US"/>
              <a:t>It’s perfectly possible to write an MPI code that has no master as such.</a:t>
            </a:r>
          </a:p>
          <a:p>
            <a:pPr>
              <a:buFont typeface="Wingdings" pitchFamily="2" charset="2"/>
              <a:buNone/>
            </a:pPr>
            <a:r>
              <a:rPr lang="en-US"/>
              <a:t>For example, weather and other transport codes typically share most duties equally, and likewise chemistry and astronomy codes.</a:t>
            </a:r>
          </a:p>
          <a:p>
            <a:pPr>
              <a:buFont typeface="Wingdings" pitchFamily="2" charset="2"/>
              <a:buNone/>
            </a:pPr>
            <a:r>
              <a:rPr lang="en-US"/>
              <a:t>In practice, though, most codes use rank #0 to do things like small scale I/O, since it’s typically more efficient to have one process read the files and then broadcast the input data to the other processes.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323E47D-4373-4A3C-B553-2E770A358211}" type="slidenum">
              <a:rPr lang="en-US"/>
              <a:pPr/>
              <a:t>66</a:t>
            </a:fld>
            <a:endParaRPr lang="en-US"/>
          </a:p>
        </p:txBody>
      </p:sp>
      <p:sp>
        <p:nvSpPr>
          <p:cNvPr id="821250" name="Rectangle 2"/>
          <p:cNvSpPr>
            <a:spLocks noGrp="1" noChangeArrowheads="1"/>
          </p:cNvSpPr>
          <p:nvPr>
            <p:ph type="title"/>
          </p:nvPr>
        </p:nvSpPr>
        <p:spPr/>
        <p:txBody>
          <a:bodyPr/>
          <a:lstStyle/>
          <a:p>
            <a:r>
              <a:rPr lang="en-US"/>
              <a:t>Why “Rank?”</a:t>
            </a:r>
          </a:p>
        </p:txBody>
      </p:sp>
      <p:sp>
        <p:nvSpPr>
          <p:cNvPr id="821251" name="Rectangle 3"/>
          <p:cNvSpPr>
            <a:spLocks noGrp="1" noChangeArrowheads="1"/>
          </p:cNvSpPr>
          <p:nvPr>
            <p:ph type="body" idx="1"/>
          </p:nvPr>
        </p:nvSpPr>
        <p:spPr>
          <a:xfrm>
            <a:off x="684213" y="1441450"/>
            <a:ext cx="7775575" cy="4578350"/>
          </a:xfrm>
        </p:spPr>
        <p:txBody>
          <a:bodyPr/>
          <a:lstStyle/>
          <a:p>
            <a:pPr>
              <a:buFont typeface="Wingdings" pitchFamily="2" charset="2"/>
              <a:buNone/>
            </a:pPr>
            <a:r>
              <a:rPr lang="en-US"/>
              <a:t>Why does MPI use the term </a:t>
            </a:r>
            <a:r>
              <a:rPr lang="en-US" b="1" i="1" u="sng">
                <a:solidFill>
                  <a:schemeClr val="hlink"/>
                </a:solidFill>
              </a:rPr>
              <a:t>rank</a:t>
            </a:r>
            <a:r>
              <a:rPr lang="en-US"/>
              <a:t> to refer to process ID?</a:t>
            </a:r>
          </a:p>
          <a:p>
            <a:pPr>
              <a:lnSpc>
                <a:spcPct val="90000"/>
              </a:lnSpc>
              <a:buFont typeface="Wingdings" pitchFamily="2" charset="2"/>
              <a:buNone/>
            </a:pPr>
            <a:r>
              <a:rPr lang="en-US"/>
              <a:t>In general, a process has an identifier that is assigned by the operating system (for example, Unix), and that is unrelated to MPI:</a:t>
            </a:r>
          </a:p>
          <a:p>
            <a:pPr>
              <a:lnSpc>
                <a:spcPct val="60000"/>
              </a:lnSpc>
              <a:buFont typeface="Wingdings" pitchFamily="2" charset="2"/>
              <a:buNone/>
            </a:pPr>
            <a:r>
              <a:rPr lang="en-US" b="1">
                <a:latin typeface="Courier New" pitchFamily="49" charset="0"/>
              </a:rPr>
              <a:t>% ps</a:t>
            </a:r>
          </a:p>
          <a:p>
            <a:pPr>
              <a:lnSpc>
                <a:spcPct val="60000"/>
              </a:lnSpc>
              <a:buFont typeface="Wingdings" pitchFamily="2" charset="2"/>
              <a:buNone/>
            </a:pPr>
            <a:r>
              <a:rPr lang="en-US" b="1">
                <a:latin typeface="Courier New" pitchFamily="49" charset="0"/>
              </a:rPr>
              <a:t>        PID TTY     TIME CMD</a:t>
            </a:r>
          </a:p>
          <a:p>
            <a:pPr>
              <a:lnSpc>
                <a:spcPct val="70000"/>
              </a:lnSpc>
              <a:buFont typeface="Wingdings" pitchFamily="2" charset="2"/>
              <a:buNone/>
            </a:pPr>
            <a:r>
              <a:rPr lang="en-US" b="1">
                <a:latin typeface="Courier New" pitchFamily="49" charset="0"/>
              </a:rPr>
              <a:t>   52170812 ttyq57  0:01 tcsh</a:t>
            </a:r>
          </a:p>
          <a:p>
            <a:pPr>
              <a:lnSpc>
                <a:spcPct val="90000"/>
              </a:lnSpc>
              <a:buFont typeface="Wingdings" pitchFamily="2" charset="2"/>
              <a:buNone/>
            </a:pPr>
            <a:r>
              <a:rPr lang="en-US"/>
              <a:t>Also, each processor has an identifier, but an MPI run that uses fewer than all processors will use an arbitrary subset.</a:t>
            </a:r>
          </a:p>
          <a:p>
            <a:pPr>
              <a:buFont typeface="Wingdings" pitchFamily="2" charset="2"/>
              <a:buNone/>
            </a:pPr>
            <a:r>
              <a:rPr lang="en-US"/>
              <a:t>The rank of an MPI process is neither of these.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6855A5D2-3D23-41B2-85FD-38D170F88EDF}" type="slidenum">
              <a:rPr lang="en-US"/>
              <a:pPr/>
              <a:t>67</a:t>
            </a:fld>
            <a:endParaRPr lang="en-US"/>
          </a:p>
        </p:txBody>
      </p:sp>
      <p:sp>
        <p:nvSpPr>
          <p:cNvPr id="822274" name="Rectangle 2"/>
          <p:cNvSpPr>
            <a:spLocks noGrp="1" noChangeArrowheads="1"/>
          </p:cNvSpPr>
          <p:nvPr>
            <p:ph type="title"/>
          </p:nvPr>
        </p:nvSpPr>
        <p:spPr/>
        <p:txBody>
          <a:bodyPr/>
          <a:lstStyle/>
          <a:p>
            <a:r>
              <a:rPr lang="en-US"/>
              <a:t>Compiling and Running</a:t>
            </a:r>
          </a:p>
        </p:txBody>
      </p:sp>
      <p:sp>
        <p:nvSpPr>
          <p:cNvPr id="822275" name="Rectangle 3"/>
          <p:cNvSpPr>
            <a:spLocks noGrp="1" noChangeArrowheads="1"/>
          </p:cNvSpPr>
          <p:nvPr>
            <p:ph type="body" idx="1"/>
          </p:nvPr>
        </p:nvSpPr>
        <p:spPr>
          <a:xfrm>
            <a:off x="609600" y="1512888"/>
            <a:ext cx="7850188" cy="4295775"/>
          </a:xfrm>
        </p:spPr>
        <p:txBody>
          <a:bodyPr/>
          <a:lstStyle/>
          <a:p>
            <a:pPr>
              <a:lnSpc>
                <a:spcPct val="90000"/>
              </a:lnSpc>
              <a:buFont typeface="Wingdings" pitchFamily="2" charset="2"/>
              <a:buNone/>
            </a:pPr>
            <a:r>
              <a:rPr lang="en-US" dirty="0"/>
              <a:t>Recall:</a:t>
            </a:r>
          </a:p>
          <a:p>
            <a:pPr>
              <a:lnSpc>
                <a:spcPct val="90000"/>
              </a:lnSpc>
              <a:buFont typeface="Wingdings" pitchFamily="2" charset="2"/>
              <a:buNone/>
            </a:pPr>
            <a:r>
              <a:rPr lang="en-US" sz="1800" b="1" dirty="0">
                <a:latin typeface="Courier New" pitchFamily="49" charset="0"/>
              </a:rPr>
              <a:t>% </a:t>
            </a:r>
            <a:r>
              <a:rPr lang="en-US" sz="1800" b="1" dirty="0" err="1">
                <a:solidFill>
                  <a:schemeClr val="folHlink"/>
                </a:solidFill>
                <a:latin typeface="Courier New" pitchFamily="49" charset="0"/>
              </a:rPr>
              <a:t>mpicc</a:t>
            </a:r>
            <a:r>
              <a:rPr lang="en-US" sz="1800" b="1" dirty="0">
                <a:latin typeface="Courier New" pitchFamily="49" charset="0"/>
              </a:rPr>
              <a:t>  -o  </a:t>
            </a:r>
            <a:r>
              <a:rPr lang="en-US" sz="1800" b="1" dirty="0" err="1">
                <a:latin typeface="Courier New" pitchFamily="49" charset="0"/>
              </a:rPr>
              <a:t>hello_world_mpi</a:t>
            </a:r>
            <a:r>
              <a:rPr lang="en-US" sz="1800" b="1" dirty="0">
                <a:latin typeface="Courier New" pitchFamily="49" charset="0"/>
              </a:rPr>
              <a:t>  </a:t>
            </a:r>
            <a:r>
              <a:rPr lang="en-US" sz="1800" b="1" dirty="0" err="1" smtClean="0">
                <a:latin typeface="Courier New" pitchFamily="49" charset="0"/>
              </a:rPr>
              <a:t>greeting.c</a:t>
            </a:r>
            <a:endParaRPr lang="en-US" sz="1800" b="1" dirty="0">
              <a:solidFill>
                <a:srgbClr val="0000CC"/>
              </a:solidFill>
              <a:latin typeface="Courier New" pitchFamily="49" charset="0"/>
            </a:endParaRPr>
          </a:p>
          <a:p>
            <a:pPr>
              <a:buFont typeface="Wingdings" pitchFamily="2" charset="2"/>
              <a:buNone/>
            </a:pPr>
            <a:r>
              <a:rPr lang="en-US" sz="1800" b="1" dirty="0">
                <a:latin typeface="Courier New" pitchFamily="49" charset="0"/>
              </a:rPr>
              <a:t>% </a:t>
            </a:r>
            <a:r>
              <a:rPr lang="en-US" sz="1800" b="1" dirty="0" err="1">
                <a:solidFill>
                  <a:srgbClr val="0000CC"/>
                </a:solidFill>
                <a:latin typeface="Courier New" pitchFamily="49" charset="0"/>
              </a:rPr>
              <a:t>mpirun</a:t>
            </a:r>
            <a:r>
              <a:rPr lang="en-US" sz="1800" b="1" dirty="0">
                <a:latin typeface="Courier New" pitchFamily="49" charset="0"/>
              </a:rPr>
              <a:t>  </a:t>
            </a:r>
            <a:r>
              <a:rPr lang="en-US" sz="1800" b="1" dirty="0">
                <a:solidFill>
                  <a:srgbClr val="0000CC"/>
                </a:solidFill>
                <a:latin typeface="Courier New" pitchFamily="49" charset="0"/>
              </a:rPr>
              <a:t>-</a:t>
            </a:r>
            <a:r>
              <a:rPr lang="en-US" sz="1800" b="1" dirty="0" err="1">
                <a:solidFill>
                  <a:srgbClr val="0000CC"/>
                </a:solidFill>
                <a:latin typeface="Courier New" pitchFamily="49" charset="0"/>
              </a:rPr>
              <a:t>np</a:t>
            </a:r>
            <a:r>
              <a:rPr lang="en-US" sz="1800" b="1" dirty="0">
                <a:latin typeface="Courier New" pitchFamily="49" charset="0"/>
              </a:rPr>
              <a:t>  1  </a:t>
            </a:r>
            <a:r>
              <a:rPr lang="en-US" sz="1800" b="1" dirty="0" err="1">
                <a:latin typeface="Courier New" pitchFamily="49" charset="0"/>
              </a:rPr>
              <a:t>hello_world_mpi</a:t>
            </a:r>
            <a:endParaRPr lang="en-US" sz="1800" b="1" dirty="0">
              <a:latin typeface="Courier New" pitchFamily="49" charset="0"/>
            </a:endParaRPr>
          </a:p>
          <a:p>
            <a:pPr>
              <a:lnSpc>
                <a:spcPct val="120000"/>
              </a:lnSpc>
              <a:buFont typeface="Wingdings" pitchFamily="2" charset="2"/>
              <a:buNone/>
            </a:pPr>
            <a:r>
              <a:rPr lang="en-US" sz="1800" b="1" dirty="0">
                <a:latin typeface="Courier New" pitchFamily="49" charset="0"/>
              </a:rPr>
              <a:t>% </a:t>
            </a:r>
            <a:r>
              <a:rPr lang="en-US" sz="1800" b="1" dirty="0" err="1">
                <a:solidFill>
                  <a:srgbClr val="0000CC"/>
                </a:solidFill>
                <a:latin typeface="Courier New" pitchFamily="49" charset="0"/>
              </a:rPr>
              <a:t>mpirun</a:t>
            </a:r>
            <a:r>
              <a:rPr lang="en-US" sz="1800" b="1" dirty="0">
                <a:solidFill>
                  <a:srgbClr val="0000CC"/>
                </a:solidFill>
                <a:latin typeface="Courier New" pitchFamily="49" charset="0"/>
              </a:rPr>
              <a:t>  -</a:t>
            </a:r>
            <a:r>
              <a:rPr lang="en-US" sz="1800" b="1" dirty="0" err="1">
                <a:solidFill>
                  <a:srgbClr val="0000CC"/>
                </a:solidFill>
                <a:latin typeface="Courier New" pitchFamily="49" charset="0"/>
              </a:rPr>
              <a:t>np</a:t>
            </a:r>
            <a:r>
              <a:rPr lang="en-US" sz="1800" b="1" dirty="0">
                <a:latin typeface="Courier New" pitchFamily="49" charset="0"/>
              </a:rPr>
              <a:t>  2  </a:t>
            </a:r>
            <a:r>
              <a:rPr lang="en-US" sz="1800" b="1" dirty="0" err="1">
                <a:latin typeface="Courier New" pitchFamily="49" charset="0"/>
              </a:rPr>
              <a:t>hello_world_mpi</a:t>
            </a:r>
            <a:endParaRPr lang="en-US" sz="1800" b="1" dirty="0">
              <a:latin typeface="Courier New" pitchFamily="49" charset="0"/>
            </a:endParaRPr>
          </a:p>
          <a:p>
            <a:pPr>
              <a:lnSpc>
                <a:spcPct val="90000"/>
              </a:lnSpc>
              <a:buFont typeface="Wingdings" pitchFamily="2" charset="2"/>
              <a:buNone/>
            </a:pPr>
            <a:r>
              <a:rPr lang="en-US" sz="1800" b="1" dirty="0">
                <a:latin typeface="Courier New" pitchFamily="49" charset="0"/>
              </a:rPr>
              <a:t>Greetings from process #1!</a:t>
            </a:r>
          </a:p>
          <a:p>
            <a:pPr>
              <a:lnSpc>
                <a:spcPct val="130000"/>
              </a:lnSpc>
              <a:buFont typeface="Wingdings" pitchFamily="2" charset="2"/>
              <a:buNone/>
            </a:pPr>
            <a:r>
              <a:rPr lang="en-US" sz="1800" b="1" dirty="0">
                <a:latin typeface="Courier New" pitchFamily="49" charset="0"/>
              </a:rPr>
              <a:t>% </a:t>
            </a:r>
            <a:r>
              <a:rPr lang="en-US" sz="1800" b="1" dirty="0" err="1">
                <a:solidFill>
                  <a:srgbClr val="0000CC"/>
                </a:solidFill>
                <a:latin typeface="Courier New" pitchFamily="49" charset="0"/>
              </a:rPr>
              <a:t>mpirun</a:t>
            </a:r>
            <a:r>
              <a:rPr lang="en-US" sz="1800" b="1" dirty="0">
                <a:solidFill>
                  <a:srgbClr val="0000CC"/>
                </a:solidFill>
                <a:latin typeface="Courier New" pitchFamily="49" charset="0"/>
              </a:rPr>
              <a:t>  -</a:t>
            </a:r>
            <a:r>
              <a:rPr lang="en-US" sz="1800" b="1" dirty="0" err="1">
                <a:solidFill>
                  <a:srgbClr val="0000CC"/>
                </a:solidFill>
                <a:latin typeface="Courier New" pitchFamily="49" charset="0"/>
              </a:rPr>
              <a:t>np</a:t>
            </a:r>
            <a:r>
              <a:rPr lang="en-US" sz="1800" b="1" dirty="0">
                <a:latin typeface="Courier New" pitchFamily="49" charset="0"/>
              </a:rPr>
              <a:t>  3  </a:t>
            </a:r>
            <a:r>
              <a:rPr lang="en-US" sz="1800" b="1" dirty="0" err="1">
                <a:latin typeface="Courier New" pitchFamily="49" charset="0"/>
              </a:rPr>
              <a:t>hello_world_mpi</a:t>
            </a:r>
            <a:endParaRPr lang="en-US" sz="1800" b="1" dirty="0">
              <a:latin typeface="Courier New" pitchFamily="49" charset="0"/>
            </a:endParaRPr>
          </a:p>
          <a:p>
            <a:pPr>
              <a:lnSpc>
                <a:spcPct val="90000"/>
              </a:lnSpc>
              <a:buFont typeface="Wingdings" pitchFamily="2" charset="2"/>
              <a:buNone/>
            </a:pPr>
            <a:r>
              <a:rPr lang="en-US" sz="1800" b="1" dirty="0">
                <a:latin typeface="Courier New" pitchFamily="49" charset="0"/>
              </a:rPr>
              <a:t>Greetings from process #1!</a:t>
            </a:r>
          </a:p>
          <a:p>
            <a:pPr>
              <a:lnSpc>
                <a:spcPct val="90000"/>
              </a:lnSpc>
              <a:buFont typeface="Wingdings" pitchFamily="2" charset="2"/>
              <a:buNone/>
            </a:pPr>
            <a:r>
              <a:rPr lang="en-US" sz="1800" b="1" dirty="0">
                <a:latin typeface="Courier New" pitchFamily="49" charset="0"/>
              </a:rPr>
              <a:t>Greetings from process #2!</a:t>
            </a:r>
          </a:p>
          <a:p>
            <a:pPr>
              <a:lnSpc>
                <a:spcPct val="130000"/>
              </a:lnSpc>
              <a:buFont typeface="Wingdings" pitchFamily="2" charset="2"/>
              <a:buNone/>
            </a:pPr>
            <a:r>
              <a:rPr lang="en-US" sz="1800" b="1" dirty="0">
                <a:latin typeface="Courier New" pitchFamily="49" charset="0"/>
              </a:rPr>
              <a:t>% </a:t>
            </a:r>
            <a:r>
              <a:rPr lang="en-US" sz="1800" b="1" dirty="0" err="1">
                <a:solidFill>
                  <a:srgbClr val="0000CC"/>
                </a:solidFill>
                <a:latin typeface="Courier New" pitchFamily="49" charset="0"/>
              </a:rPr>
              <a:t>mpirun</a:t>
            </a:r>
            <a:r>
              <a:rPr lang="en-US" sz="1800" b="1" dirty="0">
                <a:solidFill>
                  <a:srgbClr val="0000CC"/>
                </a:solidFill>
                <a:latin typeface="Courier New" pitchFamily="49" charset="0"/>
              </a:rPr>
              <a:t>  -</a:t>
            </a:r>
            <a:r>
              <a:rPr lang="en-US" sz="1800" b="1" dirty="0" err="1">
                <a:solidFill>
                  <a:srgbClr val="0000CC"/>
                </a:solidFill>
                <a:latin typeface="Courier New" pitchFamily="49" charset="0"/>
              </a:rPr>
              <a:t>np</a:t>
            </a:r>
            <a:r>
              <a:rPr lang="en-US" sz="1800" b="1" dirty="0">
                <a:latin typeface="Courier New" pitchFamily="49" charset="0"/>
              </a:rPr>
              <a:t>  4  </a:t>
            </a:r>
            <a:r>
              <a:rPr lang="en-US" sz="1800" b="1" dirty="0" err="1">
                <a:latin typeface="Courier New" pitchFamily="49" charset="0"/>
              </a:rPr>
              <a:t>hello_world_mpi</a:t>
            </a:r>
            <a:endParaRPr lang="en-US" sz="1800" b="1" dirty="0">
              <a:latin typeface="Courier New" pitchFamily="49" charset="0"/>
            </a:endParaRPr>
          </a:p>
          <a:p>
            <a:pPr>
              <a:lnSpc>
                <a:spcPct val="90000"/>
              </a:lnSpc>
              <a:buFont typeface="Wingdings" pitchFamily="2" charset="2"/>
              <a:buNone/>
            </a:pPr>
            <a:r>
              <a:rPr lang="en-US" sz="1800" b="1" dirty="0">
                <a:latin typeface="Courier New" pitchFamily="49" charset="0"/>
              </a:rPr>
              <a:t>Greetings from process #1!</a:t>
            </a:r>
          </a:p>
          <a:p>
            <a:pPr>
              <a:lnSpc>
                <a:spcPct val="90000"/>
              </a:lnSpc>
              <a:buFont typeface="Wingdings" pitchFamily="2" charset="2"/>
              <a:buNone/>
            </a:pPr>
            <a:r>
              <a:rPr lang="en-US" sz="1800" b="1" dirty="0">
                <a:latin typeface="Courier New" pitchFamily="49" charset="0"/>
              </a:rPr>
              <a:t>Greetings from process #2!</a:t>
            </a:r>
          </a:p>
          <a:p>
            <a:pPr>
              <a:lnSpc>
                <a:spcPct val="90000"/>
              </a:lnSpc>
              <a:buFont typeface="Wingdings" pitchFamily="2" charset="2"/>
              <a:buNone/>
            </a:pPr>
            <a:r>
              <a:rPr lang="en-US" sz="1800" b="1" dirty="0">
                <a:latin typeface="Courier New" pitchFamily="49" charset="0"/>
              </a:rPr>
              <a:t>Greetings from process #3!</a:t>
            </a:r>
          </a:p>
          <a:p>
            <a:pPr>
              <a:lnSpc>
                <a:spcPct val="90000"/>
              </a:lnSpc>
            </a:pPr>
            <a:endParaRPr lang="en-US" sz="3200" dirty="0"/>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6C2AFD2-106E-443F-8443-C8BD8A90B057}" type="slidenum">
              <a:rPr lang="en-US"/>
              <a:pPr/>
              <a:t>68</a:t>
            </a:fld>
            <a:endParaRPr lang="en-US"/>
          </a:p>
        </p:txBody>
      </p:sp>
      <p:sp>
        <p:nvSpPr>
          <p:cNvPr id="823298" name="Rectangle 2"/>
          <p:cNvSpPr>
            <a:spLocks noGrp="1" noChangeArrowheads="1"/>
          </p:cNvSpPr>
          <p:nvPr>
            <p:ph type="title"/>
          </p:nvPr>
        </p:nvSpPr>
        <p:spPr/>
        <p:txBody>
          <a:bodyPr/>
          <a:lstStyle/>
          <a:p>
            <a:r>
              <a:rPr lang="en-US"/>
              <a:t>Deterministic Operation?</a:t>
            </a:r>
          </a:p>
        </p:txBody>
      </p:sp>
      <p:sp>
        <p:nvSpPr>
          <p:cNvPr id="823299" name="Rectangle 3"/>
          <p:cNvSpPr>
            <a:spLocks noGrp="1" noChangeArrowheads="1"/>
          </p:cNvSpPr>
          <p:nvPr>
            <p:ph type="body" idx="1"/>
          </p:nvPr>
        </p:nvSpPr>
        <p:spPr>
          <a:xfrm>
            <a:off x="533400" y="1371600"/>
            <a:ext cx="8153400" cy="4800600"/>
          </a:xfrm>
        </p:spPr>
        <p:txBody>
          <a:bodyPr/>
          <a:lstStyle/>
          <a:p>
            <a:pPr>
              <a:buFont typeface="Wingdings" pitchFamily="2" charset="2"/>
              <a:buNone/>
            </a:pPr>
            <a:r>
              <a:rPr lang="en-US" sz="1800" b="1">
                <a:latin typeface="Courier New" pitchFamily="49" charset="0"/>
              </a:rPr>
              <a:t>% </a:t>
            </a:r>
            <a:r>
              <a:rPr lang="en-US" sz="1800" b="1">
                <a:solidFill>
                  <a:srgbClr val="0000CC"/>
                </a:solidFill>
                <a:latin typeface="Courier New" pitchFamily="49" charset="0"/>
              </a:rPr>
              <a:t>mpirun  -np</a:t>
            </a:r>
            <a:r>
              <a:rPr lang="en-US" sz="1800" b="1">
                <a:latin typeface="Courier New" pitchFamily="49" charset="0"/>
              </a:rPr>
              <a:t>  4  hello_world_mpi</a:t>
            </a:r>
          </a:p>
          <a:p>
            <a:pPr>
              <a:lnSpc>
                <a:spcPct val="80000"/>
              </a:lnSpc>
              <a:buFont typeface="Wingdings" pitchFamily="2" charset="2"/>
              <a:buNone/>
            </a:pPr>
            <a:r>
              <a:rPr lang="en-US" sz="1800" b="1">
                <a:latin typeface="Courier New" pitchFamily="49" charset="0"/>
              </a:rPr>
              <a:t>Greetings from process #1!</a:t>
            </a:r>
          </a:p>
          <a:p>
            <a:pPr>
              <a:lnSpc>
                <a:spcPct val="80000"/>
              </a:lnSpc>
              <a:buFont typeface="Wingdings" pitchFamily="2" charset="2"/>
              <a:buNone/>
            </a:pPr>
            <a:r>
              <a:rPr lang="en-US" sz="1800" b="1">
                <a:latin typeface="Courier New" pitchFamily="49" charset="0"/>
              </a:rPr>
              <a:t>Greetings from process #2!</a:t>
            </a:r>
          </a:p>
          <a:p>
            <a:pPr>
              <a:lnSpc>
                <a:spcPct val="80000"/>
              </a:lnSpc>
              <a:buFont typeface="Wingdings" pitchFamily="2" charset="2"/>
              <a:buNone/>
            </a:pPr>
            <a:r>
              <a:rPr lang="en-US" sz="1800" b="1">
                <a:latin typeface="Courier New" pitchFamily="49" charset="0"/>
              </a:rPr>
              <a:t>Greetings from process #3!</a:t>
            </a:r>
          </a:p>
          <a:p>
            <a:pPr>
              <a:lnSpc>
                <a:spcPct val="80000"/>
              </a:lnSpc>
              <a:buFont typeface="Wingdings" pitchFamily="2" charset="2"/>
              <a:buNone/>
            </a:pPr>
            <a:r>
              <a:rPr lang="en-US"/>
              <a:t>The order in which the greetings are printed is deterministic.  </a:t>
            </a:r>
            <a:r>
              <a:rPr lang="en-US" b="1" u="sng">
                <a:solidFill>
                  <a:srgbClr val="A50021"/>
                </a:solidFill>
              </a:rPr>
              <a:t>Why?</a:t>
            </a:r>
          </a:p>
          <a:p>
            <a:pPr>
              <a:buFont typeface="Wingdings" pitchFamily="2" charset="2"/>
              <a:buNone/>
            </a:pPr>
            <a:r>
              <a:rPr lang="en-US" sz="1800" b="1">
                <a:solidFill>
                  <a:srgbClr val="000000"/>
                </a:solidFill>
                <a:latin typeface="Courier New" pitchFamily="49" charset="0"/>
              </a:rPr>
              <a:t>for (source = 0; source &lt; num_procs; source++) {</a:t>
            </a:r>
          </a:p>
          <a:p>
            <a:pPr>
              <a:lnSpc>
                <a:spcPct val="70000"/>
              </a:lnSpc>
              <a:buFont typeface="Wingdings" pitchFamily="2" charset="2"/>
              <a:buNone/>
            </a:pPr>
            <a:r>
              <a:rPr lang="en-US" sz="1800" b="1">
                <a:solidFill>
                  <a:srgbClr val="000000"/>
                </a:solidFill>
                <a:latin typeface="Courier New" pitchFamily="49" charset="0"/>
              </a:rPr>
              <a:t>  if (source != server_rank) {</a:t>
            </a:r>
          </a:p>
          <a:p>
            <a:pPr>
              <a:lnSpc>
                <a:spcPct val="70000"/>
              </a:lnSpc>
              <a:buFont typeface="Wingdings" pitchFamily="2" charset="2"/>
              <a:buNone/>
            </a:pPr>
            <a:r>
              <a:rPr lang="en-US" sz="1800" b="1">
                <a:solidFill>
                  <a:srgbClr val="000000"/>
                </a:solidFill>
                <a:latin typeface="Courier New" pitchFamily="49" charset="0"/>
              </a:rPr>
              <a:t>    mpi_error_code =</a:t>
            </a:r>
          </a:p>
          <a:p>
            <a:pPr>
              <a:lnSpc>
                <a:spcPct val="70000"/>
              </a:lnSpc>
              <a:buFont typeface="Wingdings" pitchFamily="2" charset="2"/>
              <a:buNone/>
            </a:pPr>
            <a:r>
              <a:rPr lang="en-US" sz="1800" b="1">
                <a:solidFill>
                  <a:srgbClr val="000000"/>
                </a:solidFill>
                <a:latin typeface="Courier New" pitchFamily="49" charset="0"/>
              </a:rPr>
              <a:t>      </a:t>
            </a:r>
            <a:r>
              <a:rPr lang="en-US" sz="1800" b="1">
                <a:solidFill>
                  <a:schemeClr val="folHlink"/>
                </a:solidFill>
                <a:latin typeface="Courier New" pitchFamily="49" charset="0"/>
              </a:rPr>
              <a:t>MPI_Recv</a:t>
            </a:r>
            <a:r>
              <a:rPr lang="en-US" sz="1800" b="1">
                <a:solidFill>
                  <a:srgbClr val="000000"/>
                </a:solidFill>
                <a:latin typeface="Courier New" pitchFamily="49" charset="0"/>
              </a:rPr>
              <a:t>(message, maximum_message_length + 1,</a:t>
            </a:r>
          </a:p>
          <a:p>
            <a:pPr>
              <a:lnSpc>
                <a:spcPct val="70000"/>
              </a:lnSpc>
              <a:buFont typeface="Wingdings" pitchFamily="2" charset="2"/>
              <a:buNone/>
            </a:pPr>
            <a:r>
              <a:rPr lang="en-US" sz="1800" b="1">
                <a:solidFill>
                  <a:srgbClr val="000000"/>
                </a:solidFill>
                <a:latin typeface="Courier New" pitchFamily="49" charset="0"/>
              </a:rPr>
              <a:t>        </a:t>
            </a:r>
            <a:r>
              <a:rPr lang="en-US" sz="1800" b="1">
                <a:solidFill>
                  <a:schemeClr val="folHlink"/>
                </a:solidFill>
                <a:latin typeface="Courier New" pitchFamily="49" charset="0"/>
              </a:rPr>
              <a:t>MPI_CHAR</a:t>
            </a:r>
            <a:r>
              <a:rPr lang="en-US" sz="1800" b="1">
                <a:solidFill>
                  <a:srgbClr val="000000"/>
                </a:solidFill>
                <a:latin typeface="Courier New" pitchFamily="49" charset="0"/>
              </a:rPr>
              <a:t>, source, tag, </a:t>
            </a:r>
            <a:r>
              <a:rPr lang="en-US" sz="1800" b="1">
                <a:solidFill>
                  <a:schemeClr val="folHlink"/>
                </a:solidFill>
                <a:latin typeface="Courier New" pitchFamily="49" charset="0"/>
              </a:rPr>
              <a:t>MPI_COMM_WORLD</a:t>
            </a:r>
            <a:r>
              <a:rPr lang="en-US" sz="1800" b="1">
                <a:solidFill>
                  <a:srgbClr val="000000"/>
                </a:solidFill>
                <a:latin typeface="Courier New" pitchFamily="49" charset="0"/>
              </a:rPr>
              <a:t>,</a:t>
            </a:r>
          </a:p>
          <a:p>
            <a:pPr>
              <a:lnSpc>
                <a:spcPct val="70000"/>
              </a:lnSpc>
              <a:buFont typeface="Wingdings" pitchFamily="2" charset="2"/>
              <a:buNone/>
            </a:pPr>
            <a:r>
              <a:rPr lang="en-US" sz="1800" b="1">
                <a:solidFill>
                  <a:srgbClr val="000000"/>
                </a:solidFill>
                <a:latin typeface="Courier New" pitchFamily="49" charset="0"/>
              </a:rPr>
              <a:t>        &amp;status);</a:t>
            </a:r>
          </a:p>
          <a:p>
            <a:pPr>
              <a:lnSpc>
                <a:spcPct val="70000"/>
              </a:lnSpc>
              <a:buFont typeface="Wingdings" pitchFamily="2" charset="2"/>
              <a:buNone/>
            </a:pPr>
            <a:r>
              <a:rPr lang="en-US" sz="1800" b="1">
                <a:solidFill>
                  <a:srgbClr val="000000"/>
                </a:solidFill>
                <a:latin typeface="Courier New" pitchFamily="49" charset="0"/>
              </a:rPr>
              <a:t>    fprintf(stderr, "%s\n", message);</a:t>
            </a:r>
          </a:p>
          <a:p>
            <a:pPr>
              <a:lnSpc>
                <a:spcPct val="70000"/>
              </a:lnSpc>
              <a:buFont typeface="Wingdings" pitchFamily="2" charset="2"/>
              <a:buNone/>
            </a:pPr>
            <a:r>
              <a:rPr lang="en-US" sz="1800" b="1">
                <a:solidFill>
                  <a:srgbClr val="000000"/>
                </a:solidFill>
                <a:latin typeface="Courier New" pitchFamily="49" charset="0"/>
              </a:rPr>
              <a:t>  } /* if (source != server_rank) */</a:t>
            </a:r>
          </a:p>
          <a:p>
            <a:pPr>
              <a:lnSpc>
                <a:spcPct val="70000"/>
              </a:lnSpc>
              <a:buFont typeface="Wingdings" pitchFamily="2" charset="2"/>
              <a:buNone/>
            </a:pPr>
            <a:r>
              <a:rPr lang="en-US" sz="1800" b="1">
                <a:solidFill>
                  <a:srgbClr val="000000"/>
                </a:solidFill>
                <a:latin typeface="Courier New" pitchFamily="49" charset="0"/>
              </a:rPr>
              <a:t>} /* for source */</a:t>
            </a:r>
          </a:p>
          <a:p>
            <a:pPr>
              <a:lnSpc>
                <a:spcPct val="80000"/>
              </a:lnSpc>
              <a:buFont typeface="Wingdings" pitchFamily="2" charset="2"/>
              <a:buNone/>
            </a:pPr>
            <a:r>
              <a:rPr lang="en-US"/>
              <a:t>This loop </a:t>
            </a:r>
            <a:r>
              <a:rPr lang="en-US" b="1" u="sng"/>
              <a:t>ignores the receive order</a:t>
            </a:r>
            <a:r>
              <a:rPr lang="en-US"/>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7A726770-8435-4530-B00A-CA12249B22B8}" type="slidenum">
              <a:rPr lang="en-US"/>
              <a:pPr/>
              <a:t>69</a:t>
            </a:fld>
            <a:endParaRPr lang="en-US"/>
          </a:p>
        </p:txBody>
      </p:sp>
      <p:sp>
        <p:nvSpPr>
          <p:cNvPr id="824322" name="Rectangle 2"/>
          <p:cNvSpPr>
            <a:spLocks noGrp="1" noChangeArrowheads="1"/>
          </p:cNvSpPr>
          <p:nvPr>
            <p:ph type="title"/>
          </p:nvPr>
        </p:nvSpPr>
        <p:spPr/>
        <p:txBody>
          <a:bodyPr/>
          <a:lstStyle/>
          <a:p>
            <a:r>
              <a:rPr lang="en-US"/>
              <a:t>Deterministic Parallelism</a:t>
            </a:r>
          </a:p>
        </p:txBody>
      </p:sp>
      <p:sp>
        <p:nvSpPr>
          <p:cNvPr id="824323"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sz="2000" b="1">
                <a:solidFill>
                  <a:srgbClr val="000000"/>
                </a:solidFill>
                <a:latin typeface="Courier New" pitchFamily="49" charset="0"/>
              </a:rPr>
              <a:t> for (source = 0; source &lt; num_procs; source++) {</a:t>
            </a:r>
          </a:p>
          <a:p>
            <a:pPr>
              <a:lnSpc>
                <a:spcPct val="70000"/>
              </a:lnSpc>
              <a:buFont typeface="Wingdings" pitchFamily="2" charset="2"/>
              <a:buNone/>
            </a:pPr>
            <a:r>
              <a:rPr lang="en-US" sz="2000" b="1">
                <a:solidFill>
                  <a:srgbClr val="000000"/>
                </a:solidFill>
                <a:latin typeface="Courier New" pitchFamily="49" charset="0"/>
              </a:rPr>
              <a:t>   if (source != server_rank) {</a:t>
            </a:r>
          </a:p>
          <a:p>
            <a:pPr>
              <a:lnSpc>
                <a:spcPct val="70000"/>
              </a:lnSpc>
              <a:buFont typeface="Wingdings" pitchFamily="2" charset="2"/>
              <a:buNone/>
            </a:pPr>
            <a:r>
              <a:rPr lang="en-US" sz="2000" b="1">
                <a:solidFill>
                  <a:srgbClr val="000000"/>
                </a:solidFill>
                <a:latin typeface="Courier New" pitchFamily="49" charset="0"/>
              </a:rPr>
              <a:t>     mpi_error_code =</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MPI_Recv</a:t>
            </a:r>
            <a:r>
              <a:rPr lang="en-US" sz="2000" b="1">
                <a:solidFill>
                  <a:srgbClr val="000000"/>
                </a:solidFill>
                <a:latin typeface="Courier New" pitchFamily="49" charset="0"/>
              </a:rPr>
              <a:t>(message, maximum_message_length + 1,</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MPI_CHAR</a:t>
            </a:r>
            <a:r>
              <a:rPr lang="en-US" sz="2000" b="1">
                <a:solidFill>
                  <a:srgbClr val="000000"/>
                </a:solidFill>
                <a:latin typeface="Courier New" pitchFamily="49" charset="0"/>
              </a:rPr>
              <a:t>, </a:t>
            </a:r>
            <a:r>
              <a:rPr lang="en-US" sz="2000" b="1">
                <a:solidFill>
                  <a:schemeClr val="folHlink"/>
                </a:solidFill>
                <a:latin typeface="Courier New" pitchFamily="49" charset="0"/>
              </a:rPr>
              <a:t>source</a:t>
            </a:r>
            <a:r>
              <a:rPr lang="en-US" sz="2000" b="1">
                <a:solidFill>
                  <a:srgbClr val="000000"/>
                </a:solidFill>
                <a:latin typeface="Courier New" pitchFamily="49" charset="0"/>
              </a:rPr>
              <a:t>, tag,</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MPI_COMM_WORLD</a:t>
            </a:r>
            <a:r>
              <a:rPr lang="en-US" sz="2000" b="1">
                <a:solidFill>
                  <a:srgbClr val="000000"/>
                </a:solidFill>
                <a:latin typeface="Courier New" pitchFamily="49" charset="0"/>
              </a:rPr>
              <a:t>, &amp;status);</a:t>
            </a:r>
          </a:p>
          <a:p>
            <a:pPr>
              <a:lnSpc>
                <a:spcPct val="70000"/>
              </a:lnSpc>
              <a:buFont typeface="Wingdings" pitchFamily="2" charset="2"/>
              <a:buNone/>
            </a:pPr>
            <a:r>
              <a:rPr lang="en-US" sz="2000" b="1">
                <a:solidFill>
                  <a:srgbClr val="000000"/>
                </a:solidFill>
                <a:latin typeface="Courier New" pitchFamily="49" charset="0"/>
              </a:rPr>
              <a:t>     fprintf(stderr, "%s\n", message);</a:t>
            </a:r>
          </a:p>
          <a:p>
            <a:pPr>
              <a:lnSpc>
                <a:spcPct val="70000"/>
              </a:lnSpc>
              <a:buFont typeface="Wingdings" pitchFamily="2" charset="2"/>
              <a:buNone/>
            </a:pPr>
            <a:r>
              <a:rPr lang="en-US" sz="2000" b="1">
                <a:solidFill>
                  <a:srgbClr val="000000"/>
                </a:solidFill>
                <a:latin typeface="Courier New" pitchFamily="49" charset="0"/>
              </a:rPr>
              <a:t>   } /* if (source != server_rank) */</a:t>
            </a:r>
          </a:p>
          <a:p>
            <a:pPr>
              <a:lnSpc>
                <a:spcPct val="70000"/>
              </a:lnSpc>
              <a:buFont typeface="Wingdings" pitchFamily="2" charset="2"/>
              <a:buNone/>
            </a:pPr>
            <a:r>
              <a:rPr lang="en-US" sz="2000" b="1">
                <a:solidFill>
                  <a:srgbClr val="000000"/>
                </a:solidFill>
                <a:latin typeface="Courier New" pitchFamily="49" charset="0"/>
              </a:rPr>
              <a:t> } /* for source */</a:t>
            </a:r>
          </a:p>
          <a:p>
            <a:pPr>
              <a:buFont typeface="Wingdings" pitchFamily="2" charset="2"/>
              <a:buNone/>
            </a:pPr>
            <a:r>
              <a:rPr lang="en-US"/>
              <a:t>Because of the order in which the loop iterations occur, the greetings will be </a:t>
            </a:r>
            <a:r>
              <a:rPr lang="en-US" b="1" u="sng">
                <a:solidFill>
                  <a:srgbClr val="A50021"/>
                </a:solidFill>
              </a:rPr>
              <a:t>printed</a:t>
            </a:r>
            <a:r>
              <a:rPr lang="en-US"/>
              <a:t> in </a:t>
            </a:r>
            <a:r>
              <a:rPr lang="en-US" b="1" u="sng"/>
              <a:t>non-deterministic</a:t>
            </a:r>
            <a:r>
              <a:rPr lang="en-US"/>
              <a:t> order.</a:t>
            </a:r>
          </a:p>
        </p:txBody>
      </p:sp>
      <p:sp>
        <p:nvSpPr>
          <p:cNvPr id="824324" name="Oval 4"/>
          <p:cNvSpPr>
            <a:spLocks noChangeArrowheads="1"/>
          </p:cNvSpPr>
          <p:nvPr/>
        </p:nvSpPr>
        <p:spPr bwMode="auto">
          <a:xfrm>
            <a:off x="3429000" y="2362200"/>
            <a:ext cx="1143000" cy="381000"/>
          </a:xfrm>
          <a:prstGeom prst="ellipse">
            <a:avLst/>
          </a:prstGeom>
          <a:noFill/>
          <a:ln w="38100">
            <a:solidFill>
              <a:srgbClr val="000000"/>
            </a:solidFill>
            <a:round/>
            <a:headEnd/>
            <a:tailEnd/>
          </a:ln>
          <a:effectLst/>
        </p:spPr>
        <p:txBody>
          <a:bodyPr wrap="none" anchor="ctr"/>
          <a:lstStyle/>
          <a:p>
            <a:endParaRPr lang="en-US"/>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EVO</a:t>
            </a:r>
            <a:endParaRPr lang="en-US" sz="3600" dirty="0"/>
          </a:p>
        </p:txBody>
      </p:sp>
      <p:sp>
        <p:nvSpPr>
          <p:cNvPr id="452611" name="Rectangle 3"/>
          <p:cNvSpPr>
            <a:spLocks noGrp="1" noChangeArrowheads="1"/>
          </p:cNvSpPr>
          <p:nvPr>
            <p:ph type="body" idx="1"/>
          </p:nvPr>
        </p:nvSpPr>
        <p:spPr/>
        <p:txBody>
          <a:bodyPr/>
          <a:lstStyle/>
          <a:p>
            <a:pPr>
              <a:buFont typeface="Wingdings" pitchFamily="2" charset="2"/>
              <a:buNone/>
            </a:pPr>
            <a:r>
              <a:rPr lang="en-US" dirty="0" smtClean="0"/>
              <a:t>There’s a quick tutorial on the OSCER education webpage.</a:t>
            </a:r>
            <a:endParaRPr lang="en-US" dirty="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169D34C1-B690-45A2-B75E-08E52C90F361}" type="slidenum">
              <a:rPr lang="en-US"/>
              <a:pPr/>
              <a:t>70</a:t>
            </a:fld>
            <a:endParaRPr lang="en-US"/>
          </a:p>
        </p:txBody>
      </p:sp>
      <p:sp>
        <p:nvSpPr>
          <p:cNvPr id="825346" name="Rectangle 2"/>
          <p:cNvSpPr>
            <a:spLocks noGrp="1" noChangeArrowheads="1"/>
          </p:cNvSpPr>
          <p:nvPr>
            <p:ph type="title"/>
          </p:nvPr>
        </p:nvSpPr>
        <p:spPr/>
        <p:txBody>
          <a:bodyPr/>
          <a:lstStyle/>
          <a:p>
            <a:r>
              <a:rPr lang="en-US"/>
              <a:t>Nondeterministic Parallelism</a:t>
            </a:r>
          </a:p>
        </p:txBody>
      </p:sp>
      <p:sp>
        <p:nvSpPr>
          <p:cNvPr id="825347" name="Rectangle 3"/>
          <p:cNvSpPr>
            <a:spLocks noGrp="1" noChangeArrowheads="1"/>
          </p:cNvSpPr>
          <p:nvPr>
            <p:ph type="body" idx="1"/>
          </p:nvPr>
        </p:nvSpPr>
        <p:spPr>
          <a:xfrm>
            <a:off x="533400" y="1219200"/>
            <a:ext cx="8153400" cy="4876800"/>
          </a:xfrm>
        </p:spPr>
        <p:txBody>
          <a:bodyPr/>
          <a:lstStyle/>
          <a:p>
            <a:pPr>
              <a:buFont typeface="Wingdings" pitchFamily="2" charset="2"/>
              <a:buNone/>
            </a:pPr>
            <a:r>
              <a:rPr lang="en-US" sz="2000" b="1">
                <a:solidFill>
                  <a:srgbClr val="000000"/>
                </a:solidFill>
                <a:latin typeface="Courier New" pitchFamily="49" charset="0"/>
              </a:rPr>
              <a:t> for (source = 0; source &lt; num_procs; source++) {</a:t>
            </a:r>
          </a:p>
          <a:p>
            <a:pPr>
              <a:lnSpc>
                <a:spcPct val="70000"/>
              </a:lnSpc>
              <a:buFont typeface="Wingdings" pitchFamily="2" charset="2"/>
              <a:buNone/>
            </a:pPr>
            <a:r>
              <a:rPr lang="en-US" sz="2000" b="1">
                <a:solidFill>
                  <a:srgbClr val="000000"/>
                </a:solidFill>
                <a:latin typeface="Courier New" pitchFamily="49" charset="0"/>
              </a:rPr>
              <a:t>   if (source != server_rank) {</a:t>
            </a:r>
          </a:p>
          <a:p>
            <a:pPr>
              <a:lnSpc>
                <a:spcPct val="70000"/>
              </a:lnSpc>
              <a:buFont typeface="Wingdings" pitchFamily="2" charset="2"/>
              <a:buNone/>
            </a:pPr>
            <a:r>
              <a:rPr lang="en-US" sz="2000" b="1">
                <a:solidFill>
                  <a:srgbClr val="000000"/>
                </a:solidFill>
                <a:latin typeface="Courier New" pitchFamily="49" charset="0"/>
              </a:rPr>
              <a:t>     mpi_error_code =</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MPI_Recv</a:t>
            </a:r>
            <a:r>
              <a:rPr lang="en-US" sz="2000" b="1">
                <a:solidFill>
                  <a:srgbClr val="000000"/>
                </a:solidFill>
                <a:latin typeface="Courier New" pitchFamily="49" charset="0"/>
              </a:rPr>
              <a:t>(message, maximum_message_length + 1,</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MPI_CHAR</a:t>
            </a:r>
            <a:r>
              <a:rPr lang="en-US" sz="2000" b="1">
                <a:solidFill>
                  <a:srgbClr val="000000"/>
                </a:solidFill>
                <a:latin typeface="Courier New" pitchFamily="49" charset="0"/>
              </a:rPr>
              <a:t>, </a:t>
            </a:r>
            <a:r>
              <a:rPr lang="en-US" sz="2000" b="1">
                <a:solidFill>
                  <a:schemeClr val="folHlink"/>
                </a:solidFill>
                <a:latin typeface="Courier New" pitchFamily="49" charset="0"/>
              </a:rPr>
              <a:t>MPI_ANY_SOURCE</a:t>
            </a:r>
            <a:r>
              <a:rPr lang="en-US" sz="2000" b="1">
                <a:solidFill>
                  <a:srgbClr val="000000"/>
                </a:solidFill>
                <a:latin typeface="Courier New" pitchFamily="49" charset="0"/>
              </a:rPr>
              <a:t>, tag,</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MPI_COMM_WORLD</a:t>
            </a:r>
            <a:r>
              <a:rPr lang="en-US" sz="2000" b="1">
                <a:solidFill>
                  <a:srgbClr val="000000"/>
                </a:solidFill>
                <a:latin typeface="Courier New" pitchFamily="49" charset="0"/>
              </a:rPr>
              <a:t>, &amp;status);</a:t>
            </a:r>
          </a:p>
          <a:p>
            <a:pPr>
              <a:lnSpc>
                <a:spcPct val="70000"/>
              </a:lnSpc>
              <a:buFont typeface="Wingdings" pitchFamily="2" charset="2"/>
              <a:buNone/>
            </a:pPr>
            <a:r>
              <a:rPr lang="en-US" sz="2000" b="1">
                <a:solidFill>
                  <a:srgbClr val="000000"/>
                </a:solidFill>
                <a:latin typeface="Courier New" pitchFamily="49" charset="0"/>
              </a:rPr>
              <a:t>     fprintf(stderr, "%s\n", message);</a:t>
            </a:r>
          </a:p>
          <a:p>
            <a:pPr>
              <a:lnSpc>
                <a:spcPct val="70000"/>
              </a:lnSpc>
              <a:buFont typeface="Wingdings" pitchFamily="2" charset="2"/>
              <a:buNone/>
            </a:pPr>
            <a:r>
              <a:rPr lang="en-US" sz="2000" b="1">
                <a:solidFill>
                  <a:srgbClr val="000000"/>
                </a:solidFill>
                <a:latin typeface="Courier New" pitchFamily="49" charset="0"/>
              </a:rPr>
              <a:t>   } /* if (source != server_rank) */</a:t>
            </a:r>
          </a:p>
          <a:p>
            <a:pPr>
              <a:lnSpc>
                <a:spcPct val="70000"/>
              </a:lnSpc>
              <a:buFont typeface="Wingdings" pitchFamily="2" charset="2"/>
              <a:buNone/>
            </a:pPr>
            <a:r>
              <a:rPr lang="en-US" sz="2000" b="1">
                <a:solidFill>
                  <a:srgbClr val="000000"/>
                </a:solidFill>
                <a:latin typeface="Courier New" pitchFamily="49" charset="0"/>
              </a:rPr>
              <a:t> } /* for source */</a:t>
            </a:r>
          </a:p>
          <a:p>
            <a:pPr>
              <a:buFont typeface="Wingdings" pitchFamily="2" charset="2"/>
              <a:buNone/>
            </a:pPr>
            <a:r>
              <a:rPr lang="en-US"/>
              <a:t>Because of this change, the greetings will be </a:t>
            </a:r>
            <a:r>
              <a:rPr lang="en-US" b="1" u="sng">
                <a:solidFill>
                  <a:srgbClr val="A50021"/>
                </a:solidFill>
              </a:rPr>
              <a:t>printed</a:t>
            </a:r>
            <a:r>
              <a:rPr lang="en-US"/>
              <a:t> in        </a:t>
            </a:r>
            <a:r>
              <a:rPr lang="en-US" b="1" u="sng"/>
              <a:t>non-deterministic</a:t>
            </a:r>
            <a:r>
              <a:rPr lang="en-US"/>
              <a:t> order, specifically in the order in which they’re received.</a:t>
            </a:r>
          </a:p>
        </p:txBody>
      </p:sp>
      <p:sp>
        <p:nvSpPr>
          <p:cNvPr id="825348" name="Oval 4"/>
          <p:cNvSpPr>
            <a:spLocks noChangeArrowheads="1"/>
          </p:cNvSpPr>
          <p:nvPr/>
        </p:nvSpPr>
        <p:spPr bwMode="auto">
          <a:xfrm>
            <a:off x="3200400" y="2362200"/>
            <a:ext cx="2590800" cy="381000"/>
          </a:xfrm>
          <a:prstGeom prst="ellipse">
            <a:avLst/>
          </a:prstGeom>
          <a:noFill/>
          <a:ln w="38100">
            <a:solidFill>
              <a:srgbClr val="000000"/>
            </a:solidFill>
            <a:round/>
            <a:headEnd/>
            <a:tailEnd/>
          </a:ln>
          <a:effectLst/>
        </p:spPr>
        <p:txBody>
          <a:bodyPr wrap="none" anchor="ctr"/>
          <a:lstStyle/>
          <a:p>
            <a:endParaRPr lang="en-US"/>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24D07EA-6685-48F9-BDE0-FA7E9204F1B2}" type="slidenum">
              <a:rPr lang="en-US"/>
              <a:pPr/>
              <a:t>71</a:t>
            </a:fld>
            <a:endParaRPr lang="en-US"/>
          </a:p>
        </p:txBody>
      </p:sp>
      <p:sp>
        <p:nvSpPr>
          <p:cNvPr id="826370" name="Rectangle 2"/>
          <p:cNvSpPr>
            <a:spLocks noGrp="1" noChangeArrowheads="1"/>
          </p:cNvSpPr>
          <p:nvPr>
            <p:ph type="title"/>
          </p:nvPr>
        </p:nvSpPr>
        <p:spPr/>
        <p:txBody>
          <a:bodyPr/>
          <a:lstStyle/>
          <a:p>
            <a:r>
              <a:rPr lang="en-US"/>
              <a:t>Message = Envelope+Contents</a:t>
            </a:r>
          </a:p>
        </p:txBody>
      </p:sp>
      <p:sp>
        <p:nvSpPr>
          <p:cNvPr id="826371" name="Rectangle 3"/>
          <p:cNvSpPr>
            <a:spLocks noGrp="1" noChangeArrowheads="1"/>
          </p:cNvSpPr>
          <p:nvPr>
            <p:ph type="body" idx="1"/>
          </p:nvPr>
        </p:nvSpPr>
        <p:spPr/>
        <p:txBody>
          <a:bodyPr/>
          <a:lstStyle/>
          <a:p>
            <a:pPr>
              <a:lnSpc>
                <a:spcPct val="70000"/>
              </a:lnSpc>
              <a:buFont typeface="Wingdings" pitchFamily="2" charset="2"/>
              <a:buNone/>
            </a:pPr>
            <a:r>
              <a:rPr lang="en-US" sz="2000" b="1" dirty="0" err="1">
                <a:solidFill>
                  <a:schemeClr val="folHlink"/>
                </a:solidFill>
                <a:latin typeface="Courier New" pitchFamily="49" charset="0"/>
              </a:rPr>
              <a:t>MPI_Send</a:t>
            </a:r>
            <a:r>
              <a:rPr lang="en-US" sz="2000" b="1" dirty="0">
                <a:solidFill>
                  <a:srgbClr val="000000"/>
                </a:solidFill>
                <a:latin typeface="Courier New" pitchFamily="49" charset="0"/>
              </a:rPr>
              <a:t>(message, </a:t>
            </a:r>
            <a:r>
              <a:rPr lang="en-US" sz="2000" b="1" dirty="0" err="1">
                <a:solidFill>
                  <a:srgbClr val="000000"/>
                </a:solidFill>
                <a:latin typeface="Courier New" pitchFamily="49" charset="0"/>
              </a:rPr>
              <a:t>strlen</a:t>
            </a:r>
            <a:r>
              <a:rPr lang="en-US" sz="2000" b="1" dirty="0">
                <a:solidFill>
                  <a:srgbClr val="000000"/>
                </a:solidFill>
                <a:latin typeface="Courier New" pitchFamily="49" charset="0"/>
              </a:rPr>
              <a:t>(message) + 1,</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a:solidFill>
                  <a:schemeClr val="folHlink"/>
                </a:solidFill>
                <a:latin typeface="Courier New" pitchFamily="49" charset="0"/>
              </a:rPr>
              <a:t>MPI_CHAR</a:t>
            </a:r>
            <a:r>
              <a:rPr lang="en-US" sz="2000" b="1" dirty="0">
                <a:solidFill>
                  <a:srgbClr val="000000"/>
                </a:solidFill>
                <a:latin typeface="Courier New" pitchFamily="49" charset="0"/>
              </a:rPr>
              <a:t>, destination, tag, </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a:solidFill>
                  <a:schemeClr val="folHlink"/>
                </a:solidFill>
                <a:latin typeface="Courier New" pitchFamily="49" charset="0"/>
              </a:rPr>
              <a:t>MPI_COMM_WORLD</a:t>
            </a:r>
            <a:r>
              <a:rPr lang="en-US" sz="2000" b="1" dirty="0">
                <a:solidFill>
                  <a:srgbClr val="000000"/>
                </a:solidFill>
                <a:latin typeface="Courier New" pitchFamily="49" charset="0"/>
              </a:rPr>
              <a:t>);</a:t>
            </a:r>
            <a:endParaRPr lang="en-US" sz="2000" dirty="0">
              <a:solidFill>
                <a:srgbClr val="000000"/>
              </a:solidFill>
            </a:endParaRPr>
          </a:p>
          <a:p>
            <a:pPr>
              <a:lnSpc>
                <a:spcPct val="80000"/>
              </a:lnSpc>
              <a:buFont typeface="Wingdings" pitchFamily="2" charset="2"/>
              <a:buNone/>
            </a:pPr>
            <a:r>
              <a:rPr lang="en-US" dirty="0"/>
              <a:t>When MPI sends a message, it doesn’t just send the contents; it also sends an “envelope” describing the contents:</a:t>
            </a:r>
          </a:p>
          <a:p>
            <a:pPr>
              <a:lnSpc>
                <a:spcPct val="80000"/>
              </a:lnSpc>
              <a:buFont typeface="Wingdings" pitchFamily="2" charset="2"/>
              <a:buNone/>
            </a:pPr>
            <a:r>
              <a:rPr lang="en-US" b="1" u="sng" dirty="0"/>
              <a:t>Size</a:t>
            </a:r>
            <a:r>
              <a:rPr lang="en-US" dirty="0"/>
              <a:t> (number of elements of data type)</a:t>
            </a:r>
          </a:p>
          <a:p>
            <a:pPr>
              <a:lnSpc>
                <a:spcPct val="80000"/>
              </a:lnSpc>
              <a:buFont typeface="Wingdings" pitchFamily="2" charset="2"/>
              <a:buNone/>
            </a:pPr>
            <a:r>
              <a:rPr lang="en-US" b="1" u="sng" dirty="0"/>
              <a:t>Data type</a:t>
            </a:r>
          </a:p>
          <a:p>
            <a:pPr>
              <a:lnSpc>
                <a:spcPct val="80000"/>
              </a:lnSpc>
              <a:buFont typeface="Wingdings" pitchFamily="2" charset="2"/>
              <a:buNone/>
            </a:pPr>
            <a:r>
              <a:rPr lang="en-US" b="1" u="sng" dirty="0"/>
              <a:t>Source</a:t>
            </a:r>
            <a:r>
              <a:rPr lang="en-US" dirty="0"/>
              <a:t>: rank of sending process</a:t>
            </a:r>
          </a:p>
          <a:p>
            <a:pPr>
              <a:lnSpc>
                <a:spcPct val="80000"/>
              </a:lnSpc>
              <a:buFont typeface="Wingdings" pitchFamily="2" charset="2"/>
              <a:buNone/>
            </a:pPr>
            <a:r>
              <a:rPr lang="en-US" b="1" u="sng" dirty="0"/>
              <a:t>Destination</a:t>
            </a:r>
            <a:r>
              <a:rPr lang="en-US" dirty="0"/>
              <a:t>: rank of process to receive</a:t>
            </a:r>
          </a:p>
          <a:p>
            <a:pPr>
              <a:lnSpc>
                <a:spcPct val="80000"/>
              </a:lnSpc>
              <a:buFont typeface="Wingdings" pitchFamily="2" charset="2"/>
              <a:buNone/>
            </a:pPr>
            <a:r>
              <a:rPr lang="en-US" b="1" u="sng" dirty="0"/>
              <a:t>Tag</a:t>
            </a:r>
            <a:r>
              <a:rPr lang="en-US" dirty="0"/>
              <a:t> (message ID)</a:t>
            </a:r>
          </a:p>
          <a:p>
            <a:pPr>
              <a:lnSpc>
                <a:spcPct val="80000"/>
              </a:lnSpc>
              <a:buFont typeface="Wingdings" pitchFamily="2" charset="2"/>
              <a:buNone/>
            </a:pPr>
            <a:r>
              <a:rPr lang="en-US" b="1" u="sng" dirty="0"/>
              <a:t>Communicator</a:t>
            </a:r>
            <a:r>
              <a:rPr lang="en-US" dirty="0"/>
              <a:t> (for example,</a:t>
            </a:r>
            <a:r>
              <a:rPr lang="en-US" dirty="0">
                <a:latin typeface="Courier New" pitchFamily="49" charset="0"/>
                <a:cs typeface="Courier New" pitchFamily="49" charset="0"/>
              </a:rPr>
              <a:t> </a:t>
            </a:r>
            <a:r>
              <a:rPr lang="en-US" b="1" dirty="0">
                <a:solidFill>
                  <a:schemeClr val="folHlink"/>
                </a:solidFill>
                <a:latin typeface="Courier New" pitchFamily="49" charset="0"/>
              </a:rPr>
              <a:t>MPI_COMM_WORLD</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4"/>
          <p:cNvSpPr>
            <a:spLocks noGrp="1"/>
          </p:cNvSpPr>
          <p:nvPr>
            <p:ph type="sldNum" sz="quarter" idx="11"/>
          </p:nvPr>
        </p:nvSpPr>
        <p:spPr/>
        <p:txBody>
          <a:bodyPr/>
          <a:lstStyle/>
          <a:p>
            <a:fld id="{1AE16750-108A-4CC8-A76E-19537B7AE4F5}" type="slidenum">
              <a:rPr lang="en-US"/>
              <a:pPr/>
              <a:t>72</a:t>
            </a:fld>
            <a:endParaRPr lang="en-US"/>
          </a:p>
        </p:txBody>
      </p:sp>
      <p:sp>
        <p:nvSpPr>
          <p:cNvPr id="827394" name="Rectangle 2"/>
          <p:cNvSpPr>
            <a:spLocks noGrp="1" noChangeArrowheads="1"/>
          </p:cNvSpPr>
          <p:nvPr>
            <p:ph type="title"/>
          </p:nvPr>
        </p:nvSpPr>
        <p:spPr/>
        <p:txBody>
          <a:bodyPr/>
          <a:lstStyle/>
          <a:p>
            <a:r>
              <a:rPr lang="en-US" sz="3600"/>
              <a:t>MPI Data Types</a:t>
            </a:r>
          </a:p>
        </p:txBody>
      </p:sp>
      <p:graphicFrame>
        <p:nvGraphicFramePr>
          <p:cNvPr id="827395" name="Group 3"/>
          <p:cNvGraphicFramePr>
            <a:graphicFrameLocks noGrp="1"/>
          </p:cNvGraphicFramePr>
          <p:nvPr>
            <p:ph idx="1"/>
          </p:nvPr>
        </p:nvGraphicFramePr>
        <p:xfrm>
          <a:off x="609600" y="1371600"/>
          <a:ext cx="7924800" cy="2409826"/>
        </p:xfrm>
        <a:graphic>
          <a:graphicData uri="http://schemas.openxmlformats.org/drawingml/2006/table">
            <a:tbl>
              <a:tblPr/>
              <a:tblGrid>
                <a:gridCol w="1143000"/>
                <a:gridCol w="1752600"/>
                <a:gridCol w="1600200"/>
                <a:gridCol w="3429000"/>
              </a:tblGrid>
              <a:tr h="457200">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C</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Fortran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r>
              <a:tr h="3810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CHARACTER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MPI_CHARACTER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429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INTEGER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MPI_INTEGER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float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MPI_FLOAT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REAL</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MPI_REAL</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715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 PRECISION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MPI_DOUBLE_PRECISION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827425" name="Text Box 33"/>
          <p:cNvSpPr txBox="1">
            <a:spLocks noChangeArrowheads="1"/>
          </p:cNvSpPr>
          <p:nvPr/>
        </p:nvSpPr>
        <p:spPr bwMode="auto">
          <a:xfrm>
            <a:off x="533400" y="3962400"/>
            <a:ext cx="8001000" cy="822325"/>
          </a:xfrm>
          <a:prstGeom prst="rect">
            <a:avLst/>
          </a:prstGeom>
          <a:noFill/>
          <a:ln w="9525">
            <a:noFill/>
            <a:miter lim="800000"/>
            <a:headEnd/>
            <a:tailEnd/>
          </a:ln>
          <a:effectLst/>
        </p:spPr>
        <p:txBody>
          <a:bodyPr>
            <a:spAutoFit/>
          </a:bodyPr>
          <a:lstStyle/>
          <a:p>
            <a:pPr algn="l"/>
            <a:r>
              <a:rPr lang="en-US" sz="2400"/>
              <a:t>MPI supports several other data types, but most are variations of these, and probably these are all you’ll use.</a:t>
            </a:r>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22638BF-60C4-4162-9224-B55F33138CC4}" type="slidenum">
              <a:rPr lang="en-US"/>
              <a:pPr/>
              <a:t>73</a:t>
            </a:fld>
            <a:endParaRPr lang="en-US"/>
          </a:p>
        </p:txBody>
      </p:sp>
      <p:sp>
        <p:nvSpPr>
          <p:cNvPr id="828418" name="Rectangle 2"/>
          <p:cNvSpPr>
            <a:spLocks noGrp="1" noChangeArrowheads="1"/>
          </p:cNvSpPr>
          <p:nvPr>
            <p:ph type="title"/>
          </p:nvPr>
        </p:nvSpPr>
        <p:spPr/>
        <p:txBody>
          <a:bodyPr/>
          <a:lstStyle/>
          <a:p>
            <a:r>
              <a:rPr lang="en-US" sz="3600"/>
              <a:t>Message Tags</a:t>
            </a:r>
          </a:p>
        </p:txBody>
      </p:sp>
      <p:sp>
        <p:nvSpPr>
          <p:cNvPr id="828419" name="Rectangle 3"/>
          <p:cNvSpPr>
            <a:spLocks noGrp="1" noChangeArrowheads="1"/>
          </p:cNvSpPr>
          <p:nvPr>
            <p:ph type="body" idx="1"/>
          </p:nvPr>
        </p:nvSpPr>
        <p:spPr/>
        <p:txBody>
          <a:bodyPr/>
          <a:lstStyle/>
          <a:p>
            <a:pPr>
              <a:buFont typeface="Wingdings" pitchFamily="2" charset="2"/>
              <a:buNone/>
            </a:pPr>
            <a:r>
              <a:rPr lang="en-US" dirty="0"/>
              <a:t>My daughter was born in mid-December.</a:t>
            </a:r>
          </a:p>
          <a:p>
            <a:pPr>
              <a:buFont typeface="Wingdings" pitchFamily="2" charset="2"/>
              <a:buNone/>
            </a:pPr>
            <a:r>
              <a:rPr lang="en-US" dirty="0"/>
              <a:t>So, if I give her a present in December, how does she know which of these it’s for?</a:t>
            </a:r>
          </a:p>
          <a:p>
            <a:r>
              <a:rPr lang="en-US" dirty="0"/>
              <a:t>Her birthday</a:t>
            </a:r>
          </a:p>
          <a:p>
            <a:r>
              <a:rPr lang="en-US" dirty="0"/>
              <a:t>Christmas</a:t>
            </a:r>
          </a:p>
          <a:p>
            <a:r>
              <a:rPr lang="en-US" dirty="0" smtClean="0"/>
              <a:t>Hanukkah</a:t>
            </a:r>
            <a:endParaRPr lang="en-US" dirty="0"/>
          </a:p>
          <a:p>
            <a:pPr>
              <a:buFont typeface="Wingdings" pitchFamily="2" charset="2"/>
              <a:buNone/>
            </a:pPr>
            <a:r>
              <a:rPr lang="en-US" dirty="0"/>
              <a:t>She knows because of the tag on the present:</a:t>
            </a:r>
          </a:p>
          <a:p>
            <a:r>
              <a:rPr lang="en-US" dirty="0"/>
              <a:t>A little cake and candles means birthday</a:t>
            </a:r>
          </a:p>
          <a:p>
            <a:r>
              <a:rPr lang="en-US" dirty="0"/>
              <a:t>A little tree or a Santa means Christmas</a:t>
            </a:r>
          </a:p>
          <a:p>
            <a:r>
              <a:rPr lang="en-US" dirty="0"/>
              <a:t>A little menorah means </a:t>
            </a:r>
            <a:r>
              <a:rPr lang="en-US" dirty="0" smtClean="0"/>
              <a:t>Hanukkah</a:t>
            </a:r>
            <a:endParaRPr lang="en-US" dirty="0"/>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B8FDEF3-F0E6-4C31-AF48-3DA0E5F2B3DA}" type="slidenum">
              <a:rPr lang="en-US"/>
              <a:pPr/>
              <a:t>74</a:t>
            </a:fld>
            <a:endParaRPr lang="en-US"/>
          </a:p>
        </p:txBody>
      </p:sp>
      <p:sp>
        <p:nvSpPr>
          <p:cNvPr id="829442" name="Rectangle 2"/>
          <p:cNvSpPr>
            <a:spLocks noGrp="1" noChangeArrowheads="1"/>
          </p:cNvSpPr>
          <p:nvPr>
            <p:ph type="title"/>
          </p:nvPr>
        </p:nvSpPr>
        <p:spPr/>
        <p:txBody>
          <a:bodyPr/>
          <a:lstStyle/>
          <a:p>
            <a:r>
              <a:rPr lang="en-US"/>
              <a:t>Message Tags</a:t>
            </a:r>
          </a:p>
        </p:txBody>
      </p:sp>
      <p:sp>
        <p:nvSpPr>
          <p:cNvPr id="829443" name="Rectangle 3"/>
          <p:cNvSpPr>
            <a:spLocks noGrp="1" noChangeArrowheads="1"/>
          </p:cNvSpPr>
          <p:nvPr>
            <p:ph type="body" idx="1"/>
          </p:nvPr>
        </p:nvSpPr>
        <p:spPr>
          <a:xfrm>
            <a:off x="533400" y="1219200"/>
            <a:ext cx="8153400" cy="4876800"/>
          </a:xfrm>
        </p:spPr>
        <p:txBody>
          <a:bodyPr/>
          <a:lstStyle/>
          <a:p>
            <a:pPr>
              <a:buFont typeface="Wingdings" pitchFamily="2" charset="2"/>
              <a:buNone/>
            </a:pPr>
            <a:r>
              <a:rPr lang="en-US" sz="2000" b="1" dirty="0">
                <a:solidFill>
                  <a:srgbClr val="000000"/>
                </a:solidFill>
                <a:latin typeface="Courier New" pitchFamily="49" charset="0"/>
              </a:rPr>
              <a:t> for (source = 0; source &lt; </a:t>
            </a:r>
            <a:r>
              <a:rPr lang="en-US" sz="2000" b="1" dirty="0" err="1">
                <a:solidFill>
                  <a:srgbClr val="000000"/>
                </a:solidFill>
                <a:latin typeface="Courier New" pitchFamily="49" charset="0"/>
              </a:rPr>
              <a:t>num_procs</a:t>
            </a:r>
            <a:r>
              <a:rPr lang="en-US" sz="2000" b="1" dirty="0">
                <a:solidFill>
                  <a:srgbClr val="000000"/>
                </a:solidFill>
                <a:latin typeface="Courier New" pitchFamily="49" charset="0"/>
              </a:rPr>
              <a:t>; source++) {</a:t>
            </a:r>
          </a:p>
          <a:p>
            <a:pPr>
              <a:lnSpc>
                <a:spcPct val="70000"/>
              </a:lnSpc>
              <a:buFont typeface="Wingdings" pitchFamily="2" charset="2"/>
              <a:buNone/>
            </a:pPr>
            <a:r>
              <a:rPr lang="en-US" sz="2000" b="1" dirty="0">
                <a:solidFill>
                  <a:srgbClr val="000000"/>
                </a:solidFill>
                <a:latin typeface="Courier New" pitchFamily="49" charset="0"/>
              </a:rPr>
              <a:t>   if (source != </a:t>
            </a:r>
            <a:r>
              <a:rPr lang="en-US" sz="2000" b="1" dirty="0" err="1">
                <a:solidFill>
                  <a:srgbClr val="000000"/>
                </a:solidFill>
                <a:latin typeface="Courier New" pitchFamily="49" charset="0"/>
              </a:rPr>
              <a:t>server_rank</a:t>
            </a:r>
            <a:r>
              <a:rPr lang="en-US" sz="2000" b="1" dirty="0">
                <a:solidFill>
                  <a:srgbClr val="000000"/>
                </a:solidFill>
                <a:latin typeface="Courier New" pitchFamily="49" charset="0"/>
              </a:rPr>
              <a:t>) {</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err="1">
                <a:solidFill>
                  <a:srgbClr val="000000"/>
                </a:solidFill>
                <a:latin typeface="Courier New" pitchFamily="49" charset="0"/>
              </a:rPr>
              <a:t>mpi_error_code</a:t>
            </a:r>
            <a:r>
              <a:rPr lang="en-US" sz="2000" b="1" dirty="0">
                <a:solidFill>
                  <a:srgbClr val="000000"/>
                </a:solidFill>
                <a:latin typeface="Courier New" pitchFamily="49" charset="0"/>
              </a:rPr>
              <a:t> =</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err="1">
                <a:solidFill>
                  <a:schemeClr val="folHlink"/>
                </a:solidFill>
                <a:latin typeface="Courier New" pitchFamily="49" charset="0"/>
              </a:rPr>
              <a:t>MPI_Recv</a:t>
            </a:r>
            <a:r>
              <a:rPr lang="en-US" sz="2000" b="1" dirty="0">
                <a:solidFill>
                  <a:srgbClr val="000000"/>
                </a:solidFill>
                <a:latin typeface="Courier New" pitchFamily="49" charset="0"/>
              </a:rPr>
              <a:t>(message, </a:t>
            </a:r>
            <a:r>
              <a:rPr lang="en-US" sz="2000" b="1" dirty="0" err="1">
                <a:solidFill>
                  <a:srgbClr val="000000"/>
                </a:solidFill>
                <a:latin typeface="Courier New" pitchFamily="49" charset="0"/>
              </a:rPr>
              <a:t>maximum_message_length</a:t>
            </a:r>
            <a:r>
              <a:rPr lang="en-US" sz="2000" b="1" dirty="0">
                <a:solidFill>
                  <a:srgbClr val="000000"/>
                </a:solidFill>
                <a:latin typeface="Courier New" pitchFamily="49" charset="0"/>
              </a:rPr>
              <a:t> + 1,</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a:solidFill>
                  <a:schemeClr val="folHlink"/>
                </a:solidFill>
                <a:latin typeface="Courier New" pitchFamily="49" charset="0"/>
              </a:rPr>
              <a:t>MPI_CHAR</a:t>
            </a:r>
            <a:r>
              <a:rPr lang="en-US" sz="2000" b="1" dirty="0">
                <a:solidFill>
                  <a:srgbClr val="000000"/>
                </a:solidFill>
                <a:latin typeface="Courier New" pitchFamily="49" charset="0"/>
              </a:rPr>
              <a:t>, </a:t>
            </a:r>
            <a:r>
              <a:rPr lang="en-US" sz="2000" b="1" dirty="0">
                <a:solidFill>
                  <a:srgbClr val="FF0000"/>
                </a:solidFill>
                <a:latin typeface="Courier New" pitchFamily="49" charset="0"/>
              </a:rPr>
              <a:t>source</a:t>
            </a:r>
            <a:r>
              <a:rPr lang="en-US" sz="2000" b="1" dirty="0">
                <a:solidFill>
                  <a:srgbClr val="000000"/>
                </a:solidFill>
                <a:latin typeface="Courier New" pitchFamily="49" charset="0"/>
              </a:rPr>
              <a:t>, tag,</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a:solidFill>
                  <a:schemeClr val="folHlink"/>
                </a:solidFill>
                <a:latin typeface="Courier New" pitchFamily="49" charset="0"/>
              </a:rPr>
              <a:t>MPI_COMM_WORLD</a:t>
            </a:r>
            <a:r>
              <a:rPr lang="en-US" sz="2000" b="1" dirty="0">
                <a:solidFill>
                  <a:srgbClr val="000000"/>
                </a:solidFill>
                <a:latin typeface="Courier New" pitchFamily="49" charset="0"/>
              </a:rPr>
              <a:t>, &amp;status);</a:t>
            </a:r>
          </a:p>
          <a:p>
            <a:pPr>
              <a:lnSpc>
                <a:spcPct val="70000"/>
              </a:lnSpc>
              <a:buFont typeface="Wingdings" pitchFamily="2" charset="2"/>
              <a:buNone/>
            </a:pPr>
            <a:r>
              <a:rPr lang="en-US" sz="2000" b="1" dirty="0">
                <a:solidFill>
                  <a:srgbClr val="000000"/>
                </a:solidFill>
                <a:latin typeface="Courier New" pitchFamily="49" charset="0"/>
              </a:rPr>
              <a:t>     </a:t>
            </a:r>
            <a:r>
              <a:rPr lang="en-US" sz="2000" b="1" dirty="0" err="1">
                <a:solidFill>
                  <a:srgbClr val="000000"/>
                </a:solidFill>
                <a:latin typeface="Courier New" pitchFamily="49" charset="0"/>
              </a:rPr>
              <a:t>fprintf</a:t>
            </a:r>
            <a:r>
              <a:rPr lang="en-US" sz="2000" b="1" dirty="0">
                <a:solidFill>
                  <a:srgbClr val="000000"/>
                </a:solidFill>
                <a:latin typeface="Courier New" pitchFamily="49" charset="0"/>
              </a:rPr>
              <a:t>(</a:t>
            </a:r>
            <a:r>
              <a:rPr lang="en-US" sz="2000" b="1" dirty="0" err="1">
                <a:solidFill>
                  <a:srgbClr val="000000"/>
                </a:solidFill>
                <a:latin typeface="Courier New" pitchFamily="49" charset="0"/>
              </a:rPr>
              <a:t>stderr</a:t>
            </a:r>
            <a:r>
              <a:rPr lang="en-US" sz="2000" b="1" dirty="0">
                <a:solidFill>
                  <a:srgbClr val="000000"/>
                </a:solidFill>
                <a:latin typeface="Courier New" pitchFamily="49" charset="0"/>
              </a:rPr>
              <a:t>, "%s\n", message);</a:t>
            </a:r>
          </a:p>
          <a:p>
            <a:pPr>
              <a:lnSpc>
                <a:spcPct val="70000"/>
              </a:lnSpc>
              <a:buFont typeface="Wingdings" pitchFamily="2" charset="2"/>
              <a:buNone/>
            </a:pPr>
            <a:r>
              <a:rPr lang="en-US" sz="2000" b="1" dirty="0">
                <a:solidFill>
                  <a:srgbClr val="000000"/>
                </a:solidFill>
                <a:latin typeface="Courier New" pitchFamily="49" charset="0"/>
              </a:rPr>
              <a:t>   } /* if (source != </a:t>
            </a:r>
            <a:r>
              <a:rPr lang="en-US" sz="2000" b="1" dirty="0" err="1">
                <a:solidFill>
                  <a:srgbClr val="000000"/>
                </a:solidFill>
                <a:latin typeface="Courier New" pitchFamily="49" charset="0"/>
              </a:rPr>
              <a:t>server_rank</a:t>
            </a:r>
            <a:r>
              <a:rPr lang="en-US" sz="2000" b="1" dirty="0">
                <a:solidFill>
                  <a:srgbClr val="000000"/>
                </a:solidFill>
                <a:latin typeface="Courier New" pitchFamily="49" charset="0"/>
              </a:rPr>
              <a:t>) */</a:t>
            </a:r>
          </a:p>
          <a:p>
            <a:pPr>
              <a:lnSpc>
                <a:spcPct val="70000"/>
              </a:lnSpc>
              <a:buFont typeface="Wingdings" pitchFamily="2" charset="2"/>
              <a:buNone/>
            </a:pPr>
            <a:r>
              <a:rPr lang="en-US" sz="2000" b="1" dirty="0">
                <a:solidFill>
                  <a:srgbClr val="000000"/>
                </a:solidFill>
                <a:latin typeface="Courier New" pitchFamily="49" charset="0"/>
              </a:rPr>
              <a:t> } /* for source */</a:t>
            </a:r>
          </a:p>
          <a:p>
            <a:pPr>
              <a:buFont typeface="Wingdings" pitchFamily="2" charset="2"/>
              <a:buNone/>
            </a:pPr>
            <a:r>
              <a:rPr lang="en-US" dirty="0"/>
              <a:t>The greetings are </a:t>
            </a:r>
            <a:r>
              <a:rPr lang="en-US" b="1" u="sng" dirty="0">
                <a:solidFill>
                  <a:srgbClr val="A50021"/>
                </a:solidFill>
              </a:rPr>
              <a:t>printed</a:t>
            </a:r>
            <a:r>
              <a:rPr lang="en-US" dirty="0"/>
              <a:t> in </a:t>
            </a:r>
            <a:r>
              <a:rPr lang="en-US" b="1" u="sng" dirty="0"/>
              <a:t>deterministic</a:t>
            </a:r>
            <a:r>
              <a:rPr lang="en-US" dirty="0"/>
              <a:t> order not because messages are sent and received in order, but because each has a </a:t>
            </a:r>
            <a:r>
              <a:rPr lang="en-US" b="1" i="1" u="sng" dirty="0">
                <a:solidFill>
                  <a:srgbClr val="A50021"/>
                </a:solidFill>
              </a:rPr>
              <a:t>tag</a:t>
            </a:r>
            <a:r>
              <a:rPr lang="en-US" dirty="0"/>
              <a:t> (message identifier), and</a:t>
            </a:r>
            <a:r>
              <a:rPr lang="en-US" dirty="0">
                <a:latin typeface="Courier New" pitchFamily="49" charset="0"/>
                <a:cs typeface="Courier New" pitchFamily="49" charset="0"/>
              </a:rPr>
              <a:t> </a:t>
            </a:r>
            <a:r>
              <a:rPr lang="en-US" b="1" dirty="0" err="1">
                <a:solidFill>
                  <a:schemeClr val="folHlink"/>
                </a:solidFill>
                <a:latin typeface="Courier New" pitchFamily="49" charset="0"/>
              </a:rPr>
              <a:t>MPI_Recv</a:t>
            </a:r>
            <a:r>
              <a:rPr lang="en-US" dirty="0">
                <a:latin typeface="Courier New" pitchFamily="49" charset="0"/>
                <a:cs typeface="Courier New" pitchFamily="49" charset="0"/>
              </a:rPr>
              <a:t> </a:t>
            </a:r>
            <a:r>
              <a:rPr lang="en-US" dirty="0"/>
              <a:t>asks for a specific message (by tag) from a specific source (by rank).</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7005D317-A4AA-452F-93C9-BC927A56D54E}" type="slidenum">
              <a:rPr lang="en-US"/>
              <a:pPr/>
              <a:t>75</a:t>
            </a:fld>
            <a:endParaRPr lang="en-US"/>
          </a:p>
        </p:txBody>
      </p:sp>
      <p:sp>
        <p:nvSpPr>
          <p:cNvPr id="830466" name="Rectangle 2"/>
          <p:cNvSpPr>
            <a:spLocks noGrp="1" noChangeArrowheads="1"/>
          </p:cNvSpPr>
          <p:nvPr>
            <p:ph type="title"/>
          </p:nvPr>
        </p:nvSpPr>
        <p:spPr/>
        <p:txBody>
          <a:bodyPr/>
          <a:lstStyle/>
          <a:p>
            <a:r>
              <a:rPr lang="en-US"/>
              <a:t>Parallelism is Nondeterministic</a:t>
            </a:r>
          </a:p>
        </p:txBody>
      </p:sp>
      <p:sp>
        <p:nvSpPr>
          <p:cNvPr id="830467"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sz="2000" b="1">
                <a:solidFill>
                  <a:srgbClr val="000000"/>
                </a:solidFill>
                <a:latin typeface="Courier New" pitchFamily="49" charset="0"/>
              </a:rPr>
              <a:t> for (source = 0; source &lt; num_procs; source++) {</a:t>
            </a:r>
          </a:p>
          <a:p>
            <a:pPr>
              <a:lnSpc>
                <a:spcPct val="70000"/>
              </a:lnSpc>
              <a:buFont typeface="Wingdings" pitchFamily="2" charset="2"/>
              <a:buNone/>
            </a:pPr>
            <a:r>
              <a:rPr lang="en-US" sz="2000" b="1">
                <a:solidFill>
                  <a:srgbClr val="000000"/>
                </a:solidFill>
                <a:latin typeface="Courier New" pitchFamily="49" charset="0"/>
              </a:rPr>
              <a:t>   if (source != server_rank) {</a:t>
            </a:r>
          </a:p>
          <a:p>
            <a:pPr>
              <a:lnSpc>
                <a:spcPct val="70000"/>
              </a:lnSpc>
              <a:buFont typeface="Wingdings" pitchFamily="2" charset="2"/>
              <a:buNone/>
            </a:pPr>
            <a:r>
              <a:rPr lang="en-US" sz="2000" b="1">
                <a:solidFill>
                  <a:srgbClr val="000000"/>
                </a:solidFill>
                <a:latin typeface="Courier New" pitchFamily="49" charset="0"/>
              </a:rPr>
              <a:t>     mpi_error_code =</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MPI_Recv</a:t>
            </a:r>
            <a:r>
              <a:rPr lang="en-US" sz="2000" b="1">
                <a:solidFill>
                  <a:srgbClr val="000000"/>
                </a:solidFill>
                <a:latin typeface="Courier New" pitchFamily="49" charset="0"/>
              </a:rPr>
              <a:t>(message, maximum_message_length + 1,</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MPI_CHAR</a:t>
            </a:r>
            <a:r>
              <a:rPr lang="en-US" sz="2000" b="1">
                <a:solidFill>
                  <a:srgbClr val="000000"/>
                </a:solidFill>
                <a:latin typeface="Courier New" pitchFamily="49" charset="0"/>
              </a:rPr>
              <a:t>, </a:t>
            </a:r>
            <a:r>
              <a:rPr lang="en-US" sz="2000" b="1">
                <a:solidFill>
                  <a:schemeClr val="folHlink"/>
                </a:solidFill>
                <a:latin typeface="Courier New" pitchFamily="49" charset="0"/>
              </a:rPr>
              <a:t>MPI_ANY_SOURCE</a:t>
            </a:r>
            <a:r>
              <a:rPr lang="en-US" sz="2000" b="1">
                <a:solidFill>
                  <a:srgbClr val="000000"/>
                </a:solidFill>
                <a:latin typeface="Courier New" pitchFamily="49" charset="0"/>
              </a:rPr>
              <a:t>, tag,</a:t>
            </a:r>
          </a:p>
          <a:p>
            <a:pPr>
              <a:lnSpc>
                <a:spcPct val="70000"/>
              </a:lnSpc>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MPI_COMM_WORLD</a:t>
            </a:r>
            <a:r>
              <a:rPr lang="en-US" sz="2000" b="1">
                <a:solidFill>
                  <a:srgbClr val="000000"/>
                </a:solidFill>
                <a:latin typeface="Courier New" pitchFamily="49" charset="0"/>
              </a:rPr>
              <a:t>, &amp;status);</a:t>
            </a:r>
          </a:p>
          <a:p>
            <a:pPr>
              <a:lnSpc>
                <a:spcPct val="70000"/>
              </a:lnSpc>
              <a:buFont typeface="Wingdings" pitchFamily="2" charset="2"/>
              <a:buNone/>
            </a:pPr>
            <a:r>
              <a:rPr lang="en-US" sz="2000" b="1">
                <a:solidFill>
                  <a:srgbClr val="000000"/>
                </a:solidFill>
                <a:latin typeface="Courier New" pitchFamily="49" charset="0"/>
              </a:rPr>
              <a:t>     fprintf(stderr, "%s\n", message);</a:t>
            </a:r>
          </a:p>
          <a:p>
            <a:pPr>
              <a:lnSpc>
                <a:spcPct val="70000"/>
              </a:lnSpc>
              <a:buFont typeface="Wingdings" pitchFamily="2" charset="2"/>
              <a:buNone/>
            </a:pPr>
            <a:r>
              <a:rPr lang="en-US" sz="2000" b="1">
                <a:solidFill>
                  <a:srgbClr val="000000"/>
                </a:solidFill>
                <a:latin typeface="Courier New" pitchFamily="49" charset="0"/>
              </a:rPr>
              <a:t>   } /* if (source != server_rank) */</a:t>
            </a:r>
          </a:p>
          <a:p>
            <a:pPr>
              <a:lnSpc>
                <a:spcPct val="70000"/>
              </a:lnSpc>
              <a:buFont typeface="Wingdings" pitchFamily="2" charset="2"/>
              <a:buNone/>
            </a:pPr>
            <a:r>
              <a:rPr lang="en-US" sz="2000" b="1">
                <a:solidFill>
                  <a:srgbClr val="000000"/>
                </a:solidFill>
                <a:latin typeface="Courier New" pitchFamily="49" charset="0"/>
              </a:rPr>
              <a:t> } /* for source */</a:t>
            </a:r>
          </a:p>
          <a:p>
            <a:pPr>
              <a:buFont typeface="Wingdings" pitchFamily="2" charset="2"/>
              <a:buNone/>
            </a:pPr>
            <a:r>
              <a:rPr lang="en-US"/>
              <a:t>But here the greetings are </a:t>
            </a:r>
            <a:r>
              <a:rPr lang="en-US" b="1" u="sng">
                <a:solidFill>
                  <a:srgbClr val="A50021"/>
                </a:solidFill>
              </a:rPr>
              <a:t>printed</a:t>
            </a:r>
            <a:r>
              <a:rPr lang="en-US"/>
              <a:t> in </a:t>
            </a:r>
            <a:r>
              <a:rPr lang="en-US" b="1" u="sng"/>
              <a:t>non-deterministic</a:t>
            </a:r>
            <a:r>
              <a:rPr lang="en-US"/>
              <a:t> order.</a:t>
            </a:r>
          </a:p>
        </p:txBody>
      </p:sp>
      <p:sp>
        <p:nvSpPr>
          <p:cNvPr id="830468" name="Oval 4"/>
          <p:cNvSpPr>
            <a:spLocks noChangeArrowheads="1"/>
          </p:cNvSpPr>
          <p:nvPr/>
        </p:nvSpPr>
        <p:spPr bwMode="auto">
          <a:xfrm>
            <a:off x="3200400" y="2362200"/>
            <a:ext cx="2590800" cy="381000"/>
          </a:xfrm>
          <a:prstGeom prst="ellipse">
            <a:avLst/>
          </a:prstGeom>
          <a:noFill/>
          <a:ln w="38100">
            <a:solidFill>
              <a:srgbClr val="000000"/>
            </a:solidFill>
            <a:round/>
            <a:headEnd/>
            <a:tailEnd/>
          </a:ln>
          <a:effectLst/>
        </p:spPr>
        <p:txBody>
          <a:bodyPr wrap="none" anchor="ctr"/>
          <a:lstStyle/>
          <a:p>
            <a:endParaRPr lang="en-US"/>
          </a:p>
        </p:txBody>
      </p:sp>
      <p:sp>
        <p:nvSpPr>
          <p:cNvPr id="7"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FD37B662-1517-4174-8EE5-79B63FA2E4F6}" type="slidenum">
              <a:rPr lang="en-US"/>
              <a:pPr/>
              <a:t>76</a:t>
            </a:fld>
            <a:endParaRPr lang="en-US"/>
          </a:p>
        </p:txBody>
      </p:sp>
      <p:sp>
        <p:nvSpPr>
          <p:cNvPr id="831490" name="Rectangle 2"/>
          <p:cNvSpPr>
            <a:spLocks noGrp="1" noChangeArrowheads="1"/>
          </p:cNvSpPr>
          <p:nvPr>
            <p:ph type="title"/>
          </p:nvPr>
        </p:nvSpPr>
        <p:spPr/>
        <p:txBody>
          <a:bodyPr/>
          <a:lstStyle/>
          <a:p>
            <a:r>
              <a:rPr lang="en-US"/>
              <a:t>Communicators</a:t>
            </a:r>
          </a:p>
        </p:txBody>
      </p:sp>
      <p:sp>
        <p:nvSpPr>
          <p:cNvPr id="831491" name="Rectangle 3"/>
          <p:cNvSpPr>
            <a:spLocks noGrp="1" noChangeArrowheads="1"/>
          </p:cNvSpPr>
          <p:nvPr>
            <p:ph type="body" idx="1"/>
          </p:nvPr>
        </p:nvSpPr>
        <p:spPr/>
        <p:txBody>
          <a:bodyPr/>
          <a:lstStyle/>
          <a:p>
            <a:pPr>
              <a:buFont typeface="Wingdings" pitchFamily="2" charset="2"/>
              <a:buNone/>
            </a:pPr>
            <a:r>
              <a:rPr lang="en-US" dirty="0"/>
              <a:t>An MPI communicator is a collection of processes that can send messages to each other.</a:t>
            </a:r>
          </a:p>
          <a:p>
            <a:pPr>
              <a:buFont typeface="Wingdings" pitchFamily="2" charset="2"/>
              <a:buNone/>
            </a:pPr>
            <a:r>
              <a:rPr lang="en-US" b="1" dirty="0">
                <a:solidFill>
                  <a:schemeClr val="folHlink"/>
                </a:solidFill>
                <a:latin typeface="Courier New" pitchFamily="49" charset="0"/>
              </a:rPr>
              <a:t>MPI_COMM_WORLD</a:t>
            </a:r>
            <a:r>
              <a:rPr lang="en-US" dirty="0">
                <a:latin typeface="Courier New" pitchFamily="49" charset="0"/>
                <a:cs typeface="Courier New" pitchFamily="49" charset="0"/>
              </a:rPr>
              <a:t> </a:t>
            </a:r>
            <a:r>
              <a:rPr lang="en-US" dirty="0"/>
              <a:t>is the default communicator; it contains all of the processes. It’s probably the only one you’ll need.</a:t>
            </a:r>
          </a:p>
          <a:p>
            <a:pPr>
              <a:buFont typeface="Wingdings" pitchFamily="2" charset="2"/>
              <a:buNone/>
            </a:pPr>
            <a:r>
              <a:rPr lang="en-US" dirty="0"/>
              <a:t>Some libraries create special library-only communicators, which can simplify keeping track of message tags.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3486C921-6C17-498D-ABB4-EF00A671D43D}" type="slidenum">
              <a:rPr lang="en-US"/>
              <a:pPr/>
              <a:t>77</a:t>
            </a:fld>
            <a:endParaRPr lang="en-US"/>
          </a:p>
        </p:txBody>
      </p:sp>
      <p:sp>
        <p:nvSpPr>
          <p:cNvPr id="832514" name="Rectangle 2"/>
          <p:cNvSpPr>
            <a:spLocks noGrp="1" noChangeArrowheads="1"/>
          </p:cNvSpPr>
          <p:nvPr>
            <p:ph type="title"/>
          </p:nvPr>
        </p:nvSpPr>
        <p:spPr/>
        <p:txBody>
          <a:bodyPr/>
          <a:lstStyle/>
          <a:p>
            <a:r>
              <a:rPr lang="en-US"/>
              <a:t>Broadcasting</a:t>
            </a:r>
          </a:p>
        </p:txBody>
      </p:sp>
      <p:sp>
        <p:nvSpPr>
          <p:cNvPr id="832515" name="Rectangle 3"/>
          <p:cNvSpPr>
            <a:spLocks noGrp="1" noChangeArrowheads="1"/>
          </p:cNvSpPr>
          <p:nvPr>
            <p:ph type="body" idx="1"/>
          </p:nvPr>
        </p:nvSpPr>
        <p:spPr/>
        <p:txBody>
          <a:bodyPr/>
          <a:lstStyle/>
          <a:p>
            <a:pPr>
              <a:lnSpc>
                <a:spcPct val="90000"/>
              </a:lnSpc>
              <a:buFont typeface="Wingdings" pitchFamily="2" charset="2"/>
              <a:buNone/>
            </a:pPr>
            <a:r>
              <a:rPr lang="en-US" dirty="0"/>
              <a:t>What happens if one process has data that everyone else needs to know?</a:t>
            </a:r>
          </a:p>
          <a:p>
            <a:pPr>
              <a:lnSpc>
                <a:spcPct val="90000"/>
              </a:lnSpc>
              <a:buFont typeface="Wingdings" pitchFamily="2" charset="2"/>
              <a:buNone/>
            </a:pPr>
            <a:r>
              <a:rPr lang="en-US" dirty="0"/>
              <a:t>For example, what if the server process needs to send an input value to the others?</a:t>
            </a:r>
          </a:p>
          <a:p>
            <a:pPr>
              <a:lnSpc>
                <a:spcPct val="90000"/>
              </a:lnSpc>
              <a:buFont typeface="Wingdings" pitchFamily="2" charset="2"/>
              <a:buNone/>
            </a:pPr>
            <a:r>
              <a:rPr lang="en-US" b="1" dirty="0" err="1">
                <a:solidFill>
                  <a:schemeClr val="folHlink"/>
                </a:solidFill>
                <a:latin typeface="Courier New" pitchFamily="49" charset="0"/>
              </a:rPr>
              <a:t>MPI_Bcast</a:t>
            </a:r>
            <a:r>
              <a:rPr lang="en-US" b="1" dirty="0">
                <a:solidFill>
                  <a:srgbClr val="000000"/>
                </a:solidFill>
                <a:latin typeface="Courier New" pitchFamily="49" charset="0"/>
              </a:rPr>
              <a:t>(length, 1, </a:t>
            </a:r>
            <a:r>
              <a:rPr lang="en-US" b="1" dirty="0">
                <a:solidFill>
                  <a:schemeClr val="folHlink"/>
                </a:solidFill>
                <a:latin typeface="Courier New" pitchFamily="49" charset="0"/>
              </a:rPr>
              <a:t>MPI_INTEGER</a:t>
            </a:r>
            <a:r>
              <a:rPr lang="en-US" b="1" dirty="0">
                <a:solidFill>
                  <a:srgbClr val="000000"/>
                </a:solidFill>
                <a:latin typeface="Courier New" pitchFamily="49" charset="0"/>
              </a:rPr>
              <a:t>,</a:t>
            </a:r>
          </a:p>
          <a:p>
            <a:pPr>
              <a:lnSpc>
                <a:spcPct val="50000"/>
              </a:lnSpc>
              <a:buFont typeface="Wingdings" pitchFamily="2" charset="2"/>
              <a:buNone/>
            </a:pPr>
            <a:r>
              <a:rPr lang="en-US" b="1" dirty="0">
                <a:solidFill>
                  <a:srgbClr val="000000"/>
                </a:solidFill>
                <a:latin typeface="Courier New" pitchFamily="49" charset="0"/>
              </a:rPr>
              <a:t>  source, </a:t>
            </a:r>
            <a:r>
              <a:rPr lang="en-US" b="1" dirty="0">
                <a:solidFill>
                  <a:schemeClr val="folHlink"/>
                </a:solidFill>
                <a:latin typeface="Courier New" pitchFamily="49" charset="0"/>
              </a:rPr>
              <a:t>MPI_COMM_WORLD</a:t>
            </a:r>
            <a:r>
              <a:rPr lang="en-US" b="1" dirty="0">
                <a:solidFill>
                  <a:srgbClr val="000000"/>
                </a:solidFill>
                <a:latin typeface="Courier New" pitchFamily="49" charset="0"/>
              </a:rPr>
              <a:t>);</a:t>
            </a:r>
          </a:p>
          <a:p>
            <a:pPr>
              <a:lnSpc>
                <a:spcPct val="90000"/>
              </a:lnSpc>
              <a:buFont typeface="Wingdings" pitchFamily="2" charset="2"/>
              <a:buNone/>
            </a:pPr>
            <a:r>
              <a:rPr lang="en-US" dirty="0"/>
              <a:t>Note that </a:t>
            </a:r>
            <a:r>
              <a:rPr lang="en-US" b="1" dirty="0" err="1">
                <a:solidFill>
                  <a:schemeClr val="folHlink"/>
                </a:solidFill>
                <a:latin typeface="Courier New" pitchFamily="49" charset="0"/>
              </a:rPr>
              <a:t>MPI_Bcast</a:t>
            </a:r>
            <a:r>
              <a:rPr lang="en-US" dirty="0"/>
              <a:t> doesn’t use a tag, and that the call is the same for both the sender and all of the receivers.</a:t>
            </a:r>
          </a:p>
          <a:p>
            <a:pPr>
              <a:lnSpc>
                <a:spcPct val="90000"/>
              </a:lnSpc>
              <a:buFont typeface="Wingdings" pitchFamily="2" charset="2"/>
              <a:buNone/>
            </a:pPr>
            <a:r>
              <a:rPr lang="en-US" dirty="0"/>
              <a:t>All processes have to call</a:t>
            </a:r>
            <a:r>
              <a:rPr lang="en-US" dirty="0">
                <a:latin typeface="Courier New" pitchFamily="49" charset="0"/>
                <a:cs typeface="Courier New" pitchFamily="49" charset="0"/>
              </a:rPr>
              <a:t> </a:t>
            </a:r>
            <a:r>
              <a:rPr lang="en-US" b="1" dirty="0" err="1">
                <a:solidFill>
                  <a:schemeClr val="folHlink"/>
                </a:solidFill>
                <a:latin typeface="Courier New" pitchFamily="49" charset="0"/>
              </a:rPr>
              <a:t>MPI_Bcast</a:t>
            </a:r>
            <a:r>
              <a:rPr lang="en-US" dirty="0">
                <a:latin typeface="Courier New" pitchFamily="49" charset="0"/>
                <a:cs typeface="Courier New" pitchFamily="49" charset="0"/>
              </a:rPr>
              <a:t> </a:t>
            </a:r>
            <a:r>
              <a:rPr lang="en-US" dirty="0"/>
              <a:t>at the same time; everyone waits until everyone is done.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BC073E2-3677-4DE7-BBF4-F3A4D00EE7EC}" type="slidenum">
              <a:rPr lang="en-US"/>
              <a:pPr/>
              <a:t>78</a:t>
            </a:fld>
            <a:endParaRPr lang="en-US"/>
          </a:p>
        </p:txBody>
      </p:sp>
      <p:sp>
        <p:nvSpPr>
          <p:cNvPr id="833538" name="Rectangle 2"/>
          <p:cNvSpPr>
            <a:spLocks noGrp="1" noChangeArrowheads="1"/>
          </p:cNvSpPr>
          <p:nvPr>
            <p:ph type="title"/>
          </p:nvPr>
        </p:nvSpPr>
        <p:spPr/>
        <p:txBody>
          <a:bodyPr/>
          <a:lstStyle/>
          <a:p>
            <a:r>
              <a:rPr lang="en-US"/>
              <a:t>Broadcast Example: Setup</a:t>
            </a:r>
          </a:p>
        </p:txBody>
      </p:sp>
      <p:sp>
        <p:nvSpPr>
          <p:cNvPr id="833539" name="Rectangle 3"/>
          <p:cNvSpPr>
            <a:spLocks noGrp="1" noChangeArrowheads="1"/>
          </p:cNvSpPr>
          <p:nvPr>
            <p:ph type="body" idx="1"/>
          </p:nvPr>
        </p:nvSpPr>
        <p:spPr>
          <a:xfrm>
            <a:off x="609600" y="1219200"/>
            <a:ext cx="8077200" cy="4953000"/>
          </a:xfrm>
        </p:spPr>
        <p:txBody>
          <a:bodyPr/>
          <a:lstStyle/>
          <a:p>
            <a:pPr>
              <a:lnSpc>
                <a:spcPct val="80000"/>
              </a:lnSpc>
              <a:buFont typeface="Wingdings" pitchFamily="2" charset="2"/>
              <a:buNone/>
            </a:pPr>
            <a:r>
              <a:rPr lang="en-US" sz="1600" b="1">
                <a:solidFill>
                  <a:srgbClr val="000000"/>
                </a:solidFill>
                <a:latin typeface="Courier New" pitchFamily="49" charset="0"/>
              </a:rPr>
              <a:t>PROGRAM broadcast</a:t>
            </a:r>
          </a:p>
          <a:p>
            <a:pPr>
              <a:lnSpc>
                <a:spcPct val="80000"/>
              </a:lnSpc>
              <a:buFont typeface="Wingdings" pitchFamily="2" charset="2"/>
              <a:buNone/>
            </a:pPr>
            <a:r>
              <a:rPr lang="en-US" sz="1600" b="1">
                <a:solidFill>
                  <a:srgbClr val="000000"/>
                </a:solidFill>
                <a:latin typeface="Courier New" pitchFamily="49" charset="0"/>
              </a:rPr>
              <a:t>  IMPLICIT NONE</a:t>
            </a:r>
          </a:p>
          <a:p>
            <a:pPr>
              <a:lnSpc>
                <a:spcPct val="80000"/>
              </a:lnSpc>
              <a:buFont typeface="Wingdings" pitchFamily="2" charset="2"/>
              <a:buNone/>
            </a:pPr>
            <a:r>
              <a:rPr lang="en-US" sz="1600" b="1">
                <a:solidFill>
                  <a:srgbClr val="000000"/>
                </a:solidFill>
                <a:latin typeface="Courier New" pitchFamily="49" charset="0"/>
              </a:rPr>
              <a:t>  INCLUDE </a:t>
            </a:r>
            <a:r>
              <a:rPr lang="en-US" sz="1600" b="1">
                <a:latin typeface="Courier New" pitchFamily="49" charset="0"/>
              </a:rPr>
              <a:t>"</a:t>
            </a:r>
            <a:r>
              <a:rPr lang="en-US" sz="1600" b="1">
                <a:solidFill>
                  <a:schemeClr val="folHlink"/>
                </a:solidFill>
                <a:latin typeface="Courier New" pitchFamily="49" charset="0"/>
              </a:rPr>
              <a:t>mpif.h</a:t>
            </a:r>
            <a:r>
              <a:rPr lang="en-US" sz="1600" b="1">
                <a:latin typeface="Courier New" pitchFamily="49" charset="0"/>
              </a:rPr>
              <a:t>"</a:t>
            </a:r>
            <a:endParaRPr lang="en-US" sz="1600" b="1">
              <a:solidFill>
                <a:srgbClr val="000000"/>
              </a:solidFill>
              <a:latin typeface="Courier New" pitchFamily="49" charset="0"/>
            </a:endParaRPr>
          </a:p>
          <a:p>
            <a:pPr>
              <a:lnSpc>
                <a:spcPct val="80000"/>
              </a:lnSpc>
              <a:buFont typeface="Wingdings" pitchFamily="2" charset="2"/>
              <a:buNone/>
            </a:pPr>
            <a:r>
              <a:rPr lang="en-US" sz="1600" b="1">
                <a:solidFill>
                  <a:srgbClr val="000000"/>
                </a:solidFill>
                <a:latin typeface="Courier New" pitchFamily="49" charset="0"/>
              </a:rPr>
              <a:t>  INTEGER,PARAMETER :: server = 0</a:t>
            </a:r>
          </a:p>
          <a:p>
            <a:pPr>
              <a:lnSpc>
                <a:spcPct val="80000"/>
              </a:lnSpc>
              <a:buFont typeface="Wingdings" pitchFamily="2" charset="2"/>
              <a:buNone/>
            </a:pPr>
            <a:r>
              <a:rPr lang="en-US" sz="1600" b="1">
                <a:solidFill>
                  <a:srgbClr val="000000"/>
                </a:solidFill>
                <a:latin typeface="Courier New" pitchFamily="49" charset="0"/>
              </a:rPr>
              <a:t>  INTEGER,PARAMETER :: source = server</a:t>
            </a:r>
          </a:p>
          <a:p>
            <a:pPr>
              <a:lnSpc>
                <a:spcPct val="80000"/>
              </a:lnSpc>
              <a:buFont typeface="Wingdings" pitchFamily="2" charset="2"/>
              <a:buNone/>
            </a:pPr>
            <a:r>
              <a:rPr lang="en-US" sz="1600" b="1">
                <a:solidFill>
                  <a:srgbClr val="000000"/>
                </a:solidFill>
                <a:latin typeface="Courier New" pitchFamily="49" charset="0"/>
              </a:rPr>
              <a:t>  INTEGER,DIMENSION(:),ALLOCATABLE :: array</a:t>
            </a:r>
          </a:p>
          <a:p>
            <a:pPr>
              <a:lnSpc>
                <a:spcPct val="80000"/>
              </a:lnSpc>
              <a:buFont typeface="Wingdings" pitchFamily="2" charset="2"/>
              <a:buNone/>
            </a:pPr>
            <a:r>
              <a:rPr lang="en-US" sz="1600" b="1">
                <a:solidFill>
                  <a:srgbClr val="000000"/>
                </a:solidFill>
                <a:latin typeface="Courier New" pitchFamily="49" charset="0"/>
              </a:rPr>
              <a:t>  INTEGER :: length, memory_status</a:t>
            </a:r>
          </a:p>
          <a:p>
            <a:pPr>
              <a:lnSpc>
                <a:spcPct val="80000"/>
              </a:lnSpc>
              <a:buFont typeface="Wingdings" pitchFamily="2" charset="2"/>
              <a:buNone/>
            </a:pPr>
            <a:r>
              <a:rPr lang="en-US" sz="1600" b="1">
                <a:solidFill>
                  <a:srgbClr val="000000"/>
                </a:solidFill>
                <a:latin typeface="Courier New" pitchFamily="49" charset="0"/>
              </a:rPr>
              <a:t>  INTEGER :: num_procs, my_rank, mpi_error_code</a:t>
            </a:r>
          </a:p>
          <a:p>
            <a:pPr>
              <a:lnSpc>
                <a:spcPct val="50000"/>
              </a:lnSpc>
              <a:buFont typeface="Wingdings" pitchFamily="2" charset="2"/>
              <a:buNone/>
            </a:pPr>
            <a:endParaRPr lang="en-US" sz="1600" b="1">
              <a:solidFill>
                <a:srgbClr val="000000"/>
              </a:solidFill>
              <a:latin typeface="Courier New" pitchFamily="49" charset="0"/>
            </a:endParaRPr>
          </a:p>
          <a:p>
            <a:pPr>
              <a:lnSpc>
                <a:spcPct val="60000"/>
              </a:lnSpc>
              <a:buFont typeface="Wingdings" pitchFamily="2" charset="2"/>
              <a:buNone/>
            </a:pPr>
            <a:r>
              <a:rPr lang="en-US" sz="1600" b="1">
                <a:solidFill>
                  <a:srgbClr val="000000"/>
                </a:solidFill>
                <a:latin typeface="Courier New" pitchFamily="49" charset="0"/>
              </a:rPr>
              <a:t>  CALL </a:t>
            </a:r>
            <a:r>
              <a:rPr lang="en-US" sz="1600" b="1">
                <a:solidFill>
                  <a:schemeClr val="folHlink"/>
                </a:solidFill>
                <a:latin typeface="Courier New" pitchFamily="49" charset="0"/>
              </a:rPr>
              <a:t>MPI_Init</a:t>
            </a:r>
            <a:r>
              <a:rPr lang="en-US" sz="1600" b="1">
                <a:solidFill>
                  <a:srgbClr val="000000"/>
                </a:solidFill>
                <a:latin typeface="Courier New" pitchFamily="49" charset="0"/>
              </a:rPr>
              <a:t>(mpi_error_code)</a:t>
            </a:r>
          </a:p>
          <a:p>
            <a:pPr>
              <a:lnSpc>
                <a:spcPct val="80000"/>
              </a:lnSpc>
              <a:buFont typeface="Wingdings" pitchFamily="2" charset="2"/>
              <a:buNone/>
            </a:pPr>
            <a:r>
              <a:rPr lang="en-US" sz="1600" b="1">
                <a:solidFill>
                  <a:srgbClr val="000000"/>
                </a:solidFill>
                <a:latin typeface="Courier New" pitchFamily="49" charset="0"/>
              </a:rPr>
              <a:t>  CALL </a:t>
            </a:r>
            <a:r>
              <a:rPr lang="en-US" sz="1600" b="1">
                <a:solidFill>
                  <a:schemeClr val="folHlink"/>
                </a:solidFill>
                <a:latin typeface="Courier New" pitchFamily="49" charset="0"/>
              </a:rPr>
              <a:t>MPI_Comm_rank</a:t>
            </a:r>
            <a:r>
              <a:rPr lang="en-US" sz="1600" b="1">
                <a:solidFill>
                  <a:srgbClr val="000000"/>
                </a:solidFill>
                <a:latin typeface="Courier New" pitchFamily="49" charset="0"/>
              </a:rPr>
              <a:t>(</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 my_rank,   &amp;</a:t>
            </a:r>
          </a:p>
          <a:p>
            <a:pPr>
              <a:lnSpc>
                <a:spcPct val="80000"/>
              </a:lnSpc>
              <a:buFont typeface="Wingdings" pitchFamily="2" charset="2"/>
              <a:buNone/>
            </a:pPr>
            <a:r>
              <a:rPr lang="en-US" sz="1600" b="1">
                <a:solidFill>
                  <a:srgbClr val="000000"/>
                </a:solidFill>
                <a:latin typeface="Courier New" pitchFamily="49" charset="0"/>
              </a:rPr>
              <a:t> &amp;       mpi_error_code)</a:t>
            </a:r>
          </a:p>
          <a:p>
            <a:pPr>
              <a:lnSpc>
                <a:spcPct val="80000"/>
              </a:lnSpc>
              <a:buFont typeface="Wingdings" pitchFamily="2" charset="2"/>
              <a:buNone/>
            </a:pPr>
            <a:r>
              <a:rPr lang="en-US" sz="1600" b="1">
                <a:solidFill>
                  <a:srgbClr val="000000"/>
                </a:solidFill>
                <a:latin typeface="Courier New" pitchFamily="49" charset="0"/>
              </a:rPr>
              <a:t>  CALL </a:t>
            </a:r>
            <a:r>
              <a:rPr lang="en-US" sz="1600" b="1">
                <a:solidFill>
                  <a:schemeClr val="folHlink"/>
                </a:solidFill>
                <a:latin typeface="Courier New" pitchFamily="49" charset="0"/>
              </a:rPr>
              <a:t>MPI_Comm_size</a:t>
            </a:r>
            <a:r>
              <a:rPr lang="en-US" sz="1600" b="1">
                <a:solidFill>
                  <a:srgbClr val="000000"/>
                </a:solidFill>
                <a:latin typeface="Courier New" pitchFamily="49" charset="0"/>
              </a:rPr>
              <a:t>(</a:t>
            </a:r>
            <a:r>
              <a:rPr lang="en-US" sz="1600" b="1">
                <a:solidFill>
                  <a:schemeClr val="folHlink"/>
                </a:solidFill>
                <a:latin typeface="Courier New" pitchFamily="49" charset="0"/>
              </a:rPr>
              <a:t>MPI_COMM_WORLD</a:t>
            </a:r>
            <a:r>
              <a:rPr lang="en-US" sz="1600" b="1">
                <a:solidFill>
                  <a:srgbClr val="000000"/>
                </a:solidFill>
                <a:latin typeface="Courier New" pitchFamily="49" charset="0"/>
              </a:rPr>
              <a:t>, num_procs, &amp;</a:t>
            </a:r>
          </a:p>
          <a:p>
            <a:pPr>
              <a:lnSpc>
                <a:spcPct val="80000"/>
              </a:lnSpc>
              <a:buFont typeface="Wingdings" pitchFamily="2" charset="2"/>
              <a:buNone/>
            </a:pPr>
            <a:r>
              <a:rPr lang="en-US" sz="1600" b="1">
                <a:solidFill>
                  <a:srgbClr val="000000"/>
                </a:solidFill>
                <a:latin typeface="Courier New" pitchFamily="49" charset="0"/>
              </a:rPr>
              <a:t> &amp;       mpi_error_code)</a:t>
            </a:r>
          </a:p>
          <a:p>
            <a:pPr>
              <a:lnSpc>
                <a:spcPct val="80000"/>
              </a:lnSpc>
              <a:buFont typeface="Wingdings" pitchFamily="2" charset="2"/>
              <a:buNone/>
            </a:pPr>
            <a:r>
              <a:rPr lang="en-US" sz="1600" b="1" i="1">
                <a:solidFill>
                  <a:srgbClr val="339933"/>
                </a:solidFill>
              </a:rPr>
              <a:t>    </a:t>
            </a:r>
            <a:r>
              <a:rPr lang="en-US" sz="1600" b="1" i="1">
                <a:solidFill>
                  <a:schemeClr val="hlink"/>
                </a:solidFill>
              </a:rPr>
              <a:t>[input]</a:t>
            </a:r>
          </a:p>
          <a:p>
            <a:pPr>
              <a:lnSpc>
                <a:spcPct val="80000"/>
              </a:lnSpc>
              <a:buFont typeface="Wingdings" pitchFamily="2" charset="2"/>
              <a:buNone/>
            </a:pPr>
            <a:r>
              <a:rPr lang="en-US" sz="1600" b="1" i="1">
                <a:solidFill>
                  <a:srgbClr val="339933"/>
                </a:solidFill>
              </a:rPr>
              <a:t>    </a:t>
            </a:r>
            <a:r>
              <a:rPr lang="en-US" sz="1600" b="1" i="1">
                <a:solidFill>
                  <a:schemeClr val="hlink"/>
                </a:solidFill>
              </a:rPr>
              <a:t>[broadcast]</a:t>
            </a:r>
          </a:p>
          <a:p>
            <a:pPr>
              <a:lnSpc>
                <a:spcPct val="80000"/>
              </a:lnSpc>
              <a:buFont typeface="Wingdings" pitchFamily="2" charset="2"/>
              <a:buNone/>
            </a:pPr>
            <a:r>
              <a:rPr lang="en-US" sz="1600" b="1">
                <a:solidFill>
                  <a:srgbClr val="000000"/>
                </a:solidFill>
                <a:latin typeface="Courier New" pitchFamily="49" charset="0"/>
              </a:rPr>
              <a:t>  CALL </a:t>
            </a:r>
            <a:r>
              <a:rPr lang="en-US" sz="1600" b="1">
                <a:solidFill>
                  <a:schemeClr val="folHlink"/>
                </a:solidFill>
                <a:latin typeface="Courier New" pitchFamily="49" charset="0"/>
              </a:rPr>
              <a:t>MPI_Finalize</a:t>
            </a:r>
            <a:r>
              <a:rPr lang="en-US" sz="1600" b="1">
                <a:solidFill>
                  <a:srgbClr val="000000"/>
                </a:solidFill>
                <a:latin typeface="Courier New" pitchFamily="49" charset="0"/>
              </a:rPr>
              <a:t>(mpi_error_code)</a:t>
            </a:r>
          </a:p>
          <a:p>
            <a:pPr>
              <a:lnSpc>
                <a:spcPct val="80000"/>
              </a:lnSpc>
              <a:buFont typeface="Wingdings" pitchFamily="2" charset="2"/>
              <a:buNone/>
            </a:pPr>
            <a:r>
              <a:rPr lang="en-US" sz="1600" b="1">
                <a:solidFill>
                  <a:srgbClr val="000000"/>
                </a:solidFill>
                <a:latin typeface="Courier New" pitchFamily="49" charset="0"/>
              </a:rPr>
              <a:t>END PROGRAM broadcast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1F166111-5E87-4A5B-A581-4980A1D14D1D}" type="slidenum">
              <a:rPr lang="en-US"/>
              <a:pPr/>
              <a:t>79</a:t>
            </a:fld>
            <a:endParaRPr lang="en-US"/>
          </a:p>
        </p:txBody>
      </p:sp>
      <p:sp>
        <p:nvSpPr>
          <p:cNvPr id="834562" name="Rectangle 2"/>
          <p:cNvSpPr>
            <a:spLocks noGrp="1" noChangeArrowheads="1"/>
          </p:cNvSpPr>
          <p:nvPr>
            <p:ph type="title"/>
          </p:nvPr>
        </p:nvSpPr>
        <p:spPr/>
        <p:txBody>
          <a:bodyPr/>
          <a:lstStyle/>
          <a:p>
            <a:r>
              <a:rPr lang="en-US"/>
              <a:t>Broadcast Example: Input</a:t>
            </a:r>
          </a:p>
        </p:txBody>
      </p:sp>
      <p:sp>
        <p:nvSpPr>
          <p:cNvPr id="834563" name="Rectangle 3"/>
          <p:cNvSpPr>
            <a:spLocks noGrp="1" noChangeArrowheads="1"/>
          </p:cNvSpPr>
          <p:nvPr>
            <p:ph type="body" idx="1"/>
          </p:nvPr>
        </p:nvSpPr>
        <p:spPr>
          <a:xfrm>
            <a:off x="609600" y="1219200"/>
            <a:ext cx="8077200" cy="4953000"/>
          </a:xfrm>
        </p:spPr>
        <p:txBody>
          <a:bodyPr/>
          <a:lstStyle/>
          <a:p>
            <a:pPr>
              <a:lnSpc>
                <a:spcPct val="80000"/>
              </a:lnSpc>
              <a:buFont typeface="Wingdings" pitchFamily="2" charset="2"/>
              <a:buNone/>
            </a:pPr>
            <a:r>
              <a:rPr lang="en-US" sz="1600" b="1">
                <a:solidFill>
                  <a:srgbClr val="000000"/>
                </a:solidFill>
                <a:latin typeface="Courier New" pitchFamily="49" charset="0"/>
              </a:rPr>
              <a:t>PROGRAM broadcast</a:t>
            </a:r>
          </a:p>
          <a:p>
            <a:pPr>
              <a:lnSpc>
                <a:spcPct val="80000"/>
              </a:lnSpc>
              <a:buFont typeface="Wingdings" pitchFamily="2" charset="2"/>
              <a:buNone/>
            </a:pPr>
            <a:r>
              <a:rPr lang="en-US" sz="1600" b="1">
                <a:solidFill>
                  <a:srgbClr val="000000"/>
                </a:solidFill>
                <a:latin typeface="Courier New" pitchFamily="49" charset="0"/>
              </a:rPr>
              <a:t>  IMPLICIT NONE</a:t>
            </a:r>
          </a:p>
          <a:p>
            <a:pPr>
              <a:lnSpc>
                <a:spcPct val="80000"/>
              </a:lnSpc>
              <a:buFont typeface="Wingdings" pitchFamily="2" charset="2"/>
              <a:buNone/>
            </a:pPr>
            <a:r>
              <a:rPr lang="en-US" sz="1600" b="1">
                <a:solidFill>
                  <a:srgbClr val="000000"/>
                </a:solidFill>
                <a:latin typeface="Courier New" pitchFamily="49" charset="0"/>
              </a:rPr>
              <a:t>  INCLUDE </a:t>
            </a:r>
            <a:r>
              <a:rPr lang="en-US" sz="1600" b="1">
                <a:latin typeface="Courier New" pitchFamily="49" charset="0"/>
              </a:rPr>
              <a:t>"</a:t>
            </a:r>
            <a:r>
              <a:rPr lang="en-US" sz="1600" b="1">
                <a:solidFill>
                  <a:schemeClr val="folHlink"/>
                </a:solidFill>
                <a:latin typeface="Courier New" pitchFamily="49" charset="0"/>
              </a:rPr>
              <a:t>mpif.h</a:t>
            </a:r>
            <a:r>
              <a:rPr lang="en-US" sz="1600" b="1">
                <a:latin typeface="Courier New" pitchFamily="49" charset="0"/>
              </a:rPr>
              <a:t>"</a:t>
            </a:r>
            <a:endParaRPr lang="en-US" sz="1600" b="1">
              <a:solidFill>
                <a:srgbClr val="000000"/>
              </a:solidFill>
              <a:latin typeface="Courier New" pitchFamily="49" charset="0"/>
            </a:endParaRPr>
          </a:p>
          <a:p>
            <a:pPr>
              <a:lnSpc>
                <a:spcPct val="80000"/>
              </a:lnSpc>
              <a:buFont typeface="Wingdings" pitchFamily="2" charset="2"/>
              <a:buNone/>
            </a:pPr>
            <a:r>
              <a:rPr lang="en-US" sz="1600" b="1">
                <a:solidFill>
                  <a:srgbClr val="000000"/>
                </a:solidFill>
                <a:latin typeface="Courier New" pitchFamily="49" charset="0"/>
              </a:rPr>
              <a:t>  INTEGER,PARAMETER :: server = 0</a:t>
            </a:r>
          </a:p>
          <a:p>
            <a:pPr>
              <a:lnSpc>
                <a:spcPct val="80000"/>
              </a:lnSpc>
              <a:buFont typeface="Wingdings" pitchFamily="2" charset="2"/>
              <a:buNone/>
            </a:pPr>
            <a:r>
              <a:rPr lang="en-US" sz="1600" b="1">
                <a:solidFill>
                  <a:srgbClr val="000000"/>
                </a:solidFill>
                <a:latin typeface="Courier New" pitchFamily="49" charset="0"/>
              </a:rPr>
              <a:t>  INTEGER,PARAMETER :: source = server</a:t>
            </a:r>
          </a:p>
          <a:p>
            <a:pPr>
              <a:lnSpc>
                <a:spcPct val="80000"/>
              </a:lnSpc>
              <a:buFont typeface="Wingdings" pitchFamily="2" charset="2"/>
              <a:buNone/>
            </a:pPr>
            <a:r>
              <a:rPr lang="en-US" sz="1600" b="1">
                <a:solidFill>
                  <a:srgbClr val="000000"/>
                </a:solidFill>
                <a:latin typeface="Courier New" pitchFamily="49" charset="0"/>
              </a:rPr>
              <a:t>  INTEGER,DIMENSION(:),ALLOCATABLE :: array</a:t>
            </a:r>
          </a:p>
          <a:p>
            <a:pPr>
              <a:lnSpc>
                <a:spcPct val="80000"/>
              </a:lnSpc>
              <a:buFont typeface="Wingdings" pitchFamily="2" charset="2"/>
              <a:buNone/>
            </a:pPr>
            <a:r>
              <a:rPr lang="en-US" sz="1600" b="1">
                <a:solidFill>
                  <a:srgbClr val="000000"/>
                </a:solidFill>
                <a:latin typeface="Courier New" pitchFamily="49" charset="0"/>
              </a:rPr>
              <a:t>  INTEGER :: length, memory_status</a:t>
            </a:r>
          </a:p>
          <a:p>
            <a:pPr>
              <a:lnSpc>
                <a:spcPct val="80000"/>
              </a:lnSpc>
              <a:buFont typeface="Wingdings" pitchFamily="2" charset="2"/>
              <a:buNone/>
            </a:pPr>
            <a:r>
              <a:rPr lang="en-US" sz="1600" b="1">
                <a:solidFill>
                  <a:srgbClr val="000000"/>
                </a:solidFill>
                <a:latin typeface="Courier New" pitchFamily="49" charset="0"/>
              </a:rPr>
              <a:t>  INTEGER :: num_procs, my_rank, mpi_error_code</a:t>
            </a:r>
          </a:p>
          <a:p>
            <a:pPr>
              <a:lnSpc>
                <a:spcPct val="0"/>
              </a:lnSpc>
              <a:buFont typeface="Wingdings" pitchFamily="2" charset="2"/>
              <a:buNone/>
            </a:pPr>
            <a:endParaRPr lang="en-US" sz="1600" b="1">
              <a:latin typeface="Courier New" pitchFamily="49" charset="0"/>
            </a:endParaRPr>
          </a:p>
          <a:p>
            <a:pPr>
              <a:lnSpc>
                <a:spcPct val="80000"/>
              </a:lnSpc>
              <a:buFont typeface="Wingdings" pitchFamily="2" charset="2"/>
              <a:buNone/>
            </a:pPr>
            <a:r>
              <a:rPr lang="en-US" sz="1600" b="1" i="1">
                <a:solidFill>
                  <a:srgbClr val="339933"/>
                </a:solidFill>
              </a:rPr>
              <a:t>    </a:t>
            </a:r>
            <a:r>
              <a:rPr lang="en-US" sz="1600" b="1" i="1">
                <a:solidFill>
                  <a:schemeClr val="hlink"/>
                </a:solidFill>
              </a:rPr>
              <a:t>[MPI startup]</a:t>
            </a:r>
          </a:p>
          <a:p>
            <a:pPr>
              <a:lnSpc>
                <a:spcPct val="60000"/>
              </a:lnSpc>
              <a:buFont typeface="Wingdings" pitchFamily="2" charset="2"/>
              <a:buNone/>
            </a:pPr>
            <a:r>
              <a:rPr lang="en-US" sz="1600" b="1">
                <a:latin typeface="Courier New" pitchFamily="49" charset="0"/>
              </a:rPr>
              <a:t>  IF (my_rank == server) THEN</a:t>
            </a:r>
          </a:p>
          <a:p>
            <a:pPr>
              <a:lnSpc>
                <a:spcPct val="80000"/>
              </a:lnSpc>
              <a:buFont typeface="Wingdings" pitchFamily="2" charset="2"/>
              <a:buNone/>
            </a:pPr>
            <a:r>
              <a:rPr lang="en-US" sz="1600" b="1">
                <a:latin typeface="Courier New" pitchFamily="49" charset="0"/>
              </a:rPr>
              <a:t>    OPEN (UNIT=99,FILE="broadcast_in.txt")</a:t>
            </a:r>
          </a:p>
          <a:p>
            <a:pPr>
              <a:lnSpc>
                <a:spcPct val="80000"/>
              </a:lnSpc>
              <a:buFont typeface="Wingdings" pitchFamily="2" charset="2"/>
              <a:buNone/>
            </a:pPr>
            <a:r>
              <a:rPr lang="en-US" sz="1600" b="1">
                <a:latin typeface="Courier New" pitchFamily="49" charset="0"/>
              </a:rPr>
              <a:t>    READ (99,*) length</a:t>
            </a:r>
          </a:p>
          <a:p>
            <a:pPr>
              <a:lnSpc>
                <a:spcPct val="80000"/>
              </a:lnSpc>
              <a:buFont typeface="Wingdings" pitchFamily="2" charset="2"/>
              <a:buNone/>
            </a:pPr>
            <a:r>
              <a:rPr lang="en-US" sz="1600" b="1">
                <a:latin typeface="Courier New" pitchFamily="49" charset="0"/>
              </a:rPr>
              <a:t>    CLOSE (UNIT=99)</a:t>
            </a:r>
          </a:p>
          <a:p>
            <a:pPr>
              <a:lnSpc>
                <a:spcPct val="80000"/>
              </a:lnSpc>
              <a:buFont typeface="Wingdings" pitchFamily="2" charset="2"/>
              <a:buNone/>
            </a:pPr>
            <a:r>
              <a:rPr lang="en-US" sz="1600" b="1">
                <a:latin typeface="Courier New" pitchFamily="49" charset="0"/>
              </a:rPr>
              <a:t>    ALLOCATE(array(length), STAT=memory_status)</a:t>
            </a:r>
          </a:p>
          <a:p>
            <a:pPr>
              <a:lnSpc>
                <a:spcPct val="80000"/>
              </a:lnSpc>
              <a:buFont typeface="Wingdings" pitchFamily="2" charset="2"/>
              <a:buNone/>
            </a:pPr>
            <a:r>
              <a:rPr lang="en-US" sz="1600" b="1">
                <a:latin typeface="Courier New" pitchFamily="49" charset="0"/>
              </a:rPr>
              <a:t>    array(1:length) = 0</a:t>
            </a:r>
          </a:p>
          <a:p>
            <a:pPr>
              <a:lnSpc>
                <a:spcPct val="80000"/>
              </a:lnSpc>
              <a:buFont typeface="Wingdings" pitchFamily="2" charset="2"/>
              <a:buNone/>
            </a:pPr>
            <a:r>
              <a:rPr lang="en-US" sz="1600" b="1">
                <a:latin typeface="Courier New" pitchFamily="49" charset="0"/>
              </a:rPr>
              <a:t>  END IF !! (my_rank == server)...ELSE</a:t>
            </a:r>
          </a:p>
          <a:p>
            <a:pPr>
              <a:lnSpc>
                <a:spcPct val="80000"/>
              </a:lnSpc>
              <a:buFont typeface="Wingdings" pitchFamily="2" charset="2"/>
              <a:buNone/>
            </a:pPr>
            <a:r>
              <a:rPr lang="en-US" sz="1600" b="1" i="1">
                <a:solidFill>
                  <a:srgbClr val="339933"/>
                </a:solidFill>
              </a:rPr>
              <a:t>    </a:t>
            </a:r>
            <a:r>
              <a:rPr lang="en-US" sz="1600" b="1" i="1">
                <a:solidFill>
                  <a:schemeClr val="hlink"/>
                </a:solidFill>
              </a:rPr>
              <a:t>[broadcast]</a:t>
            </a:r>
          </a:p>
          <a:p>
            <a:pPr>
              <a:lnSpc>
                <a:spcPct val="80000"/>
              </a:lnSpc>
              <a:buFont typeface="Wingdings" pitchFamily="2" charset="2"/>
              <a:buNone/>
            </a:pPr>
            <a:r>
              <a:rPr lang="en-US" sz="1600" b="1">
                <a:latin typeface="Courier New" pitchFamily="49" charset="0"/>
              </a:rPr>
              <a:t>  CALL </a:t>
            </a:r>
            <a:r>
              <a:rPr lang="en-US" sz="1600" b="1">
                <a:solidFill>
                  <a:schemeClr val="folHlink"/>
                </a:solidFill>
                <a:latin typeface="Courier New" pitchFamily="49" charset="0"/>
              </a:rPr>
              <a:t>MPI_Finalize</a:t>
            </a:r>
            <a:r>
              <a:rPr lang="en-US" sz="1600" b="1">
                <a:latin typeface="Courier New" pitchFamily="49" charset="0"/>
              </a:rPr>
              <a:t>(mpi_error_code)</a:t>
            </a:r>
          </a:p>
          <a:p>
            <a:pPr>
              <a:lnSpc>
                <a:spcPct val="80000"/>
              </a:lnSpc>
              <a:buFont typeface="Wingdings" pitchFamily="2" charset="2"/>
              <a:buNone/>
            </a:pPr>
            <a:r>
              <a:rPr lang="en-US" sz="1600" b="1">
                <a:latin typeface="Courier New" pitchFamily="49" charset="0"/>
              </a:rPr>
              <a:t>END PROGRAM broadcast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Par</a:t>
            </a:r>
            <a:endParaRPr lang="en-US" dirty="0"/>
          </a:p>
          <a:p>
            <a:r>
              <a:rPr lang="en-US" dirty="0" smtClean="0"/>
              <a:t>Tue March 22 2011</a:t>
            </a:r>
            <a:endParaRPr lang="en-US" dirty="0"/>
          </a:p>
        </p:txBody>
      </p:sp>
      <p:sp>
        <p:nvSpPr>
          <p:cNvPr id="5" name="Slide Number Placeholder 4"/>
          <p:cNvSpPr>
            <a:spLocks noGrp="1"/>
          </p:cNvSpPr>
          <p:nvPr>
            <p:ph type="sldNum" sz="quarter" idx="11"/>
          </p:nvPr>
        </p:nvSpPr>
        <p:spPr/>
        <p:txBody>
          <a:bodyPr/>
          <a:lstStyle/>
          <a:p>
            <a:fld id="{4AFC2E8C-A605-464A-A3EE-273E29B52AE7}" type="slidenum">
              <a:rPr lang="en-US"/>
              <a:pPr/>
              <a:t>8</a:t>
            </a:fld>
            <a:endParaRPr lang="en-US"/>
          </a:p>
        </p:txBody>
      </p:sp>
      <p:sp>
        <p:nvSpPr>
          <p:cNvPr id="453634" name="Rectangle 2"/>
          <p:cNvSpPr>
            <a:spLocks noGrp="1" noChangeArrowheads="1"/>
          </p:cNvSpPr>
          <p:nvPr>
            <p:ph type="title"/>
          </p:nvPr>
        </p:nvSpPr>
        <p:spPr/>
        <p:txBody>
          <a:bodyPr/>
          <a:lstStyle/>
          <a:p>
            <a:r>
              <a:rPr lang="en-US" sz="3600"/>
              <a:t>QuickTime Broadcaster</a:t>
            </a:r>
          </a:p>
        </p:txBody>
      </p:sp>
      <p:sp>
        <p:nvSpPr>
          <p:cNvPr id="453635" name="Rectangle 3"/>
          <p:cNvSpPr>
            <a:spLocks noGrp="1" noChangeArrowheads="1"/>
          </p:cNvSpPr>
          <p:nvPr>
            <p:ph type="body" idx="1"/>
          </p:nvPr>
        </p:nvSpPr>
        <p:spPr/>
        <p:txBody>
          <a:bodyPr/>
          <a:lstStyle/>
          <a:p>
            <a:pPr>
              <a:lnSpc>
                <a:spcPct val="90000"/>
              </a:lnSpc>
              <a:buFont typeface="Wingdings" pitchFamily="2" charset="2"/>
              <a:buNone/>
            </a:pPr>
            <a:r>
              <a:rPr lang="en-US"/>
              <a:t>If you cannot connect via the Access Grid, H.323 or iLinc, then you can connect via QuickTime:</a:t>
            </a:r>
          </a:p>
          <a:p>
            <a:pPr algn="ctr">
              <a:lnSpc>
                <a:spcPct val="90000"/>
              </a:lnSpc>
              <a:buFont typeface="Wingdings" pitchFamily="2" charset="2"/>
              <a:buNone/>
            </a:pPr>
            <a:r>
              <a:rPr lang="en-US" b="1">
                <a:latin typeface="Courier New" pitchFamily="49" charset="0"/>
              </a:rPr>
              <a:t>rtsp://129.15.254.141/test_hpc09.sdp</a:t>
            </a:r>
          </a:p>
          <a:p>
            <a:pPr>
              <a:lnSpc>
                <a:spcPct val="90000"/>
              </a:lnSpc>
              <a:buFont typeface="Wingdings" pitchFamily="2" charset="2"/>
              <a:buNone/>
            </a:pPr>
            <a:r>
              <a:rPr lang="en-US"/>
              <a:t>We recommend using QuickTime Player for this, because we’ve tested it successfully.</a:t>
            </a:r>
          </a:p>
          <a:p>
            <a:pPr>
              <a:lnSpc>
                <a:spcPct val="90000"/>
              </a:lnSpc>
              <a:buFont typeface="Wingdings" pitchFamily="2" charset="2"/>
              <a:buNone/>
            </a:pPr>
            <a:r>
              <a:rPr lang="en-US"/>
              <a:t>We recommend upgrading to the latest version at:</a:t>
            </a:r>
          </a:p>
          <a:p>
            <a:pPr algn="ctr">
              <a:lnSpc>
                <a:spcPct val="90000"/>
              </a:lnSpc>
              <a:buFont typeface="Wingdings" pitchFamily="2" charset="2"/>
              <a:buNone/>
            </a:pPr>
            <a:r>
              <a:rPr lang="en-US" b="1">
                <a:latin typeface="Courier New" pitchFamily="49" charset="0"/>
                <a:hlinkClick r:id="rId2"/>
              </a:rPr>
              <a:t>http://www.apple.com/quicktime/</a:t>
            </a:r>
            <a:endParaRPr lang="en-US" b="1">
              <a:latin typeface="Courier New" pitchFamily="49" charset="0"/>
            </a:endParaRPr>
          </a:p>
          <a:p>
            <a:pPr>
              <a:lnSpc>
                <a:spcPct val="90000"/>
              </a:lnSpc>
              <a:buFont typeface="Wingdings" pitchFamily="2" charset="2"/>
              <a:buNone/>
            </a:pPr>
            <a:r>
              <a:rPr lang="en-US"/>
              <a:t>When you run QuickTime Player, traverse the menus</a:t>
            </a:r>
          </a:p>
          <a:p>
            <a:pPr algn="ctr">
              <a:lnSpc>
                <a:spcPct val="90000"/>
              </a:lnSpc>
              <a:buFont typeface="Wingdings" pitchFamily="2" charset="2"/>
              <a:buNone/>
            </a:pPr>
            <a:r>
              <a:rPr lang="en-US"/>
              <a:t>File -&gt; Open URL</a:t>
            </a:r>
          </a:p>
          <a:p>
            <a:pPr>
              <a:lnSpc>
                <a:spcPct val="90000"/>
              </a:lnSpc>
              <a:buFont typeface="Wingdings" pitchFamily="2" charset="2"/>
              <a:buNone/>
            </a:pPr>
            <a:r>
              <a:rPr lang="en-US"/>
              <a:t>Then paste in the rstp URL into the textbox, and click OK.</a:t>
            </a:r>
          </a:p>
          <a:p>
            <a:pPr>
              <a:lnSpc>
                <a:spcPct val="90000"/>
              </a:lnSpc>
              <a:buFont typeface="Wingdings" pitchFamily="2" charset="2"/>
              <a:buNone/>
            </a:pPr>
            <a:r>
              <a:rPr lang="en-US"/>
              <a:t>Many thanks to Kevin Blake of OU for setting up QuickTime Broadcaster for us.</a:t>
            </a: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6C0CE70-C2E2-41E7-8C17-B5940BE714C1}" type="slidenum">
              <a:rPr lang="en-US"/>
              <a:pPr/>
              <a:t>80</a:t>
            </a:fld>
            <a:endParaRPr lang="en-US"/>
          </a:p>
        </p:txBody>
      </p:sp>
      <p:sp>
        <p:nvSpPr>
          <p:cNvPr id="835586" name="Rectangle 2"/>
          <p:cNvSpPr>
            <a:spLocks noGrp="1" noChangeArrowheads="1"/>
          </p:cNvSpPr>
          <p:nvPr>
            <p:ph type="title"/>
          </p:nvPr>
        </p:nvSpPr>
        <p:spPr/>
        <p:txBody>
          <a:bodyPr/>
          <a:lstStyle/>
          <a:p>
            <a:r>
              <a:rPr lang="en-US"/>
              <a:t>Broadcast Example: Broadcast</a:t>
            </a:r>
          </a:p>
        </p:txBody>
      </p:sp>
      <p:sp>
        <p:nvSpPr>
          <p:cNvPr id="835587" name="Rectangle 3"/>
          <p:cNvSpPr>
            <a:spLocks noGrp="1" noChangeArrowheads="1"/>
          </p:cNvSpPr>
          <p:nvPr>
            <p:ph type="body" idx="1"/>
          </p:nvPr>
        </p:nvSpPr>
        <p:spPr>
          <a:xfrm>
            <a:off x="609600" y="1219200"/>
            <a:ext cx="8077200" cy="4953000"/>
          </a:xfrm>
        </p:spPr>
        <p:txBody>
          <a:bodyPr/>
          <a:lstStyle/>
          <a:p>
            <a:pPr>
              <a:lnSpc>
                <a:spcPct val="80000"/>
              </a:lnSpc>
              <a:buFont typeface="Wingdings" pitchFamily="2" charset="2"/>
              <a:buNone/>
            </a:pPr>
            <a:r>
              <a:rPr lang="en-US" sz="1600" b="1">
                <a:latin typeface="Courier New" pitchFamily="49" charset="0"/>
              </a:rPr>
              <a:t>PROGRAM broadcast</a:t>
            </a:r>
          </a:p>
          <a:p>
            <a:pPr>
              <a:lnSpc>
                <a:spcPct val="80000"/>
              </a:lnSpc>
              <a:buFont typeface="Wingdings" pitchFamily="2" charset="2"/>
              <a:buNone/>
            </a:pPr>
            <a:r>
              <a:rPr lang="en-US" sz="1600" b="1">
                <a:latin typeface="Courier New" pitchFamily="49" charset="0"/>
              </a:rPr>
              <a:t>  IMPLICIT NONE</a:t>
            </a:r>
          </a:p>
          <a:p>
            <a:pPr>
              <a:lnSpc>
                <a:spcPct val="80000"/>
              </a:lnSpc>
              <a:buFont typeface="Wingdings" pitchFamily="2" charset="2"/>
              <a:buNone/>
            </a:pPr>
            <a:r>
              <a:rPr lang="en-US" sz="1600" b="1">
                <a:latin typeface="Courier New" pitchFamily="49" charset="0"/>
              </a:rPr>
              <a:t>  </a:t>
            </a:r>
            <a:r>
              <a:rPr lang="en-US" sz="1600" b="1">
                <a:solidFill>
                  <a:srgbClr val="000000"/>
                </a:solidFill>
                <a:latin typeface="Courier New" pitchFamily="49" charset="0"/>
              </a:rPr>
              <a:t>INCLUDE </a:t>
            </a:r>
            <a:r>
              <a:rPr lang="en-US" sz="1600" b="1">
                <a:latin typeface="Courier New" pitchFamily="49" charset="0"/>
              </a:rPr>
              <a:t>"</a:t>
            </a:r>
            <a:r>
              <a:rPr lang="en-US" sz="1600" b="1">
                <a:solidFill>
                  <a:schemeClr val="folHlink"/>
                </a:solidFill>
                <a:latin typeface="Courier New" pitchFamily="49" charset="0"/>
              </a:rPr>
              <a:t>mpif.h</a:t>
            </a:r>
            <a:r>
              <a:rPr lang="en-US" sz="1600" b="1">
                <a:latin typeface="Courier New" pitchFamily="49" charset="0"/>
              </a:rPr>
              <a:t>"</a:t>
            </a:r>
          </a:p>
          <a:p>
            <a:pPr>
              <a:lnSpc>
                <a:spcPct val="80000"/>
              </a:lnSpc>
              <a:buFont typeface="Wingdings" pitchFamily="2" charset="2"/>
              <a:buNone/>
            </a:pPr>
            <a:r>
              <a:rPr lang="en-US" sz="1600" b="1">
                <a:latin typeface="Courier New" pitchFamily="49" charset="0"/>
              </a:rPr>
              <a:t>  INTEGER,PARAMETER :: server = 0</a:t>
            </a:r>
          </a:p>
          <a:p>
            <a:pPr>
              <a:lnSpc>
                <a:spcPct val="80000"/>
              </a:lnSpc>
              <a:buFont typeface="Wingdings" pitchFamily="2" charset="2"/>
              <a:buNone/>
            </a:pPr>
            <a:r>
              <a:rPr lang="en-US" sz="1600" b="1">
                <a:latin typeface="Courier New" pitchFamily="49" charset="0"/>
              </a:rPr>
              <a:t>  INTEGER,PARAMETER :: source = server</a:t>
            </a:r>
          </a:p>
          <a:p>
            <a:pPr>
              <a:lnSpc>
                <a:spcPct val="80000"/>
              </a:lnSpc>
              <a:buFont typeface="Wingdings" pitchFamily="2" charset="2"/>
              <a:buNone/>
            </a:pPr>
            <a:r>
              <a:rPr lang="en-US" sz="1600" b="1" i="1">
                <a:solidFill>
                  <a:srgbClr val="339933"/>
                </a:solidFill>
              </a:rPr>
              <a:t>    </a:t>
            </a:r>
            <a:r>
              <a:rPr lang="en-US" sz="1600" b="1" i="1">
                <a:solidFill>
                  <a:schemeClr val="hlink"/>
                </a:solidFill>
              </a:rPr>
              <a:t>[other declarations]</a:t>
            </a:r>
          </a:p>
          <a:p>
            <a:pPr>
              <a:lnSpc>
                <a:spcPct val="10000"/>
              </a:lnSpc>
              <a:buFont typeface="Wingdings" pitchFamily="2" charset="2"/>
              <a:buNone/>
            </a:pPr>
            <a:endParaRPr lang="en-US" sz="1600" b="1" i="1">
              <a:solidFill>
                <a:schemeClr val="hlink"/>
              </a:solidFill>
            </a:endParaRPr>
          </a:p>
          <a:p>
            <a:pPr>
              <a:lnSpc>
                <a:spcPct val="80000"/>
              </a:lnSpc>
              <a:buFont typeface="Wingdings" pitchFamily="2" charset="2"/>
              <a:buNone/>
            </a:pPr>
            <a:r>
              <a:rPr lang="en-US" sz="1600" b="1" i="1">
                <a:solidFill>
                  <a:srgbClr val="339933"/>
                </a:solidFill>
              </a:rPr>
              <a:t>    </a:t>
            </a:r>
            <a:r>
              <a:rPr lang="en-US" sz="1600" b="1" i="1">
                <a:solidFill>
                  <a:schemeClr val="hlink"/>
                </a:solidFill>
              </a:rPr>
              <a:t>[MPI startup and input]</a:t>
            </a:r>
          </a:p>
          <a:p>
            <a:pPr>
              <a:lnSpc>
                <a:spcPct val="60000"/>
              </a:lnSpc>
              <a:buFont typeface="Wingdings" pitchFamily="2" charset="2"/>
              <a:buNone/>
            </a:pPr>
            <a:r>
              <a:rPr lang="en-US" sz="1600" b="1">
                <a:latin typeface="Courier New" pitchFamily="49" charset="0"/>
              </a:rPr>
              <a:t>  IF (num_procs &gt; 1) THEN</a:t>
            </a:r>
          </a:p>
          <a:p>
            <a:pPr>
              <a:lnSpc>
                <a:spcPct val="80000"/>
              </a:lnSpc>
              <a:buFont typeface="Wingdings" pitchFamily="2" charset="2"/>
              <a:buNone/>
            </a:pPr>
            <a:r>
              <a:rPr lang="en-US" sz="1600" b="1">
                <a:latin typeface="Courier New" pitchFamily="49" charset="0"/>
              </a:rPr>
              <a:t>    CALL </a:t>
            </a:r>
            <a:r>
              <a:rPr lang="en-US" sz="1600" b="1">
                <a:solidFill>
                  <a:srgbClr val="0000CC"/>
                </a:solidFill>
                <a:latin typeface="Courier New" pitchFamily="49" charset="0"/>
              </a:rPr>
              <a:t>MPI_Bcast</a:t>
            </a:r>
            <a:r>
              <a:rPr lang="en-US" sz="1600" b="1">
                <a:latin typeface="Courier New" pitchFamily="49" charset="0"/>
              </a:rPr>
              <a:t>(length, 1, </a:t>
            </a:r>
            <a:r>
              <a:rPr lang="en-US" sz="1600" b="1">
                <a:solidFill>
                  <a:srgbClr val="0000CC"/>
                </a:solidFill>
                <a:latin typeface="Courier New" pitchFamily="49" charset="0"/>
              </a:rPr>
              <a:t>MPI_INTEGER</a:t>
            </a:r>
            <a:r>
              <a:rPr lang="en-US" sz="1600" b="1">
                <a:latin typeface="Courier New" pitchFamily="49" charset="0"/>
              </a:rPr>
              <a:t>, source, &amp;</a:t>
            </a:r>
          </a:p>
          <a:p>
            <a:pPr>
              <a:lnSpc>
                <a:spcPct val="80000"/>
              </a:lnSpc>
              <a:buFont typeface="Wingdings" pitchFamily="2" charset="2"/>
              <a:buNone/>
            </a:pPr>
            <a:r>
              <a:rPr lang="en-US" sz="1600" b="1">
                <a:latin typeface="Courier New" pitchFamily="49" charset="0"/>
              </a:rPr>
              <a:t> &amp;         </a:t>
            </a:r>
            <a:r>
              <a:rPr lang="en-US" sz="1600" b="1">
                <a:solidFill>
                  <a:srgbClr val="0000CC"/>
                </a:solidFill>
                <a:latin typeface="Courier New" pitchFamily="49" charset="0"/>
              </a:rPr>
              <a:t>MPI_COMM_WORLD</a:t>
            </a:r>
            <a:r>
              <a:rPr lang="en-US" sz="1600" b="1">
                <a:latin typeface="Courier New" pitchFamily="49" charset="0"/>
              </a:rPr>
              <a:t>, mpi_error_code)</a:t>
            </a:r>
          </a:p>
          <a:p>
            <a:pPr>
              <a:lnSpc>
                <a:spcPct val="80000"/>
              </a:lnSpc>
              <a:buFont typeface="Wingdings" pitchFamily="2" charset="2"/>
              <a:buNone/>
            </a:pPr>
            <a:r>
              <a:rPr lang="en-US" sz="1600" b="1">
                <a:latin typeface="Courier New" pitchFamily="49" charset="0"/>
              </a:rPr>
              <a:t>    IF (my_rank /= server) THEN</a:t>
            </a:r>
          </a:p>
          <a:p>
            <a:pPr>
              <a:lnSpc>
                <a:spcPct val="80000"/>
              </a:lnSpc>
              <a:buFont typeface="Wingdings" pitchFamily="2" charset="2"/>
              <a:buNone/>
            </a:pPr>
            <a:r>
              <a:rPr lang="en-US" sz="1600" b="1">
                <a:latin typeface="Courier New" pitchFamily="49" charset="0"/>
              </a:rPr>
              <a:t>      ALLOCATE(array(length), STAT=memory_status)</a:t>
            </a:r>
          </a:p>
          <a:p>
            <a:pPr>
              <a:lnSpc>
                <a:spcPct val="80000"/>
              </a:lnSpc>
              <a:buFont typeface="Wingdings" pitchFamily="2" charset="2"/>
              <a:buNone/>
            </a:pPr>
            <a:r>
              <a:rPr lang="en-US" sz="1600" b="1">
                <a:latin typeface="Courier New" pitchFamily="49" charset="0"/>
              </a:rPr>
              <a:t>    END IF !! (my_rank /= server)</a:t>
            </a:r>
          </a:p>
          <a:p>
            <a:pPr>
              <a:lnSpc>
                <a:spcPct val="80000"/>
              </a:lnSpc>
              <a:buFont typeface="Wingdings" pitchFamily="2" charset="2"/>
              <a:buNone/>
            </a:pPr>
            <a:r>
              <a:rPr lang="en-US" sz="1600" b="1">
                <a:latin typeface="Courier New" pitchFamily="49" charset="0"/>
              </a:rPr>
              <a:t>    CALL </a:t>
            </a:r>
            <a:r>
              <a:rPr lang="en-US" sz="1600" b="1">
                <a:solidFill>
                  <a:srgbClr val="0000CC"/>
                </a:solidFill>
                <a:latin typeface="Courier New" pitchFamily="49" charset="0"/>
              </a:rPr>
              <a:t>MPI_Bcast</a:t>
            </a:r>
            <a:r>
              <a:rPr lang="en-US" sz="1600" b="1">
                <a:latin typeface="Courier New" pitchFamily="49" charset="0"/>
              </a:rPr>
              <a:t>(array, length, </a:t>
            </a:r>
            <a:r>
              <a:rPr lang="en-US" sz="1600" b="1">
                <a:solidFill>
                  <a:srgbClr val="0000CC"/>
                </a:solidFill>
                <a:latin typeface="Courier New" pitchFamily="49" charset="0"/>
              </a:rPr>
              <a:t>MPI_INTEGER</a:t>
            </a:r>
            <a:r>
              <a:rPr lang="en-US" sz="1600" b="1">
                <a:latin typeface="Courier New" pitchFamily="49" charset="0"/>
              </a:rPr>
              <a:t>, source, &amp;</a:t>
            </a:r>
          </a:p>
          <a:p>
            <a:pPr>
              <a:lnSpc>
                <a:spcPct val="80000"/>
              </a:lnSpc>
              <a:buFont typeface="Wingdings" pitchFamily="2" charset="2"/>
              <a:buNone/>
            </a:pPr>
            <a:r>
              <a:rPr lang="en-US" sz="1600" b="1">
                <a:latin typeface="Courier New" pitchFamily="49" charset="0"/>
              </a:rPr>
              <a:t>           </a:t>
            </a:r>
            <a:r>
              <a:rPr lang="en-US" sz="1600" b="1">
                <a:solidFill>
                  <a:srgbClr val="0000CC"/>
                </a:solidFill>
                <a:latin typeface="Courier New" pitchFamily="49" charset="0"/>
              </a:rPr>
              <a:t>MPI_COMM_WORLD</a:t>
            </a:r>
            <a:r>
              <a:rPr lang="en-US" sz="1600" b="1">
                <a:latin typeface="Courier New" pitchFamily="49" charset="0"/>
              </a:rPr>
              <a:t>, mpi_error_code)</a:t>
            </a:r>
          </a:p>
          <a:p>
            <a:pPr>
              <a:lnSpc>
                <a:spcPct val="80000"/>
              </a:lnSpc>
              <a:buFont typeface="Wingdings" pitchFamily="2" charset="2"/>
              <a:buNone/>
            </a:pPr>
            <a:r>
              <a:rPr lang="en-US" sz="1600" b="1">
                <a:latin typeface="Courier New" pitchFamily="49" charset="0"/>
              </a:rPr>
              <a:t>    WRITE (0,*) my_rank, ": broadcast length = ", length</a:t>
            </a:r>
          </a:p>
          <a:p>
            <a:pPr>
              <a:lnSpc>
                <a:spcPct val="80000"/>
              </a:lnSpc>
              <a:buFont typeface="Wingdings" pitchFamily="2" charset="2"/>
              <a:buNone/>
            </a:pPr>
            <a:r>
              <a:rPr lang="en-US" sz="1600" b="1">
                <a:latin typeface="Courier New" pitchFamily="49" charset="0"/>
              </a:rPr>
              <a:t>  END IF !! (num_procs &gt; 1)</a:t>
            </a:r>
          </a:p>
          <a:p>
            <a:pPr>
              <a:lnSpc>
                <a:spcPct val="80000"/>
              </a:lnSpc>
              <a:buFont typeface="Wingdings" pitchFamily="2" charset="2"/>
              <a:buNone/>
            </a:pPr>
            <a:r>
              <a:rPr lang="en-US" sz="1600" b="1">
                <a:latin typeface="Courier New" pitchFamily="49" charset="0"/>
              </a:rPr>
              <a:t>  CALL </a:t>
            </a:r>
            <a:r>
              <a:rPr lang="en-US" sz="1600" b="1">
                <a:solidFill>
                  <a:srgbClr val="0000CC"/>
                </a:solidFill>
                <a:latin typeface="Courier New" pitchFamily="49" charset="0"/>
              </a:rPr>
              <a:t>MPI_Finalize</a:t>
            </a:r>
            <a:r>
              <a:rPr lang="en-US" sz="1600" b="1">
                <a:latin typeface="Courier New" pitchFamily="49" charset="0"/>
              </a:rPr>
              <a:t>(mpi_error_code)</a:t>
            </a:r>
          </a:p>
          <a:p>
            <a:pPr>
              <a:lnSpc>
                <a:spcPct val="80000"/>
              </a:lnSpc>
              <a:buFont typeface="Wingdings" pitchFamily="2" charset="2"/>
              <a:buNone/>
            </a:pPr>
            <a:r>
              <a:rPr lang="en-US" sz="1600" b="1">
                <a:latin typeface="Courier New" pitchFamily="49" charset="0"/>
              </a:rPr>
              <a:t>END PROGRAM broadcast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D369AF1-FF08-48D9-99A1-CEC8D7E7797F}" type="slidenum">
              <a:rPr lang="en-US"/>
              <a:pPr/>
              <a:t>81</a:t>
            </a:fld>
            <a:endParaRPr lang="en-US"/>
          </a:p>
        </p:txBody>
      </p:sp>
      <p:sp>
        <p:nvSpPr>
          <p:cNvPr id="836610" name="Rectangle 2"/>
          <p:cNvSpPr>
            <a:spLocks noGrp="1" noChangeArrowheads="1"/>
          </p:cNvSpPr>
          <p:nvPr>
            <p:ph type="title"/>
          </p:nvPr>
        </p:nvSpPr>
        <p:spPr/>
        <p:txBody>
          <a:bodyPr/>
          <a:lstStyle/>
          <a:p>
            <a:r>
              <a:rPr lang="en-US"/>
              <a:t>Broadcast Compile &amp; Run</a:t>
            </a:r>
          </a:p>
        </p:txBody>
      </p:sp>
      <p:sp>
        <p:nvSpPr>
          <p:cNvPr id="836611" name="Rectangle 3"/>
          <p:cNvSpPr>
            <a:spLocks noGrp="1" noChangeArrowheads="1"/>
          </p:cNvSpPr>
          <p:nvPr>
            <p:ph type="body" idx="1"/>
          </p:nvPr>
        </p:nvSpPr>
        <p:spPr/>
        <p:txBody>
          <a:bodyPr/>
          <a:lstStyle/>
          <a:p>
            <a:pPr>
              <a:buFont typeface="Wingdings" pitchFamily="2" charset="2"/>
              <a:buNone/>
            </a:pPr>
            <a:r>
              <a:rPr lang="en-US" sz="2000" b="1">
                <a:latin typeface="Courier New" pitchFamily="49" charset="0"/>
              </a:rPr>
              <a:t>% </a:t>
            </a:r>
            <a:r>
              <a:rPr lang="en-US" sz="2000" b="1">
                <a:solidFill>
                  <a:schemeClr val="folHlink"/>
                </a:solidFill>
                <a:latin typeface="Courier New" pitchFamily="49" charset="0"/>
              </a:rPr>
              <a:t>mpif90</a:t>
            </a:r>
            <a:r>
              <a:rPr lang="en-US" sz="2000" b="1">
                <a:latin typeface="Courier New" pitchFamily="49" charset="0"/>
              </a:rPr>
              <a:t> -o broadcast broadcast.f90</a:t>
            </a:r>
            <a:endParaRPr lang="en-US" sz="2000" b="1">
              <a:solidFill>
                <a:srgbClr val="0000CC"/>
              </a:solidFill>
              <a:latin typeface="Courier New" pitchFamily="49" charset="0"/>
            </a:endParaRPr>
          </a:p>
          <a:p>
            <a:pPr>
              <a:buFont typeface="Wingdings" pitchFamily="2" charset="2"/>
              <a:buNone/>
            </a:pPr>
            <a:r>
              <a:rPr lang="en-US" sz="2000" b="1">
                <a:latin typeface="Courier New" pitchFamily="49" charset="0"/>
              </a:rPr>
              <a:t>% </a:t>
            </a:r>
            <a:r>
              <a:rPr lang="en-US" sz="2000" b="1">
                <a:solidFill>
                  <a:srgbClr val="0000CC"/>
                </a:solidFill>
                <a:latin typeface="Courier New" pitchFamily="49" charset="0"/>
              </a:rPr>
              <a:t>mpirun</a:t>
            </a:r>
            <a:r>
              <a:rPr lang="en-US" sz="2000" b="1">
                <a:latin typeface="Courier New" pitchFamily="49" charset="0"/>
              </a:rPr>
              <a:t> </a:t>
            </a:r>
            <a:r>
              <a:rPr lang="en-US" sz="2000" b="1">
                <a:solidFill>
                  <a:srgbClr val="0000CC"/>
                </a:solidFill>
                <a:latin typeface="Courier New" pitchFamily="49" charset="0"/>
              </a:rPr>
              <a:t>-np</a:t>
            </a:r>
            <a:r>
              <a:rPr lang="en-US" sz="2000" b="1">
                <a:latin typeface="Courier New" pitchFamily="49" charset="0"/>
              </a:rPr>
              <a:t> 4 broadcast</a:t>
            </a:r>
          </a:p>
          <a:p>
            <a:pPr>
              <a:buFont typeface="Wingdings" pitchFamily="2" charset="2"/>
              <a:buNone/>
            </a:pPr>
            <a:r>
              <a:rPr lang="en-US" sz="2000" b="1">
                <a:latin typeface="Courier New" pitchFamily="49" charset="0"/>
              </a:rPr>
              <a:t> 0 : broadcast length =  16777216</a:t>
            </a:r>
          </a:p>
          <a:p>
            <a:pPr>
              <a:buFont typeface="Wingdings" pitchFamily="2" charset="2"/>
              <a:buNone/>
            </a:pPr>
            <a:r>
              <a:rPr lang="en-US" sz="2000" b="1">
                <a:latin typeface="Courier New" pitchFamily="49" charset="0"/>
              </a:rPr>
              <a:t> 1 : broadcast length =  16777216</a:t>
            </a:r>
          </a:p>
          <a:p>
            <a:pPr>
              <a:buFont typeface="Wingdings" pitchFamily="2" charset="2"/>
              <a:buNone/>
            </a:pPr>
            <a:r>
              <a:rPr lang="en-US" sz="2000" b="1">
                <a:latin typeface="Courier New" pitchFamily="49" charset="0"/>
              </a:rPr>
              <a:t> 2 : broadcast length =  16777216</a:t>
            </a:r>
          </a:p>
          <a:p>
            <a:pPr>
              <a:buFont typeface="Wingdings" pitchFamily="2" charset="2"/>
              <a:buNone/>
            </a:pPr>
            <a:r>
              <a:rPr lang="en-US" sz="2000" b="1">
                <a:latin typeface="Courier New" pitchFamily="49" charset="0"/>
              </a:rPr>
              <a:t> 3 : broadcast length =  16777216</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729055C-F32B-40C8-B49F-D113ED5B5402}" type="slidenum">
              <a:rPr lang="en-US"/>
              <a:pPr/>
              <a:t>82</a:t>
            </a:fld>
            <a:endParaRPr lang="en-US"/>
          </a:p>
        </p:txBody>
      </p:sp>
      <p:sp>
        <p:nvSpPr>
          <p:cNvPr id="837634" name="Rectangle 2"/>
          <p:cNvSpPr>
            <a:spLocks noGrp="1" noChangeArrowheads="1"/>
          </p:cNvSpPr>
          <p:nvPr>
            <p:ph type="title"/>
          </p:nvPr>
        </p:nvSpPr>
        <p:spPr/>
        <p:txBody>
          <a:bodyPr/>
          <a:lstStyle/>
          <a:p>
            <a:r>
              <a:rPr lang="en-US"/>
              <a:t>Reductions</a:t>
            </a:r>
          </a:p>
        </p:txBody>
      </p:sp>
      <p:sp>
        <p:nvSpPr>
          <p:cNvPr id="837635" name="Rectangle 3"/>
          <p:cNvSpPr>
            <a:spLocks noGrp="1" noChangeArrowheads="1"/>
          </p:cNvSpPr>
          <p:nvPr>
            <p:ph type="body" idx="1"/>
          </p:nvPr>
        </p:nvSpPr>
        <p:spPr>
          <a:xfrm>
            <a:off x="533400" y="1219200"/>
            <a:ext cx="8077200" cy="4800600"/>
          </a:xfrm>
        </p:spPr>
        <p:txBody>
          <a:bodyPr/>
          <a:lstStyle/>
          <a:p>
            <a:pPr>
              <a:buFont typeface="Wingdings" pitchFamily="2" charset="2"/>
              <a:buNone/>
            </a:pPr>
            <a:r>
              <a:rPr lang="en-US" dirty="0"/>
              <a:t>A </a:t>
            </a:r>
            <a:r>
              <a:rPr lang="en-US" b="1" i="1" u="sng" dirty="0"/>
              <a:t>reduction</a:t>
            </a:r>
            <a:r>
              <a:rPr lang="en-US" dirty="0"/>
              <a:t> converts an array to a scalar: for example,         sum, product, minimum value, maximum value, Boolean AND, Boolean OR, etc.</a:t>
            </a:r>
          </a:p>
          <a:p>
            <a:pPr>
              <a:buFont typeface="Wingdings" pitchFamily="2" charset="2"/>
              <a:buNone/>
            </a:pPr>
            <a:r>
              <a:rPr lang="en-US" dirty="0"/>
              <a:t>Reductions are so common, and so important, that MPI has two routines to handle them:</a:t>
            </a:r>
          </a:p>
          <a:p>
            <a:pPr>
              <a:buFont typeface="Wingdings" pitchFamily="2" charset="2"/>
              <a:buNone/>
            </a:pPr>
            <a:r>
              <a:rPr lang="en-US" b="1" dirty="0" err="1">
                <a:solidFill>
                  <a:schemeClr val="tx2"/>
                </a:solidFill>
                <a:latin typeface="Courier New" pitchFamily="49" charset="0"/>
              </a:rPr>
              <a:t>MPI_Reduce</a:t>
            </a:r>
            <a:r>
              <a:rPr lang="en-US" dirty="0"/>
              <a:t>: sends result to a single specified process</a:t>
            </a:r>
          </a:p>
          <a:p>
            <a:pPr>
              <a:buFont typeface="Wingdings" pitchFamily="2" charset="2"/>
              <a:buNone/>
            </a:pPr>
            <a:r>
              <a:rPr lang="en-US" b="1" dirty="0" err="1">
                <a:solidFill>
                  <a:schemeClr val="tx2"/>
                </a:solidFill>
                <a:latin typeface="Courier New" pitchFamily="49" charset="0"/>
              </a:rPr>
              <a:t>MPI_Allreduce</a:t>
            </a:r>
            <a:r>
              <a:rPr lang="en-US" dirty="0"/>
              <a:t>: sends result to all processes (and therefore takes longer)</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9152503E-2B69-4E3C-9D2B-0BAB433DD452}" type="slidenum">
              <a:rPr lang="en-US"/>
              <a:pPr/>
              <a:t>83</a:t>
            </a:fld>
            <a:endParaRPr lang="en-US"/>
          </a:p>
        </p:txBody>
      </p:sp>
      <p:sp>
        <p:nvSpPr>
          <p:cNvPr id="838658" name="Rectangle 2"/>
          <p:cNvSpPr>
            <a:spLocks noGrp="1" noChangeArrowheads="1"/>
          </p:cNvSpPr>
          <p:nvPr>
            <p:ph type="title"/>
          </p:nvPr>
        </p:nvSpPr>
        <p:spPr/>
        <p:txBody>
          <a:bodyPr/>
          <a:lstStyle/>
          <a:p>
            <a:r>
              <a:rPr lang="en-US"/>
              <a:t>Reduction Example</a:t>
            </a:r>
          </a:p>
        </p:txBody>
      </p:sp>
      <p:sp>
        <p:nvSpPr>
          <p:cNvPr id="838659" name="Rectangle 3"/>
          <p:cNvSpPr>
            <a:spLocks noGrp="1" noChangeArrowheads="1"/>
          </p:cNvSpPr>
          <p:nvPr>
            <p:ph type="body" idx="1"/>
          </p:nvPr>
        </p:nvSpPr>
        <p:spPr>
          <a:xfrm>
            <a:off x="685800" y="1295400"/>
            <a:ext cx="7850188" cy="4365625"/>
          </a:xfrm>
        </p:spPr>
        <p:txBody>
          <a:bodyPr/>
          <a:lstStyle/>
          <a:p>
            <a:pPr>
              <a:lnSpc>
                <a:spcPct val="80000"/>
              </a:lnSpc>
              <a:buFont typeface="Wingdings" pitchFamily="2" charset="2"/>
              <a:buNone/>
            </a:pPr>
            <a:r>
              <a:rPr lang="en-US" sz="1600" b="1">
                <a:latin typeface="Courier New" pitchFamily="49" charset="0"/>
              </a:rPr>
              <a:t>PROGRAM reduce</a:t>
            </a:r>
          </a:p>
          <a:p>
            <a:pPr>
              <a:lnSpc>
                <a:spcPct val="70000"/>
              </a:lnSpc>
              <a:buFont typeface="Wingdings" pitchFamily="2" charset="2"/>
              <a:buNone/>
            </a:pPr>
            <a:r>
              <a:rPr lang="en-US" sz="1600" b="1">
                <a:latin typeface="Courier New" pitchFamily="49" charset="0"/>
              </a:rPr>
              <a:t>  IMPLICIT NONE</a:t>
            </a:r>
          </a:p>
          <a:p>
            <a:pPr>
              <a:lnSpc>
                <a:spcPct val="80000"/>
              </a:lnSpc>
              <a:buFont typeface="Wingdings" pitchFamily="2" charset="2"/>
              <a:buNone/>
            </a:pPr>
            <a:r>
              <a:rPr lang="en-US" sz="1600" b="1">
                <a:solidFill>
                  <a:srgbClr val="000000"/>
                </a:solidFill>
                <a:latin typeface="Courier New" pitchFamily="49" charset="0"/>
              </a:rPr>
              <a:t>  INCLUDE </a:t>
            </a:r>
            <a:r>
              <a:rPr lang="en-US" sz="1600" b="1">
                <a:latin typeface="Courier New" pitchFamily="49" charset="0"/>
              </a:rPr>
              <a:t>"</a:t>
            </a:r>
            <a:r>
              <a:rPr lang="en-US" sz="1600" b="1">
                <a:solidFill>
                  <a:schemeClr val="folHlink"/>
                </a:solidFill>
                <a:latin typeface="Courier New" pitchFamily="49" charset="0"/>
              </a:rPr>
              <a:t>mpif.h</a:t>
            </a:r>
            <a:r>
              <a:rPr lang="en-US" sz="1600" b="1">
                <a:latin typeface="Courier New" pitchFamily="49" charset="0"/>
              </a:rPr>
              <a:t>"</a:t>
            </a:r>
          </a:p>
          <a:p>
            <a:pPr>
              <a:lnSpc>
                <a:spcPct val="70000"/>
              </a:lnSpc>
              <a:buFont typeface="Wingdings" pitchFamily="2" charset="2"/>
              <a:buNone/>
            </a:pPr>
            <a:r>
              <a:rPr lang="en-US" sz="1600" b="1">
                <a:latin typeface="Courier New" pitchFamily="49" charset="0"/>
              </a:rPr>
              <a:t>  INTEGER,PARAMETER :: server = 0</a:t>
            </a:r>
          </a:p>
          <a:p>
            <a:pPr>
              <a:lnSpc>
                <a:spcPct val="70000"/>
              </a:lnSpc>
              <a:buFont typeface="Wingdings" pitchFamily="2" charset="2"/>
              <a:buNone/>
            </a:pPr>
            <a:r>
              <a:rPr lang="en-US" sz="1600" b="1">
                <a:latin typeface="Courier New" pitchFamily="49" charset="0"/>
              </a:rPr>
              <a:t>  INTEGER :: value, value_sum</a:t>
            </a:r>
          </a:p>
          <a:p>
            <a:pPr>
              <a:lnSpc>
                <a:spcPct val="70000"/>
              </a:lnSpc>
              <a:buFont typeface="Wingdings" pitchFamily="2" charset="2"/>
              <a:buNone/>
            </a:pPr>
            <a:r>
              <a:rPr lang="en-US" sz="1600" b="1">
                <a:latin typeface="Courier New" pitchFamily="49" charset="0"/>
              </a:rPr>
              <a:t>  INTEGER :: num_procs, my_rank, mpi_error_code</a:t>
            </a:r>
          </a:p>
          <a:p>
            <a:pPr>
              <a:lnSpc>
                <a:spcPct val="20000"/>
              </a:lnSpc>
              <a:buFont typeface="Wingdings" pitchFamily="2" charset="2"/>
              <a:buNone/>
            </a:pPr>
            <a:endParaRPr lang="en-US" sz="1600" b="1">
              <a:latin typeface="Courier New" pitchFamily="49" charset="0"/>
            </a:endParaRPr>
          </a:p>
          <a:p>
            <a:pPr>
              <a:lnSpc>
                <a:spcPct val="7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MPI_Init</a:t>
            </a:r>
            <a:r>
              <a:rPr lang="en-US" sz="1600" b="1">
                <a:latin typeface="Courier New" pitchFamily="49" charset="0"/>
              </a:rPr>
              <a:t>(mpi_error_code)</a:t>
            </a:r>
          </a:p>
          <a:p>
            <a:pPr>
              <a:lnSpc>
                <a:spcPct val="8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MPI_Comm_rank</a:t>
            </a:r>
            <a:r>
              <a:rPr lang="en-US" sz="1600" b="1">
                <a:latin typeface="Courier New" pitchFamily="49" charset="0"/>
              </a:rPr>
              <a:t>(</a:t>
            </a:r>
            <a:r>
              <a:rPr lang="en-US" sz="1600" b="1">
                <a:solidFill>
                  <a:srgbClr val="0000FF"/>
                </a:solidFill>
                <a:latin typeface="Courier New" pitchFamily="49" charset="0"/>
              </a:rPr>
              <a:t>MPI_COMM_WORLD</a:t>
            </a:r>
            <a:r>
              <a:rPr lang="en-US" sz="1600" b="1">
                <a:latin typeface="Courier New" pitchFamily="49" charset="0"/>
              </a:rPr>
              <a:t>, my_rank,   mpi_error_code)</a:t>
            </a:r>
          </a:p>
          <a:p>
            <a:pPr>
              <a:lnSpc>
                <a:spcPct val="8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MPI_Comm_size</a:t>
            </a:r>
            <a:r>
              <a:rPr lang="en-US" sz="1600" b="1">
                <a:latin typeface="Courier New" pitchFamily="49" charset="0"/>
              </a:rPr>
              <a:t>(</a:t>
            </a:r>
            <a:r>
              <a:rPr lang="en-US" sz="1600" b="1">
                <a:solidFill>
                  <a:srgbClr val="0000FF"/>
                </a:solidFill>
                <a:latin typeface="Courier New" pitchFamily="49" charset="0"/>
              </a:rPr>
              <a:t>MPI_COMM_WORLD</a:t>
            </a:r>
            <a:r>
              <a:rPr lang="en-US" sz="1600" b="1">
                <a:latin typeface="Courier New" pitchFamily="49" charset="0"/>
              </a:rPr>
              <a:t>, num_procs, mpi_error_code)</a:t>
            </a:r>
          </a:p>
          <a:p>
            <a:pPr>
              <a:lnSpc>
                <a:spcPct val="70000"/>
              </a:lnSpc>
              <a:buFont typeface="Wingdings" pitchFamily="2" charset="2"/>
              <a:buNone/>
            </a:pPr>
            <a:r>
              <a:rPr lang="en-US" sz="1600" b="1">
                <a:latin typeface="Courier New" pitchFamily="49" charset="0"/>
              </a:rPr>
              <a:t>  value_sum = 0</a:t>
            </a:r>
          </a:p>
          <a:p>
            <a:pPr>
              <a:lnSpc>
                <a:spcPct val="70000"/>
              </a:lnSpc>
              <a:buFont typeface="Wingdings" pitchFamily="2" charset="2"/>
              <a:buNone/>
            </a:pPr>
            <a:r>
              <a:rPr lang="en-US" sz="1600" b="1">
                <a:latin typeface="Courier New" pitchFamily="49" charset="0"/>
              </a:rPr>
              <a:t>  value     = my_rank * num_procs</a:t>
            </a:r>
          </a:p>
          <a:p>
            <a:pPr>
              <a:lnSpc>
                <a:spcPct val="7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MPI_Reduce</a:t>
            </a:r>
            <a:r>
              <a:rPr lang="en-US" sz="1600" b="1">
                <a:latin typeface="Courier New" pitchFamily="49" charset="0"/>
              </a:rPr>
              <a:t>(value, value_sum, 1, </a:t>
            </a:r>
            <a:r>
              <a:rPr lang="en-US" sz="1600" b="1">
                <a:solidFill>
                  <a:srgbClr val="0000FF"/>
                </a:solidFill>
                <a:latin typeface="Courier New" pitchFamily="49" charset="0"/>
              </a:rPr>
              <a:t>MPI_INT</a:t>
            </a:r>
            <a:r>
              <a:rPr lang="en-US" sz="1600" b="1">
                <a:latin typeface="Courier New" pitchFamily="49" charset="0"/>
              </a:rPr>
              <a:t>, </a:t>
            </a:r>
            <a:r>
              <a:rPr lang="en-US" sz="1600" b="1">
                <a:solidFill>
                  <a:srgbClr val="0000FF"/>
                </a:solidFill>
                <a:latin typeface="Courier New" pitchFamily="49" charset="0"/>
              </a:rPr>
              <a:t>MPI_SUM</a:t>
            </a:r>
            <a:r>
              <a:rPr lang="en-US" sz="1600" b="1">
                <a:latin typeface="Courier New" pitchFamily="49" charset="0"/>
              </a:rPr>
              <a:t>, &amp;</a:t>
            </a:r>
          </a:p>
          <a:p>
            <a:pPr>
              <a:lnSpc>
                <a:spcPct val="70000"/>
              </a:lnSpc>
              <a:buFont typeface="Wingdings" pitchFamily="2" charset="2"/>
              <a:buNone/>
            </a:pPr>
            <a:r>
              <a:rPr lang="en-US" sz="1600" b="1">
                <a:latin typeface="Courier New" pitchFamily="49" charset="0"/>
              </a:rPr>
              <a:t> &amp;       server, </a:t>
            </a:r>
            <a:r>
              <a:rPr lang="en-US" sz="1600" b="1">
                <a:solidFill>
                  <a:srgbClr val="0000FF"/>
                </a:solidFill>
                <a:latin typeface="Courier New" pitchFamily="49" charset="0"/>
              </a:rPr>
              <a:t>MPI_COMM_WORLD</a:t>
            </a:r>
            <a:r>
              <a:rPr lang="en-US" sz="1600" b="1">
                <a:latin typeface="Courier New" pitchFamily="49" charset="0"/>
              </a:rPr>
              <a:t>, mpi_error_code)</a:t>
            </a:r>
          </a:p>
          <a:p>
            <a:pPr>
              <a:lnSpc>
                <a:spcPct val="70000"/>
              </a:lnSpc>
              <a:buFont typeface="Wingdings" pitchFamily="2" charset="2"/>
              <a:buNone/>
            </a:pPr>
            <a:r>
              <a:rPr lang="en-US" sz="1600" b="1">
                <a:latin typeface="Courier New" pitchFamily="49" charset="0"/>
              </a:rPr>
              <a:t>  WRITE (0,*) my_rank, ": reduce  value_sum = ", value_sum</a:t>
            </a:r>
          </a:p>
          <a:p>
            <a:pPr>
              <a:lnSpc>
                <a:spcPct val="7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MPI_Allreduce</a:t>
            </a:r>
            <a:r>
              <a:rPr lang="en-US" sz="1600" b="1">
                <a:latin typeface="Courier New" pitchFamily="49" charset="0"/>
              </a:rPr>
              <a:t>(value, value_sum, 1, </a:t>
            </a:r>
            <a:r>
              <a:rPr lang="en-US" sz="1600" b="1">
                <a:solidFill>
                  <a:srgbClr val="0000FF"/>
                </a:solidFill>
                <a:latin typeface="Courier New" pitchFamily="49" charset="0"/>
              </a:rPr>
              <a:t>MPI_INT</a:t>
            </a:r>
            <a:r>
              <a:rPr lang="en-US" sz="1600" b="1">
                <a:latin typeface="Courier New" pitchFamily="49" charset="0"/>
              </a:rPr>
              <a:t>, </a:t>
            </a:r>
            <a:r>
              <a:rPr lang="en-US" sz="1600" b="1">
                <a:solidFill>
                  <a:srgbClr val="0000FF"/>
                </a:solidFill>
                <a:latin typeface="Courier New" pitchFamily="49" charset="0"/>
              </a:rPr>
              <a:t>MPI_SUM</a:t>
            </a:r>
            <a:r>
              <a:rPr lang="en-US" sz="1600" b="1">
                <a:latin typeface="Courier New" pitchFamily="49" charset="0"/>
              </a:rPr>
              <a:t>, &amp;</a:t>
            </a:r>
          </a:p>
          <a:p>
            <a:pPr>
              <a:lnSpc>
                <a:spcPct val="70000"/>
              </a:lnSpc>
              <a:buFont typeface="Wingdings" pitchFamily="2" charset="2"/>
              <a:buNone/>
            </a:pPr>
            <a:r>
              <a:rPr lang="en-US" sz="1600" b="1">
                <a:latin typeface="Courier New" pitchFamily="49" charset="0"/>
              </a:rPr>
              <a:t> &amp;       </a:t>
            </a:r>
            <a:r>
              <a:rPr lang="en-US" sz="1600" b="1">
                <a:solidFill>
                  <a:srgbClr val="0000FF"/>
                </a:solidFill>
                <a:latin typeface="Courier New" pitchFamily="49" charset="0"/>
              </a:rPr>
              <a:t>MPI_COMM_WORLD</a:t>
            </a:r>
            <a:r>
              <a:rPr lang="en-US" sz="1600" b="1">
                <a:latin typeface="Courier New" pitchFamily="49" charset="0"/>
              </a:rPr>
              <a:t>, mpi_error_code)</a:t>
            </a:r>
          </a:p>
          <a:p>
            <a:pPr>
              <a:lnSpc>
                <a:spcPct val="80000"/>
              </a:lnSpc>
              <a:buFont typeface="Wingdings" pitchFamily="2" charset="2"/>
              <a:buNone/>
            </a:pPr>
            <a:r>
              <a:rPr lang="en-US" sz="1600" b="1">
                <a:latin typeface="Courier New" pitchFamily="49" charset="0"/>
              </a:rPr>
              <a:t>  WRITE (0,*) my_rank, ": allreduce value_sum = ", value_sum</a:t>
            </a:r>
          </a:p>
          <a:p>
            <a:pPr>
              <a:lnSpc>
                <a:spcPct val="70000"/>
              </a:lnSpc>
              <a:buFont typeface="Wingdings" pitchFamily="2" charset="2"/>
              <a:buNone/>
            </a:pPr>
            <a:r>
              <a:rPr lang="en-US" sz="1600" b="1">
                <a:latin typeface="Courier New" pitchFamily="49" charset="0"/>
              </a:rPr>
              <a:t>  CALL </a:t>
            </a:r>
            <a:r>
              <a:rPr lang="en-US" sz="1600" b="1">
                <a:solidFill>
                  <a:srgbClr val="0000FF"/>
                </a:solidFill>
                <a:latin typeface="Courier New" pitchFamily="49" charset="0"/>
              </a:rPr>
              <a:t>MPI_Finalize</a:t>
            </a:r>
            <a:r>
              <a:rPr lang="en-US" sz="1600" b="1">
                <a:latin typeface="Courier New" pitchFamily="49" charset="0"/>
              </a:rPr>
              <a:t>(mpi_error_code)</a:t>
            </a:r>
          </a:p>
          <a:p>
            <a:pPr>
              <a:lnSpc>
                <a:spcPct val="70000"/>
              </a:lnSpc>
              <a:buFont typeface="Wingdings" pitchFamily="2" charset="2"/>
              <a:buNone/>
            </a:pPr>
            <a:r>
              <a:rPr lang="en-US" sz="1600" b="1">
                <a:latin typeface="Courier New" pitchFamily="49" charset="0"/>
              </a:rPr>
              <a:t>END PROGRAM reduce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4240F61-3723-41FC-8CC4-42DA90EA6E0C}" type="slidenum">
              <a:rPr lang="en-US"/>
              <a:pPr/>
              <a:t>84</a:t>
            </a:fld>
            <a:endParaRPr lang="en-US"/>
          </a:p>
        </p:txBody>
      </p:sp>
      <p:sp>
        <p:nvSpPr>
          <p:cNvPr id="839682" name="Rectangle 2"/>
          <p:cNvSpPr>
            <a:spLocks noGrp="1" noChangeArrowheads="1"/>
          </p:cNvSpPr>
          <p:nvPr>
            <p:ph type="title"/>
          </p:nvPr>
        </p:nvSpPr>
        <p:spPr/>
        <p:txBody>
          <a:bodyPr/>
          <a:lstStyle/>
          <a:p>
            <a:r>
              <a:rPr lang="en-US"/>
              <a:t>Compiling and Running</a:t>
            </a:r>
          </a:p>
        </p:txBody>
      </p:sp>
      <p:sp>
        <p:nvSpPr>
          <p:cNvPr id="839683" name="Rectangle 3"/>
          <p:cNvSpPr>
            <a:spLocks noGrp="1" noChangeArrowheads="1"/>
          </p:cNvSpPr>
          <p:nvPr>
            <p:ph type="body" idx="1"/>
          </p:nvPr>
        </p:nvSpPr>
        <p:spPr/>
        <p:txBody>
          <a:bodyPr/>
          <a:lstStyle/>
          <a:p>
            <a:pPr>
              <a:buFont typeface="Wingdings" pitchFamily="2" charset="2"/>
              <a:buNone/>
            </a:pPr>
            <a:r>
              <a:rPr lang="en-US" sz="2000" b="1">
                <a:latin typeface="Courier New" pitchFamily="49" charset="0"/>
              </a:rPr>
              <a:t>% </a:t>
            </a:r>
            <a:r>
              <a:rPr lang="en-US" sz="2000" b="1">
                <a:solidFill>
                  <a:schemeClr val="folHlink"/>
                </a:solidFill>
                <a:latin typeface="Courier New" pitchFamily="49" charset="0"/>
              </a:rPr>
              <a:t>mpif90</a:t>
            </a:r>
            <a:r>
              <a:rPr lang="en-US" sz="2000" b="1">
                <a:latin typeface="Courier New" pitchFamily="49" charset="0"/>
              </a:rPr>
              <a:t> -o reduce reduce.f90</a:t>
            </a:r>
            <a:endParaRPr lang="en-US" sz="2000" b="1">
              <a:solidFill>
                <a:srgbClr val="0000CC"/>
              </a:solidFill>
              <a:latin typeface="Courier New" pitchFamily="49" charset="0"/>
            </a:endParaRPr>
          </a:p>
          <a:p>
            <a:pPr>
              <a:buFont typeface="Wingdings" pitchFamily="2" charset="2"/>
              <a:buNone/>
            </a:pPr>
            <a:r>
              <a:rPr lang="en-US" sz="2000" b="1">
                <a:latin typeface="Courier New" pitchFamily="49" charset="0"/>
              </a:rPr>
              <a:t>%</a:t>
            </a:r>
            <a:r>
              <a:rPr lang="en-US" sz="2000" b="1">
                <a:solidFill>
                  <a:srgbClr val="0000CC"/>
                </a:solidFill>
                <a:latin typeface="Courier New" pitchFamily="49" charset="0"/>
              </a:rPr>
              <a:t> mpirun</a:t>
            </a:r>
            <a:r>
              <a:rPr lang="en-US" sz="2000" b="1">
                <a:latin typeface="Courier New" pitchFamily="49" charset="0"/>
              </a:rPr>
              <a:t> -np 4 reduce</a:t>
            </a:r>
          </a:p>
          <a:p>
            <a:pPr>
              <a:buFont typeface="Wingdings" pitchFamily="2" charset="2"/>
              <a:buNone/>
            </a:pPr>
            <a:r>
              <a:rPr lang="en-US" sz="2000" b="1">
                <a:latin typeface="Courier New" pitchFamily="49" charset="0"/>
              </a:rPr>
              <a:t> 3 : reduce  value_sum =  0</a:t>
            </a:r>
          </a:p>
          <a:p>
            <a:pPr>
              <a:buFont typeface="Wingdings" pitchFamily="2" charset="2"/>
              <a:buNone/>
            </a:pPr>
            <a:r>
              <a:rPr lang="en-US" sz="2000" b="1">
                <a:latin typeface="Courier New" pitchFamily="49" charset="0"/>
              </a:rPr>
              <a:t> 1 : reduce  value_sum =  0</a:t>
            </a:r>
          </a:p>
          <a:p>
            <a:pPr>
              <a:buFont typeface="Wingdings" pitchFamily="2" charset="2"/>
              <a:buNone/>
            </a:pPr>
            <a:r>
              <a:rPr lang="en-US" sz="2000" b="1">
                <a:latin typeface="Courier New" pitchFamily="49" charset="0"/>
              </a:rPr>
              <a:t> 2 : reduce  value_sum =  0</a:t>
            </a:r>
          </a:p>
          <a:p>
            <a:pPr>
              <a:buFont typeface="Wingdings" pitchFamily="2" charset="2"/>
              <a:buNone/>
            </a:pPr>
            <a:r>
              <a:rPr lang="en-US" sz="2000" b="1">
                <a:latin typeface="Courier New" pitchFamily="49" charset="0"/>
              </a:rPr>
              <a:t> 0 : reduce  value_sum =  24</a:t>
            </a:r>
          </a:p>
          <a:p>
            <a:pPr>
              <a:buFont typeface="Wingdings" pitchFamily="2" charset="2"/>
              <a:buNone/>
            </a:pPr>
            <a:r>
              <a:rPr lang="en-US" sz="2000" b="1">
                <a:latin typeface="Courier New" pitchFamily="49" charset="0"/>
              </a:rPr>
              <a:t> 0 : allreduce value_sum =  24</a:t>
            </a:r>
          </a:p>
          <a:p>
            <a:pPr>
              <a:buFont typeface="Wingdings" pitchFamily="2" charset="2"/>
              <a:buNone/>
            </a:pPr>
            <a:r>
              <a:rPr lang="en-US" sz="2000" b="1">
                <a:latin typeface="Courier New" pitchFamily="49" charset="0"/>
              </a:rPr>
              <a:t> 1 : allreduce value_sum =  24</a:t>
            </a:r>
          </a:p>
          <a:p>
            <a:pPr>
              <a:buFont typeface="Wingdings" pitchFamily="2" charset="2"/>
              <a:buNone/>
            </a:pPr>
            <a:r>
              <a:rPr lang="en-US" sz="2000" b="1">
                <a:latin typeface="Courier New" pitchFamily="49" charset="0"/>
              </a:rPr>
              <a:t> 2 : allreduce value_sum =  24</a:t>
            </a:r>
          </a:p>
          <a:p>
            <a:pPr>
              <a:buFont typeface="Wingdings" pitchFamily="2" charset="2"/>
              <a:buNone/>
            </a:pPr>
            <a:r>
              <a:rPr lang="en-US" sz="2000" b="1">
                <a:latin typeface="Courier New" pitchFamily="49" charset="0"/>
              </a:rPr>
              <a:t> 3 : allreduce value_sum =  24</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8D3C452-7730-40F3-BA31-EB32E01A2367}" type="slidenum">
              <a:rPr lang="en-US"/>
              <a:pPr/>
              <a:t>85</a:t>
            </a:fld>
            <a:endParaRPr lang="en-US"/>
          </a:p>
        </p:txBody>
      </p:sp>
      <p:sp>
        <p:nvSpPr>
          <p:cNvPr id="840706" name="Rectangle 2"/>
          <p:cNvSpPr>
            <a:spLocks noGrp="1" noChangeArrowheads="1"/>
          </p:cNvSpPr>
          <p:nvPr>
            <p:ph type="title"/>
          </p:nvPr>
        </p:nvSpPr>
        <p:spPr/>
        <p:txBody>
          <a:bodyPr/>
          <a:lstStyle/>
          <a:p>
            <a:r>
              <a:rPr lang="en-US"/>
              <a:t>Why Two Reduction Routines?</a:t>
            </a:r>
          </a:p>
        </p:txBody>
      </p:sp>
      <p:sp>
        <p:nvSpPr>
          <p:cNvPr id="840707" name="Rectangle 3"/>
          <p:cNvSpPr>
            <a:spLocks noGrp="1" noChangeArrowheads="1"/>
          </p:cNvSpPr>
          <p:nvPr>
            <p:ph type="body" idx="1"/>
          </p:nvPr>
        </p:nvSpPr>
        <p:spPr/>
        <p:txBody>
          <a:bodyPr/>
          <a:lstStyle/>
          <a:p>
            <a:pPr>
              <a:buFont typeface="Wingdings" pitchFamily="2" charset="2"/>
              <a:buNone/>
            </a:pPr>
            <a:r>
              <a:rPr lang="en-US"/>
              <a:t>MPI has two reduction routines because of the high cost of each communication.</a:t>
            </a:r>
          </a:p>
          <a:p>
            <a:pPr>
              <a:buFont typeface="Wingdings" pitchFamily="2" charset="2"/>
              <a:buNone/>
            </a:pPr>
            <a:r>
              <a:rPr lang="en-US"/>
              <a:t>If only one process needs the result, then it doesn’t make sense to pay the cost of sending the result to all processes.</a:t>
            </a:r>
          </a:p>
          <a:p>
            <a:pPr>
              <a:buFont typeface="Wingdings" pitchFamily="2" charset="2"/>
              <a:buNone/>
            </a:pPr>
            <a:r>
              <a:rPr lang="en-US"/>
              <a:t>But if all processes need the result, then it may be cheaper to reduce to all processes than to reduce to a single process and then broadcast to all.</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0E2490AD-1B47-472E-A476-817A1E4888B0}" type="slidenum">
              <a:rPr lang="en-US"/>
              <a:pPr/>
              <a:t>86</a:t>
            </a:fld>
            <a:endParaRPr lang="en-US"/>
          </a:p>
        </p:txBody>
      </p:sp>
      <p:sp>
        <p:nvSpPr>
          <p:cNvPr id="841730" name="Rectangle 2"/>
          <p:cNvSpPr>
            <a:spLocks noGrp="1" noChangeArrowheads="1"/>
          </p:cNvSpPr>
          <p:nvPr>
            <p:ph type="title"/>
          </p:nvPr>
        </p:nvSpPr>
        <p:spPr/>
        <p:txBody>
          <a:bodyPr/>
          <a:lstStyle/>
          <a:p>
            <a:r>
              <a:rPr lang="en-US"/>
              <a:t>Non-blocking Communication</a:t>
            </a:r>
          </a:p>
        </p:txBody>
      </p:sp>
      <p:sp>
        <p:nvSpPr>
          <p:cNvPr id="841731" name="Rectangle 3"/>
          <p:cNvSpPr>
            <a:spLocks noGrp="1" noChangeArrowheads="1"/>
          </p:cNvSpPr>
          <p:nvPr>
            <p:ph type="body" idx="1"/>
          </p:nvPr>
        </p:nvSpPr>
        <p:spPr/>
        <p:txBody>
          <a:bodyPr/>
          <a:lstStyle/>
          <a:p>
            <a:pPr>
              <a:buFont typeface="Wingdings" pitchFamily="2" charset="2"/>
              <a:buNone/>
            </a:pPr>
            <a:r>
              <a:rPr lang="en-US"/>
              <a:t>MPI allows a process to start a send, then go on and do work while the message is in transit.</a:t>
            </a:r>
          </a:p>
          <a:p>
            <a:pPr>
              <a:buFont typeface="Wingdings" pitchFamily="2" charset="2"/>
              <a:buNone/>
            </a:pPr>
            <a:r>
              <a:rPr lang="en-US"/>
              <a:t>This is called </a:t>
            </a:r>
            <a:r>
              <a:rPr lang="en-US" b="1" i="1" u="sng"/>
              <a:t>non-blocking</a:t>
            </a:r>
            <a:r>
              <a:rPr lang="en-US"/>
              <a:t> or </a:t>
            </a:r>
            <a:r>
              <a:rPr lang="en-US" b="1" i="1" u="sng"/>
              <a:t>immediate</a:t>
            </a:r>
            <a:r>
              <a:rPr lang="en-US"/>
              <a:t> communication.</a:t>
            </a:r>
          </a:p>
          <a:p>
            <a:pPr>
              <a:buFont typeface="Wingdings" pitchFamily="2" charset="2"/>
              <a:buNone/>
            </a:pPr>
            <a:r>
              <a:rPr lang="en-US"/>
              <a:t>Here, “immediate” refers to the fact that the call to the MPI routine returns immediately rather than waiting for the communication to complete.</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FDCA9BE-CD9C-4991-9301-01B501C89BFE}" type="slidenum">
              <a:rPr lang="en-US"/>
              <a:pPr/>
              <a:t>87</a:t>
            </a:fld>
            <a:endParaRPr lang="en-US"/>
          </a:p>
        </p:txBody>
      </p:sp>
      <p:sp>
        <p:nvSpPr>
          <p:cNvPr id="842754" name="Rectangle 2"/>
          <p:cNvSpPr>
            <a:spLocks noGrp="1" noChangeArrowheads="1"/>
          </p:cNvSpPr>
          <p:nvPr>
            <p:ph type="title"/>
          </p:nvPr>
        </p:nvSpPr>
        <p:spPr/>
        <p:txBody>
          <a:bodyPr/>
          <a:lstStyle/>
          <a:p>
            <a:r>
              <a:rPr lang="en-US"/>
              <a:t>Immediate Send</a:t>
            </a:r>
          </a:p>
        </p:txBody>
      </p:sp>
      <p:sp>
        <p:nvSpPr>
          <p:cNvPr id="842755" name="Rectangle 3"/>
          <p:cNvSpPr>
            <a:spLocks noGrp="1" noChangeArrowheads="1"/>
          </p:cNvSpPr>
          <p:nvPr>
            <p:ph type="body" idx="1"/>
          </p:nvPr>
        </p:nvSpPr>
        <p:spPr/>
        <p:txBody>
          <a:bodyPr/>
          <a:lstStyle/>
          <a:p>
            <a:pPr>
              <a:buFont typeface="Wingdings" pitchFamily="2" charset="2"/>
              <a:buNone/>
            </a:pPr>
            <a:r>
              <a:rPr lang="en-US" sz="2000" b="1">
                <a:solidFill>
                  <a:srgbClr val="000000"/>
                </a:solidFill>
                <a:latin typeface="Courier New" pitchFamily="49" charset="0"/>
              </a:rPr>
              <a:t>mpi_error_code =</a:t>
            </a:r>
          </a:p>
          <a:p>
            <a:pPr>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MPI_Isend</a:t>
            </a:r>
            <a:r>
              <a:rPr lang="en-US" sz="2000" b="1">
                <a:solidFill>
                  <a:srgbClr val="000000"/>
                </a:solidFill>
                <a:latin typeface="Courier New" pitchFamily="49" charset="0"/>
              </a:rPr>
              <a:t>(array, size, </a:t>
            </a:r>
            <a:r>
              <a:rPr lang="en-US" sz="2000" b="1">
                <a:solidFill>
                  <a:schemeClr val="folHlink"/>
                </a:solidFill>
                <a:latin typeface="Courier New" pitchFamily="49" charset="0"/>
              </a:rPr>
              <a:t>MPI_FLOAT</a:t>
            </a:r>
            <a:r>
              <a:rPr lang="en-US" sz="2000" b="1">
                <a:solidFill>
                  <a:srgbClr val="000000"/>
                </a:solidFill>
                <a:latin typeface="Courier New" pitchFamily="49" charset="0"/>
              </a:rPr>
              <a:t>,</a:t>
            </a:r>
          </a:p>
          <a:p>
            <a:pPr>
              <a:buFont typeface="Wingdings" pitchFamily="2" charset="2"/>
              <a:buNone/>
            </a:pPr>
            <a:r>
              <a:rPr lang="en-US" sz="2000" b="1">
                <a:solidFill>
                  <a:srgbClr val="000000"/>
                </a:solidFill>
                <a:latin typeface="Courier New" pitchFamily="49" charset="0"/>
              </a:rPr>
              <a:t>        destination, tag, communicator, request);</a:t>
            </a:r>
          </a:p>
          <a:p>
            <a:pPr>
              <a:buFont typeface="Wingdings" pitchFamily="2" charset="2"/>
              <a:buNone/>
            </a:pPr>
            <a:r>
              <a:rPr lang="en-US"/>
              <a:t>Likewise:</a:t>
            </a:r>
          </a:p>
          <a:p>
            <a:pPr>
              <a:buFont typeface="Wingdings" pitchFamily="2" charset="2"/>
              <a:buNone/>
            </a:pPr>
            <a:r>
              <a:rPr lang="en-US" sz="2000" b="1">
                <a:solidFill>
                  <a:srgbClr val="000000"/>
                </a:solidFill>
                <a:latin typeface="Courier New" pitchFamily="49" charset="0"/>
              </a:rPr>
              <a:t>mpi_error_code =</a:t>
            </a:r>
            <a:endParaRPr lang="en-US" sz="2800"/>
          </a:p>
          <a:p>
            <a:pPr>
              <a:buFont typeface="Wingdings" pitchFamily="2" charset="2"/>
              <a:buNone/>
            </a:pPr>
            <a:r>
              <a:rPr lang="en-US" sz="2000" b="1">
                <a:solidFill>
                  <a:srgbClr val="000000"/>
                </a:solidFill>
                <a:latin typeface="Courier New" pitchFamily="49" charset="0"/>
              </a:rPr>
              <a:t>    </a:t>
            </a:r>
            <a:r>
              <a:rPr lang="en-US" sz="2000" b="1">
                <a:solidFill>
                  <a:schemeClr val="folHlink"/>
                </a:solidFill>
                <a:latin typeface="Courier New" pitchFamily="49" charset="0"/>
              </a:rPr>
              <a:t>MPI_Irecv</a:t>
            </a:r>
            <a:r>
              <a:rPr lang="en-US" sz="2000" b="1">
                <a:solidFill>
                  <a:srgbClr val="000000"/>
                </a:solidFill>
                <a:latin typeface="Courier New" pitchFamily="49" charset="0"/>
              </a:rPr>
              <a:t>(array, size, </a:t>
            </a:r>
            <a:r>
              <a:rPr lang="en-US" sz="2000" b="1">
                <a:solidFill>
                  <a:schemeClr val="folHlink"/>
                </a:solidFill>
                <a:latin typeface="Courier New" pitchFamily="49" charset="0"/>
              </a:rPr>
              <a:t>MPI_FLOAT</a:t>
            </a:r>
            <a:r>
              <a:rPr lang="en-US" sz="2000" b="1">
                <a:solidFill>
                  <a:srgbClr val="000000"/>
                </a:solidFill>
                <a:latin typeface="Courier New" pitchFamily="49" charset="0"/>
              </a:rPr>
              <a:t>,</a:t>
            </a:r>
          </a:p>
          <a:p>
            <a:pPr>
              <a:buFont typeface="Wingdings" pitchFamily="2" charset="2"/>
              <a:buNone/>
            </a:pPr>
            <a:r>
              <a:rPr lang="en-US" sz="2000" b="1">
                <a:solidFill>
                  <a:srgbClr val="000000"/>
                </a:solidFill>
                <a:latin typeface="Courier New" pitchFamily="49" charset="0"/>
              </a:rPr>
              <a:t>        source, tag, communicator, request);</a:t>
            </a:r>
          </a:p>
          <a:p>
            <a:pPr>
              <a:buFont typeface="Wingdings" pitchFamily="2" charset="2"/>
              <a:buNone/>
            </a:pPr>
            <a:r>
              <a:rPr lang="en-US"/>
              <a:t>This call starts the send/receive, but the send/receive won’t be complete until:</a:t>
            </a:r>
          </a:p>
          <a:p>
            <a:pPr>
              <a:buFont typeface="Wingdings" pitchFamily="2" charset="2"/>
              <a:buNone/>
            </a:pPr>
            <a:r>
              <a:rPr lang="en-US" sz="2000" b="1">
                <a:solidFill>
                  <a:schemeClr val="folHlink"/>
                </a:solidFill>
                <a:latin typeface="Courier New" pitchFamily="49" charset="0"/>
              </a:rPr>
              <a:t>MPI_Wait</a:t>
            </a:r>
            <a:r>
              <a:rPr lang="en-US" sz="2000" b="1">
                <a:solidFill>
                  <a:srgbClr val="000000"/>
                </a:solidFill>
                <a:latin typeface="Courier New" pitchFamily="49" charset="0"/>
              </a:rPr>
              <a:t>(request, status);</a:t>
            </a:r>
          </a:p>
          <a:p>
            <a:pPr>
              <a:buFont typeface="Wingdings" pitchFamily="2" charset="2"/>
              <a:buNone/>
            </a:pPr>
            <a:r>
              <a:rPr lang="en-US"/>
              <a:t>What’s the advantage of this?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FB3EA87-22BE-4615-8AF5-3A83AEF39C33}" type="slidenum">
              <a:rPr lang="en-US"/>
              <a:pPr/>
              <a:t>88</a:t>
            </a:fld>
            <a:endParaRPr lang="en-US"/>
          </a:p>
        </p:txBody>
      </p:sp>
      <p:sp>
        <p:nvSpPr>
          <p:cNvPr id="843778" name="Rectangle 2"/>
          <p:cNvSpPr>
            <a:spLocks noGrp="1" noChangeArrowheads="1"/>
          </p:cNvSpPr>
          <p:nvPr>
            <p:ph type="title"/>
          </p:nvPr>
        </p:nvSpPr>
        <p:spPr/>
        <p:txBody>
          <a:bodyPr/>
          <a:lstStyle/>
          <a:p>
            <a:r>
              <a:rPr lang="en-US"/>
              <a:t>Communication Hiding</a:t>
            </a:r>
          </a:p>
        </p:txBody>
      </p:sp>
      <p:sp>
        <p:nvSpPr>
          <p:cNvPr id="843779" name="Rectangle 3"/>
          <p:cNvSpPr>
            <a:spLocks noGrp="1" noChangeArrowheads="1"/>
          </p:cNvSpPr>
          <p:nvPr>
            <p:ph type="body" idx="1"/>
          </p:nvPr>
        </p:nvSpPr>
        <p:spPr>
          <a:xfrm>
            <a:off x="609600" y="1371600"/>
            <a:ext cx="7924800" cy="4576763"/>
          </a:xfrm>
        </p:spPr>
        <p:txBody>
          <a:bodyPr/>
          <a:lstStyle/>
          <a:p>
            <a:pPr>
              <a:buFont typeface="Wingdings" pitchFamily="2" charset="2"/>
              <a:buNone/>
            </a:pPr>
            <a:r>
              <a:rPr lang="en-US" dirty="0"/>
              <a:t>In between the call to</a:t>
            </a:r>
            <a:r>
              <a:rPr lang="en-US" dirty="0">
                <a:latin typeface="Courier New" pitchFamily="49" charset="0"/>
                <a:cs typeface="Courier New" pitchFamily="49" charset="0"/>
              </a:rPr>
              <a:t> </a:t>
            </a:r>
            <a:r>
              <a:rPr lang="en-US" b="1" dirty="0" err="1">
                <a:solidFill>
                  <a:schemeClr val="folHlink"/>
                </a:solidFill>
                <a:latin typeface="Courier New" pitchFamily="49" charset="0"/>
              </a:rPr>
              <a:t>MPI_Isend</a:t>
            </a:r>
            <a:r>
              <a:rPr lang="en-US" b="1" dirty="0">
                <a:solidFill>
                  <a:srgbClr val="000000"/>
                </a:solidFill>
                <a:latin typeface="Courier New" pitchFamily="49" charset="0"/>
              </a:rPr>
              <a:t>/</a:t>
            </a:r>
            <a:r>
              <a:rPr lang="en-US" b="1" dirty="0" err="1">
                <a:solidFill>
                  <a:schemeClr val="folHlink"/>
                </a:solidFill>
                <a:latin typeface="Courier New" pitchFamily="49" charset="0"/>
              </a:rPr>
              <a:t>Irecv</a:t>
            </a:r>
            <a:r>
              <a:rPr lang="en-US" dirty="0">
                <a:latin typeface="Courier New" pitchFamily="49" charset="0"/>
                <a:cs typeface="Courier New" pitchFamily="49" charset="0"/>
              </a:rPr>
              <a:t> </a:t>
            </a:r>
            <a:r>
              <a:rPr lang="en-US" dirty="0"/>
              <a:t>and the call to</a:t>
            </a:r>
            <a:r>
              <a:rPr lang="en-US" dirty="0">
                <a:latin typeface="Courier New" pitchFamily="49" charset="0"/>
                <a:cs typeface="Courier New" pitchFamily="49" charset="0"/>
              </a:rPr>
              <a:t> </a:t>
            </a:r>
            <a:r>
              <a:rPr lang="en-US" b="1" dirty="0" err="1">
                <a:solidFill>
                  <a:schemeClr val="folHlink"/>
                </a:solidFill>
                <a:latin typeface="Courier New" pitchFamily="49" charset="0"/>
              </a:rPr>
              <a:t>MPI_Wait</a:t>
            </a:r>
            <a:r>
              <a:rPr lang="en-US" dirty="0"/>
              <a:t>, both processes can </a:t>
            </a:r>
            <a:r>
              <a:rPr lang="en-US" b="1" u="sng" dirty="0">
                <a:solidFill>
                  <a:schemeClr val="folHlink"/>
                </a:solidFill>
              </a:rPr>
              <a:t>do work</a:t>
            </a:r>
            <a:r>
              <a:rPr lang="en-US" dirty="0"/>
              <a:t>!</a:t>
            </a:r>
          </a:p>
          <a:p>
            <a:pPr>
              <a:buFont typeface="Wingdings" pitchFamily="2" charset="2"/>
              <a:buNone/>
            </a:pPr>
            <a:r>
              <a:rPr lang="en-US" dirty="0"/>
              <a:t>If that work takes at least as much time as the communication, then the cost of the communication is effectively zero, since the communication won’t affect how much work gets done.</a:t>
            </a:r>
          </a:p>
          <a:p>
            <a:pPr>
              <a:buFont typeface="Wingdings" pitchFamily="2" charset="2"/>
              <a:buNone/>
            </a:pPr>
            <a:r>
              <a:rPr lang="en-US" dirty="0"/>
              <a:t>This is called </a:t>
            </a:r>
            <a:r>
              <a:rPr lang="en-US" b="1" i="1" u="sng" dirty="0"/>
              <a:t>communication hiding</a:t>
            </a:r>
            <a:r>
              <a:rPr lang="en-US" dirty="0"/>
              <a:t>.</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A65BC719-780F-4FE8-86CD-7CB5D97F665B}" type="slidenum">
              <a:rPr lang="en-US"/>
              <a:pPr/>
              <a:t>89</a:t>
            </a:fld>
            <a:endParaRPr lang="en-US"/>
          </a:p>
        </p:txBody>
      </p:sp>
      <p:sp>
        <p:nvSpPr>
          <p:cNvPr id="844802" name="Rectangle 2"/>
          <p:cNvSpPr>
            <a:spLocks noGrp="1" noChangeArrowheads="1"/>
          </p:cNvSpPr>
          <p:nvPr>
            <p:ph type="title"/>
          </p:nvPr>
        </p:nvSpPr>
        <p:spPr/>
        <p:txBody>
          <a:bodyPr/>
          <a:lstStyle/>
          <a:p>
            <a:r>
              <a:rPr lang="en-US"/>
              <a:t>Rule of Thumb for Hiding</a:t>
            </a:r>
          </a:p>
        </p:txBody>
      </p:sp>
      <p:sp>
        <p:nvSpPr>
          <p:cNvPr id="844803" name="Rectangle 3"/>
          <p:cNvSpPr>
            <a:spLocks noGrp="1" noChangeArrowheads="1"/>
          </p:cNvSpPr>
          <p:nvPr>
            <p:ph type="body" idx="1"/>
          </p:nvPr>
        </p:nvSpPr>
        <p:spPr/>
        <p:txBody>
          <a:bodyPr/>
          <a:lstStyle/>
          <a:p>
            <a:pPr>
              <a:buFont typeface="Wingdings" pitchFamily="2" charset="2"/>
              <a:buNone/>
            </a:pPr>
            <a:r>
              <a:rPr lang="en-US"/>
              <a:t>When you want to hide communication:</a:t>
            </a:r>
          </a:p>
          <a:p>
            <a:r>
              <a:rPr lang="en-US"/>
              <a:t>as soon as you calculate the data, send it;</a:t>
            </a:r>
          </a:p>
          <a:p>
            <a:r>
              <a:rPr lang="en-US"/>
              <a:t>don’t receive it until you need it.</a:t>
            </a:r>
          </a:p>
          <a:p>
            <a:pPr>
              <a:buFont typeface="Wingdings" pitchFamily="2" charset="2"/>
              <a:buNone/>
            </a:pPr>
            <a:r>
              <a:rPr lang="en-US"/>
              <a:t>That way, the communication has the maximal amount of time to happen in </a:t>
            </a:r>
            <a:r>
              <a:rPr lang="en-US" b="1" i="1" u="sng"/>
              <a:t>background</a:t>
            </a:r>
            <a:r>
              <a:rPr lang="en-US"/>
              <a:t> (behind the scenes).</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WebEx</a:t>
            </a:r>
            <a:endParaRPr lang="en-US" dirty="0"/>
          </a:p>
        </p:txBody>
      </p:sp>
      <p:sp>
        <p:nvSpPr>
          <p:cNvPr id="3" name="Content Placeholder 2"/>
          <p:cNvSpPr>
            <a:spLocks noGrp="1"/>
          </p:cNvSpPr>
          <p:nvPr>
            <p:ph idx="1"/>
          </p:nvPr>
        </p:nvSpPr>
        <p:spPr/>
        <p:txBody>
          <a:bodyPr/>
          <a:lstStyle/>
          <a:p>
            <a:pPr>
              <a:buNone/>
            </a:pPr>
            <a:r>
              <a:rPr lang="en-US" dirty="0" smtClean="0"/>
              <a:t>We have only a limited number of WebEx connections, so please avoid WebEx unless you have </a:t>
            </a:r>
            <a:r>
              <a:rPr lang="en-US" b="1" u="sng" dirty="0" smtClean="0"/>
              <a:t>NO OTHER WAY TO CONNECT</a:t>
            </a:r>
            <a:r>
              <a:rPr lang="en-US" dirty="0" smtClean="0"/>
              <a:t>.</a:t>
            </a:r>
          </a:p>
          <a:p>
            <a:pPr>
              <a:buNone/>
            </a:pPr>
            <a:r>
              <a:rPr lang="en-US" dirty="0" smtClean="0"/>
              <a:t>Instructions are available on the OSCER education webpage.</a:t>
            </a:r>
          </a:p>
          <a:p>
            <a:pPr>
              <a:buNone/>
            </a:pPr>
            <a:endParaRPr lang="en-US" dirty="0" smtClean="0"/>
          </a:p>
          <a:p>
            <a:pPr>
              <a:buNone/>
            </a:pPr>
            <a:r>
              <a:rPr lang="en-US" dirty="0" smtClean="0"/>
              <a:t>Thanks to Tim Miller of Wake Forest 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Mathematica</a:t>
            </a:r>
            <a:r>
              <a:rPr lang="en-US" dirty="0" smtClean="0"/>
              <a:t> Workshop Tue Apr 5</a:t>
            </a:r>
            <a:endParaRPr lang="en-US" dirty="0"/>
          </a:p>
        </p:txBody>
      </p:sp>
      <p:sp>
        <p:nvSpPr>
          <p:cNvPr id="3" name="Content Placeholder 2"/>
          <p:cNvSpPr>
            <a:spLocks noGrp="1"/>
          </p:cNvSpPr>
          <p:nvPr>
            <p:ph idx="1"/>
          </p:nvPr>
        </p:nvSpPr>
        <p:spPr>
          <a:xfrm>
            <a:off x="609600" y="1295400"/>
            <a:ext cx="7924800" cy="4648200"/>
          </a:xfrm>
        </p:spPr>
        <p:txBody>
          <a:bodyPr/>
          <a:lstStyle/>
          <a:p>
            <a:pPr>
              <a:spcBef>
                <a:spcPts val="0"/>
              </a:spcBef>
            </a:pPr>
            <a:r>
              <a:rPr lang="en-US" dirty="0" smtClean="0"/>
              <a:t>OU will be hosting a </a:t>
            </a:r>
            <a:r>
              <a:rPr lang="en-US" b="1" u="sng" dirty="0" smtClean="0"/>
              <a:t>FREE</a:t>
            </a:r>
            <a:r>
              <a:rPr lang="en-US" dirty="0" smtClean="0"/>
              <a:t> workshop on </a:t>
            </a:r>
            <a:r>
              <a:rPr lang="en-US" dirty="0" err="1" smtClean="0"/>
              <a:t>Mathematica</a:t>
            </a:r>
            <a:r>
              <a:rPr lang="en-US" dirty="0" smtClean="0"/>
              <a:t>:</a:t>
            </a:r>
          </a:p>
          <a:p>
            <a:pPr lvl="1">
              <a:spcBef>
                <a:spcPts val="0"/>
              </a:spcBef>
            </a:pPr>
            <a:r>
              <a:rPr lang="en-US" sz="2000" dirty="0" smtClean="0"/>
              <a:t>Tue Apr 5 3:00pm, right after SiPE</a:t>
            </a:r>
          </a:p>
          <a:p>
            <a:pPr lvl="1">
              <a:spcBef>
                <a:spcPts val="0"/>
              </a:spcBef>
            </a:pPr>
            <a:r>
              <a:rPr lang="en-US" sz="2000" dirty="0" smtClean="0"/>
              <a:t>Available live, in person at SRTC or via videoconferencing</a:t>
            </a:r>
          </a:p>
          <a:p>
            <a:pPr lvl="1">
              <a:spcBef>
                <a:spcPts val="0"/>
              </a:spcBef>
            </a:pPr>
            <a:r>
              <a:rPr lang="en-US" sz="2000" dirty="0" smtClean="0"/>
              <a:t>Also will be recorded for playback</a:t>
            </a:r>
          </a:p>
          <a:p>
            <a:pPr>
              <a:spcBef>
                <a:spcPts val="0"/>
              </a:spcBef>
            </a:pPr>
            <a:r>
              <a:rPr lang="en-US" dirty="0" smtClean="0"/>
              <a:t> To register, send e-mail containing the information below to</a:t>
            </a:r>
            <a:r>
              <a:rPr lang="en-US" dirty="0" smtClean="0">
                <a:latin typeface="Courier New" pitchFamily="49" charset="0"/>
                <a:cs typeface="Courier New" pitchFamily="49" charset="0"/>
              </a:rPr>
              <a:t> </a:t>
            </a:r>
            <a:r>
              <a:rPr lang="en-US" dirty="0" smtClean="0">
                <a:latin typeface="Courier New" pitchFamily="49" charset="0"/>
                <a:cs typeface="Courier New" pitchFamily="49" charset="0"/>
                <a:hlinkClick r:id="rId2"/>
              </a:rPr>
              <a:t>justinsmith@wolfram.com</a:t>
            </a:r>
            <a:r>
              <a:rPr lang="en-US" dirty="0" smtClean="0"/>
              <a:t>, with:</a:t>
            </a:r>
          </a:p>
          <a:p>
            <a:pPr lvl="1">
              <a:spcBef>
                <a:spcPts val="0"/>
              </a:spcBef>
            </a:pPr>
            <a:r>
              <a:rPr lang="en-US" sz="2000" dirty="0" smtClean="0"/>
              <a:t>your name;</a:t>
            </a:r>
          </a:p>
          <a:p>
            <a:pPr lvl="1">
              <a:spcBef>
                <a:spcPts val="0"/>
              </a:spcBef>
            </a:pPr>
            <a:r>
              <a:rPr lang="en-US" sz="2000" dirty="0" smtClean="0"/>
              <a:t>your e-mail address;</a:t>
            </a:r>
          </a:p>
          <a:p>
            <a:pPr lvl="1">
              <a:spcBef>
                <a:spcPts val="0"/>
              </a:spcBef>
            </a:pPr>
            <a:r>
              <a:rPr lang="en-US" sz="2000" dirty="0" smtClean="0"/>
              <a:t>your institution/company/agency/organization;</a:t>
            </a:r>
          </a:p>
          <a:p>
            <a:pPr lvl="1">
              <a:spcBef>
                <a:spcPts val="0"/>
              </a:spcBef>
            </a:pPr>
            <a:r>
              <a:rPr lang="en-US" sz="2000" dirty="0" smtClean="0"/>
              <a:t>your department/division;</a:t>
            </a:r>
          </a:p>
          <a:p>
            <a:pPr lvl="1">
              <a:spcBef>
                <a:spcPts val="0"/>
              </a:spcBef>
            </a:pPr>
            <a:r>
              <a:rPr lang="en-US" sz="2000" dirty="0" smtClean="0"/>
              <a:t>your status (undergrad, grad student, staff, faculty, professional etc);</a:t>
            </a:r>
          </a:p>
          <a:p>
            <a:pPr lvl="1">
              <a:spcBef>
                <a:spcPts val="0"/>
              </a:spcBef>
            </a:pPr>
            <a:r>
              <a:rPr lang="en-US" sz="2000" dirty="0" smtClean="0"/>
              <a:t>whether you're a current </a:t>
            </a:r>
            <a:r>
              <a:rPr lang="en-US" sz="2000" dirty="0" err="1" smtClean="0"/>
              <a:t>Mathematica</a:t>
            </a:r>
            <a:r>
              <a:rPr lang="en-US" sz="2000" dirty="0" smtClean="0"/>
              <a:t> user;</a:t>
            </a:r>
          </a:p>
          <a:p>
            <a:pPr lvl="1">
              <a:spcBef>
                <a:spcPts val="0"/>
              </a:spcBef>
            </a:pPr>
            <a:r>
              <a:rPr lang="en-US" sz="2000" dirty="0" smtClean="0"/>
              <a:t>whether you plan to attend in person at OU, live remotely via videoconferencing, or afterwards by watching the recorded streaming video.</a:t>
            </a:r>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s-ES" smtClean="0"/>
              <a:t>Tue March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90</a:t>
            </a:fld>
            <a:endParaRPr lang="en-US"/>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12763" y="1155700"/>
            <a:ext cx="8118475" cy="762000"/>
          </a:xfrm>
        </p:spPr>
        <p:txBody>
          <a:bodyPr anchor="t"/>
          <a:lstStyle/>
          <a:p>
            <a:pPr algn="l" eaLnBrk="1" hangingPunct="1"/>
            <a:r>
              <a:rPr lang="en-US" sz="3900" b="1" dirty="0" smtClean="0">
                <a:solidFill>
                  <a:srgbClr val="0048BB"/>
                </a:solidFill>
              </a:rPr>
              <a:t>Undergraduate Petascale Internships </a:t>
            </a:r>
            <a:r>
              <a:rPr lang="en-US" sz="4000" b="1" dirty="0" smtClean="0">
                <a:solidFill>
                  <a:srgbClr val="0048BB"/>
                </a:solidFill>
              </a:rPr>
              <a:t/>
            </a:r>
            <a:br>
              <a:rPr lang="en-US" sz="4000" b="1" dirty="0" smtClean="0">
                <a:solidFill>
                  <a:srgbClr val="0048BB"/>
                </a:solidFill>
              </a:rPr>
            </a:br>
            <a:r>
              <a:rPr lang="en-US" sz="2000" b="1" dirty="0" smtClean="0">
                <a:solidFill>
                  <a:srgbClr val="0048BB"/>
                </a:solidFill>
              </a:rPr>
              <a:t/>
            </a:r>
            <a:br>
              <a:rPr lang="en-US" sz="2000" b="1" dirty="0" smtClean="0">
                <a:solidFill>
                  <a:srgbClr val="0048BB"/>
                </a:solidFill>
              </a:rPr>
            </a:br>
            <a:endParaRPr lang="en-US" sz="2000" b="1" dirty="0" smtClean="0">
              <a:solidFill>
                <a:srgbClr val="0048BB"/>
              </a:solidFill>
            </a:endParaRPr>
          </a:p>
        </p:txBody>
      </p:sp>
      <p:pic>
        <p:nvPicPr>
          <p:cNvPr id="15363" name="Picture 4" descr="Picture 1.png"/>
          <p:cNvPicPr>
            <a:picLocks noChangeAspect="1"/>
          </p:cNvPicPr>
          <p:nvPr/>
        </p:nvPicPr>
        <p:blipFill>
          <a:blip r:embed="rId2" cstate="print"/>
          <a:srcRect/>
          <a:stretch>
            <a:fillRect/>
          </a:stretch>
        </p:blipFill>
        <p:spPr bwMode="auto">
          <a:xfrm>
            <a:off x="3057525" y="207963"/>
            <a:ext cx="3028950" cy="1011237"/>
          </a:xfrm>
          <a:prstGeom prst="rect">
            <a:avLst/>
          </a:prstGeom>
          <a:noFill/>
          <a:ln w="9525">
            <a:noFill/>
            <a:miter lim="800000"/>
            <a:headEnd/>
            <a:tailEnd/>
          </a:ln>
        </p:spPr>
      </p:pic>
      <p:pic>
        <p:nvPicPr>
          <p:cNvPr id="15364" name="Picture 5" descr="Picture 2.png"/>
          <p:cNvPicPr>
            <a:picLocks noChangeAspect="1"/>
          </p:cNvPicPr>
          <p:nvPr/>
        </p:nvPicPr>
        <p:blipFill>
          <a:blip r:embed="rId3" cstate="print"/>
          <a:srcRect/>
          <a:stretch>
            <a:fillRect/>
          </a:stretch>
        </p:blipFill>
        <p:spPr bwMode="auto">
          <a:xfrm>
            <a:off x="939800" y="787400"/>
            <a:ext cx="1727200" cy="431800"/>
          </a:xfrm>
          <a:prstGeom prst="rect">
            <a:avLst/>
          </a:prstGeom>
          <a:noFill/>
          <a:ln w="9525">
            <a:noFill/>
            <a:miter lim="800000"/>
            <a:headEnd/>
            <a:tailEnd/>
          </a:ln>
        </p:spPr>
      </p:pic>
      <p:pic>
        <p:nvPicPr>
          <p:cNvPr id="15365" name="Picture 6" descr="Picture 3.png"/>
          <p:cNvPicPr>
            <a:picLocks noChangeAspect="1"/>
          </p:cNvPicPr>
          <p:nvPr/>
        </p:nvPicPr>
        <p:blipFill>
          <a:blip r:embed="rId4" cstate="print"/>
          <a:srcRect/>
          <a:stretch>
            <a:fillRect/>
          </a:stretch>
        </p:blipFill>
        <p:spPr bwMode="auto">
          <a:xfrm>
            <a:off x="6477000" y="685800"/>
            <a:ext cx="1878013" cy="533400"/>
          </a:xfrm>
          <a:prstGeom prst="rect">
            <a:avLst/>
          </a:prstGeom>
          <a:noFill/>
          <a:ln w="9525">
            <a:noFill/>
            <a:miter lim="800000"/>
            <a:headEnd/>
            <a:tailEnd/>
          </a:ln>
        </p:spPr>
      </p:pic>
      <p:pic>
        <p:nvPicPr>
          <p:cNvPr id="15366" name="Picture 7" descr="Picture 4.png"/>
          <p:cNvPicPr>
            <a:picLocks noChangeAspect="1"/>
          </p:cNvPicPr>
          <p:nvPr/>
        </p:nvPicPr>
        <p:blipFill>
          <a:blip r:embed="rId5" cstate="print"/>
          <a:srcRect/>
          <a:stretch>
            <a:fillRect/>
          </a:stretch>
        </p:blipFill>
        <p:spPr bwMode="auto">
          <a:xfrm>
            <a:off x="2628900" y="5410200"/>
            <a:ext cx="3886200" cy="774700"/>
          </a:xfrm>
          <a:prstGeom prst="rect">
            <a:avLst/>
          </a:prstGeom>
          <a:noFill/>
          <a:ln w="9525">
            <a:noFill/>
            <a:miter lim="800000"/>
            <a:headEnd/>
            <a:tailEnd/>
          </a:ln>
        </p:spPr>
      </p:pic>
      <p:pic>
        <p:nvPicPr>
          <p:cNvPr id="15367" name="Picture 8" descr="NSF-logo.jpg"/>
          <p:cNvPicPr>
            <a:picLocks noChangeAspect="1"/>
          </p:cNvPicPr>
          <p:nvPr/>
        </p:nvPicPr>
        <p:blipFill>
          <a:blip r:embed="rId6" cstate="print"/>
          <a:srcRect/>
          <a:stretch>
            <a:fillRect/>
          </a:stretch>
        </p:blipFill>
        <p:spPr bwMode="auto">
          <a:xfrm>
            <a:off x="7696200" y="5410200"/>
            <a:ext cx="928688" cy="928687"/>
          </a:xfrm>
          <a:prstGeom prst="rect">
            <a:avLst/>
          </a:prstGeom>
          <a:noFill/>
          <a:ln w="9525">
            <a:noFill/>
            <a:miter lim="800000"/>
            <a:headEnd/>
            <a:tailEnd/>
          </a:ln>
        </p:spPr>
      </p:pic>
      <p:pic>
        <p:nvPicPr>
          <p:cNvPr id="15368" name="Picture 11" descr="tetrahedron2007xsm.png"/>
          <p:cNvPicPr>
            <a:picLocks noChangeAspect="1"/>
          </p:cNvPicPr>
          <p:nvPr/>
        </p:nvPicPr>
        <p:blipFill>
          <a:blip r:embed="rId7" cstate="print"/>
          <a:srcRect/>
          <a:stretch>
            <a:fillRect/>
          </a:stretch>
        </p:blipFill>
        <p:spPr bwMode="auto">
          <a:xfrm>
            <a:off x="574675" y="5410200"/>
            <a:ext cx="873125" cy="752475"/>
          </a:xfrm>
          <a:prstGeom prst="rect">
            <a:avLst/>
          </a:prstGeom>
          <a:noFill/>
          <a:ln w="9525">
            <a:noFill/>
            <a:miter lim="800000"/>
            <a:headEnd/>
            <a:tailEnd/>
          </a:ln>
        </p:spPr>
      </p:pic>
      <p:sp>
        <p:nvSpPr>
          <p:cNvPr id="15369" name="TextBox 12"/>
          <p:cNvSpPr txBox="1">
            <a:spLocks noChangeArrowheads="1"/>
          </p:cNvSpPr>
          <p:nvPr/>
        </p:nvSpPr>
        <p:spPr bwMode="auto">
          <a:xfrm>
            <a:off x="685800" y="1696328"/>
            <a:ext cx="7772400" cy="3324225"/>
          </a:xfrm>
          <a:prstGeom prst="rect">
            <a:avLst/>
          </a:prstGeom>
          <a:noFill/>
          <a:ln w="9525">
            <a:noFill/>
            <a:miter lim="800000"/>
            <a:headEnd/>
            <a:tailEnd/>
          </a:ln>
        </p:spPr>
        <p:txBody>
          <a:bodyPr>
            <a:spAutoFit/>
          </a:bodyPr>
          <a:lstStyle/>
          <a:p>
            <a:pPr marL="177800" indent="-177800">
              <a:spcAft>
                <a:spcPts val="1200"/>
              </a:spcAft>
              <a:buFont typeface="Arial" charset="0"/>
              <a:buChar char="•"/>
            </a:pPr>
            <a:r>
              <a:rPr lang="en-US" dirty="0">
                <a:solidFill>
                  <a:srgbClr val="0048BB"/>
                </a:solidFill>
                <a:latin typeface="Calibri" pitchFamily="-109" charset="0"/>
              </a:rPr>
              <a:t>NSF support for undergraduate internships involving high-performance computing in science and engineering.</a:t>
            </a:r>
          </a:p>
          <a:p>
            <a:pPr marL="177800" indent="-177800">
              <a:spcAft>
                <a:spcPts val="1200"/>
              </a:spcAft>
              <a:buFont typeface="Arial" charset="0"/>
              <a:buChar char="•"/>
            </a:pPr>
            <a:r>
              <a:rPr lang="en-US" dirty="0">
                <a:solidFill>
                  <a:srgbClr val="0048BB"/>
                </a:solidFill>
                <a:latin typeface="Calibri" pitchFamily="-109" charset="0"/>
              </a:rPr>
              <a:t>Provides a stipend ($5k over the year), a two-week intensive high-performance computing workshop at the National Center for Supercomputing Applications, and travel to the SC11 supercomputing conference in November.</a:t>
            </a:r>
          </a:p>
          <a:p>
            <a:pPr marL="177800" indent="-177800">
              <a:spcAft>
                <a:spcPts val="1200"/>
              </a:spcAft>
              <a:buFont typeface="Arial" charset="0"/>
              <a:buChar char="•"/>
            </a:pPr>
            <a:r>
              <a:rPr lang="en-US" dirty="0">
                <a:solidFill>
                  <a:srgbClr val="0048BB"/>
                </a:solidFill>
                <a:latin typeface="Calibri" pitchFamily="-109" charset="0"/>
              </a:rPr>
              <a:t>This support is intended to allow you to work with a faculty mentor on your campus. Have your faculty mentor fill out an intern position description at the link below. There are also some open positions listed on our site.</a:t>
            </a:r>
          </a:p>
          <a:p>
            <a:pPr marL="177800" indent="-177800">
              <a:spcAft>
                <a:spcPts val="1200"/>
              </a:spcAft>
              <a:buFont typeface="Arial" charset="0"/>
              <a:buChar char="•"/>
            </a:pPr>
            <a:r>
              <a:rPr lang="en-US" dirty="0">
                <a:solidFill>
                  <a:srgbClr val="0048BB"/>
                </a:solidFill>
                <a:latin typeface="Calibri" pitchFamily="-109" charset="0"/>
              </a:rPr>
              <a:t>Student applications and position descriptions from faculty are due by March 31, 2011. Selections and notifications will be made by April 15.</a:t>
            </a:r>
          </a:p>
        </p:txBody>
      </p:sp>
      <p:sp>
        <p:nvSpPr>
          <p:cNvPr id="15370" name="TextBox 13"/>
          <p:cNvSpPr txBox="1">
            <a:spLocks noChangeArrowheads="1"/>
          </p:cNvSpPr>
          <p:nvPr/>
        </p:nvSpPr>
        <p:spPr bwMode="auto">
          <a:xfrm>
            <a:off x="228600" y="4876800"/>
            <a:ext cx="8699500" cy="554038"/>
          </a:xfrm>
          <a:prstGeom prst="rect">
            <a:avLst/>
          </a:prstGeom>
          <a:noFill/>
          <a:ln w="9525">
            <a:noFill/>
            <a:miter lim="800000"/>
            <a:headEnd/>
            <a:tailEnd/>
          </a:ln>
        </p:spPr>
        <p:txBody>
          <a:bodyPr wrap="none">
            <a:spAutoFit/>
          </a:bodyPr>
          <a:lstStyle/>
          <a:p>
            <a:r>
              <a:rPr lang="en-US" sz="3000" dirty="0">
                <a:latin typeface="Calibri" pitchFamily="-109" charset="0"/>
                <a:hlinkClick r:id="rId8"/>
              </a:rPr>
              <a:t>http://shodor.org/petascale/participation/internships/</a:t>
            </a:r>
            <a:endParaRPr lang="en-US" sz="3000" dirty="0">
              <a:latin typeface="Calibri" pitchFamily="-109"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92</a:t>
            </a:fld>
            <a:endParaRPr lang="en-US"/>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Distributed Par</a:t>
            </a:r>
            <a:endParaRPr lang="en-US" dirty="0"/>
          </a:p>
          <a:p>
            <a:pPr lvl="0">
              <a:defRPr/>
            </a:pPr>
            <a:r>
              <a:rPr lang="en-US" dirty="0" smtClean="0"/>
              <a:t>Tue March 22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93</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s-ES" dirty="0" err="1" smtClean="0"/>
              <a:t>Tue</a:t>
            </a:r>
            <a:r>
              <a:rPr lang="es-ES" dirty="0" smtClean="0"/>
              <a:t> </a:t>
            </a:r>
            <a:r>
              <a:rPr lang="es-ES" dirty="0" err="1" smtClean="0"/>
              <a:t>March</a:t>
            </a:r>
            <a:r>
              <a:rPr lang="es-ES" dirty="0" smtClean="0"/>
              <a:t> 22 2011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94</a:t>
            </a:fld>
            <a:endParaRPr lang="en-US"/>
          </a:p>
        </p:txBody>
      </p:sp>
    </p:spTree>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fld id="{9CE7135B-3708-4082-BCB7-4C9DE6923AED}" type="slidenum">
              <a:rPr lang="en-US"/>
              <a:pPr/>
              <a:t>96</a:t>
            </a:fld>
            <a:endParaRPr lang="en-US"/>
          </a:p>
        </p:txBody>
      </p:sp>
      <p:sp>
        <p:nvSpPr>
          <p:cNvPr id="849922" name="Rectangle 2"/>
          <p:cNvSpPr>
            <a:spLocks noGrp="1" noChangeArrowheads="1"/>
          </p:cNvSpPr>
          <p:nvPr>
            <p:ph type="title"/>
          </p:nvPr>
        </p:nvSpPr>
        <p:spPr/>
        <p:txBody>
          <a:bodyPr/>
          <a:lstStyle/>
          <a:p>
            <a:r>
              <a:rPr lang="en-US"/>
              <a:t>References</a:t>
            </a:r>
          </a:p>
        </p:txBody>
      </p:sp>
      <p:sp>
        <p:nvSpPr>
          <p:cNvPr id="849923" name="Text Box 3"/>
          <p:cNvSpPr txBox="1">
            <a:spLocks noChangeArrowheads="1"/>
          </p:cNvSpPr>
          <p:nvPr/>
        </p:nvSpPr>
        <p:spPr bwMode="auto">
          <a:xfrm>
            <a:off x="381000" y="1600200"/>
            <a:ext cx="8534400" cy="1616075"/>
          </a:xfrm>
          <a:prstGeom prst="rect">
            <a:avLst/>
          </a:prstGeom>
          <a:noFill/>
          <a:ln w="9525">
            <a:noFill/>
            <a:miter lim="800000"/>
            <a:headEnd/>
            <a:tailEnd/>
          </a:ln>
          <a:effectLst/>
        </p:spPr>
        <p:txBody>
          <a:bodyPr>
            <a:spAutoFit/>
          </a:bodyPr>
          <a:lstStyle/>
          <a:p>
            <a:pPr algn="l"/>
            <a:r>
              <a:rPr lang="en-US" sz="2000">
                <a:solidFill>
                  <a:srgbClr val="003366"/>
                </a:solidFill>
              </a:rPr>
              <a:t>[1]  P.S. Pacheco, </a:t>
            </a:r>
            <a:r>
              <a:rPr lang="en-US" sz="2000" i="1">
                <a:solidFill>
                  <a:srgbClr val="003366"/>
                </a:solidFill>
              </a:rPr>
              <a:t>Parallel Programming with MPI</a:t>
            </a:r>
            <a:r>
              <a:rPr lang="en-US" sz="2000">
                <a:solidFill>
                  <a:srgbClr val="003366"/>
                </a:solidFill>
              </a:rPr>
              <a:t>, Morgan Kaufmann</a:t>
            </a:r>
          </a:p>
          <a:p>
            <a:pPr algn="l"/>
            <a:r>
              <a:rPr lang="en-US" sz="2000">
                <a:solidFill>
                  <a:srgbClr val="003366"/>
                </a:solidFill>
              </a:rPr>
              <a:t>      Publishers, 1997.</a:t>
            </a:r>
          </a:p>
          <a:p>
            <a:pPr algn="l"/>
            <a:r>
              <a:rPr lang="en-US" sz="2000">
                <a:solidFill>
                  <a:srgbClr val="003366"/>
                </a:solidFill>
              </a:rPr>
              <a:t>[2]  W. Gropp, E. Lusk and A. Skjellum, </a:t>
            </a:r>
            <a:r>
              <a:rPr lang="en-US" sz="2000" i="1">
                <a:solidFill>
                  <a:srgbClr val="003366"/>
                </a:solidFill>
              </a:rPr>
              <a:t>Using MPI: Portable Parallel</a:t>
            </a:r>
          </a:p>
          <a:p>
            <a:pPr algn="l"/>
            <a:r>
              <a:rPr lang="en-US" sz="2000" i="1">
                <a:solidFill>
                  <a:srgbClr val="003366"/>
                </a:solidFill>
              </a:rPr>
              <a:t>      Programming with the Message-Passing Interface</a:t>
            </a:r>
            <a:r>
              <a:rPr lang="en-US" sz="2000">
                <a:solidFill>
                  <a:srgbClr val="003366"/>
                </a:solidFill>
              </a:rPr>
              <a:t>, 2</a:t>
            </a:r>
            <a:r>
              <a:rPr lang="en-US" sz="2000" baseline="30000">
                <a:solidFill>
                  <a:srgbClr val="003366"/>
                </a:solidFill>
              </a:rPr>
              <a:t>nd</a:t>
            </a:r>
            <a:r>
              <a:rPr lang="en-US" sz="2000">
                <a:solidFill>
                  <a:srgbClr val="003366"/>
                </a:solidFill>
              </a:rPr>
              <a:t> ed.  MIT</a:t>
            </a:r>
          </a:p>
          <a:p>
            <a:pPr algn="l"/>
            <a:r>
              <a:rPr lang="en-US" sz="2000">
                <a:solidFill>
                  <a:srgbClr val="003366"/>
                </a:solidFill>
              </a:rPr>
              <a:t>      Press, 1999.</a:t>
            </a:r>
          </a:p>
        </p:txBody>
      </p:sp>
      <p:sp>
        <p:nvSpPr>
          <p:cNvPr id="6" name="Rectangle 12"/>
          <p:cNvSpPr>
            <a:spLocks noGrp="1" noChangeArrowheads="1"/>
          </p:cNvSpPr>
          <p:nvPr>
            <p:ph type="ftr" sz="quarter" idx="4294967295"/>
          </p:nvPr>
        </p:nvSpPr>
        <p:spPr bwMode="auto">
          <a:xfrm>
            <a:off x="1447800" y="61722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dirty="0" smtClean="0"/>
              <a:t>Supercomputing in Plain English: Distributed Par</a:t>
            </a:r>
          </a:p>
          <a:p>
            <a:r>
              <a:rPr lang="en-US" dirty="0" smtClean="0"/>
              <a:t>Tue March 22 2011</a:t>
            </a:r>
            <a:endParaRPr lang="en-US" dirty="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123"/>
  <p:tag name="BSN" val="123"/>
  <p:tag name="SVT" val="FALSE"/>
  <p:tag name="NBP" val="1"/>
  <p:tag name="CVB" val="123"/>
  <p:tag name="SPT" val="FALSE"/>
  <p:tag name="CII" val="123"/>
</p:tagLst>
</file>

<file path=ppt/tags/tag11.xml><?xml version="1.0" encoding="utf-8"?>
<p:tagLst xmlns:a="http://schemas.openxmlformats.org/drawingml/2006/main" xmlns:r="http://schemas.openxmlformats.org/officeDocument/2006/relationships" xmlns:p="http://schemas.openxmlformats.org/presentationml/2006/main">
  <p:tag name="SWI" val="115"/>
  <p:tag name="CVB" val="115"/>
  <p:tag name="BSN" val="115"/>
  <p:tag name="SVT" val="FALSE"/>
  <p:tag name="NBP" val="1"/>
  <p:tag name="SPT" val="FALSE"/>
  <p:tag name="CII" val="115"/>
</p:tagLst>
</file>

<file path=ppt/tags/tag12.xml><?xml version="1.0" encoding="utf-8"?>
<p:tagLst xmlns:a="http://schemas.openxmlformats.org/drawingml/2006/main" xmlns:r="http://schemas.openxmlformats.org/officeDocument/2006/relationships" xmlns:p="http://schemas.openxmlformats.org/presentationml/2006/main">
  <p:tag name="SWI" val="116"/>
  <p:tag name="CVB" val="116"/>
  <p:tag name="BSN" val="116"/>
  <p:tag name="SVT" val="FALSE"/>
  <p:tag name="NBP" val="1"/>
  <p:tag name="SPT" val="FALSE"/>
  <p:tag name="CII" val="116"/>
</p:tagLst>
</file>

<file path=ppt/tags/tag13.xml><?xml version="1.0" encoding="utf-8"?>
<p:tagLst xmlns:a="http://schemas.openxmlformats.org/drawingml/2006/main" xmlns:r="http://schemas.openxmlformats.org/officeDocument/2006/relationships" xmlns:p="http://schemas.openxmlformats.org/presentationml/2006/main">
  <p:tag name="SWI" val="117"/>
  <p:tag name="CVB" val="117"/>
  <p:tag name="BSN" val="117"/>
  <p:tag name="SVT" val="FALSE"/>
  <p:tag name="NBP" val="1"/>
  <p:tag name="SPT" val="FALSE"/>
  <p:tag name="CII" val="117"/>
</p:tagLst>
</file>

<file path=ppt/tags/tag14.xml><?xml version="1.0" encoding="utf-8"?>
<p:tagLst xmlns:a="http://schemas.openxmlformats.org/drawingml/2006/main" xmlns:r="http://schemas.openxmlformats.org/officeDocument/2006/relationships" xmlns:p="http://schemas.openxmlformats.org/presentationml/2006/main">
  <p:tag name="SWI" val="118"/>
  <p:tag name="CVB" val="118"/>
  <p:tag name="BSN" val="118"/>
  <p:tag name="SVT" val="FALSE"/>
  <p:tag name="NBP" val="1"/>
  <p:tag name="SPT" val="FALSE"/>
  <p:tag name="CII" val="118"/>
</p:tagLst>
</file>

<file path=ppt/tags/tag15.xml><?xml version="1.0" encoding="utf-8"?>
<p:tagLst xmlns:a="http://schemas.openxmlformats.org/drawingml/2006/main" xmlns:r="http://schemas.openxmlformats.org/officeDocument/2006/relationships" xmlns:p="http://schemas.openxmlformats.org/presentationml/2006/main">
  <p:tag name="SWI" val="119"/>
  <p:tag name="CVB" val="119"/>
  <p:tag name="BSN" val="119"/>
  <p:tag name="SVT" val="FALSE"/>
  <p:tag name="NBP" val="1"/>
  <p:tag name="SPT" val="FALSE"/>
  <p:tag name="CII" val="119"/>
</p:tagLst>
</file>

<file path=ppt/tags/tag16.xml><?xml version="1.0" encoding="utf-8"?>
<p:tagLst xmlns:a="http://schemas.openxmlformats.org/drawingml/2006/main" xmlns:r="http://schemas.openxmlformats.org/officeDocument/2006/relationships" xmlns:p="http://schemas.openxmlformats.org/presentationml/2006/main">
  <p:tag name="SWI" val="129"/>
  <p:tag name="BSN" val="129"/>
  <p:tag name="SVT" val="FALSE"/>
  <p:tag name="NBP" val="1"/>
  <p:tag name="CVB" val="129"/>
  <p:tag name="SPT" val="FALSE"/>
  <p:tag name="CII" val="129"/>
</p:tagLst>
</file>

<file path=ppt/tags/tag17.xml><?xml version="1.0" encoding="utf-8"?>
<p:tagLst xmlns:a="http://schemas.openxmlformats.org/drawingml/2006/main" xmlns:r="http://schemas.openxmlformats.org/officeDocument/2006/relationships" xmlns:p="http://schemas.openxmlformats.org/presentationml/2006/main">
  <p:tag name="SWI" val="51"/>
  <p:tag name="NBP" val="1"/>
  <p:tag name="BSN" val="51"/>
  <p:tag name="SVT" val="TRUE"/>
  <p:tag name="CVB" val="51"/>
  <p:tag name="SPT" val="FALSE"/>
  <p:tag name="CII" val="51"/>
</p:tagLst>
</file>

<file path=ppt/tags/tag18.xml><?xml version="1.0" encoding="utf-8"?>
<p:tagLst xmlns:a="http://schemas.openxmlformats.org/drawingml/2006/main" xmlns:r="http://schemas.openxmlformats.org/officeDocument/2006/relationships" xmlns:p="http://schemas.openxmlformats.org/presentationml/2006/main">
  <p:tag name="DUMMACSH" val="TRUE"/>
</p:tagLst>
</file>

<file path=ppt/tags/tag19.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DUMMACSH" val="TRUE"/>
</p:tagLst>
</file>

<file path=ppt/tags/tag21.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2.xml><?xml version="1.0" encoding="utf-8"?>
<p:tagLst xmlns:a="http://schemas.openxmlformats.org/drawingml/2006/main" xmlns:r="http://schemas.openxmlformats.org/officeDocument/2006/relationships" xmlns:p="http://schemas.openxmlformats.org/presentationml/2006/main">
  <p:tag name="DUMMACSH" val="TRUE"/>
</p:tagLst>
</file>

<file path=ppt/tags/tag23.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4.xml><?xml version="1.0" encoding="utf-8"?>
<p:tagLst xmlns:a="http://schemas.openxmlformats.org/drawingml/2006/main" xmlns:r="http://schemas.openxmlformats.org/officeDocument/2006/relationships" xmlns:p="http://schemas.openxmlformats.org/presentationml/2006/main">
  <p:tag name="DUMMACSH" val="TRUE"/>
</p:tagLst>
</file>

<file path=ppt/tags/tag25.xml><?xml version="1.0" encoding="utf-8"?>
<p:tagLst xmlns:a="http://schemas.openxmlformats.org/drawingml/2006/main" xmlns:r="http://schemas.openxmlformats.org/officeDocument/2006/relationships" xmlns:p="http://schemas.openxmlformats.org/presentationml/2006/main">
  <p:tag name="SWI" val="132"/>
  <p:tag name="BSN" val="132"/>
  <p:tag name="SVT" val="FALSE"/>
  <p:tag name="NBP" val="1"/>
  <p:tag name="CVB" val="132"/>
  <p:tag name="SPT" val="FALSE"/>
  <p:tag name="CII" val="132"/>
</p:tagLst>
</file>

<file path=ppt/tags/tag26.xml><?xml version="1.0" encoding="utf-8"?>
<p:tagLst xmlns:a="http://schemas.openxmlformats.org/drawingml/2006/main" xmlns:r="http://schemas.openxmlformats.org/officeDocument/2006/relationships" xmlns:p="http://schemas.openxmlformats.org/presentationml/2006/main">
  <p:tag name="SWI" val="133"/>
  <p:tag name="BSN" val="133"/>
  <p:tag name="SVT" val="FALSE"/>
  <p:tag name="NBP" val="1"/>
  <p:tag name="CVB" val="133"/>
  <p:tag name="SPT" val="FALSE"/>
  <p:tag name="CII" val="133"/>
</p:tagLst>
</file>

<file path=ppt/tags/tag27.xml><?xml version="1.0" encoding="utf-8"?>
<p:tagLst xmlns:a="http://schemas.openxmlformats.org/drawingml/2006/main" xmlns:r="http://schemas.openxmlformats.org/officeDocument/2006/relationships" xmlns:p="http://schemas.openxmlformats.org/presentationml/2006/main">
  <p:tag name="SWI" val="134"/>
  <p:tag name="BSN" val="134"/>
  <p:tag name="SVT" val="FALSE"/>
  <p:tag name="NBP" val="1"/>
  <p:tag name="CVB" val="134"/>
  <p:tag name="SPT" val="FALSE"/>
  <p:tag name="CII" val="134"/>
</p:tagLst>
</file>

<file path=ppt/tags/tag28.xml><?xml version="1.0" encoding="utf-8"?>
<p:tagLst xmlns:a="http://schemas.openxmlformats.org/drawingml/2006/main" xmlns:r="http://schemas.openxmlformats.org/officeDocument/2006/relationships" xmlns:p="http://schemas.openxmlformats.org/presentationml/2006/main">
  <p:tag name="SWI" val="135"/>
  <p:tag name="BSN" val="135"/>
  <p:tag name="SVT" val="FALSE"/>
  <p:tag name="NBP" val="1"/>
  <p:tag name="CVB" val="135"/>
  <p:tag name="SPT" val="FALSE"/>
  <p:tag name="CII" val="135"/>
</p:tagLst>
</file>

<file path=ppt/tags/tag29.xml><?xml version="1.0" encoding="utf-8"?>
<p:tagLst xmlns:a="http://schemas.openxmlformats.org/drawingml/2006/main" xmlns:r="http://schemas.openxmlformats.org/officeDocument/2006/relationships" xmlns:p="http://schemas.openxmlformats.org/presentationml/2006/main">
  <p:tag name="SWI" val="136"/>
  <p:tag name="BSN" val="136"/>
  <p:tag name="SVT" val="FALSE"/>
  <p:tag name="NBP" val="1"/>
  <p:tag name="CVB" val="136"/>
  <p:tag name="SPT" val="FALSE"/>
  <p:tag name="CII" val="136"/>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137"/>
  <p:tag name="BSN" val="137"/>
  <p:tag name="SVT" val="FALSE"/>
  <p:tag name="NBP" val="1"/>
  <p:tag name="CVB" val="137"/>
  <p:tag name="SPT" val="FALSE"/>
  <p:tag name="CII" val="137"/>
</p:tagLst>
</file>

<file path=ppt/tags/tag31.xml><?xml version="1.0" encoding="utf-8"?>
<p:tagLst xmlns:a="http://schemas.openxmlformats.org/drawingml/2006/main" xmlns:r="http://schemas.openxmlformats.org/officeDocument/2006/relationships" xmlns:p="http://schemas.openxmlformats.org/presentationml/2006/main">
  <p:tag name="SWI" val="138"/>
  <p:tag name="BSN" val="138"/>
  <p:tag name="SVT" val="FALSE"/>
  <p:tag name="NBP" val="1"/>
  <p:tag name="CVB" val="138"/>
  <p:tag name="SPT" val="FALSE"/>
  <p:tag name="CII" val="138"/>
</p:tagLst>
</file>

<file path=ppt/tags/tag32.xml><?xml version="1.0" encoding="utf-8"?>
<p:tagLst xmlns:a="http://schemas.openxmlformats.org/drawingml/2006/main" xmlns:r="http://schemas.openxmlformats.org/officeDocument/2006/relationships" xmlns:p="http://schemas.openxmlformats.org/presentationml/2006/main">
  <p:tag name="SWI" val="139"/>
  <p:tag name="BSN" val="139"/>
  <p:tag name="SVT" val="FALSE"/>
  <p:tag name="NBP" val="1"/>
  <p:tag name="CVB" val="139"/>
  <p:tag name="SPT" val="FALSE"/>
  <p:tag name="CII" val="139"/>
</p:tagLst>
</file>

<file path=ppt/tags/tag33.xml><?xml version="1.0" encoding="utf-8"?>
<p:tagLst xmlns:a="http://schemas.openxmlformats.org/drawingml/2006/main" xmlns:r="http://schemas.openxmlformats.org/officeDocument/2006/relationships" xmlns:p="http://schemas.openxmlformats.org/presentationml/2006/main">
  <p:tag name="SWI" val="140"/>
  <p:tag name="BSN" val="140"/>
  <p:tag name="SVT" val="FALSE"/>
  <p:tag name="NBP" val="1"/>
  <p:tag name="CVB" val="140"/>
  <p:tag name="SPT" val="FALSE"/>
  <p:tag name="CII" val="140"/>
</p:tagLst>
</file>

<file path=ppt/tags/tag34.xml><?xml version="1.0" encoding="utf-8"?>
<p:tagLst xmlns:a="http://schemas.openxmlformats.org/drawingml/2006/main" xmlns:r="http://schemas.openxmlformats.org/officeDocument/2006/relationships" xmlns:p="http://schemas.openxmlformats.org/presentationml/2006/main">
  <p:tag name="SWI" val="141"/>
  <p:tag name="BSN" val="141"/>
  <p:tag name="SVT" val="FALSE"/>
  <p:tag name="NBP" val="1"/>
  <p:tag name="CVB" val="141"/>
  <p:tag name="SPT" val="FALSE"/>
  <p:tag name="CII" val="141"/>
</p:tagLst>
</file>

<file path=ppt/tags/tag35.xml><?xml version="1.0" encoding="utf-8"?>
<p:tagLst xmlns:a="http://schemas.openxmlformats.org/drawingml/2006/main" xmlns:r="http://schemas.openxmlformats.org/officeDocument/2006/relationships" xmlns:p="http://schemas.openxmlformats.org/presentationml/2006/main">
  <p:tag name="SWI" val="142"/>
  <p:tag name="BSN" val="142"/>
  <p:tag name="SVT" val="FALSE"/>
  <p:tag name="NBP" val="1"/>
  <p:tag name="CVB" val="142"/>
  <p:tag name="SPT" val="FALSE"/>
  <p:tag name="CII" val="142"/>
</p:tagLst>
</file>

<file path=ppt/tags/tag36.xml><?xml version="1.0" encoding="utf-8"?>
<p:tagLst xmlns:a="http://schemas.openxmlformats.org/drawingml/2006/main" xmlns:r="http://schemas.openxmlformats.org/officeDocument/2006/relationships" xmlns:p="http://schemas.openxmlformats.org/presentationml/2006/main">
  <p:tag name="SWI" val="143"/>
  <p:tag name="BSN" val="143"/>
  <p:tag name="SVT" val="FALSE"/>
  <p:tag name="NBP" val="1"/>
  <p:tag name="CVB" val="143"/>
  <p:tag name="SPT" val="FALSE"/>
  <p:tag name="CII" val="143"/>
</p:tagLst>
</file>

<file path=ppt/tags/tag37.xml><?xml version="1.0" encoding="utf-8"?>
<p:tagLst xmlns:a="http://schemas.openxmlformats.org/drawingml/2006/main" xmlns:r="http://schemas.openxmlformats.org/officeDocument/2006/relationships" xmlns:p="http://schemas.openxmlformats.org/presentationml/2006/main">
  <p:tag name="SWI" val="144"/>
  <p:tag name="BSN" val="144"/>
  <p:tag name="SVT" val="FALSE"/>
  <p:tag name="NBP" val="1"/>
  <p:tag name="CVB" val="144"/>
  <p:tag name="SPT" val="FALSE"/>
  <p:tag name="CII" val="144"/>
</p:tagLst>
</file>

<file path=ppt/tags/tag38.xml><?xml version="1.0" encoding="utf-8"?>
<p:tagLst xmlns:a="http://schemas.openxmlformats.org/drawingml/2006/main" xmlns:r="http://schemas.openxmlformats.org/officeDocument/2006/relationships" xmlns:p="http://schemas.openxmlformats.org/presentationml/2006/main">
  <p:tag name="SWI" val="145"/>
  <p:tag name="BSN" val="145"/>
  <p:tag name="SVT" val="FALSE"/>
  <p:tag name="NBP" val="1"/>
  <p:tag name="CVB" val="145"/>
  <p:tag name="SPT" val="FALSE"/>
  <p:tag name="CII" val="145"/>
</p:tagLst>
</file>

<file path=ppt/tags/tag39.xml><?xml version="1.0" encoding="utf-8"?>
<p:tagLst xmlns:a="http://schemas.openxmlformats.org/drawingml/2006/main" xmlns:r="http://schemas.openxmlformats.org/officeDocument/2006/relationships" xmlns:p="http://schemas.openxmlformats.org/presentationml/2006/main">
  <p:tag name="SWI" val="146"/>
  <p:tag name="BSN" val="146"/>
  <p:tag name="SVT" val="FALSE"/>
  <p:tag name="NBP" val="1"/>
  <p:tag name="CVB" val="146"/>
  <p:tag name="SPT" val="FALSE"/>
  <p:tag name="CII" val="146"/>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40.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41.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42.xml><?xml version="1.0" encoding="utf-8"?>
<p:tagLst xmlns:a="http://schemas.openxmlformats.org/drawingml/2006/main" xmlns:r="http://schemas.openxmlformats.org/officeDocument/2006/relationships" xmlns:p="http://schemas.openxmlformats.org/presentationml/2006/main">
  <p:tag name="SWI" val="148"/>
  <p:tag name="BSN" val="148"/>
  <p:tag name="SVT" val="FALSE"/>
  <p:tag name="NBP" val="1"/>
  <p:tag name="CVB" val="148"/>
  <p:tag name="SPT" val="FALSE"/>
  <p:tag name="CII" val="148"/>
</p:tagLst>
</file>

<file path=ppt/tags/tag43.xml><?xml version="1.0" encoding="utf-8"?>
<p:tagLst xmlns:a="http://schemas.openxmlformats.org/drawingml/2006/main" xmlns:r="http://schemas.openxmlformats.org/officeDocument/2006/relationships" xmlns:p="http://schemas.openxmlformats.org/presentationml/2006/main">
  <p:tag name="SWI" val="149"/>
  <p:tag name="BSN" val="149"/>
  <p:tag name="SVT" val="FALSE"/>
  <p:tag name="NBP" val="1"/>
  <p:tag name="CVB" val="149"/>
  <p:tag name="SPT" val="FALSE"/>
  <p:tag name="CII" val="149"/>
</p:tagLst>
</file>

<file path=ppt/tags/tag44.xml><?xml version="1.0" encoding="utf-8"?>
<p:tagLst xmlns:a="http://schemas.openxmlformats.org/drawingml/2006/main" xmlns:r="http://schemas.openxmlformats.org/officeDocument/2006/relationships" xmlns:p="http://schemas.openxmlformats.org/presentationml/2006/main">
  <p:tag name="SWI" val="150"/>
  <p:tag name="BSN" val="150"/>
  <p:tag name="SVT" val="FALSE"/>
  <p:tag name="NBP" val="1"/>
  <p:tag name="CVB" val="150"/>
  <p:tag name="SPT" val="FALSE"/>
  <p:tag name="CII" val="150"/>
</p:tagLst>
</file>

<file path=ppt/tags/tag45.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6.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7.xml><?xml version="1.0" encoding="utf-8"?>
<p:tagLst xmlns:a="http://schemas.openxmlformats.org/drawingml/2006/main" xmlns:r="http://schemas.openxmlformats.org/officeDocument/2006/relationships" xmlns:p="http://schemas.openxmlformats.org/presentationml/2006/main">
  <p:tag name="SWI" val="151"/>
  <p:tag name="BSN" val="151"/>
  <p:tag name="SVT" val="FALSE"/>
  <p:tag name="NBP" val="1"/>
  <p:tag name="CVB" val="151"/>
  <p:tag name="SPT" val="FALSE"/>
  <p:tag name="CII" val="151"/>
</p:tagLst>
</file>

<file path=ppt/tags/tag48.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9.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5.xml><?xml version="1.0" encoding="utf-8"?>
<p:tagLst xmlns:a="http://schemas.openxmlformats.org/drawingml/2006/main" xmlns:r="http://schemas.openxmlformats.org/officeDocument/2006/relationships" xmlns:p="http://schemas.openxmlformats.org/presentationml/2006/main">
  <p:tag name="SWI" val="112"/>
  <p:tag name="BSN" val="112"/>
  <p:tag name="SVT" val="FALSE"/>
  <p:tag name="NBP" val="1"/>
  <p:tag name="CVB" val="112"/>
  <p:tag name="SPT" val="FALSE"/>
  <p:tag name="CII" val="112"/>
</p:tagLst>
</file>

<file path=ppt/tags/tag50.xml><?xml version="1.0" encoding="utf-8"?>
<p:tagLst xmlns:a="http://schemas.openxmlformats.org/drawingml/2006/main" xmlns:r="http://schemas.openxmlformats.org/officeDocument/2006/relationships" xmlns:p="http://schemas.openxmlformats.org/presentationml/2006/main">
  <p:tag name="SWI" val="154"/>
  <p:tag name="BSN" val="154"/>
  <p:tag name="SVT" val="FALSE"/>
  <p:tag name="NBP" val="1"/>
  <p:tag name="CVB" val="154"/>
  <p:tag name="SPT" val="FALSE"/>
  <p:tag name="CII" val="154"/>
</p:tagLst>
</file>

<file path=ppt/tags/tag51.xml><?xml version="1.0" encoding="utf-8"?>
<p:tagLst xmlns:a="http://schemas.openxmlformats.org/drawingml/2006/main" xmlns:r="http://schemas.openxmlformats.org/officeDocument/2006/relationships" xmlns:p="http://schemas.openxmlformats.org/presentationml/2006/main">
  <p:tag name="SWI" val="155"/>
  <p:tag name="BSN" val="155"/>
  <p:tag name="SVT" val="FALSE"/>
  <p:tag name="NBP" val="1"/>
  <p:tag name="CVB" val="155"/>
  <p:tag name="SPT" val="FALSE"/>
  <p:tag name="CII" val="155"/>
</p:tagLst>
</file>

<file path=ppt/tags/tag52.xml><?xml version="1.0" encoding="utf-8"?>
<p:tagLst xmlns:a="http://schemas.openxmlformats.org/drawingml/2006/main" xmlns:r="http://schemas.openxmlformats.org/officeDocument/2006/relationships" xmlns:p="http://schemas.openxmlformats.org/presentationml/2006/main">
  <p:tag name="SWI" val="156"/>
  <p:tag name="BSN" val="156"/>
  <p:tag name="SVT" val="FALSE"/>
  <p:tag name="NBP" val="1"/>
  <p:tag name="CVB" val="156"/>
  <p:tag name="SPT" val="FALSE"/>
  <p:tag name="CII" val="156"/>
</p:tagLst>
</file>

<file path=ppt/tags/tag53.xml><?xml version="1.0" encoding="utf-8"?>
<p:tagLst xmlns:a="http://schemas.openxmlformats.org/drawingml/2006/main" xmlns:r="http://schemas.openxmlformats.org/officeDocument/2006/relationships" xmlns:p="http://schemas.openxmlformats.org/presentationml/2006/main">
  <p:tag name="SWI" val="157"/>
  <p:tag name="BSN" val="157"/>
  <p:tag name="SVT" val="FALSE"/>
  <p:tag name="NBP" val="1"/>
  <p:tag name="CVB" val="157"/>
  <p:tag name="SPT" val="FALSE"/>
  <p:tag name="CII" val="157"/>
</p:tagLst>
</file>

<file path=ppt/tags/tag54.xml><?xml version="1.0" encoding="utf-8"?>
<p:tagLst xmlns:a="http://schemas.openxmlformats.org/drawingml/2006/main" xmlns:r="http://schemas.openxmlformats.org/officeDocument/2006/relationships" xmlns:p="http://schemas.openxmlformats.org/presentationml/2006/main">
  <p:tag name="SWI" val="158"/>
  <p:tag name="BSN" val="158"/>
  <p:tag name="SVT" val="FALSE"/>
  <p:tag name="NBP" val="1"/>
  <p:tag name="CVB" val="158"/>
  <p:tag name="SPT" val="FALSE"/>
  <p:tag name="CII" val="158"/>
</p:tagLst>
</file>

<file path=ppt/tags/tag55.xml><?xml version="1.0" encoding="utf-8"?>
<p:tagLst xmlns:a="http://schemas.openxmlformats.org/drawingml/2006/main" xmlns:r="http://schemas.openxmlformats.org/officeDocument/2006/relationships" xmlns:p="http://schemas.openxmlformats.org/presentationml/2006/main">
  <p:tag name="SWI" val="159"/>
  <p:tag name="BSN" val="159"/>
  <p:tag name="SVT" val="FALSE"/>
  <p:tag name="NBP" val="1"/>
  <p:tag name="CVB" val="159"/>
  <p:tag name="SPT" val="FALSE"/>
  <p:tag name="CII" val="159"/>
</p:tagLst>
</file>

<file path=ppt/tags/tag56.xml><?xml version="1.0" encoding="utf-8"?>
<p:tagLst xmlns:a="http://schemas.openxmlformats.org/drawingml/2006/main" xmlns:r="http://schemas.openxmlformats.org/officeDocument/2006/relationships" xmlns:p="http://schemas.openxmlformats.org/presentationml/2006/main">
  <p:tag name="SWI" val="160"/>
  <p:tag name="BSN" val="160"/>
  <p:tag name="SVT" val="FALSE"/>
  <p:tag name="NBP" val="1"/>
  <p:tag name="CVB" val="160"/>
  <p:tag name="SPT" val="FALSE"/>
  <p:tag name="CII" val="160"/>
</p:tagLst>
</file>

<file path=ppt/tags/tag57.xml><?xml version="1.0" encoding="utf-8"?>
<p:tagLst xmlns:a="http://schemas.openxmlformats.org/drawingml/2006/main" xmlns:r="http://schemas.openxmlformats.org/officeDocument/2006/relationships" xmlns:p="http://schemas.openxmlformats.org/presentationml/2006/main">
  <p:tag name="SWI" val="161"/>
  <p:tag name="BSN" val="161"/>
  <p:tag name="SVT" val="FALSE"/>
  <p:tag name="NBP" val="1"/>
  <p:tag name="CVB" val="161"/>
  <p:tag name="SPT" val="FALSE"/>
  <p:tag name="CII" val="161"/>
</p:tagLst>
</file>

<file path=ppt/tags/tag58.xml><?xml version="1.0" encoding="utf-8"?>
<p:tagLst xmlns:a="http://schemas.openxmlformats.org/drawingml/2006/main" xmlns:r="http://schemas.openxmlformats.org/officeDocument/2006/relationships" xmlns:p="http://schemas.openxmlformats.org/presentationml/2006/main">
  <p:tag name="SWI" val="162"/>
  <p:tag name="BSN" val="162"/>
  <p:tag name="SVT" val="FALSE"/>
  <p:tag name="NBP" val="1"/>
  <p:tag name="CVB" val="162"/>
  <p:tag name="SPT" val="FALSE"/>
  <p:tag name="CII" val="162"/>
</p:tagLst>
</file>

<file path=ppt/tags/tag59.xml><?xml version="1.0" encoding="utf-8"?>
<p:tagLst xmlns:a="http://schemas.openxmlformats.org/drawingml/2006/main" xmlns:r="http://schemas.openxmlformats.org/officeDocument/2006/relationships" xmlns:p="http://schemas.openxmlformats.org/presentationml/2006/main">
  <p:tag name="SWI" val="163"/>
  <p:tag name="BSN" val="163"/>
  <p:tag name="SVT" val="FALSE"/>
  <p:tag name="NBP" val="1"/>
  <p:tag name="CVB" val="163"/>
  <p:tag name="SPT" val="FALSE"/>
  <p:tag name="CII" val="163"/>
</p:tagLst>
</file>

<file path=ppt/tags/tag6.xml><?xml version="1.0" encoding="utf-8"?>
<p:tagLst xmlns:a="http://schemas.openxmlformats.org/drawingml/2006/main" xmlns:r="http://schemas.openxmlformats.org/officeDocument/2006/relationships" xmlns:p="http://schemas.openxmlformats.org/presentationml/2006/main">
  <p:tag name="SWI" val="121"/>
  <p:tag name="BSN" val="121"/>
  <p:tag name="SVT" val="FALSE"/>
  <p:tag name="NBP" val="1"/>
  <p:tag name="CVB" val="121"/>
  <p:tag name="SPT" val="FALSE"/>
  <p:tag name="CII" val="121"/>
</p:tagLst>
</file>

<file path=ppt/tags/tag60.xml><?xml version="1.0" encoding="utf-8"?>
<p:tagLst xmlns:a="http://schemas.openxmlformats.org/drawingml/2006/main" xmlns:r="http://schemas.openxmlformats.org/officeDocument/2006/relationships" xmlns:p="http://schemas.openxmlformats.org/presentationml/2006/main">
  <p:tag name="SWI" val="167"/>
  <p:tag name="BSN" val="167"/>
  <p:tag name="SVT" val="FALSE"/>
  <p:tag name="NBP" val="1"/>
  <p:tag name="CVB" val="167"/>
  <p:tag name="SPT" val="FALSE"/>
  <p:tag name="CII" val="167"/>
</p:tagLst>
</file>

<file path=ppt/tags/tag61.xml><?xml version="1.0" encoding="utf-8"?>
<p:tagLst xmlns:a="http://schemas.openxmlformats.org/drawingml/2006/main" xmlns:r="http://schemas.openxmlformats.org/officeDocument/2006/relationships" xmlns:p="http://schemas.openxmlformats.org/presentationml/2006/main">
  <p:tag name="SWI" val="168"/>
  <p:tag name="BSN" val="168"/>
  <p:tag name="SVT" val="FALSE"/>
  <p:tag name="NBP" val="1"/>
  <p:tag name="CVB" val="168"/>
  <p:tag name="SPT" val="FALSE"/>
  <p:tag name="CII" val="168"/>
</p:tagLst>
</file>

<file path=ppt/tags/tag62.xml><?xml version="1.0" encoding="utf-8"?>
<p:tagLst xmlns:a="http://schemas.openxmlformats.org/drawingml/2006/main" xmlns:r="http://schemas.openxmlformats.org/officeDocument/2006/relationships" xmlns:p="http://schemas.openxmlformats.org/presentationml/2006/main">
  <p:tag name="SWI" val="169"/>
  <p:tag name="BSN" val="169"/>
  <p:tag name="SVT" val="FALSE"/>
  <p:tag name="NBP" val="1"/>
  <p:tag name="CVB" val="169"/>
  <p:tag name="SPT" val="FALSE"/>
  <p:tag name="CII" val="169"/>
</p:tagLst>
</file>

<file path=ppt/tags/tag63.xml><?xml version="1.0" encoding="utf-8"?>
<p:tagLst xmlns:a="http://schemas.openxmlformats.org/drawingml/2006/main" xmlns:r="http://schemas.openxmlformats.org/officeDocument/2006/relationships" xmlns:p="http://schemas.openxmlformats.org/presentationml/2006/main">
  <p:tag name="SWI" val="171"/>
  <p:tag name="BSN" val="171"/>
  <p:tag name="SVT" val="FALSE"/>
  <p:tag name="NBP" val="1"/>
  <p:tag name="CVB" val="171"/>
  <p:tag name="SPT" val="FALSE"/>
  <p:tag name="CII" val="171"/>
</p:tagLst>
</file>

<file path=ppt/tags/tag6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65.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66.xml><?xml version="1.0" encoding="utf-8"?>
<p:tagLst xmlns:a="http://schemas.openxmlformats.org/drawingml/2006/main" xmlns:r="http://schemas.openxmlformats.org/officeDocument/2006/relationships" xmlns:p="http://schemas.openxmlformats.org/presentationml/2006/main">
  <p:tag name="DUMMACSH" val="TRUE"/>
</p:tagLst>
</file>

<file path=ppt/tags/tag67.xml><?xml version="1.0" encoding="utf-8"?>
<p:tagLst xmlns:a="http://schemas.openxmlformats.org/drawingml/2006/main" xmlns:r="http://schemas.openxmlformats.org/officeDocument/2006/relationships" xmlns:p="http://schemas.openxmlformats.org/presentationml/2006/main">
  <p:tag name="SWI" val="173"/>
  <p:tag name="BSN" val="173"/>
  <p:tag name="SVT" val="FALSE"/>
  <p:tag name="NBP" val="1"/>
  <p:tag name="CVB" val="173"/>
  <p:tag name="SPT" val="FALSE"/>
  <p:tag name="CII" val="173"/>
</p:tagLst>
</file>

<file path=ppt/tags/tag7.xml><?xml version="1.0" encoding="utf-8"?>
<p:tagLst xmlns:a="http://schemas.openxmlformats.org/drawingml/2006/main" xmlns:r="http://schemas.openxmlformats.org/officeDocument/2006/relationships" xmlns:p="http://schemas.openxmlformats.org/presentationml/2006/main">
  <p:tag name="SWI" val="122"/>
  <p:tag name="BSN" val="122"/>
  <p:tag name="SVT" val="FALSE"/>
  <p:tag name="NBP" val="1"/>
  <p:tag name="CVB" val="122"/>
  <p:tag name="SPT" val="FALSE"/>
  <p:tag name="CII" val="122"/>
</p:tagLst>
</file>

<file path=ppt/tags/tag8.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ags/tag9.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8520</TotalTime>
  <Words>8252</Words>
  <Application>Microsoft Office PowerPoint</Application>
  <PresentationFormat>On-screen Show (4:3)</PresentationFormat>
  <Paragraphs>1146</Paragraphs>
  <Slides>96</Slides>
  <Notes>0</Notes>
  <HiddenSlides>0</HiddenSlides>
  <MMClips>0</MMClips>
  <ScaleCrop>false</ScaleCrop>
  <HeadingPairs>
    <vt:vector size="4" baseType="variant">
      <vt:variant>
        <vt:lpstr>Theme</vt:lpstr>
      </vt:variant>
      <vt:variant>
        <vt:i4>1</vt:i4>
      </vt:variant>
      <vt:variant>
        <vt:lpstr>Slide Titles</vt:lpstr>
      </vt:variant>
      <vt:variant>
        <vt:i4>96</vt:i4>
      </vt:variant>
    </vt:vector>
  </HeadingPairs>
  <TitlesOfParts>
    <vt:vector size="97" baseType="lpstr">
      <vt:lpstr>Blends</vt:lpstr>
      <vt:lpstr>Supercomputing in Plain English  Distributed Multiprocessing</vt:lpstr>
      <vt:lpstr>This is an experiment!</vt:lpstr>
      <vt:lpstr>Access Grid</vt:lpstr>
      <vt:lpstr>H.323 (Polycom etc)</vt:lpstr>
      <vt:lpstr>H.323 from Internet Explorer</vt:lpstr>
      <vt:lpstr>H.323 from XMeeting (MacOS)</vt:lpstr>
      <vt:lpstr>EVO</vt:lpstr>
      <vt:lpstr>QuickTime Broadcaster</vt:lpstr>
      <vt:lpstr>WebEx</vt:lpstr>
      <vt:lpstr>Phone Bridge</vt:lpstr>
      <vt:lpstr>Please Mute Yourself</vt:lpstr>
      <vt:lpstr>Questions via Text: iLinc or E-mail</vt:lpstr>
      <vt:lpstr>Thanks for helping!</vt:lpstr>
      <vt:lpstr>This is an experiment!</vt:lpstr>
      <vt:lpstr>Supercomputing Exercises</vt:lpstr>
      <vt:lpstr>Mathematica Workshop Tue Apr 5</vt:lpstr>
      <vt:lpstr>Undergraduate Petascale Internships   </vt:lpstr>
      <vt:lpstr>Summer Workshops 2011</vt:lpstr>
      <vt:lpstr>OK Supercomputing Symposium 2011</vt:lpstr>
      <vt:lpstr>SC11 Education Program</vt:lpstr>
      <vt:lpstr>Outline</vt:lpstr>
      <vt:lpstr>The Desert Islands  Analogy</vt:lpstr>
      <vt:lpstr>An Island Hut</vt:lpstr>
      <vt:lpstr>Instructions</vt:lpstr>
      <vt:lpstr>Is There Anybody Out There?</vt:lpstr>
      <vt:lpstr>Someone Might Be Out There</vt:lpstr>
      <vt:lpstr>Even More People Out There</vt:lpstr>
      <vt:lpstr>All Data Are Private</vt:lpstr>
      <vt:lpstr>Long Distance Calls: 2 Costs</vt:lpstr>
      <vt:lpstr>Distributed Parallelism</vt:lpstr>
      <vt:lpstr>Like Desert Islands</vt:lpstr>
      <vt:lpstr>Latency vs Bandwidth on topdawg</vt:lpstr>
      <vt:lpstr>Latency vs Bandwidth on topdawg</vt:lpstr>
      <vt:lpstr>Parallelism</vt:lpstr>
      <vt:lpstr>What Is Parallelism?</vt:lpstr>
      <vt:lpstr>Kinds of Parallelism</vt:lpstr>
      <vt:lpstr>Why Parallelism Is Good</vt:lpstr>
      <vt:lpstr>Parallelism Jargon</vt:lpstr>
      <vt:lpstr>Jargon Alert!</vt:lpstr>
      <vt:lpstr>Load Balancing</vt:lpstr>
      <vt:lpstr>Load Balancing</vt:lpstr>
      <vt:lpstr>Load Balancing</vt:lpstr>
      <vt:lpstr>Load Balancing</vt:lpstr>
      <vt:lpstr>Load Balancing</vt:lpstr>
      <vt:lpstr>Load Balancing Is Good</vt:lpstr>
      <vt:lpstr>Parallel Strategies</vt:lpstr>
      <vt:lpstr>MPI: The Message-Passing Interface</vt:lpstr>
      <vt:lpstr>What Is MPI?</vt:lpstr>
      <vt:lpstr>MPI Calls</vt:lpstr>
      <vt:lpstr>MPI is an API</vt:lpstr>
      <vt:lpstr>WARNING!</vt:lpstr>
      <vt:lpstr>Example MPI Routines</vt:lpstr>
      <vt:lpstr>More Example MPI Routines</vt:lpstr>
      <vt:lpstr>MPI Program Structure (F90)</vt:lpstr>
      <vt:lpstr>MPI Program Structure (C)</vt:lpstr>
      <vt:lpstr>MPI is SPMD</vt:lpstr>
      <vt:lpstr>Example: Greetings</vt:lpstr>
      <vt:lpstr>greeting.c</vt:lpstr>
      <vt:lpstr>Hello World Startup/Shut Down</vt:lpstr>
      <vt:lpstr>Hello World Client’s Work</vt:lpstr>
      <vt:lpstr>Hello World Server’s Work</vt:lpstr>
      <vt:lpstr>How an MPI Run Works</vt:lpstr>
      <vt:lpstr>Compiling and Running</vt:lpstr>
      <vt:lpstr>Why is Rank #0 the Server?</vt:lpstr>
      <vt:lpstr>Does There Have to be a Server?</vt:lpstr>
      <vt:lpstr>Why “Rank?”</vt:lpstr>
      <vt:lpstr>Compiling and Running</vt:lpstr>
      <vt:lpstr>Deterministic Operation?</vt:lpstr>
      <vt:lpstr>Deterministic Parallelism</vt:lpstr>
      <vt:lpstr>Nondeterministic Parallelism</vt:lpstr>
      <vt:lpstr>Message = Envelope+Contents</vt:lpstr>
      <vt:lpstr>MPI Data Types</vt:lpstr>
      <vt:lpstr>Message Tags</vt:lpstr>
      <vt:lpstr>Message Tags</vt:lpstr>
      <vt:lpstr>Parallelism is Nondeterministic</vt:lpstr>
      <vt:lpstr>Communicators</vt:lpstr>
      <vt:lpstr>Broadcasting</vt:lpstr>
      <vt:lpstr>Broadcast Example: Setup</vt:lpstr>
      <vt:lpstr>Broadcast Example: Input</vt:lpstr>
      <vt:lpstr>Broadcast Example: Broadcast</vt:lpstr>
      <vt:lpstr>Broadcast Compile &amp; Run</vt:lpstr>
      <vt:lpstr>Reductions</vt:lpstr>
      <vt:lpstr>Reduction Example</vt:lpstr>
      <vt:lpstr>Compiling and Running</vt:lpstr>
      <vt:lpstr>Why Two Reduction Routines?</vt:lpstr>
      <vt:lpstr>Non-blocking Communication</vt:lpstr>
      <vt:lpstr>Immediate Send</vt:lpstr>
      <vt:lpstr>Communication Hiding</vt:lpstr>
      <vt:lpstr>Rule of Thumb for Hiding</vt:lpstr>
      <vt:lpstr>Mathematica Workshop Tue Apr 5</vt:lpstr>
      <vt:lpstr>Undergraduate Petascale Internships   </vt:lpstr>
      <vt:lpstr>Summer Workshops 2011</vt:lpstr>
      <vt:lpstr>OK Supercomputing Symposium 2011</vt:lpstr>
      <vt:lpstr>SC11 Education Program</vt:lpstr>
      <vt:lpstr>Thanks for your attention!   Questions? www.oscer.ou.edu</vt:lpstr>
      <vt:lpstr>References</vt:lpstr>
    </vt:vector>
  </TitlesOfParts>
  <Company>University of Oklahoma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Distributed Multiprocessing</dc:title>
  <dc:creator>Henry Neeman</dc:creator>
  <cp:lastModifiedBy>hneeman</cp:lastModifiedBy>
  <cp:revision>473</cp:revision>
  <cp:lastPrinted>1601-01-01T00:00:00Z</cp:lastPrinted>
  <dcterms:created xsi:type="dcterms:W3CDTF">2001-08-18T12:37:15Z</dcterms:created>
  <dcterms:modified xsi:type="dcterms:W3CDTF">2011-03-22T15:26:28Z</dcterms:modified>
</cp:coreProperties>
</file>