
<file path=[Content_Types].xml><?xml version="1.0" encoding="utf-8"?>
<Types xmlns="http://schemas.openxmlformats.org/package/2006/content-types">
  <Default Extension="png" ContentType="image/png"/>
  <Default Extension="jpeg" ContentType="image/jpeg"/>
  <Default Extension="emf" ContentType="image/x-emf"/>
  <Default Extension="xls" ContentType="application/vnd.ms-excel"/>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6" r:id="rId1"/>
  </p:sldMasterIdLst>
  <p:notesMasterIdLst>
    <p:notesMasterId r:id="rId99"/>
  </p:notesMasterIdLst>
  <p:handoutMasterIdLst>
    <p:handoutMasterId r:id="rId100"/>
  </p:handoutMasterIdLst>
  <p:sldIdLst>
    <p:sldId id="701" r:id="rId2"/>
    <p:sldId id="722" r:id="rId3"/>
    <p:sldId id="724" r:id="rId4"/>
    <p:sldId id="735" r:id="rId5"/>
    <p:sldId id="726" r:id="rId6"/>
    <p:sldId id="736" r:id="rId7"/>
    <p:sldId id="737" r:id="rId8"/>
    <p:sldId id="729" r:id="rId9"/>
    <p:sldId id="730" r:id="rId10"/>
    <p:sldId id="731" r:id="rId11"/>
    <p:sldId id="763" r:id="rId12"/>
    <p:sldId id="741" r:id="rId13"/>
    <p:sldId id="773" r:id="rId14"/>
    <p:sldId id="732" r:id="rId15"/>
    <p:sldId id="733" r:id="rId16"/>
    <p:sldId id="739" r:id="rId17"/>
    <p:sldId id="740" r:id="rId18"/>
    <p:sldId id="957" r:id="rId19"/>
    <p:sldId id="958" r:id="rId20"/>
    <p:sldId id="959" r:id="rId21"/>
    <p:sldId id="960" r:id="rId22"/>
    <p:sldId id="961" r:id="rId23"/>
    <p:sldId id="962" r:id="rId24"/>
    <p:sldId id="963" r:id="rId25"/>
    <p:sldId id="964" r:id="rId26"/>
    <p:sldId id="965" r:id="rId27"/>
    <p:sldId id="966" r:id="rId28"/>
    <p:sldId id="967" r:id="rId29"/>
    <p:sldId id="968" r:id="rId30"/>
    <p:sldId id="969" r:id="rId31"/>
    <p:sldId id="970" r:id="rId32"/>
    <p:sldId id="971" r:id="rId33"/>
    <p:sldId id="972" r:id="rId34"/>
    <p:sldId id="973" r:id="rId35"/>
    <p:sldId id="974" r:id="rId36"/>
    <p:sldId id="975" r:id="rId37"/>
    <p:sldId id="976" r:id="rId38"/>
    <p:sldId id="977" r:id="rId39"/>
    <p:sldId id="978" r:id="rId40"/>
    <p:sldId id="979" r:id="rId41"/>
    <p:sldId id="980" r:id="rId42"/>
    <p:sldId id="981" r:id="rId43"/>
    <p:sldId id="982" r:id="rId44"/>
    <p:sldId id="983" r:id="rId45"/>
    <p:sldId id="984" r:id="rId46"/>
    <p:sldId id="985" r:id="rId47"/>
    <p:sldId id="986" r:id="rId48"/>
    <p:sldId id="987" r:id="rId49"/>
    <p:sldId id="988" r:id="rId50"/>
    <p:sldId id="989" r:id="rId51"/>
    <p:sldId id="990" r:id="rId52"/>
    <p:sldId id="991" r:id="rId53"/>
    <p:sldId id="992" r:id="rId54"/>
    <p:sldId id="993" r:id="rId55"/>
    <p:sldId id="994" r:id="rId56"/>
    <p:sldId id="995" r:id="rId57"/>
    <p:sldId id="996" r:id="rId58"/>
    <p:sldId id="997" r:id="rId59"/>
    <p:sldId id="998" r:id="rId60"/>
    <p:sldId id="999" r:id="rId61"/>
    <p:sldId id="1000" r:id="rId62"/>
    <p:sldId id="1001" r:id="rId63"/>
    <p:sldId id="1002" r:id="rId64"/>
    <p:sldId id="1003" r:id="rId65"/>
    <p:sldId id="1004" r:id="rId66"/>
    <p:sldId id="1005" r:id="rId67"/>
    <p:sldId id="1006" r:id="rId68"/>
    <p:sldId id="1007" r:id="rId69"/>
    <p:sldId id="1008" r:id="rId70"/>
    <p:sldId id="1009" r:id="rId71"/>
    <p:sldId id="1010" r:id="rId72"/>
    <p:sldId id="1011" r:id="rId73"/>
    <p:sldId id="1012" r:id="rId74"/>
    <p:sldId id="1013" r:id="rId75"/>
    <p:sldId id="1014" r:id="rId76"/>
    <p:sldId id="1015" r:id="rId77"/>
    <p:sldId id="1016" r:id="rId78"/>
    <p:sldId id="1017" r:id="rId79"/>
    <p:sldId id="1018" r:id="rId80"/>
    <p:sldId id="1019" r:id="rId81"/>
    <p:sldId id="1020" r:id="rId82"/>
    <p:sldId id="1021" r:id="rId83"/>
    <p:sldId id="1022" r:id="rId84"/>
    <p:sldId id="1023" r:id="rId85"/>
    <p:sldId id="1024" r:id="rId86"/>
    <p:sldId id="1025" r:id="rId87"/>
    <p:sldId id="1026" r:id="rId88"/>
    <p:sldId id="1027" r:id="rId89"/>
    <p:sldId id="1028" r:id="rId90"/>
    <p:sldId id="1029" r:id="rId91"/>
    <p:sldId id="1030" r:id="rId92"/>
    <p:sldId id="1031" r:id="rId93"/>
    <p:sldId id="1032" r:id="rId94"/>
    <p:sldId id="1033" r:id="rId95"/>
    <p:sldId id="956" r:id="rId96"/>
    <p:sldId id="954" r:id="rId97"/>
    <p:sldId id="1034" r:id="rId98"/>
  </p:sldIdLst>
  <p:sldSz cx="9144000" cy="6858000" type="screen4x3"/>
  <p:notesSz cx="6858000" cy="9144000"/>
  <p:custDataLst>
    <p:tags r:id="rId101"/>
  </p:custDataLst>
  <p:defaultTextStyle>
    <a:defPPr>
      <a:defRPr lang="en-US"/>
    </a:defPPr>
    <a:lvl1pPr algn="ctr" rtl="0" fontAlgn="base">
      <a:spcBef>
        <a:spcPct val="0"/>
      </a:spcBef>
      <a:spcAft>
        <a:spcPct val="0"/>
      </a:spcAft>
      <a:defRPr kern="1200">
        <a:solidFill>
          <a:schemeClr val="tx1"/>
        </a:solidFill>
        <a:latin typeface="Times New Roman" pitchFamily="18" charset="0"/>
        <a:ea typeface="+mn-ea"/>
        <a:cs typeface="+mn-cs"/>
      </a:defRPr>
    </a:lvl1pPr>
    <a:lvl2pPr marL="457200" algn="ctr" rtl="0" fontAlgn="base">
      <a:spcBef>
        <a:spcPct val="0"/>
      </a:spcBef>
      <a:spcAft>
        <a:spcPct val="0"/>
      </a:spcAft>
      <a:defRPr kern="1200">
        <a:solidFill>
          <a:schemeClr val="tx1"/>
        </a:solidFill>
        <a:latin typeface="Times New Roman" pitchFamily="18" charset="0"/>
        <a:ea typeface="+mn-ea"/>
        <a:cs typeface="+mn-cs"/>
      </a:defRPr>
    </a:lvl2pPr>
    <a:lvl3pPr marL="914400" algn="ctr" rtl="0" fontAlgn="base">
      <a:spcBef>
        <a:spcPct val="0"/>
      </a:spcBef>
      <a:spcAft>
        <a:spcPct val="0"/>
      </a:spcAft>
      <a:defRPr kern="1200">
        <a:solidFill>
          <a:schemeClr val="tx1"/>
        </a:solidFill>
        <a:latin typeface="Times New Roman" pitchFamily="18" charset="0"/>
        <a:ea typeface="+mn-ea"/>
        <a:cs typeface="+mn-cs"/>
      </a:defRPr>
    </a:lvl3pPr>
    <a:lvl4pPr marL="1371600" algn="ctr" rtl="0" fontAlgn="base">
      <a:spcBef>
        <a:spcPct val="0"/>
      </a:spcBef>
      <a:spcAft>
        <a:spcPct val="0"/>
      </a:spcAft>
      <a:defRPr kern="1200">
        <a:solidFill>
          <a:schemeClr val="tx1"/>
        </a:solidFill>
        <a:latin typeface="Times New Roman" pitchFamily="18" charset="0"/>
        <a:ea typeface="+mn-ea"/>
        <a:cs typeface="+mn-cs"/>
      </a:defRPr>
    </a:lvl4pPr>
    <a:lvl5pPr marL="1828800" algn="ctr" rtl="0" fontAlgn="base">
      <a:spcBef>
        <a:spcPct val="0"/>
      </a:spcBef>
      <a:spcAft>
        <a:spcPct val="0"/>
      </a:spcAft>
      <a:defRPr kern="1200">
        <a:solidFill>
          <a:schemeClr val="tx1"/>
        </a:solidFill>
        <a:latin typeface="Times New Roman" pitchFamily="18" charset="0"/>
        <a:ea typeface="+mn-ea"/>
        <a:cs typeface="+mn-cs"/>
      </a:defRPr>
    </a:lvl5pPr>
    <a:lvl6pPr marL="2286000" algn="l" defTabSz="914400" rtl="0" eaLnBrk="1" latinLnBrk="0" hangingPunct="1">
      <a:defRPr kern="1200">
        <a:solidFill>
          <a:schemeClr val="tx1"/>
        </a:solidFill>
        <a:latin typeface="Times New Roman" pitchFamily="18" charset="0"/>
        <a:ea typeface="+mn-ea"/>
        <a:cs typeface="+mn-cs"/>
      </a:defRPr>
    </a:lvl6pPr>
    <a:lvl7pPr marL="2743200" algn="l" defTabSz="914400" rtl="0" eaLnBrk="1" latinLnBrk="0" hangingPunct="1">
      <a:defRPr kern="1200">
        <a:solidFill>
          <a:schemeClr val="tx1"/>
        </a:solidFill>
        <a:latin typeface="Times New Roman" pitchFamily="18" charset="0"/>
        <a:ea typeface="+mn-ea"/>
        <a:cs typeface="+mn-cs"/>
      </a:defRPr>
    </a:lvl7pPr>
    <a:lvl8pPr marL="3200400" algn="l" defTabSz="914400" rtl="0" eaLnBrk="1" latinLnBrk="0" hangingPunct="1">
      <a:defRPr kern="1200">
        <a:solidFill>
          <a:schemeClr val="tx1"/>
        </a:solidFill>
        <a:latin typeface="Times New Roman" pitchFamily="18" charset="0"/>
        <a:ea typeface="+mn-ea"/>
        <a:cs typeface="+mn-cs"/>
      </a:defRPr>
    </a:lvl8pPr>
    <a:lvl9pPr marL="3657600" algn="l" defTabSz="914400" rtl="0" eaLnBrk="1" latinLnBrk="0" hangingPunct="1">
      <a:defRPr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FF"/>
    <a:srgbClr val="FFCCFF"/>
    <a:srgbClr val="CC99FF"/>
    <a:srgbClr val="800080"/>
    <a:srgbClr val="CC6600"/>
    <a:srgbClr val="008000"/>
    <a:srgbClr val="A50021"/>
    <a:srgbClr val="33CC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8" autoAdjust="0"/>
    <p:restoredTop sz="94575" autoAdjust="0"/>
  </p:normalViewPr>
  <p:slideViewPr>
    <p:cSldViewPr>
      <p:cViewPr varScale="1">
        <p:scale>
          <a:sx n="59" d="100"/>
          <a:sy n="59" d="100"/>
        </p:scale>
        <p:origin x="-228"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handoutMaster" Target="handoutMasters/handoutMaster1.xml"/><Relationship Id="rId105"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notesMaster" Target="notesMasters/notesMaster1.xml"/><Relationship Id="rId101"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8.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9.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20.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2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98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smtClean="0"/>
            </a:lvl1pPr>
          </a:lstStyle>
          <a:p>
            <a:pPr>
              <a:defRPr/>
            </a:pPr>
            <a:endParaRPr lang="en-US"/>
          </a:p>
        </p:txBody>
      </p:sp>
      <p:sp>
        <p:nvSpPr>
          <p:cNvPr id="41987"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p>
        </p:txBody>
      </p:sp>
      <p:sp>
        <p:nvSpPr>
          <p:cNvPr id="41988"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smtClean="0"/>
            </a:lvl1pPr>
          </a:lstStyle>
          <a:p>
            <a:pPr>
              <a:defRPr/>
            </a:pPr>
            <a:endParaRPr lang="en-US"/>
          </a:p>
        </p:txBody>
      </p:sp>
      <p:sp>
        <p:nvSpPr>
          <p:cNvPr id="41989"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24623497-17EC-4C85-AF35-E567DE506A0E}" type="slidenum">
              <a:rPr lang="en-US"/>
              <a:pPr>
                <a:defRPr/>
              </a:pPr>
              <a:t>‹#›</a:t>
            </a:fld>
            <a:endParaRPr lang="en-US"/>
          </a:p>
        </p:txBody>
      </p:sp>
    </p:spTree>
    <p:extLst>
      <p:ext uri="{BB962C8B-B14F-4D97-AF65-F5344CB8AC3E}">
        <p14:creationId xmlns:p14="http://schemas.microsoft.com/office/powerpoint/2010/main" val="21450277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93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smtClean="0"/>
            </a:lvl1pPr>
          </a:lstStyle>
          <a:p>
            <a:pPr>
              <a:defRPr/>
            </a:pPr>
            <a:endParaRPr lang="en-US"/>
          </a:p>
        </p:txBody>
      </p:sp>
      <p:sp>
        <p:nvSpPr>
          <p:cNvPr id="39939"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p>
        </p:txBody>
      </p:sp>
      <p:sp>
        <p:nvSpPr>
          <p:cNvPr id="8294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9941"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9942"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smtClean="0"/>
            </a:lvl1pPr>
          </a:lstStyle>
          <a:p>
            <a:pPr>
              <a:defRPr/>
            </a:pPr>
            <a:endParaRPr lang="en-US"/>
          </a:p>
        </p:txBody>
      </p:sp>
      <p:sp>
        <p:nvSpPr>
          <p:cNvPr id="39943"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FE03D026-CEFD-4132-B671-818C5F1E8BEA}" type="slidenum">
              <a:rPr lang="en-US"/>
              <a:pPr>
                <a:defRPr/>
              </a:pPr>
              <a:t>‹#›</a:t>
            </a:fld>
            <a:endParaRPr lang="en-US"/>
          </a:p>
        </p:txBody>
      </p:sp>
    </p:spTree>
    <p:extLst>
      <p:ext uri="{BB962C8B-B14F-4D97-AF65-F5344CB8AC3E}">
        <p14:creationId xmlns:p14="http://schemas.microsoft.com/office/powerpoint/2010/main" val="51855293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1034"/>
          <p:cNvSpPr>
            <a:spLocks noChangeArrowheads="1"/>
          </p:cNvSpPr>
          <p:nvPr/>
        </p:nvSpPr>
        <p:spPr bwMode="auto">
          <a:xfrm>
            <a:off x="635000" y="2438400"/>
            <a:ext cx="31750" cy="1052513"/>
          </a:xfrm>
          <a:prstGeom prst="rect">
            <a:avLst/>
          </a:prstGeom>
          <a:solidFill>
            <a:schemeClr val="bg2"/>
          </a:solidFill>
          <a:ln w="9525">
            <a:noFill/>
            <a:miter lim="800000"/>
            <a:headEnd/>
            <a:tailEnd/>
          </a:ln>
          <a:effectLst/>
        </p:spPr>
        <p:txBody>
          <a:bodyPr wrap="none" anchor="ctr"/>
          <a:lstStyle/>
          <a:p>
            <a:pPr>
              <a:defRPr/>
            </a:pPr>
            <a:endParaRPr lang="en-US"/>
          </a:p>
        </p:txBody>
      </p:sp>
      <p:sp>
        <p:nvSpPr>
          <p:cNvPr id="5" name="Rectangle 1035"/>
          <p:cNvSpPr>
            <a:spLocks noChangeArrowheads="1"/>
          </p:cNvSpPr>
          <p:nvPr/>
        </p:nvSpPr>
        <p:spPr bwMode="auto">
          <a:xfrm flipV="1">
            <a:off x="315913" y="3260725"/>
            <a:ext cx="8693150" cy="55563"/>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defRPr/>
            </a:pPr>
            <a:endParaRPr lang="en-US"/>
          </a:p>
        </p:txBody>
      </p:sp>
      <p:sp>
        <p:nvSpPr>
          <p:cNvPr id="59404" name="Rectangle 1036"/>
          <p:cNvSpPr>
            <a:spLocks noGrp="1" noChangeArrowheads="1"/>
          </p:cNvSpPr>
          <p:nvPr>
            <p:ph type="ctrTitle"/>
          </p:nvPr>
        </p:nvSpPr>
        <p:spPr>
          <a:xfrm>
            <a:off x="990600" y="1828800"/>
            <a:ext cx="7772400" cy="1143000"/>
          </a:xfrm>
        </p:spPr>
        <p:txBody>
          <a:bodyPr/>
          <a:lstStyle>
            <a:lvl1pPr>
              <a:defRPr/>
            </a:lvl1pPr>
          </a:lstStyle>
          <a:p>
            <a:r>
              <a:rPr lang="en-US"/>
              <a:t>Click to edit Master title style</a:t>
            </a:r>
          </a:p>
        </p:txBody>
      </p:sp>
      <p:sp>
        <p:nvSpPr>
          <p:cNvPr id="59405" name="Rectangle 1037"/>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7" name="Rectangle 1038"/>
          <p:cNvSpPr>
            <a:spLocks noGrp="1" noChangeArrowheads="1"/>
          </p:cNvSpPr>
          <p:nvPr>
            <p:ph type="dt" sz="half" idx="10"/>
          </p:nvPr>
        </p:nvSpPr>
        <p:spPr bwMode="auto">
          <a:xfrm>
            <a:off x="990600" y="6248400"/>
            <a:ext cx="1905000" cy="45720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algn="l">
              <a:defRPr sz="1400" smtClean="0">
                <a:solidFill>
                  <a:schemeClr val="bg2"/>
                </a:solidFill>
                <a:latin typeface="Tahoma" pitchFamily="34" charset="0"/>
              </a:defRPr>
            </a:lvl1pPr>
          </a:lstStyle>
          <a:p>
            <a:pPr>
              <a:defRPr/>
            </a:pPr>
            <a:endParaRPr lang="en-US"/>
          </a:p>
        </p:txBody>
      </p:sp>
      <p:sp>
        <p:nvSpPr>
          <p:cNvPr id="8" name="Rectangle 1039"/>
          <p:cNvSpPr>
            <a:spLocks noGrp="1" noChangeArrowheads="1"/>
          </p:cNvSpPr>
          <p:nvPr>
            <p:ph type="ftr" sz="quarter" idx="11"/>
          </p:nvPr>
        </p:nvSpPr>
        <p:spPr>
          <a:xfrm>
            <a:off x="3429000" y="6248400"/>
            <a:ext cx="2895600" cy="457200"/>
          </a:xfrm>
        </p:spPr>
        <p:txBody>
          <a:bodyPr/>
          <a:lstStyle>
            <a:lvl1pPr>
              <a:defRPr smtClean="0">
                <a:solidFill>
                  <a:schemeClr val="bg2"/>
                </a:solidFill>
                <a:latin typeface="Tahoma" pitchFamily="34" charset="0"/>
              </a:defRPr>
            </a:lvl1pPr>
          </a:lstStyle>
          <a:p>
            <a:pPr>
              <a:defRPr/>
            </a:pPr>
            <a:r>
              <a:rPr lang="en-US"/>
              <a:t>OU Supercomputing Center for Education &amp; Research</a:t>
            </a:r>
          </a:p>
        </p:txBody>
      </p:sp>
      <p:sp>
        <p:nvSpPr>
          <p:cNvPr id="9" name="Rectangle 1040"/>
          <p:cNvSpPr>
            <a:spLocks noGrp="1" noChangeArrowheads="1"/>
          </p:cNvSpPr>
          <p:nvPr>
            <p:ph type="sldNum" sz="quarter" idx="12"/>
          </p:nvPr>
        </p:nvSpPr>
        <p:spPr>
          <a:xfrm>
            <a:off x="6858000" y="6248400"/>
            <a:ext cx="1905000" cy="457200"/>
          </a:xfrm>
        </p:spPr>
        <p:txBody>
          <a:bodyPr/>
          <a:lstStyle>
            <a:lvl1pPr>
              <a:defRPr smtClean="0">
                <a:solidFill>
                  <a:schemeClr val="bg2"/>
                </a:solidFill>
                <a:latin typeface="Tahoma" pitchFamily="34" charset="0"/>
              </a:defRPr>
            </a:lvl1pPr>
          </a:lstStyle>
          <a:p>
            <a:pPr>
              <a:defRPr/>
            </a:pPr>
            <a:fld id="{0444E359-79E0-4AF8-A8E7-4848D3ACC6D0}" type="slidenum">
              <a:rPr lang="en-US"/>
              <a:pPr>
                <a:defRPr/>
              </a:pPr>
              <a:t>‹#›</a:t>
            </a:fld>
            <a:endParaRPr lang="en-US"/>
          </a:p>
        </p:txBody>
      </p:sp>
      <p:pic>
        <p:nvPicPr>
          <p:cNvPr id="11" name="Picture 15" descr="ou201_logo"/>
          <p:cNvPicPr>
            <a:picLocks noChangeAspect="1" noChangeArrowheads="1"/>
          </p:cNvPicPr>
          <p:nvPr userDrawn="1"/>
        </p:nvPicPr>
        <p:blipFill>
          <a:blip r:embed="rId2" cstate="print"/>
          <a:srcRect/>
          <a:stretch>
            <a:fillRect/>
          </a:stretch>
        </p:blipFill>
        <p:spPr bwMode="auto">
          <a:xfrm>
            <a:off x="228600" y="2667000"/>
            <a:ext cx="393700" cy="538163"/>
          </a:xfrm>
          <a:prstGeom prst="rect">
            <a:avLst/>
          </a:prstGeom>
          <a:noFill/>
          <a:ln w="9525">
            <a:noFill/>
            <a:miter lim="800000"/>
            <a:headEnd/>
            <a:tailEnd/>
          </a:ln>
        </p:spPr>
      </p:pic>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2"/>
          <p:cNvSpPr>
            <a:spLocks noGrp="1" noChangeArrowheads="1"/>
          </p:cNvSpPr>
          <p:nvPr>
            <p:ph type="ftr" sz="quarter" idx="10"/>
          </p:nvPr>
        </p:nvSpPr>
        <p:spPr>
          <a:ln/>
        </p:spPr>
        <p:txBody>
          <a:bodyPr/>
          <a:lstStyle>
            <a:lvl1pPr>
              <a:defRPr/>
            </a:lvl1pPr>
          </a:lstStyle>
          <a:p>
            <a:pPr>
              <a:defRPr/>
            </a:pPr>
            <a:r>
              <a:rPr lang="en-US" dirty="0" smtClean="0"/>
              <a:t>Supercomputing in Plain </a:t>
            </a:r>
            <a:r>
              <a:rPr lang="en-US" dirty="0" smtClean="0"/>
              <a:t>English: Compilers</a:t>
            </a:r>
            <a:endParaRPr lang="en-US" dirty="0"/>
          </a:p>
          <a:p>
            <a:pPr>
              <a:defRPr/>
            </a:pPr>
            <a:r>
              <a:rPr lang="en-US" dirty="0" smtClean="0"/>
              <a:t>Tue </a:t>
            </a:r>
            <a:r>
              <a:rPr lang="en-US" dirty="0" smtClean="0"/>
              <a:t>Feb 12 </a:t>
            </a:r>
            <a:r>
              <a:rPr lang="en-US" dirty="0" smtClean="0"/>
              <a:t>2013</a:t>
            </a:r>
            <a:endParaRPr lang="en-US" dirty="0"/>
          </a:p>
        </p:txBody>
      </p:sp>
      <p:sp>
        <p:nvSpPr>
          <p:cNvPr id="5" name="Rectangle 13"/>
          <p:cNvSpPr>
            <a:spLocks noGrp="1" noChangeArrowheads="1"/>
          </p:cNvSpPr>
          <p:nvPr>
            <p:ph type="sldNum" sz="quarter" idx="11"/>
          </p:nvPr>
        </p:nvSpPr>
        <p:spPr>
          <a:ln/>
        </p:spPr>
        <p:txBody>
          <a:bodyPr/>
          <a:lstStyle>
            <a:lvl1pPr>
              <a:defRPr/>
            </a:lvl1pPr>
          </a:lstStyle>
          <a:p>
            <a:pPr>
              <a:defRPr/>
            </a:pPr>
            <a:fld id="{10235FF7-5179-46DA-B105-D41AB8E530FD}" type="slidenum">
              <a:rPr lang="en-US"/>
              <a:pPr>
                <a:defRPr/>
              </a:pPr>
              <a:t>‹#›</a:t>
            </a:fld>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40525" y="457200"/>
            <a:ext cx="2043113" cy="55626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457200"/>
            <a:ext cx="5978525" cy="5562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2"/>
          <p:cNvSpPr>
            <a:spLocks noGrp="1" noChangeArrowheads="1"/>
          </p:cNvSpPr>
          <p:nvPr>
            <p:ph type="ftr" sz="quarter" idx="10"/>
          </p:nvPr>
        </p:nvSpPr>
        <p:spPr>
          <a:ln/>
        </p:spPr>
        <p:txBody>
          <a:bodyPr/>
          <a:lstStyle>
            <a:lvl1pPr>
              <a:defRPr/>
            </a:lvl1pPr>
          </a:lstStyle>
          <a:p>
            <a:pPr>
              <a:defRPr/>
            </a:pPr>
            <a:r>
              <a:rPr lang="en-US" dirty="0" smtClean="0"/>
              <a:t>Supercomputing in Plain </a:t>
            </a:r>
            <a:r>
              <a:rPr lang="en-US" dirty="0" smtClean="0"/>
              <a:t>English: Compilers</a:t>
            </a:r>
            <a:endParaRPr lang="en-US" dirty="0"/>
          </a:p>
          <a:p>
            <a:pPr>
              <a:defRPr/>
            </a:pPr>
            <a:r>
              <a:rPr lang="en-US" dirty="0" smtClean="0"/>
              <a:t>Tue </a:t>
            </a:r>
            <a:r>
              <a:rPr lang="en-US" dirty="0" smtClean="0"/>
              <a:t>Feb 12 </a:t>
            </a:r>
            <a:r>
              <a:rPr lang="en-US" dirty="0" smtClean="0"/>
              <a:t>2013</a:t>
            </a:r>
            <a:endParaRPr lang="en-US" dirty="0"/>
          </a:p>
        </p:txBody>
      </p:sp>
      <p:sp>
        <p:nvSpPr>
          <p:cNvPr id="5" name="Rectangle 13"/>
          <p:cNvSpPr>
            <a:spLocks noGrp="1" noChangeArrowheads="1"/>
          </p:cNvSpPr>
          <p:nvPr>
            <p:ph type="sldNum" sz="quarter" idx="11"/>
          </p:nvPr>
        </p:nvSpPr>
        <p:spPr>
          <a:ln/>
        </p:spPr>
        <p:txBody>
          <a:bodyPr/>
          <a:lstStyle>
            <a:lvl1pPr>
              <a:defRPr/>
            </a:lvl1pPr>
          </a:lstStyle>
          <a:p>
            <a:pPr>
              <a:defRPr/>
            </a:pPr>
            <a:fld id="{A53A9AA8-B67F-451E-A4EA-DB0938330C23}" type="slidenum">
              <a:rPr lang="en-US"/>
              <a:pPr>
                <a:defRPr/>
              </a:pPr>
              <a:t>‹#›</a:t>
            </a:fld>
            <a:endParaRPr lang="en-US"/>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90600" y="457200"/>
            <a:ext cx="7793038" cy="677863"/>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09600" y="1371600"/>
            <a:ext cx="3886200" cy="464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371600"/>
            <a:ext cx="3886200" cy="464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Footer Placeholder 4"/>
          <p:cNvSpPr>
            <a:spLocks noGrp="1"/>
          </p:cNvSpPr>
          <p:nvPr>
            <p:ph type="ftr" sz="quarter" idx="10"/>
          </p:nvPr>
        </p:nvSpPr>
        <p:spPr/>
        <p:txBody>
          <a:bodyPr/>
          <a:lstStyle>
            <a:lvl1pPr>
              <a:defRPr smtClean="0"/>
            </a:lvl1pPr>
          </a:lstStyle>
          <a:p>
            <a:pPr>
              <a:defRPr/>
            </a:pPr>
            <a:r>
              <a:rPr lang="en-US" dirty="0" smtClean="0"/>
              <a:t>Supercomputing in Plain </a:t>
            </a:r>
            <a:r>
              <a:rPr lang="en-US" dirty="0" smtClean="0"/>
              <a:t>English: Compilers</a:t>
            </a:r>
            <a:endParaRPr lang="en-US" dirty="0"/>
          </a:p>
          <a:p>
            <a:pPr>
              <a:defRPr/>
            </a:pPr>
            <a:r>
              <a:rPr lang="en-US" dirty="0" smtClean="0"/>
              <a:t>Tue </a:t>
            </a:r>
            <a:r>
              <a:rPr lang="en-US" dirty="0" smtClean="0"/>
              <a:t>Feb 12 </a:t>
            </a:r>
            <a:r>
              <a:rPr lang="en-US" dirty="0" smtClean="0"/>
              <a:t>2013</a:t>
            </a:r>
            <a:endParaRPr lang="en-US" dirty="0"/>
          </a:p>
        </p:txBody>
      </p:sp>
      <p:sp>
        <p:nvSpPr>
          <p:cNvPr id="9" name="Slide Number Placeholder 5"/>
          <p:cNvSpPr>
            <a:spLocks noGrp="1"/>
          </p:cNvSpPr>
          <p:nvPr>
            <p:ph type="sldNum" sz="quarter" idx="11"/>
          </p:nvPr>
        </p:nvSpPr>
        <p:spPr/>
        <p:txBody>
          <a:bodyPr/>
          <a:lstStyle>
            <a:lvl1pPr>
              <a:defRPr smtClean="0"/>
            </a:lvl1pPr>
          </a:lstStyle>
          <a:p>
            <a:pPr>
              <a:defRPr/>
            </a:pPr>
            <a:fld id="{012EC9EB-093D-4AEC-827C-43FD36EDF2AE}" type="slidenum">
              <a:rPr lang="en-US"/>
              <a:pPr>
                <a:defRPr/>
              </a:pPr>
              <a:t>‹#›</a:t>
            </a:fld>
            <a:endParaRPr lang="en-US"/>
          </a:p>
        </p:txBody>
      </p:sp>
    </p:spTree>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clipArtAndTx" preserve="1">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990600" y="457200"/>
            <a:ext cx="7793038" cy="677863"/>
          </a:xfrm>
        </p:spPr>
        <p:txBody>
          <a:bodyPr/>
          <a:lstStyle/>
          <a:p>
            <a:r>
              <a:rPr lang="en-US" smtClean="0"/>
              <a:t>Click to edit Master title style</a:t>
            </a:r>
            <a:endParaRPr lang="en-US"/>
          </a:p>
        </p:txBody>
      </p:sp>
      <p:sp>
        <p:nvSpPr>
          <p:cNvPr id="3" name="ClipArt Placeholder 2"/>
          <p:cNvSpPr>
            <a:spLocks noGrp="1"/>
          </p:cNvSpPr>
          <p:nvPr>
            <p:ph type="clipArt" sz="half" idx="1"/>
          </p:nvPr>
        </p:nvSpPr>
        <p:spPr>
          <a:xfrm>
            <a:off x="609600" y="1371600"/>
            <a:ext cx="3886200" cy="4648200"/>
          </a:xfrm>
        </p:spPr>
        <p:txBody>
          <a:bodyPr/>
          <a:lstStyle/>
          <a:p>
            <a:pPr lvl="0"/>
            <a:endParaRPr lang="en-US" noProof="0" smtClean="0"/>
          </a:p>
        </p:txBody>
      </p:sp>
      <p:sp>
        <p:nvSpPr>
          <p:cNvPr id="4" name="Text Placeholder 3"/>
          <p:cNvSpPr>
            <a:spLocks noGrp="1"/>
          </p:cNvSpPr>
          <p:nvPr>
            <p:ph type="body" sz="half" idx="2"/>
          </p:nvPr>
        </p:nvSpPr>
        <p:spPr>
          <a:xfrm>
            <a:off x="4648200" y="1371600"/>
            <a:ext cx="3886200" cy="464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Footer Placeholder 4"/>
          <p:cNvSpPr>
            <a:spLocks noGrp="1"/>
          </p:cNvSpPr>
          <p:nvPr>
            <p:ph type="ftr" sz="quarter" idx="10"/>
          </p:nvPr>
        </p:nvSpPr>
        <p:spPr/>
        <p:txBody>
          <a:bodyPr/>
          <a:lstStyle>
            <a:lvl1pPr>
              <a:defRPr smtClean="0"/>
            </a:lvl1pPr>
          </a:lstStyle>
          <a:p>
            <a:pPr>
              <a:defRPr/>
            </a:pPr>
            <a:r>
              <a:rPr lang="en-US" dirty="0" smtClean="0"/>
              <a:t>Supercomputing in Plain </a:t>
            </a:r>
            <a:r>
              <a:rPr lang="en-US" dirty="0" smtClean="0"/>
              <a:t>English: Compilers</a:t>
            </a:r>
            <a:endParaRPr lang="en-US" dirty="0"/>
          </a:p>
          <a:p>
            <a:pPr>
              <a:defRPr/>
            </a:pPr>
            <a:r>
              <a:rPr lang="en-US" dirty="0" smtClean="0"/>
              <a:t>Tue </a:t>
            </a:r>
            <a:r>
              <a:rPr lang="en-US" dirty="0" smtClean="0"/>
              <a:t>Feb 12 </a:t>
            </a:r>
            <a:r>
              <a:rPr lang="en-US" dirty="0" smtClean="0"/>
              <a:t>2013</a:t>
            </a:r>
            <a:endParaRPr lang="en-US" dirty="0"/>
          </a:p>
        </p:txBody>
      </p:sp>
      <p:sp>
        <p:nvSpPr>
          <p:cNvPr id="9" name="Slide Number Placeholder 5"/>
          <p:cNvSpPr>
            <a:spLocks noGrp="1"/>
          </p:cNvSpPr>
          <p:nvPr>
            <p:ph type="sldNum" sz="quarter" idx="11"/>
          </p:nvPr>
        </p:nvSpPr>
        <p:spPr/>
        <p:txBody>
          <a:bodyPr/>
          <a:lstStyle>
            <a:lvl1pPr>
              <a:defRPr smtClean="0"/>
            </a:lvl1pPr>
          </a:lstStyle>
          <a:p>
            <a:pPr>
              <a:defRPr/>
            </a:pPr>
            <a:fld id="{D150A29B-C713-428D-8EEE-FBB5AB75213B}" type="slidenum">
              <a:rPr lang="en-US"/>
              <a:pPr>
                <a:defRPr/>
              </a:pPr>
              <a:t>‹#›</a:t>
            </a:fld>
            <a:endParaRPr lang="en-US"/>
          </a:p>
        </p:txBody>
      </p:sp>
    </p:spTree>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990600" y="457200"/>
            <a:ext cx="7793038" cy="677863"/>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09600" y="1371600"/>
            <a:ext cx="7924800" cy="4648200"/>
          </a:xfrm>
        </p:spPr>
        <p:txBody>
          <a:bodyPr/>
          <a:lstStyle/>
          <a:p>
            <a:pPr lvl="0"/>
            <a:endParaRPr lang="en-US" noProof="0" smtClean="0"/>
          </a:p>
        </p:txBody>
      </p:sp>
      <p:sp>
        <p:nvSpPr>
          <p:cNvPr id="7" name="Footer Placeholder 3"/>
          <p:cNvSpPr>
            <a:spLocks noGrp="1"/>
          </p:cNvSpPr>
          <p:nvPr>
            <p:ph type="ftr" sz="quarter" idx="10"/>
          </p:nvPr>
        </p:nvSpPr>
        <p:spPr/>
        <p:txBody>
          <a:bodyPr/>
          <a:lstStyle>
            <a:lvl1pPr>
              <a:defRPr smtClean="0"/>
            </a:lvl1pPr>
          </a:lstStyle>
          <a:p>
            <a:pPr>
              <a:defRPr/>
            </a:pPr>
            <a:r>
              <a:rPr lang="en-US" dirty="0" smtClean="0"/>
              <a:t>Supercomputing in Plain </a:t>
            </a:r>
            <a:r>
              <a:rPr lang="en-US" dirty="0" smtClean="0"/>
              <a:t>English: Compilers</a:t>
            </a:r>
            <a:endParaRPr lang="en-US" dirty="0"/>
          </a:p>
          <a:p>
            <a:pPr>
              <a:defRPr/>
            </a:pPr>
            <a:r>
              <a:rPr lang="en-US" dirty="0" smtClean="0"/>
              <a:t>Tue </a:t>
            </a:r>
            <a:r>
              <a:rPr lang="en-US" dirty="0" smtClean="0"/>
              <a:t>Feb 12 </a:t>
            </a:r>
            <a:r>
              <a:rPr lang="en-US" dirty="0" smtClean="0"/>
              <a:t>2013</a:t>
            </a:r>
            <a:endParaRPr lang="en-US" dirty="0"/>
          </a:p>
        </p:txBody>
      </p:sp>
      <p:sp>
        <p:nvSpPr>
          <p:cNvPr id="8" name="Slide Number Placeholder 4"/>
          <p:cNvSpPr>
            <a:spLocks noGrp="1"/>
          </p:cNvSpPr>
          <p:nvPr>
            <p:ph type="sldNum" sz="quarter" idx="11"/>
          </p:nvPr>
        </p:nvSpPr>
        <p:spPr/>
        <p:txBody>
          <a:bodyPr/>
          <a:lstStyle>
            <a:lvl1pPr>
              <a:defRPr smtClean="0"/>
            </a:lvl1pPr>
          </a:lstStyle>
          <a:p>
            <a:pPr>
              <a:defRPr/>
            </a:pPr>
            <a:fld id="{17696F83-8082-4514-8AA9-864DCCAA623D}" type="slidenum">
              <a:rPr lang="en-US"/>
              <a:pPr>
                <a:defRPr/>
              </a:pPr>
              <a:t>‹#›</a:t>
            </a:fld>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3"/>
          <p:cNvSpPr>
            <a:spLocks noGrp="1"/>
          </p:cNvSpPr>
          <p:nvPr>
            <p:ph type="ftr" sz="quarter" idx="10"/>
          </p:nvPr>
        </p:nvSpPr>
        <p:spPr/>
        <p:txBody>
          <a:bodyPr/>
          <a:lstStyle>
            <a:lvl1pPr>
              <a:defRPr smtClean="0"/>
            </a:lvl1pPr>
          </a:lstStyle>
          <a:p>
            <a:pPr>
              <a:defRPr/>
            </a:pPr>
            <a:r>
              <a:rPr lang="en-US" dirty="0" smtClean="0"/>
              <a:t>Supercomputing in Plain </a:t>
            </a:r>
            <a:r>
              <a:rPr lang="en-US" dirty="0" smtClean="0"/>
              <a:t>English: Compilers</a:t>
            </a:r>
            <a:endParaRPr lang="en-US" dirty="0"/>
          </a:p>
          <a:p>
            <a:pPr>
              <a:defRPr/>
            </a:pPr>
            <a:r>
              <a:rPr lang="en-US" dirty="0" smtClean="0"/>
              <a:t>Tue </a:t>
            </a:r>
            <a:r>
              <a:rPr lang="en-US" dirty="0" smtClean="0"/>
              <a:t>Feb 12 </a:t>
            </a:r>
            <a:r>
              <a:rPr lang="en-US" dirty="0" smtClean="0"/>
              <a:t>2013</a:t>
            </a:r>
            <a:endParaRPr lang="en-US" dirty="0"/>
          </a:p>
        </p:txBody>
      </p:sp>
      <p:sp>
        <p:nvSpPr>
          <p:cNvPr id="8" name="Slide Number Placeholder 4"/>
          <p:cNvSpPr>
            <a:spLocks noGrp="1"/>
          </p:cNvSpPr>
          <p:nvPr>
            <p:ph type="sldNum" sz="quarter" idx="11"/>
          </p:nvPr>
        </p:nvSpPr>
        <p:spPr/>
        <p:txBody>
          <a:bodyPr/>
          <a:lstStyle>
            <a:lvl1pPr>
              <a:defRPr smtClean="0"/>
            </a:lvl1pPr>
          </a:lstStyle>
          <a:p>
            <a:pPr>
              <a:defRPr/>
            </a:pPr>
            <a:fld id="{DAFF6522-D39A-4EFB-9FD2-0F43165FD2EE}" type="slidenum">
              <a:rPr lang="en-US"/>
              <a:pPr>
                <a:defRPr/>
              </a:pPr>
              <a:t>‹#›</a:t>
            </a:fld>
            <a:endParaRPr 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2"/>
          <p:cNvSpPr>
            <a:spLocks noGrp="1" noChangeArrowheads="1"/>
          </p:cNvSpPr>
          <p:nvPr>
            <p:ph type="ftr" sz="quarter" idx="10"/>
          </p:nvPr>
        </p:nvSpPr>
        <p:spPr>
          <a:ln/>
        </p:spPr>
        <p:txBody>
          <a:bodyPr/>
          <a:lstStyle>
            <a:lvl1pPr>
              <a:defRPr/>
            </a:lvl1pPr>
          </a:lstStyle>
          <a:p>
            <a:pPr>
              <a:defRPr/>
            </a:pPr>
            <a:r>
              <a:rPr lang="en-US" dirty="0" smtClean="0"/>
              <a:t>Supercomputing in Plain </a:t>
            </a:r>
            <a:r>
              <a:rPr lang="en-US" dirty="0" smtClean="0"/>
              <a:t>English: Compilers</a:t>
            </a:r>
            <a:endParaRPr lang="en-US" dirty="0"/>
          </a:p>
          <a:p>
            <a:pPr>
              <a:defRPr/>
            </a:pPr>
            <a:r>
              <a:rPr lang="en-US" dirty="0" smtClean="0"/>
              <a:t>Tue </a:t>
            </a:r>
            <a:r>
              <a:rPr lang="en-US" dirty="0" smtClean="0"/>
              <a:t>Feb 12 </a:t>
            </a:r>
            <a:r>
              <a:rPr lang="en-US" dirty="0" smtClean="0"/>
              <a:t>2013</a:t>
            </a:r>
            <a:endParaRPr lang="en-US" dirty="0"/>
          </a:p>
        </p:txBody>
      </p:sp>
      <p:sp>
        <p:nvSpPr>
          <p:cNvPr id="5" name="Rectangle 13"/>
          <p:cNvSpPr>
            <a:spLocks noGrp="1" noChangeArrowheads="1"/>
          </p:cNvSpPr>
          <p:nvPr>
            <p:ph type="sldNum" sz="quarter" idx="11"/>
          </p:nvPr>
        </p:nvSpPr>
        <p:spPr>
          <a:ln/>
        </p:spPr>
        <p:txBody>
          <a:bodyPr/>
          <a:lstStyle>
            <a:lvl1pPr>
              <a:defRPr/>
            </a:lvl1pPr>
          </a:lstStyle>
          <a:p>
            <a:pPr>
              <a:defRPr/>
            </a:pPr>
            <a:fld id="{BAB2F73B-AF29-4A05-AF7F-4F48D44409C4}" type="slidenum">
              <a:rPr lang="en-US"/>
              <a:pPr>
                <a:defRPr/>
              </a:pPr>
              <a:t>‹#›</a:t>
            </a:fld>
            <a:endParaRPr lang="en-US"/>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371600"/>
            <a:ext cx="3886200"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371600"/>
            <a:ext cx="3886200"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Footer Placeholder 4"/>
          <p:cNvSpPr>
            <a:spLocks noGrp="1"/>
          </p:cNvSpPr>
          <p:nvPr>
            <p:ph type="ftr" sz="quarter" idx="10"/>
          </p:nvPr>
        </p:nvSpPr>
        <p:spPr/>
        <p:txBody>
          <a:bodyPr/>
          <a:lstStyle>
            <a:lvl1pPr>
              <a:defRPr smtClean="0"/>
            </a:lvl1pPr>
          </a:lstStyle>
          <a:p>
            <a:pPr>
              <a:defRPr/>
            </a:pPr>
            <a:r>
              <a:rPr lang="en-US" dirty="0" smtClean="0"/>
              <a:t>Supercomputing in Plain </a:t>
            </a:r>
            <a:r>
              <a:rPr lang="en-US" dirty="0" smtClean="0"/>
              <a:t>English: Compilers</a:t>
            </a:r>
            <a:endParaRPr lang="en-US" dirty="0"/>
          </a:p>
          <a:p>
            <a:pPr>
              <a:defRPr/>
            </a:pPr>
            <a:r>
              <a:rPr lang="en-US" dirty="0" smtClean="0"/>
              <a:t>Tue </a:t>
            </a:r>
            <a:r>
              <a:rPr lang="en-US" dirty="0" smtClean="0"/>
              <a:t>Feb 12 </a:t>
            </a:r>
            <a:r>
              <a:rPr lang="en-US" dirty="0" smtClean="0"/>
              <a:t>2013</a:t>
            </a:r>
            <a:endParaRPr lang="en-US" dirty="0"/>
          </a:p>
        </p:txBody>
      </p:sp>
      <p:sp>
        <p:nvSpPr>
          <p:cNvPr id="9" name="Slide Number Placeholder 5"/>
          <p:cNvSpPr>
            <a:spLocks noGrp="1"/>
          </p:cNvSpPr>
          <p:nvPr>
            <p:ph type="sldNum" sz="quarter" idx="11"/>
          </p:nvPr>
        </p:nvSpPr>
        <p:spPr/>
        <p:txBody>
          <a:bodyPr/>
          <a:lstStyle>
            <a:lvl1pPr>
              <a:defRPr smtClean="0"/>
            </a:lvl1pPr>
          </a:lstStyle>
          <a:p>
            <a:pPr>
              <a:defRPr/>
            </a:pPr>
            <a:fld id="{DA04F282-5D9D-4EB2-A4AC-1849A209E5C3}" type="slidenum">
              <a:rPr lang="en-US"/>
              <a:pPr>
                <a:defRPr/>
              </a:pPr>
              <a:t>‹#›</a:t>
            </a:fld>
            <a:endParaRPr 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2"/>
          <p:cNvSpPr>
            <a:spLocks noGrp="1" noChangeArrowheads="1"/>
          </p:cNvSpPr>
          <p:nvPr>
            <p:ph type="ftr" sz="quarter" idx="10"/>
          </p:nvPr>
        </p:nvSpPr>
        <p:spPr>
          <a:ln/>
        </p:spPr>
        <p:txBody>
          <a:bodyPr/>
          <a:lstStyle>
            <a:lvl1pPr>
              <a:defRPr/>
            </a:lvl1pPr>
          </a:lstStyle>
          <a:p>
            <a:pPr>
              <a:defRPr/>
            </a:pPr>
            <a:r>
              <a:rPr lang="en-US" dirty="0" smtClean="0"/>
              <a:t>Supercomputing in Plain </a:t>
            </a:r>
            <a:r>
              <a:rPr lang="en-US" dirty="0" smtClean="0"/>
              <a:t>English: Compilers</a:t>
            </a:r>
            <a:endParaRPr lang="en-US" dirty="0"/>
          </a:p>
          <a:p>
            <a:pPr>
              <a:defRPr/>
            </a:pPr>
            <a:r>
              <a:rPr lang="en-US" dirty="0" smtClean="0"/>
              <a:t>Tue </a:t>
            </a:r>
            <a:r>
              <a:rPr lang="en-US" dirty="0" smtClean="0"/>
              <a:t>Feb 12 </a:t>
            </a:r>
            <a:r>
              <a:rPr lang="en-US" dirty="0" smtClean="0"/>
              <a:t>2013</a:t>
            </a:r>
            <a:endParaRPr lang="en-US" dirty="0"/>
          </a:p>
        </p:txBody>
      </p:sp>
      <p:sp>
        <p:nvSpPr>
          <p:cNvPr id="8" name="Rectangle 13"/>
          <p:cNvSpPr>
            <a:spLocks noGrp="1" noChangeArrowheads="1"/>
          </p:cNvSpPr>
          <p:nvPr>
            <p:ph type="sldNum" sz="quarter" idx="11"/>
          </p:nvPr>
        </p:nvSpPr>
        <p:spPr>
          <a:ln/>
        </p:spPr>
        <p:txBody>
          <a:bodyPr/>
          <a:lstStyle>
            <a:lvl1pPr>
              <a:defRPr/>
            </a:lvl1pPr>
          </a:lstStyle>
          <a:p>
            <a:pPr>
              <a:defRPr/>
            </a:pPr>
            <a:fld id="{A54AFA57-DB10-4D8E-B495-9E7DF239E09B}" type="slidenum">
              <a:rPr lang="en-US"/>
              <a:pPr>
                <a:defRPr/>
              </a:pPr>
              <a:t>‹#›</a:t>
            </a:fld>
            <a:endParaRPr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5" name="Footer Placeholder 2"/>
          <p:cNvSpPr>
            <a:spLocks noGrp="1"/>
          </p:cNvSpPr>
          <p:nvPr>
            <p:ph type="ftr" sz="quarter" idx="10"/>
          </p:nvPr>
        </p:nvSpPr>
        <p:spPr/>
        <p:txBody>
          <a:bodyPr/>
          <a:lstStyle>
            <a:lvl1pPr>
              <a:defRPr dirty="0" smtClean="0"/>
            </a:lvl1pPr>
          </a:lstStyle>
          <a:p>
            <a:pPr>
              <a:defRPr/>
            </a:pPr>
            <a:r>
              <a:rPr lang="en-US" dirty="0" smtClean="0"/>
              <a:t>Supercomputing in Plain </a:t>
            </a:r>
            <a:r>
              <a:rPr lang="en-US" dirty="0" smtClean="0"/>
              <a:t>English: Compilers</a:t>
            </a:r>
            <a:endParaRPr lang="en-US" dirty="0" smtClean="0"/>
          </a:p>
          <a:p>
            <a:pPr>
              <a:defRPr/>
            </a:pPr>
            <a:r>
              <a:rPr lang="en-US" dirty="0" smtClean="0"/>
              <a:t>Tue </a:t>
            </a:r>
            <a:r>
              <a:rPr lang="en-US" dirty="0" smtClean="0"/>
              <a:t>Feb 12 </a:t>
            </a:r>
            <a:r>
              <a:rPr lang="en-US" dirty="0" smtClean="0"/>
              <a:t>2013</a:t>
            </a:r>
            <a:endParaRPr lang="en-US" dirty="0"/>
          </a:p>
        </p:txBody>
      </p:sp>
      <p:sp>
        <p:nvSpPr>
          <p:cNvPr id="4" name="Rectangle 3"/>
          <p:cNvSpPr/>
          <p:nvPr userDrawn="1"/>
        </p:nvSpPr>
        <p:spPr bwMode="auto">
          <a:xfrm>
            <a:off x="6324600" y="6096000"/>
            <a:ext cx="152400" cy="762000"/>
          </a:xfrm>
          <a:prstGeom prst="rect">
            <a:avLst/>
          </a:prstGeom>
          <a:solidFill>
            <a:schemeClr val="bg1"/>
          </a:solidFill>
          <a:ln w="9525" cap="flat" cmpd="sng" algn="ctr">
            <a:noFill/>
            <a:prstDash val="solid"/>
            <a:miter lim="800000"/>
            <a:headEnd type="none" w="med" len="med"/>
            <a:tailEnd type="none" w="med" len="med"/>
          </a:ln>
          <a:effectLst/>
        </p:spPr>
        <p:txBody>
          <a:bodyPr wrap="none"/>
          <a:lstStyle/>
          <a:p>
            <a:pPr>
              <a:defRPr/>
            </a:pPr>
            <a:endParaRPr lang="en-US"/>
          </a:p>
        </p:txBody>
      </p:sp>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2"/>
          <p:cNvSpPr>
            <a:spLocks noGrp="1" noChangeArrowheads="1"/>
          </p:cNvSpPr>
          <p:nvPr>
            <p:ph type="ftr" sz="quarter" idx="10"/>
          </p:nvPr>
        </p:nvSpPr>
        <p:spPr>
          <a:ln/>
        </p:spPr>
        <p:txBody>
          <a:bodyPr/>
          <a:lstStyle>
            <a:lvl1pPr>
              <a:defRPr/>
            </a:lvl1pPr>
          </a:lstStyle>
          <a:p>
            <a:pPr>
              <a:defRPr/>
            </a:pPr>
            <a:r>
              <a:rPr lang="en-US" dirty="0" smtClean="0"/>
              <a:t>Supercomputing in Plain </a:t>
            </a:r>
            <a:r>
              <a:rPr lang="en-US" dirty="0" smtClean="0"/>
              <a:t>English: Compilers</a:t>
            </a:r>
            <a:endParaRPr lang="en-US" dirty="0"/>
          </a:p>
          <a:p>
            <a:pPr>
              <a:defRPr/>
            </a:pPr>
            <a:r>
              <a:rPr lang="en-US" dirty="0" smtClean="0"/>
              <a:t>Tue </a:t>
            </a:r>
            <a:r>
              <a:rPr lang="en-US" dirty="0" smtClean="0"/>
              <a:t>Feb 12 </a:t>
            </a:r>
            <a:r>
              <a:rPr lang="en-US" dirty="0" smtClean="0"/>
              <a:t>2013</a:t>
            </a:r>
            <a:endParaRPr lang="en-US" dirty="0"/>
          </a:p>
        </p:txBody>
      </p:sp>
      <p:sp>
        <p:nvSpPr>
          <p:cNvPr id="3" name="Rectangle 13"/>
          <p:cNvSpPr>
            <a:spLocks noGrp="1" noChangeArrowheads="1"/>
          </p:cNvSpPr>
          <p:nvPr>
            <p:ph type="sldNum" sz="quarter" idx="11"/>
          </p:nvPr>
        </p:nvSpPr>
        <p:spPr>
          <a:ln/>
        </p:spPr>
        <p:txBody>
          <a:bodyPr/>
          <a:lstStyle>
            <a:lvl1pPr>
              <a:defRPr/>
            </a:lvl1pPr>
          </a:lstStyle>
          <a:p>
            <a:pPr>
              <a:defRPr/>
            </a:pPr>
            <a:fld id="{C27E5F05-49DD-403D-8B1B-C58F7D6A2F66}" type="slidenum">
              <a:rPr lang="en-US"/>
              <a:pPr>
                <a:defRPr/>
              </a:pPr>
              <a:t>‹#›</a:t>
            </a:fld>
            <a:endParaRPr 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2"/>
          <p:cNvSpPr>
            <a:spLocks noGrp="1" noChangeArrowheads="1"/>
          </p:cNvSpPr>
          <p:nvPr>
            <p:ph type="ftr" sz="quarter" idx="10"/>
          </p:nvPr>
        </p:nvSpPr>
        <p:spPr>
          <a:ln/>
        </p:spPr>
        <p:txBody>
          <a:bodyPr/>
          <a:lstStyle>
            <a:lvl1pPr>
              <a:defRPr/>
            </a:lvl1pPr>
          </a:lstStyle>
          <a:p>
            <a:pPr>
              <a:defRPr/>
            </a:pPr>
            <a:r>
              <a:rPr lang="en-US" dirty="0" smtClean="0"/>
              <a:t>Supercomputing in Plain </a:t>
            </a:r>
            <a:r>
              <a:rPr lang="en-US" dirty="0" smtClean="0"/>
              <a:t>English: Compilers</a:t>
            </a:r>
            <a:endParaRPr lang="en-US" dirty="0"/>
          </a:p>
          <a:p>
            <a:pPr>
              <a:defRPr/>
            </a:pPr>
            <a:r>
              <a:rPr lang="en-US" dirty="0" smtClean="0"/>
              <a:t>Tue </a:t>
            </a:r>
            <a:r>
              <a:rPr lang="en-US" dirty="0" smtClean="0"/>
              <a:t>Feb 12 </a:t>
            </a:r>
            <a:r>
              <a:rPr lang="en-US" dirty="0" smtClean="0"/>
              <a:t>2013</a:t>
            </a:r>
            <a:endParaRPr lang="en-US" dirty="0"/>
          </a:p>
        </p:txBody>
      </p:sp>
      <p:sp>
        <p:nvSpPr>
          <p:cNvPr id="6" name="Rectangle 13"/>
          <p:cNvSpPr>
            <a:spLocks noGrp="1" noChangeArrowheads="1"/>
          </p:cNvSpPr>
          <p:nvPr>
            <p:ph type="sldNum" sz="quarter" idx="11"/>
          </p:nvPr>
        </p:nvSpPr>
        <p:spPr>
          <a:ln/>
        </p:spPr>
        <p:txBody>
          <a:bodyPr/>
          <a:lstStyle>
            <a:lvl1pPr>
              <a:defRPr/>
            </a:lvl1pPr>
          </a:lstStyle>
          <a:p>
            <a:pPr>
              <a:defRPr/>
            </a:pPr>
            <a:fld id="{9E7A33A4-B068-4571-97F3-222EF8233FBE}" type="slidenum">
              <a:rPr lang="en-US"/>
              <a:pPr>
                <a:defRPr/>
              </a:pPr>
              <a:t>‹#›</a:t>
            </a:fld>
            <a:endParaRPr lang="en-US"/>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2"/>
          <p:cNvSpPr>
            <a:spLocks noGrp="1" noChangeArrowheads="1"/>
          </p:cNvSpPr>
          <p:nvPr>
            <p:ph type="ftr" sz="quarter" idx="10"/>
          </p:nvPr>
        </p:nvSpPr>
        <p:spPr>
          <a:ln/>
        </p:spPr>
        <p:txBody>
          <a:bodyPr/>
          <a:lstStyle>
            <a:lvl1pPr>
              <a:defRPr/>
            </a:lvl1pPr>
          </a:lstStyle>
          <a:p>
            <a:pPr>
              <a:defRPr/>
            </a:pPr>
            <a:r>
              <a:rPr lang="en-US" dirty="0" smtClean="0"/>
              <a:t>Supercomputing in Plain </a:t>
            </a:r>
            <a:r>
              <a:rPr lang="en-US" dirty="0" smtClean="0"/>
              <a:t>English: Compilers</a:t>
            </a:r>
            <a:endParaRPr lang="en-US" dirty="0"/>
          </a:p>
          <a:p>
            <a:pPr>
              <a:defRPr/>
            </a:pPr>
            <a:r>
              <a:rPr lang="en-US" dirty="0" smtClean="0"/>
              <a:t>Tue </a:t>
            </a:r>
            <a:r>
              <a:rPr lang="en-US" dirty="0" smtClean="0"/>
              <a:t>Feb 12 </a:t>
            </a:r>
            <a:r>
              <a:rPr lang="en-US" dirty="0" smtClean="0"/>
              <a:t>2013</a:t>
            </a:r>
            <a:endParaRPr lang="en-US" dirty="0"/>
          </a:p>
        </p:txBody>
      </p:sp>
      <p:sp>
        <p:nvSpPr>
          <p:cNvPr id="6" name="Rectangle 13"/>
          <p:cNvSpPr>
            <a:spLocks noGrp="1" noChangeArrowheads="1"/>
          </p:cNvSpPr>
          <p:nvPr>
            <p:ph type="sldNum" sz="quarter" idx="11"/>
          </p:nvPr>
        </p:nvSpPr>
        <p:spPr>
          <a:ln/>
        </p:spPr>
        <p:txBody>
          <a:bodyPr/>
          <a:lstStyle>
            <a:lvl1pPr>
              <a:defRPr/>
            </a:lvl1pPr>
          </a:lstStyle>
          <a:p>
            <a:pPr>
              <a:defRPr/>
            </a:pPr>
            <a:fld id="{12CCE84F-D98D-47F7-A4D6-21F3EE13A38C}" type="slidenum">
              <a:rPr lang="en-US"/>
              <a:pPr>
                <a:defRPr/>
              </a:pPr>
              <a:t>‹#›</a:t>
            </a:fld>
            <a:endParaRPr lang="en-US"/>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jpeg"/><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image" Target="../media/image4.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8380" name="Rectangle 12"/>
          <p:cNvSpPr>
            <a:spLocks noGrp="1" noChangeArrowheads="1"/>
          </p:cNvSpPr>
          <p:nvPr>
            <p:ph type="ftr" sz="quarter" idx="3"/>
          </p:nvPr>
        </p:nvSpPr>
        <p:spPr bwMode="auto">
          <a:xfrm>
            <a:off x="2633663" y="6172200"/>
            <a:ext cx="3995737"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smtClean="0"/>
            </a:lvl1pPr>
          </a:lstStyle>
          <a:p>
            <a:pPr>
              <a:defRPr/>
            </a:pPr>
            <a:r>
              <a:rPr lang="en-US" dirty="0" smtClean="0"/>
              <a:t>Supercomputing in Plain </a:t>
            </a:r>
            <a:r>
              <a:rPr lang="en-US" dirty="0" smtClean="0"/>
              <a:t>English: Compilers</a:t>
            </a:r>
            <a:endParaRPr lang="en-US" dirty="0" smtClean="0"/>
          </a:p>
          <a:p>
            <a:pPr>
              <a:defRPr/>
            </a:pPr>
            <a:r>
              <a:rPr lang="en-US" dirty="0" smtClean="0"/>
              <a:t>Tue </a:t>
            </a:r>
            <a:r>
              <a:rPr lang="en-US" dirty="0" smtClean="0"/>
              <a:t>Feb 12 </a:t>
            </a:r>
            <a:r>
              <a:rPr lang="en-US" dirty="0" smtClean="0"/>
              <a:t>2013</a:t>
            </a:r>
            <a:endParaRPr lang="en-US" dirty="0"/>
          </a:p>
        </p:txBody>
      </p:sp>
      <p:sp>
        <p:nvSpPr>
          <p:cNvPr id="58381" name="Rectangle 13"/>
          <p:cNvSpPr>
            <a:spLocks noGrp="1" noChangeArrowheads="1"/>
          </p:cNvSpPr>
          <p:nvPr>
            <p:ph type="sldNum" sz="quarter" idx="4"/>
          </p:nvPr>
        </p:nvSpPr>
        <p:spPr bwMode="auto">
          <a:xfrm>
            <a:off x="7162800" y="6191250"/>
            <a:ext cx="12954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smtClean="0"/>
            </a:lvl1pPr>
          </a:lstStyle>
          <a:p>
            <a:pPr>
              <a:defRPr/>
            </a:pPr>
            <a:fld id="{33E90D56-9F13-476E-9C0C-A76A957C9F52}" type="slidenum">
              <a:rPr lang="en-US"/>
              <a:pPr>
                <a:defRPr/>
              </a:pPr>
              <a:t>‹#›</a:t>
            </a:fld>
            <a:endParaRPr lang="en-US"/>
          </a:p>
        </p:txBody>
      </p:sp>
      <p:pic>
        <p:nvPicPr>
          <p:cNvPr id="3084" name="Picture 15" descr="ou201_logo"/>
          <p:cNvPicPr>
            <a:picLocks noChangeAspect="1" noChangeArrowheads="1"/>
          </p:cNvPicPr>
          <p:nvPr userDrawn="1"/>
        </p:nvPicPr>
        <p:blipFill>
          <a:blip r:embed="rId16" cstate="print"/>
          <a:srcRect/>
          <a:stretch>
            <a:fillRect/>
          </a:stretch>
        </p:blipFill>
        <p:spPr bwMode="auto">
          <a:xfrm>
            <a:off x="1066800" y="6175524"/>
            <a:ext cx="393700" cy="538163"/>
          </a:xfrm>
          <a:prstGeom prst="rect">
            <a:avLst/>
          </a:prstGeom>
          <a:noFill/>
          <a:ln w="9525">
            <a:noFill/>
            <a:miter lim="800000"/>
            <a:headEnd/>
            <a:tailEnd/>
          </a:ln>
        </p:spPr>
      </p:pic>
      <p:pic>
        <p:nvPicPr>
          <p:cNvPr id="3085" name="Picture 35" descr="oscer_logo_crimson_20060918"/>
          <p:cNvPicPr>
            <a:picLocks noChangeAspect="1" noChangeArrowheads="1"/>
          </p:cNvPicPr>
          <p:nvPr userDrawn="1"/>
        </p:nvPicPr>
        <p:blipFill>
          <a:blip r:embed="rId17" cstate="print"/>
          <a:srcRect/>
          <a:stretch>
            <a:fillRect/>
          </a:stretch>
        </p:blipFill>
        <p:spPr bwMode="auto">
          <a:xfrm>
            <a:off x="228600" y="6127899"/>
            <a:ext cx="776288" cy="547688"/>
          </a:xfrm>
          <a:prstGeom prst="rect">
            <a:avLst/>
          </a:prstGeom>
          <a:noFill/>
          <a:ln w="9525">
            <a:noFill/>
            <a:miter lim="800000"/>
            <a:headEnd/>
            <a:tailEnd/>
          </a:ln>
        </p:spPr>
      </p:pic>
      <p:pic>
        <p:nvPicPr>
          <p:cNvPr id="3086" name="Picture 39" descr="ouit_logo_small"/>
          <p:cNvPicPr>
            <a:picLocks noChangeAspect="1" noChangeArrowheads="1"/>
          </p:cNvPicPr>
          <p:nvPr userDrawn="1"/>
        </p:nvPicPr>
        <p:blipFill>
          <a:blip r:embed="rId18" cstate="print"/>
          <a:srcRect/>
          <a:stretch>
            <a:fillRect/>
          </a:stretch>
        </p:blipFill>
        <p:spPr bwMode="auto">
          <a:xfrm>
            <a:off x="1447800" y="6127899"/>
            <a:ext cx="1143000" cy="598488"/>
          </a:xfrm>
          <a:prstGeom prst="rect">
            <a:avLst/>
          </a:prstGeom>
          <a:noFill/>
          <a:ln w="9525">
            <a:noFill/>
            <a:miter lim="800000"/>
            <a:headEnd/>
            <a:tailEnd/>
          </a:ln>
        </p:spPr>
      </p:pic>
      <p:sp>
        <p:nvSpPr>
          <p:cNvPr id="58375" name="Rectangle 7"/>
          <p:cNvSpPr>
            <a:spLocks noChangeArrowheads="1"/>
          </p:cNvSpPr>
          <p:nvPr userDrawn="1"/>
        </p:nvSpPr>
        <p:spPr bwMode="gray">
          <a:xfrm>
            <a:off x="609600" y="381000"/>
            <a:ext cx="31750" cy="1052513"/>
          </a:xfrm>
          <a:prstGeom prst="rect">
            <a:avLst/>
          </a:prstGeom>
          <a:solidFill>
            <a:schemeClr val="bg2"/>
          </a:solidFill>
          <a:ln w="9525">
            <a:noFill/>
            <a:miter lim="800000"/>
            <a:headEnd/>
            <a:tailEnd/>
          </a:ln>
          <a:effectLst/>
        </p:spPr>
        <p:txBody>
          <a:bodyPr wrap="none" anchor="ctr"/>
          <a:lstStyle/>
          <a:p>
            <a:pPr>
              <a:defRPr/>
            </a:pPr>
            <a:endParaRPr kumimoji="1" lang="en-US" sz="2400">
              <a:latin typeface="Tahoma" pitchFamily="34" charset="0"/>
            </a:endParaRPr>
          </a:p>
        </p:txBody>
      </p:sp>
      <p:sp>
        <p:nvSpPr>
          <p:cNvPr id="58376" name="Rectangle 8"/>
          <p:cNvSpPr>
            <a:spLocks noChangeArrowheads="1"/>
          </p:cNvSpPr>
          <p:nvPr userDrawn="1"/>
        </p:nvSpPr>
        <p:spPr bwMode="gray">
          <a:xfrm>
            <a:off x="304800" y="1219200"/>
            <a:ext cx="8226425" cy="3175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defRPr/>
            </a:pPr>
            <a:endParaRPr kumimoji="1" lang="en-US" sz="2400">
              <a:latin typeface="Tahoma" pitchFamily="34" charset="0"/>
            </a:endParaRPr>
          </a:p>
        </p:txBody>
      </p:sp>
      <p:sp>
        <p:nvSpPr>
          <p:cNvPr id="3079" name="Rectangle 9"/>
          <p:cNvSpPr>
            <a:spLocks noGrp="1" noChangeArrowheads="1"/>
          </p:cNvSpPr>
          <p:nvPr userDrawn="1">
            <p:ph type="title"/>
          </p:nvPr>
        </p:nvSpPr>
        <p:spPr bwMode="auto">
          <a:xfrm>
            <a:off x="762000" y="457200"/>
            <a:ext cx="8021638" cy="677863"/>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3080" name="Rectangle 10"/>
          <p:cNvSpPr>
            <a:spLocks noGrp="1" noChangeArrowheads="1"/>
          </p:cNvSpPr>
          <p:nvPr userDrawn="1">
            <p:ph type="body" idx="1"/>
          </p:nvPr>
        </p:nvSpPr>
        <p:spPr bwMode="auto">
          <a:xfrm>
            <a:off x="609600" y="1371600"/>
            <a:ext cx="7924800" cy="4648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pic>
        <p:nvPicPr>
          <p:cNvPr id="19" name="Picture 15" descr="ou201_logo"/>
          <p:cNvPicPr>
            <a:picLocks noChangeAspect="1" noChangeArrowheads="1"/>
          </p:cNvPicPr>
          <p:nvPr userDrawn="1"/>
        </p:nvPicPr>
        <p:blipFill>
          <a:blip r:embed="rId16" cstate="print"/>
          <a:srcRect/>
          <a:stretch>
            <a:fillRect/>
          </a:stretch>
        </p:blipFill>
        <p:spPr bwMode="auto">
          <a:xfrm>
            <a:off x="178904" y="609600"/>
            <a:ext cx="393700" cy="538163"/>
          </a:xfrm>
          <a:prstGeom prst="rect">
            <a:avLst/>
          </a:prstGeom>
          <a:noFill/>
          <a:ln w="9525">
            <a:noFill/>
            <a:miter lim="800000"/>
            <a:headEnd/>
            <a:tailEnd/>
          </a:ln>
        </p:spPr>
      </p:pic>
      <p:pic>
        <p:nvPicPr>
          <p:cNvPr id="13" name="Picture 12"/>
          <p:cNvPicPr>
            <a:picLocks noChangeAspect="1"/>
          </p:cNvPicPr>
          <p:nvPr userDrawn="1"/>
        </p:nvPicPr>
        <p:blipFill>
          <a:blip r:embed="rId19" cstate="print">
            <a:extLst>
              <a:ext uri="{28A0092B-C50C-407E-A947-70E740481C1C}">
                <a14:useLocalDpi xmlns:a14="http://schemas.microsoft.com/office/drawing/2010/main" val="0"/>
              </a:ext>
            </a:extLst>
          </a:blip>
          <a:stretch>
            <a:fillRect/>
          </a:stretch>
        </p:blipFill>
        <p:spPr>
          <a:xfrm>
            <a:off x="7315200" y="6192987"/>
            <a:ext cx="692285" cy="533400"/>
          </a:xfrm>
          <a:prstGeom prst="rect">
            <a:avLst/>
          </a:prstGeom>
        </p:spPr>
      </p:pic>
    </p:spTree>
  </p:cSld>
  <p:clrMap bg1="lt1" tx1="dk1" bg2="lt2" tx2="dk2" accent1="accent1" accent2="accent2" accent3="accent3" accent4="accent4" accent5="accent5" accent6="accent6" hlink="hlink" folHlink="folHlink"/>
  <p:sldLayoutIdLst>
    <p:sldLayoutId id="2147483685" r:id="rId1"/>
    <p:sldLayoutId id="2147483686" r:id="rId2"/>
    <p:sldLayoutId id="2147483678" r:id="rId3"/>
    <p:sldLayoutId id="2147483687" r:id="rId4"/>
    <p:sldLayoutId id="2147483679" r:id="rId5"/>
    <p:sldLayoutId id="2147483688" r:id="rId6"/>
    <p:sldLayoutId id="2147483680" r:id="rId7"/>
    <p:sldLayoutId id="2147483681" r:id="rId8"/>
    <p:sldLayoutId id="2147483682" r:id="rId9"/>
    <p:sldLayoutId id="2147483683" r:id="rId10"/>
    <p:sldLayoutId id="2147483684" r:id="rId11"/>
    <p:sldLayoutId id="2147483689" r:id="rId12"/>
    <p:sldLayoutId id="2147483690" r:id="rId13"/>
    <p:sldLayoutId id="2147483691" r:id="rId14"/>
  </p:sldLayoutIdLst>
  <p:transition/>
  <p:hf hdr="0" dt="0"/>
  <p:txStyles>
    <p:titleStyle>
      <a:lvl1pPr algn="ctr" rtl="0" eaLnBrk="0" fontAlgn="base" hangingPunct="0">
        <a:spcBef>
          <a:spcPct val="0"/>
        </a:spcBef>
        <a:spcAft>
          <a:spcPct val="0"/>
        </a:spcAft>
        <a:defRPr sz="4000" b="1">
          <a:solidFill>
            <a:schemeClr val="tx2"/>
          </a:solidFill>
          <a:latin typeface="+mj-lt"/>
          <a:ea typeface="+mj-ea"/>
          <a:cs typeface="+mj-cs"/>
        </a:defRPr>
      </a:lvl1pPr>
      <a:lvl2pPr algn="ctr" rtl="0" eaLnBrk="0" fontAlgn="base" hangingPunct="0">
        <a:spcBef>
          <a:spcPct val="0"/>
        </a:spcBef>
        <a:spcAft>
          <a:spcPct val="0"/>
        </a:spcAft>
        <a:defRPr sz="4000" b="1">
          <a:solidFill>
            <a:schemeClr val="tx2"/>
          </a:solidFill>
          <a:latin typeface="Times New Roman" pitchFamily="18" charset="0"/>
        </a:defRPr>
      </a:lvl2pPr>
      <a:lvl3pPr algn="ctr" rtl="0" eaLnBrk="0" fontAlgn="base" hangingPunct="0">
        <a:spcBef>
          <a:spcPct val="0"/>
        </a:spcBef>
        <a:spcAft>
          <a:spcPct val="0"/>
        </a:spcAft>
        <a:defRPr sz="4000" b="1">
          <a:solidFill>
            <a:schemeClr val="tx2"/>
          </a:solidFill>
          <a:latin typeface="Times New Roman" pitchFamily="18" charset="0"/>
        </a:defRPr>
      </a:lvl3pPr>
      <a:lvl4pPr algn="ctr" rtl="0" eaLnBrk="0" fontAlgn="base" hangingPunct="0">
        <a:spcBef>
          <a:spcPct val="0"/>
        </a:spcBef>
        <a:spcAft>
          <a:spcPct val="0"/>
        </a:spcAft>
        <a:defRPr sz="4000" b="1">
          <a:solidFill>
            <a:schemeClr val="tx2"/>
          </a:solidFill>
          <a:latin typeface="Times New Roman" pitchFamily="18" charset="0"/>
        </a:defRPr>
      </a:lvl4pPr>
      <a:lvl5pPr algn="ctr" rtl="0" eaLnBrk="0" fontAlgn="base" hangingPunct="0">
        <a:spcBef>
          <a:spcPct val="0"/>
        </a:spcBef>
        <a:spcAft>
          <a:spcPct val="0"/>
        </a:spcAft>
        <a:defRPr sz="4000" b="1">
          <a:solidFill>
            <a:schemeClr val="tx2"/>
          </a:solidFill>
          <a:latin typeface="Times New Roman" pitchFamily="18" charset="0"/>
        </a:defRPr>
      </a:lvl5pPr>
      <a:lvl6pPr marL="457200" algn="ctr" rtl="0" fontAlgn="base">
        <a:spcBef>
          <a:spcPct val="0"/>
        </a:spcBef>
        <a:spcAft>
          <a:spcPct val="0"/>
        </a:spcAft>
        <a:defRPr sz="4000" b="1">
          <a:solidFill>
            <a:schemeClr val="tx2"/>
          </a:solidFill>
          <a:latin typeface="Times New Roman" pitchFamily="18" charset="0"/>
        </a:defRPr>
      </a:lvl6pPr>
      <a:lvl7pPr marL="914400" algn="ctr" rtl="0" fontAlgn="base">
        <a:spcBef>
          <a:spcPct val="0"/>
        </a:spcBef>
        <a:spcAft>
          <a:spcPct val="0"/>
        </a:spcAft>
        <a:defRPr sz="4000" b="1">
          <a:solidFill>
            <a:schemeClr val="tx2"/>
          </a:solidFill>
          <a:latin typeface="Times New Roman" pitchFamily="18" charset="0"/>
        </a:defRPr>
      </a:lvl7pPr>
      <a:lvl8pPr marL="1371600" algn="ctr" rtl="0" fontAlgn="base">
        <a:spcBef>
          <a:spcPct val="0"/>
        </a:spcBef>
        <a:spcAft>
          <a:spcPct val="0"/>
        </a:spcAft>
        <a:defRPr sz="4000" b="1">
          <a:solidFill>
            <a:schemeClr val="tx2"/>
          </a:solidFill>
          <a:latin typeface="Times New Roman" pitchFamily="18" charset="0"/>
        </a:defRPr>
      </a:lvl8pPr>
      <a:lvl9pPr marL="1828800" algn="ctr" rtl="0" fontAlgn="base">
        <a:spcBef>
          <a:spcPct val="0"/>
        </a:spcBef>
        <a:spcAft>
          <a:spcPct val="0"/>
        </a:spcAft>
        <a:defRPr sz="4000" b="1">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lr>
          <a:srgbClr val="333399"/>
        </a:buClr>
        <a:buSzPct val="60000"/>
        <a:buFont typeface="Wingdings" pitchFamily="2" charset="2"/>
        <a:buChar char="n"/>
        <a:defRPr sz="2400">
          <a:solidFill>
            <a:schemeClr val="tx1"/>
          </a:solidFill>
          <a:latin typeface="+mn-lt"/>
          <a:ea typeface="+mn-ea"/>
          <a:cs typeface="+mn-cs"/>
        </a:defRPr>
      </a:lvl1pPr>
      <a:lvl2pPr marL="742950" indent="-285750" algn="l" rtl="0" eaLnBrk="0" fontAlgn="base" hangingPunct="0">
        <a:spcBef>
          <a:spcPct val="20000"/>
        </a:spcBef>
        <a:spcAft>
          <a:spcPct val="0"/>
        </a:spcAft>
        <a:buClr>
          <a:srgbClr val="A50021"/>
        </a:buClr>
        <a:buSzPct val="55000"/>
        <a:buFont typeface="Wingdings" pitchFamily="2" charset="2"/>
        <a:buChar char="n"/>
        <a:defRPr sz="2200">
          <a:solidFill>
            <a:schemeClr val="tx1"/>
          </a:solidFill>
          <a:latin typeface="+mn-lt"/>
        </a:defRPr>
      </a:lvl2pPr>
      <a:lvl3pPr marL="1143000" indent="-228600" algn="l" rtl="0" eaLnBrk="0" fontAlgn="base" hangingPunct="0">
        <a:spcBef>
          <a:spcPct val="20000"/>
        </a:spcBef>
        <a:spcAft>
          <a:spcPct val="0"/>
        </a:spcAft>
        <a:buClr>
          <a:srgbClr val="008000"/>
        </a:buClr>
        <a:buSzPct val="50000"/>
        <a:buFont typeface="Wingdings" pitchFamily="2" charset="2"/>
        <a:buChar char="n"/>
        <a:defRPr sz="2000">
          <a:solidFill>
            <a:schemeClr val="tx1"/>
          </a:solidFill>
          <a:latin typeface="+mn-lt"/>
        </a:defRPr>
      </a:lvl3pPr>
      <a:lvl4pPr marL="1600200" indent="-228600" algn="l" rtl="0" eaLnBrk="0" fontAlgn="base" hangingPunct="0">
        <a:spcBef>
          <a:spcPct val="20000"/>
        </a:spcBef>
        <a:spcAft>
          <a:spcPct val="0"/>
        </a:spcAft>
        <a:buClr>
          <a:srgbClr val="CC6600"/>
        </a:buClr>
        <a:buSzPct val="55000"/>
        <a:buFont typeface="Wingdings" pitchFamily="2" charset="2"/>
        <a:buChar char="n"/>
        <a:defRPr>
          <a:solidFill>
            <a:schemeClr val="tx1"/>
          </a:solidFill>
          <a:latin typeface="+mn-lt"/>
        </a:defRPr>
      </a:lvl4pPr>
      <a:lvl5pPr marL="2057400" indent="-228600" algn="l" rtl="0" eaLnBrk="0" fontAlgn="base" hangingPunct="0">
        <a:spcBef>
          <a:spcPct val="20000"/>
        </a:spcBef>
        <a:spcAft>
          <a:spcPct val="0"/>
        </a:spcAft>
        <a:buClr>
          <a:srgbClr val="800080"/>
        </a:buClr>
        <a:buSzPct val="50000"/>
        <a:buFont typeface="Wingdings" pitchFamily="2" charset="2"/>
        <a:buChar char="n"/>
        <a:defRPr sz="1600">
          <a:solidFill>
            <a:schemeClr val="tx1"/>
          </a:solidFill>
          <a:latin typeface="+mn-lt"/>
        </a:defRPr>
      </a:lvl5pPr>
      <a:lvl6pPr marL="2514600" indent="-228600" algn="l" rtl="0" fontAlgn="base">
        <a:spcBef>
          <a:spcPct val="20000"/>
        </a:spcBef>
        <a:spcAft>
          <a:spcPct val="0"/>
        </a:spcAft>
        <a:buClr>
          <a:srgbClr val="800080"/>
        </a:buClr>
        <a:buSzPct val="50000"/>
        <a:buFont typeface="Wingdings" pitchFamily="2" charset="2"/>
        <a:buChar char="n"/>
        <a:defRPr sz="1600">
          <a:solidFill>
            <a:schemeClr val="tx1"/>
          </a:solidFill>
          <a:latin typeface="+mn-lt"/>
        </a:defRPr>
      </a:lvl6pPr>
      <a:lvl7pPr marL="2971800" indent="-228600" algn="l" rtl="0" fontAlgn="base">
        <a:spcBef>
          <a:spcPct val="20000"/>
        </a:spcBef>
        <a:spcAft>
          <a:spcPct val="0"/>
        </a:spcAft>
        <a:buClr>
          <a:srgbClr val="800080"/>
        </a:buClr>
        <a:buSzPct val="50000"/>
        <a:buFont typeface="Wingdings" pitchFamily="2" charset="2"/>
        <a:buChar char="n"/>
        <a:defRPr sz="1600">
          <a:solidFill>
            <a:schemeClr val="tx1"/>
          </a:solidFill>
          <a:latin typeface="+mn-lt"/>
        </a:defRPr>
      </a:lvl7pPr>
      <a:lvl8pPr marL="3429000" indent="-228600" algn="l" rtl="0" fontAlgn="base">
        <a:spcBef>
          <a:spcPct val="20000"/>
        </a:spcBef>
        <a:spcAft>
          <a:spcPct val="0"/>
        </a:spcAft>
        <a:buClr>
          <a:srgbClr val="800080"/>
        </a:buClr>
        <a:buSzPct val="50000"/>
        <a:buFont typeface="Wingdings" pitchFamily="2" charset="2"/>
        <a:buChar char="n"/>
        <a:defRPr sz="1600">
          <a:solidFill>
            <a:schemeClr val="tx1"/>
          </a:solidFill>
          <a:latin typeface="+mn-lt"/>
        </a:defRPr>
      </a:lvl8pPr>
      <a:lvl9pPr marL="3886200" indent="-228600" algn="l" rtl="0" fontAlgn="base">
        <a:spcBef>
          <a:spcPct val="20000"/>
        </a:spcBef>
        <a:spcAft>
          <a:spcPct val="0"/>
        </a:spcAft>
        <a:buClr>
          <a:srgbClr val="800080"/>
        </a:buClr>
        <a:buSzPct val="50000"/>
        <a:buFont typeface="Wingdings" pitchFamily="2" charset="2"/>
        <a:buChar char="n"/>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7" Type="http://schemas.openxmlformats.org/officeDocument/2006/relationships/image" Target="../media/image7.png"/><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hyperlink" Target="mailto:sipe2013@gmail.com"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mailto:hneeman@ou.edu" TargetMode="External"/><Relationship Id="rId2" Type="http://schemas.openxmlformats.org/officeDocument/2006/relationships/hyperlink" Target="http://www.oscer.ou.edu/education/"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mailto:hneeman@ou.edu"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image" Target="../media/image13.jpeg"/><Relationship Id="rId13" Type="http://schemas.openxmlformats.org/officeDocument/2006/relationships/image" Target="../media/image17.png"/><Relationship Id="rId3" Type="http://schemas.openxmlformats.org/officeDocument/2006/relationships/image" Target="../media/image8.jpeg"/><Relationship Id="rId7" Type="http://schemas.openxmlformats.org/officeDocument/2006/relationships/image" Target="../media/image12.jpeg"/><Relationship Id="rId12" Type="http://schemas.openxmlformats.org/officeDocument/2006/relationships/image" Target="../media/image16.png"/><Relationship Id="rId2" Type="http://schemas.openxmlformats.org/officeDocument/2006/relationships/slideLayout" Target="../slideLayouts/slideLayout2.xml"/><Relationship Id="rId1" Type="http://schemas.openxmlformats.org/officeDocument/2006/relationships/tags" Target="../tags/tag4.xml"/><Relationship Id="rId6" Type="http://schemas.openxmlformats.org/officeDocument/2006/relationships/image" Target="../media/image11.jpeg"/><Relationship Id="rId11" Type="http://schemas.openxmlformats.org/officeDocument/2006/relationships/image" Target="../media/image15.jpeg"/><Relationship Id="rId5" Type="http://schemas.openxmlformats.org/officeDocument/2006/relationships/image" Target="../media/image10.jpeg"/><Relationship Id="rId10" Type="http://schemas.openxmlformats.org/officeDocument/2006/relationships/hyperlink" Target="http://symposium2013.oscer.ou.edu/" TargetMode="External"/><Relationship Id="rId4" Type="http://schemas.openxmlformats.org/officeDocument/2006/relationships/image" Target="../media/image9.jpeg"/><Relationship Id="rId9" Type="http://schemas.openxmlformats.org/officeDocument/2006/relationships/image" Target="../media/image14.jpeg"/></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0.xml"/></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3.xml"/></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4.xml"/></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5.xml"/></Relationships>
</file>

<file path=ppt/slides/_rels/slide2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7.xml"/></Relationships>
</file>

<file path=ppt/slides/_rels/slide3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8.xml"/></Relationships>
</file>

<file path=ppt/slides/_rels/slide3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9.xml"/></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0.xml"/></Relationships>
</file>

<file path=ppt/slides/_rels/slide3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1.xml"/></Relationships>
</file>

<file path=ppt/slides/_rels/slide3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2.xml"/></Relationships>
</file>

<file path=ppt/slides/_rels/slide3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3.xml"/></Relationships>
</file>

<file path=ppt/slides/_rels/slide3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4.xml"/></Relationships>
</file>

<file path=ppt/slides/_rels/slide3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5.xml"/></Relationships>
</file>

<file path=ppt/slides/_rels/slide3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7.xml"/></Relationships>
</file>

<file path=ppt/slides/_rels/slide4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8.xml"/></Relationships>
</file>

<file path=ppt/slides/_rels/slide42.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29.xml"/><Relationship Id="rId1" Type="http://schemas.openxmlformats.org/officeDocument/2006/relationships/vmlDrawing" Target="../drawings/vmlDrawing1.vml"/><Relationship Id="rId5" Type="http://schemas.openxmlformats.org/officeDocument/2006/relationships/image" Target="../media/image18.emf"/><Relationship Id="rId4" Type="http://schemas.openxmlformats.org/officeDocument/2006/relationships/oleObject" Target="../embeddings/Microsoft_Excel_97-2003_Worksheet1.xls"/></Relationships>
</file>

<file path=ppt/slides/_rels/slide4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30.xml"/></Relationships>
</file>

<file path=ppt/slides/_rels/slide4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1.xml"/></Relationships>
</file>

<file path=ppt/slides/_rels/slide4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2.xml"/></Relationships>
</file>

<file path=ppt/slides/_rels/slide46.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33.xml"/></Relationships>
</file>

<file path=ppt/slides/_rels/slide4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4.xml"/></Relationships>
</file>

<file path=ppt/slides/_rels/slide4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5.xml"/></Relationships>
</file>

<file path=ppt/slides/_rels/slide4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6.xml"/></Relationships>
</file>

<file path=ppt/slides/_rels/slide5.xml.rels><?xml version="1.0" encoding="UTF-8" standalone="yes"?>
<Relationships xmlns="http://schemas.openxmlformats.org/package/2006/relationships"><Relationship Id="rId3" Type="http://schemas.openxmlformats.org/officeDocument/2006/relationships/hyperlink" Target="https://vcenter.njvid.net/videos/livestreams/page1/" TargetMode="External"/><Relationship Id="rId2" Type="http://schemas.openxmlformats.org/officeDocument/2006/relationships/hyperlink" Target="http://www.onenet.net/technical-resources/video/sipe-stream/" TargetMode="Externa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7.xml"/></Relationships>
</file>

<file path=ppt/slides/_rels/slide5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8.xml"/></Relationships>
</file>

<file path=ppt/slides/_rels/slide5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9.xml"/></Relationships>
</file>

<file path=ppt/slides/_rels/slide5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0.xml"/></Relationships>
</file>

<file path=ppt/slides/_rels/slide5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1.xml"/></Relationships>
</file>

<file path=ppt/slides/_rels/slide5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2.xml"/></Relationships>
</file>

<file path=ppt/slides/_rels/slide5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3.xml"/></Relationships>
</file>

<file path=ppt/slides/_rels/slide5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4.xml"/></Relationships>
</file>

<file path=ppt/slides/_rels/slide5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5.xml"/></Relationships>
</file>

<file path=ppt/slides/_rels/slide5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7.xml"/></Relationships>
</file>

<file path=ppt/slides/_rels/slide6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8.xml"/></Relationships>
</file>

<file path=ppt/slides/_rels/slide6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9.xml"/></Relationships>
</file>

<file path=ppt/slides/_rels/slide6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0.xml"/></Relationships>
</file>

<file path=ppt/slides/_rels/slide6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1.xml"/></Relationships>
</file>

<file path=ppt/slides/_rels/slide6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2.xml"/></Relationships>
</file>

<file path=ppt/slides/_rels/slide6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3.xml"/></Relationships>
</file>

<file path=ppt/slides/_rels/slide6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4.xml"/></Relationships>
</file>

<file path=ppt/slides/_rels/slide6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5.xml"/></Relationships>
</file>

<file path=ppt/slides/_rels/slide6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7.xml"/></Relationships>
</file>

<file path=ppt/slides/_rels/slide7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8.xml"/></Relationships>
</file>

<file path=ppt/slides/_rels/slide7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9.xml"/></Relationships>
</file>

<file path=ppt/slides/_rels/slide7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0.xml"/></Relationships>
</file>

<file path=ppt/slides/_rels/slide7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1.xml"/></Relationships>
</file>

<file path=ppt/slides/_rels/slide7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2.xml"/></Relationships>
</file>

<file path=ppt/slides/_rels/slide7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3.xml"/></Relationships>
</file>

<file path=ppt/slides/_rels/slide7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4.xml"/></Relationships>
</file>

<file path=ppt/slides/_rels/slide7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5.xml"/></Relationships>
</file>

<file path=ppt/slides/_rels/slide7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7.xml"/></Relationships>
</file>

<file path=ppt/slides/_rels/slide8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68.xml"/></Relationships>
</file>

<file path=ppt/slides/_rels/slide8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9.xml"/></Relationships>
</file>

<file path=ppt/slides/_rels/slide8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0.xml"/></Relationships>
</file>

<file path=ppt/slides/_rels/slide8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1.xml"/></Relationships>
</file>

<file path=ppt/slides/_rels/slide8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2.xml"/></Relationships>
</file>

<file path=ppt/slides/_rels/slide8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3.xml"/><Relationship Id="rId1" Type="http://schemas.openxmlformats.org/officeDocument/2006/relationships/vmlDrawing" Target="../drawings/vmlDrawing2.vml"/><Relationship Id="rId5" Type="http://schemas.openxmlformats.org/officeDocument/2006/relationships/image" Target="../media/image19.emf"/><Relationship Id="rId4" Type="http://schemas.openxmlformats.org/officeDocument/2006/relationships/oleObject" Target="../embeddings/Microsoft_Excel_97-2003_Worksheet2.xls"/></Relationships>
</file>

<file path=ppt/slides/_rels/slide87.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74.xml"/><Relationship Id="rId1" Type="http://schemas.openxmlformats.org/officeDocument/2006/relationships/vmlDrawing" Target="../drawings/vmlDrawing3.vml"/><Relationship Id="rId5" Type="http://schemas.openxmlformats.org/officeDocument/2006/relationships/image" Target="../media/image20.emf"/><Relationship Id="rId4" Type="http://schemas.openxmlformats.org/officeDocument/2006/relationships/oleObject" Target="../embeddings/Microsoft_Excel_97-2003_Worksheet3.xls"/></Relationships>
</file>

<file path=ppt/slides/_rels/slide88.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75.xml"/><Relationship Id="rId1" Type="http://schemas.openxmlformats.org/officeDocument/2006/relationships/vmlDrawing" Target="../drawings/vmlDrawing4.vml"/><Relationship Id="rId5" Type="http://schemas.openxmlformats.org/officeDocument/2006/relationships/image" Target="../media/image21.emf"/><Relationship Id="rId4" Type="http://schemas.openxmlformats.org/officeDocument/2006/relationships/oleObject" Target="../embeddings/Microsoft_Excel_97-2003_Worksheet4.xls"/></Relationships>
</file>

<file path=ppt/slides/_rels/slide89.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7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7.xml"/></Relationships>
</file>

<file path=ppt/slides/_rels/slide9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8.xml"/></Relationships>
</file>

<file path=ppt/slides/_rels/slide9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9.xml"/></Relationships>
</file>

<file path=ppt/slides/_rels/slide9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0.xml"/></Relationships>
</file>

<file path=ppt/slides/_rels/slide9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1.xml"/></Relationships>
</file>

<file path=ppt/slides/_rels/slide95.xml.rels><?xml version="1.0" encoding="UTF-8" standalone="yes"?>
<Relationships xmlns="http://schemas.openxmlformats.org/package/2006/relationships"><Relationship Id="rId8" Type="http://schemas.openxmlformats.org/officeDocument/2006/relationships/image" Target="../media/image13.jpeg"/><Relationship Id="rId13" Type="http://schemas.openxmlformats.org/officeDocument/2006/relationships/image" Target="../media/image17.png"/><Relationship Id="rId3" Type="http://schemas.openxmlformats.org/officeDocument/2006/relationships/image" Target="../media/image8.jpeg"/><Relationship Id="rId7" Type="http://schemas.openxmlformats.org/officeDocument/2006/relationships/image" Target="../media/image12.jpeg"/><Relationship Id="rId12" Type="http://schemas.openxmlformats.org/officeDocument/2006/relationships/image" Target="../media/image16.png"/><Relationship Id="rId2" Type="http://schemas.openxmlformats.org/officeDocument/2006/relationships/slideLayout" Target="../slideLayouts/slideLayout2.xml"/><Relationship Id="rId1" Type="http://schemas.openxmlformats.org/officeDocument/2006/relationships/tags" Target="../tags/tag82.xml"/><Relationship Id="rId6" Type="http://schemas.openxmlformats.org/officeDocument/2006/relationships/image" Target="../media/image11.jpeg"/><Relationship Id="rId11" Type="http://schemas.openxmlformats.org/officeDocument/2006/relationships/image" Target="../media/image15.jpeg"/><Relationship Id="rId5" Type="http://schemas.openxmlformats.org/officeDocument/2006/relationships/image" Target="../media/image10.jpeg"/><Relationship Id="rId10" Type="http://schemas.openxmlformats.org/officeDocument/2006/relationships/hyperlink" Target="http://symposium2013.oscer.ou.edu/" TargetMode="External"/><Relationship Id="rId4" Type="http://schemas.openxmlformats.org/officeDocument/2006/relationships/image" Target="../media/image9.jpeg"/><Relationship Id="rId9" Type="http://schemas.openxmlformats.org/officeDocument/2006/relationships/image" Target="../media/image14.jpeg"/></Relationships>
</file>

<file path=ppt/slides/_rels/slide96.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84.xml"/><Relationship Id="rId1" Type="http://schemas.openxmlformats.org/officeDocument/2006/relationships/tags" Target="../tags/tag83.xml"/><Relationship Id="rId4" Type="http://schemas.openxmlformats.org/officeDocument/2006/relationships/hyperlink" Target="http://www.oscer.ou.edu/" TargetMode="External"/></Relationships>
</file>

<file path=ppt/slides/_rels/slide97.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8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ChangeArrowheads="1"/>
          </p:cNvSpPr>
          <p:nvPr/>
        </p:nvSpPr>
        <p:spPr bwMode="auto">
          <a:xfrm>
            <a:off x="381000" y="4724400"/>
            <a:ext cx="152400" cy="1676400"/>
          </a:xfrm>
          <a:prstGeom prst="rect">
            <a:avLst/>
          </a:prstGeom>
          <a:solidFill>
            <a:schemeClr val="bg1"/>
          </a:solidFill>
          <a:ln w="9525">
            <a:noFill/>
            <a:miter lim="800000"/>
            <a:headEnd/>
            <a:tailEnd/>
          </a:ln>
        </p:spPr>
        <p:txBody>
          <a:bodyPr wrap="none" anchor="ctr"/>
          <a:lstStyle/>
          <a:p>
            <a:endParaRPr lang="en-US"/>
          </a:p>
        </p:txBody>
      </p:sp>
      <p:sp>
        <p:nvSpPr>
          <p:cNvPr id="449540" name="Rectangle 4"/>
          <p:cNvSpPr>
            <a:spLocks noGrp="1" noChangeArrowheads="1"/>
          </p:cNvSpPr>
          <p:nvPr>
            <p:ph type="ctrTitle"/>
          </p:nvPr>
        </p:nvSpPr>
        <p:spPr>
          <a:xfrm>
            <a:off x="685800" y="933448"/>
            <a:ext cx="7924800" cy="2362200"/>
          </a:xfrm>
        </p:spPr>
        <p:txBody>
          <a:bodyPr/>
          <a:lstStyle/>
          <a:p>
            <a:pPr eaLnBrk="1" hangingPunct="1">
              <a:lnSpc>
                <a:spcPct val="80000"/>
              </a:lnSpc>
              <a:defRPr/>
            </a:pPr>
            <a:r>
              <a:rPr lang="en-US" sz="4800" dirty="0" smtClean="0">
                <a:effectLst>
                  <a:outerShdw blurRad="38100" dist="38100" dir="2700000" algn="tl">
                    <a:srgbClr val="C0C0C0"/>
                  </a:outerShdw>
                </a:effectLst>
                <a:latin typeface="Arial Black" pitchFamily="34" charset="0"/>
              </a:rPr>
              <a:t>Supercomputing</a:t>
            </a:r>
            <a:br>
              <a:rPr lang="en-US" sz="4800" dirty="0" smtClean="0">
                <a:effectLst>
                  <a:outerShdw blurRad="38100" dist="38100" dir="2700000" algn="tl">
                    <a:srgbClr val="C0C0C0"/>
                  </a:outerShdw>
                </a:effectLst>
                <a:latin typeface="Arial Black" pitchFamily="34" charset="0"/>
              </a:rPr>
            </a:br>
            <a:r>
              <a:rPr lang="en-US" sz="4800" dirty="0" smtClean="0">
                <a:effectLst>
                  <a:outerShdw blurRad="38100" dist="38100" dir="2700000" algn="tl">
                    <a:srgbClr val="C0C0C0"/>
                  </a:outerShdw>
                </a:effectLst>
                <a:latin typeface="Arial Black" pitchFamily="34" charset="0"/>
              </a:rPr>
              <a:t>in Plain English</a:t>
            </a:r>
            <a:br>
              <a:rPr lang="en-US" sz="4800" dirty="0" smtClean="0">
                <a:effectLst>
                  <a:outerShdw blurRad="38100" dist="38100" dir="2700000" algn="tl">
                    <a:srgbClr val="C0C0C0"/>
                  </a:outerShdw>
                </a:effectLst>
                <a:latin typeface="Arial Black" pitchFamily="34" charset="0"/>
              </a:rPr>
            </a:br>
            <a:r>
              <a:rPr lang="en-US" sz="3600" dirty="0" smtClean="0">
                <a:solidFill>
                  <a:schemeClr val="tx1"/>
                </a:solidFill>
              </a:rPr>
              <a:t>Stupid Compiler Tricks</a:t>
            </a:r>
            <a:endParaRPr lang="en-US" sz="5400" dirty="0" smtClean="0">
              <a:effectLst>
                <a:outerShdw blurRad="38100" dist="38100" dir="2700000" algn="tl">
                  <a:srgbClr val="C0C0C0"/>
                </a:outerShdw>
              </a:effectLst>
              <a:latin typeface="Arial Black" pitchFamily="34" charset="0"/>
            </a:endParaRPr>
          </a:p>
        </p:txBody>
      </p:sp>
      <p:sp>
        <p:nvSpPr>
          <p:cNvPr id="11268" name="Rectangle 5"/>
          <p:cNvSpPr>
            <a:spLocks noGrp="1" noChangeArrowheads="1"/>
          </p:cNvSpPr>
          <p:nvPr>
            <p:ph type="subTitle" idx="1"/>
          </p:nvPr>
        </p:nvSpPr>
        <p:spPr>
          <a:xfrm>
            <a:off x="609600" y="3238500"/>
            <a:ext cx="8001000" cy="1600200"/>
          </a:xfrm>
        </p:spPr>
        <p:txBody>
          <a:bodyPr/>
          <a:lstStyle/>
          <a:p>
            <a:pPr eaLnBrk="1" hangingPunct="1">
              <a:lnSpc>
                <a:spcPct val="90000"/>
              </a:lnSpc>
              <a:spcBef>
                <a:spcPts val="0"/>
              </a:spcBef>
            </a:pPr>
            <a:r>
              <a:rPr lang="en-US" b="1" dirty="0" smtClean="0"/>
              <a:t>Henry Neeman, Director</a:t>
            </a:r>
          </a:p>
          <a:p>
            <a:pPr eaLnBrk="1" hangingPunct="1">
              <a:lnSpc>
                <a:spcPct val="90000"/>
              </a:lnSpc>
              <a:spcBef>
                <a:spcPts val="0"/>
              </a:spcBef>
            </a:pPr>
            <a:r>
              <a:rPr lang="en-US" sz="2200" b="1" dirty="0" smtClean="0"/>
              <a:t>OU Supercomputing Center for Education &amp; Research (OSCER)</a:t>
            </a:r>
          </a:p>
          <a:p>
            <a:pPr eaLnBrk="1" hangingPunct="1">
              <a:lnSpc>
                <a:spcPct val="90000"/>
              </a:lnSpc>
              <a:spcBef>
                <a:spcPts val="0"/>
              </a:spcBef>
            </a:pPr>
            <a:r>
              <a:rPr lang="en-US" sz="2000" b="1" dirty="0" smtClean="0"/>
              <a:t>University of Oklahoma</a:t>
            </a:r>
          </a:p>
          <a:p>
            <a:pPr eaLnBrk="1" hangingPunct="1">
              <a:spcBef>
                <a:spcPts val="0"/>
              </a:spcBef>
            </a:pPr>
            <a:r>
              <a:rPr lang="en-US" sz="1800" b="1" dirty="0" smtClean="0"/>
              <a:t>Tuesday February </a:t>
            </a:r>
            <a:r>
              <a:rPr lang="en-US" sz="1800" b="1" dirty="0" smtClean="0"/>
              <a:t>12 </a:t>
            </a:r>
            <a:r>
              <a:rPr lang="en-US" sz="1800" b="1" dirty="0" smtClean="0"/>
              <a:t>2013</a:t>
            </a:r>
          </a:p>
        </p:txBody>
      </p:sp>
      <p:grpSp>
        <p:nvGrpSpPr>
          <p:cNvPr id="2" name="Group 11"/>
          <p:cNvGrpSpPr>
            <a:grpSpLocks/>
          </p:cNvGrpSpPr>
          <p:nvPr/>
        </p:nvGrpSpPr>
        <p:grpSpPr bwMode="auto">
          <a:xfrm>
            <a:off x="2667000" y="5181600"/>
            <a:ext cx="3886200" cy="1066800"/>
            <a:chOff x="1824" y="3120"/>
            <a:chExt cx="3168" cy="853"/>
          </a:xfrm>
        </p:grpSpPr>
        <p:pic>
          <p:nvPicPr>
            <p:cNvPr id="11272" name="Picture 9" descr="ouit_logo_small"/>
            <p:cNvPicPr>
              <a:picLocks noChangeAspect="1" noChangeArrowheads="1"/>
            </p:cNvPicPr>
            <p:nvPr/>
          </p:nvPicPr>
          <p:blipFill>
            <a:blip r:embed="rId4" cstate="print"/>
            <a:srcRect/>
            <a:stretch>
              <a:fillRect/>
            </a:stretch>
          </p:blipFill>
          <p:spPr bwMode="auto">
            <a:xfrm>
              <a:off x="3456" y="3168"/>
              <a:ext cx="1536" cy="804"/>
            </a:xfrm>
            <a:prstGeom prst="rect">
              <a:avLst/>
            </a:prstGeom>
            <a:noFill/>
            <a:ln w="9525">
              <a:noFill/>
              <a:miter lim="800000"/>
              <a:headEnd/>
              <a:tailEnd/>
            </a:ln>
          </p:spPr>
        </p:pic>
        <p:pic>
          <p:nvPicPr>
            <p:cNvPr id="11273" name="Picture 6" descr="ou201_logo"/>
            <p:cNvPicPr>
              <a:picLocks noChangeAspect="1" noChangeArrowheads="1"/>
            </p:cNvPicPr>
            <p:nvPr/>
          </p:nvPicPr>
          <p:blipFill>
            <a:blip r:embed="rId5" cstate="print"/>
            <a:srcRect/>
            <a:stretch>
              <a:fillRect/>
            </a:stretch>
          </p:blipFill>
          <p:spPr bwMode="auto">
            <a:xfrm>
              <a:off x="1824" y="3264"/>
              <a:ext cx="432" cy="625"/>
            </a:xfrm>
            <a:prstGeom prst="rect">
              <a:avLst/>
            </a:prstGeom>
            <a:noFill/>
            <a:ln w="9525">
              <a:noFill/>
              <a:miter lim="800000"/>
              <a:headEnd/>
              <a:tailEnd/>
            </a:ln>
          </p:spPr>
        </p:pic>
        <p:pic>
          <p:nvPicPr>
            <p:cNvPr id="11274" name="Picture 7" descr="oscer_logo_crimson_20060918"/>
            <p:cNvPicPr>
              <a:picLocks noChangeAspect="1" noChangeArrowheads="1"/>
            </p:cNvPicPr>
            <p:nvPr/>
          </p:nvPicPr>
          <p:blipFill>
            <a:blip r:embed="rId6" cstate="print"/>
            <a:srcRect/>
            <a:stretch>
              <a:fillRect/>
            </a:stretch>
          </p:blipFill>
          <p:spPr bwMode="auto">
            <a:xfrm>
              <a:off x="2304" y="3120"/>
              <a:ext cx="1209" cy="853"/>
            </a:xfrm>
            <a:prstGeom prst="rect">
              <a:avLst/>
            </a:prstGeom>
            <a:noFill/>
            <a:ln w="9525">
              <a:noFill/>
              <a:miter lim="800000"/>
              <a:headEnd/>
              <a:tailEnd/>
            </a:ln>
          </p:spPr>
        </p:pic>
      </p:grpSp>
      <p:sp>
        <p:nvSpPr>
          <p:cNvPr id="11270" name="Rectangle 8"/>
          <p:cNvSpPr>
            <a:spLocks noChangeArrowheads="1"/>
          </p:cNvSpPr>
          <p:nvPr>
            <p:custDataLst>
              <p:tags r:id="rId2"/>
            </p:custDataLst>
          </p:nvPr>
        </p:nvSpPr>
        <p:spPr bwMode="auto">
          <a:xfrm>
            <a:off x="0" y="0"/>
            <a:ext cx="63500" cy="63500"/>
          </a:xfrm>
          <a:prstGeom prst="rect">
            <a:avLst/>
          </a:prstGeom>
          <a:noFill/>
          <a:ln w="9525">
            <a:noFill/>
            <a:miter lim="800000"/>
            <a:headEnd/>
            <a:tailEnd/>
          </a:ln>
        </p:spPr>
        <p:txBody>
          <a:bodyPr wrap="none" anchor="ctr"/>
          <a:lstStyle/>
          <a:p>
            <a:endParaRPr lang="en-US"/>
          </a:p>
        </p:txBody>
      </p:sp>
      <p:pic>
        <p:nvPicPr>
          <p:cNvPr id="4" name="Picture 3"/>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33400" y="4167345"/>
            <a:ext cx="2008659" cy="1547655"/>
          </a:xfrm>
          <a:prstGeom prst="rect">
            <a:avLst/>
          </a:prstGeom>
        </p:spPr>
      </p:pic>
    </p:spTree>
    <p:custDataLst>
      <p:tags r:id="rId1"/>
    </p:custData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a:t>Supercomputing in Plain </a:t>
            </a:r>
            <a:r>
              <a:rPr lang="en-US" dirty="0" smtClean="0"/>
              <a:t>English: Compilers</a:t>
            </a:r>
            <a:endParaRPr lang="en-US" dirty="0"/>
          </a:p>
          <a:p>
            <a:r>
              <a:rPr lang="en-US" dirty="0" smtClean="0"/>
              <a:t>Tue </a:t>
            </a:r>
            <a:r>
              <a:rPr lang="en-US" dirty="0" smtClean="0"/>
              <a:t>Feb 12 </a:t>
            </a:r>
            <a:r>
              <a:rPr lang="en-US" dirty="0" smtClean="0"/>
              <a:t>2013</a:t>
            </a:r>
            <a:endParaRPr lang="en-US" dirty="0"/>
          </a:p>
        </p:txBody>
      </p:sp>
      <p:sp>
        <p:nvSpPr>
          <p:cNvPr id="5" name="Slide Number Placeholder 4"/>
          <p:cNvSpPr>
            <a:spLocks noGrp="1"/>
          </p:cNvSpPr>
          <p:nvPr>
            <p:ph type="sldNum" sz="quarter" idx="11"/>
          </p:nvPr>
        </p:nvSpPr>
        <p:spPr/>
        <p:txBody>
          <a:bodyPr/>
          <a:lstStyle/>
          <a:p>
            <a:fld id="{3C4F5EC7-229E-472C-A577-0EE5257C4F8A}" type="slidenum">
              <a:rPr lang="en-US"/>
              <a:pPr/>
              <a:t>10</a:t>
            </a:fld>
            <a:endParaRPr lang="en-US"/>
          </a:p>
        </p:txBody>
      </p:sp>
      <p:sp>
        <p:nvSpPr>
          <p:cNvPr id="455682" name="Rectangle 2"/>
          <p:cNvSpPr>
            <a:spLocks noGrp="1" noChangeArrowheads="1"/>
          </p:cNvSpPr>
          <p:nvPr>
            <p:ph type="title"/>
          </p:nvPr>
        </p:nvSpPr>
        <p:spPr/>
        <p:txBody>
          <a:bodyPr/>
          <a:lstStyle/>
          <a:p>
            <a:r>
              <a:rPr lang="en-US" sz="3600" dirty="0"/>
              <a:t>Questions </a:t>
            </a:r>
            <a:r>
              <a:rPr lang="en-US" sz="3600" dirty="0" smtClean="0"/>
              <a:t>via E-mail Only</a:t>
            </a:r>
            <a:endParaRPr lang="en-US" sz="3600" dirty="0"/>
          </a:p>
        </p:txBody>
      </p:sp>
      <p:sp>
        <p:nvSpPr>
          <p:cNvPr id="455683" name="Rectangle 3"/>
          <p:cNvSpPr>
            <a:spLocks noGrp="1" noChangeArrowheads="1"/>
          </p:cNvSpPr>
          <p:nvPr>
            <p:ph type="body" idx="1"/>
          </p:nvPr>
        </p:nvSpPr>
        <p:spPr/>
        <p:txBody>
          <a:bodyPr/>
          <a:lstStyle/>
          <a:p>
            <a:pPr>
              <a:lnSpc>
                <a:spcPct val="90000"/>
              </a:lnSpc>
              <a:buFont typeface="Wingdings" pitchFamily="2" charset="2"/>
              <a:buNone/>
            </a:pPr>
            <a:r>
              <a:rPr lang="en-US" dirty="0"/>
              <a:t>Ask questions </a:t>
            </a:r>
            <a:r>
              <a:rPr lang="en-US" dirty="0" smtClean="0"/>
              <a:t>by sending e-mail to:</a:t>
            </a:r>
          </a:p>
          <a:p>
            <a:pPr>
              <a:lnSpc>
                <a:spcPct val="90000"/>
              </a:lnSpc>
              <a:buFont typeface="Wingdings" pitchFamily="2" charset="2"/>
              <a:buNone/>
            </a:pPr>
            <a:endParaRPr lang="en-US" dirty="0" smtClean="0"/>
          </a:p>
          <a:p>
            <a:pPr algn="ctr">
              <a:lnSpc>
                <a:spcPct val="90000"/>
              </a:lnSpc>
              <a:buFont typeface="Wingdings" pitchFamily="2" charset="2"/>
              <a:buNone/>
            </a:pPr>
            <a:r>
              <a:rPr lang="en-US" dirty="0" smtClean="0">
                <a:latin typeface="Courier New" pitchFamily="49" charset="0"/>
                <a:cs typeface="Courier New" pitchFamily="49" charset="0"/>
                <a:hlinkClick r:id="rId2"/>
              </a:rPr>
              <a:t>sipe2013@gmail.com</a:t>
            </a:r>
            <a:endParaRPr lang="en-US" dirty="0"/>
          </a:p>
          <a:p>
            <a:pPr>
              <a:lnSpc>
                <a:spcPct val="80000"/>
              </a:lnSpc>
              <a:buFont typeface="Wingdings" pitchFamily="2" charset="2"/>
              <a:buNone/>
            </a:pPr>
            <a:endParaRPr lang="en-US" dirty="0"/>
          </a:p>
          <a:p>
            <a:pPr>
              <a:lnSpc>
                <a:spcPct val="80000"/>
              </a:lnSpc>
              <a:buFont typeface="Wingdings" pitchFamily="2" charset="2"/>
              <a:buNone/>
            </a:pPr>
            <a:r>
              <a:rPr lang="en-US" dirty="0"/>
              <a:t>All questions will be read out loud and then answered out loud.</a:t>
            </a:r>
          </a:p>
        </p:txBody>
      </p:sp>
    </p:spTree>
    <p:extLst>
      <p:ext uri="{BB962C8B-B14F-4D97-AF65-F5344CB8AC3E}">
        <p14:creationId xmlns:p14="http://schemas.microsoft.com/office/powerpoint/2010/main" val="2745103413"/>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effectLst>
                  <a:outerShdw blurRad="38100" dist="38100" dir="2700000" algn="tl">
                    <a:srgbClr val="000000">
                      <a:alpha val="43137"/>
                    </a:srgbClr>
                  </a:outerShdw>
                </a:effectLst>
              </a:rPr>
              <a:t>TENTATIVE</a:t>
            </a:r>
            <a:r>
              <a:rPr lang="en-US" dirty="0" smtClean="0">
                <a:effectLst>
                  <a:outerShdw blurRad="38100" dist="38100" dir="2700000" algn="tl">
                    <a:srgbClr val="000000">
                      <a:alpha val="43137"/>
                    </a:srgbClr>
                  </a:outerShdw>
                </a:effectLst>
              </a:rPr>
              <a:t> </a:t>
            </a:r>
            <a:r>
              <a:rPr lang="en-US" dirty="0" smtClean="0"/>
              <a:t>Schedule</a:t>
            </a:r>
            <a:endParaRPr lang="en-US" dirty="0"/>
          </a:p>
        </p:txBody>
      </p:sp>
      <p:sp>
        <p:nvSpPr>
          <p:cNvPr id="3" name="Content Placeholder 2"/>
          <p:cNvSpPr>
            <a:spLocks noGrp="1"/>
          </p:cNvSpPr>
          <p:nvPr>
            <p:ph idx="1"/>
          </p:nvPr>
        </p:nvSpPr>
        <p:spPr>
          <a:xfrm>
            <a:off x="533400" y="1371600"/>
            <a:ext cx="8077200" cy="4648200"/>
          </a:xfrm>
        </p:spPr>
        <p:txBody>
          <a:bodyPr/>
          <a:lstStyle/>
          <a:p>
            <a:pPr marL="0" indent="0">
              <a:spcBef>
                <a:spcPts val="0"/>
              </a:spcBef>
              <a:buNone/>
            </a:pPr>
            <a:r>
              <a:rPr lang="en-US" sz="2300" dirty="0"/>
              <a:t>Tue </a:t>
            </a:r>
            <a:r>
              <a:rPr lang="en-US" sz="2300" dirty="0" smtClean="0"/>
              <a:t>Jan </a:t>
            </a:r>
            <a:r>
              <a:rPr lang="en-US" sz="2300" dirty="0" smtClean="0"/>
              <a:t>29: Compilers: </a:t>
            </a:r>
            <a:r>
              <a:rPr lang="en-US" sz="2300" dirty="0"/>
              <a:t>What the Heck is Supercomputing?</a:t>
            </a:r>
          </a:p>
          <a:p>
            <a:pPr marL="0" indent="0">
              <a:spcBef>
                <a:spcPts val="0"/>
              </a:spcBef>
              <a:buNone/>
            </a:pPr>
            <a:r>
              <a:rPr lang="en-US" sz="2300" dirty="0"/>
              <a:t>Tue Jan 29: The Tyranny of the Storage Hierarchy</a:t>
            </a:r>
          </a:p>
          <a:p>
            <a:pPr marL="0" indent="0">
              <a:spcBef>
                <a:spcPts val="0"/>
              </a:spcBef>
              <a:buNone/>
            </a:pPr>
            <a:r>
              <a:rPr lang="en-US" sz="2300" dirty="0"/>
              <a:t>Tue </a:t>
            </a:r>
            <a:r>
              <a:rPr lang="en-US" sz="2300" dirty="0" smtClean="0"/>
              <a:t>Feb 12: </a:t>
            </a:r>
            <a:r>
              <a:rPr lang="en-US" sz="2300" dirty="0"/>
              <a:t>Instruction Level Parallelism</a:t>
            </a:r>
          </a:p>
          <a:p>
            <a:pPr marL="0" indent="0">
              <a:spcBef>
                <a:spcPts val="0"/>
              </a:spcBef>
              <a:buNone/>
            </a:pPr>
            <a:r>
              <a:rPr lang="en-US" sz="2300" dirty="0"/>
              <a:t>Tue Feb 12: Stupid Compiler Tricks</a:t>
            </a:r>
          </a:p>
          <a:p>
            <a:pPr marL="0" indent="0">
              <a:spcBef>
                <a:spcPts val="0"/>
              </a:spcBef>
              <a:buNone/>
            </a:pPr>
            <a:r>
              <a:rPr lang="en-US" sz="2300" dirty="0"/>
              <a:t>Tue Feb 19: Shared Memory Multithreading</a:t>
            </a:r>
          </a:p>
          <a:p>
            <a:pPr marL="0" indent="0">
              <a:spcBef>
                <a:spcPts val="0"/>
              </a:spcBef>
              <a:buNone/>
            </a:pPr>
            <a:r>
              <a:rPr lang="en-US" sz="2300" dirty="0"/>
              <a:t>Tue Feb 26: Distributed Multiprocessing</a:t>
            </a:r>
          </a:p>
          <a:p>
            <a:pPr marL="0" indent="0">
              <a:spcBef>
                <a:spcPts val="0"/>
              </a:spcBef>
              <a:buNone/>
            </a:pPr>
            <a:r>
              <a:rPr lang="en-US" sz="2300" dirty="0"/>
              <a:t>Tue March 5: Applications and Types of Parallelism</a:t>
            </a:r>
          </a:p>
          <a:p>
            <a:pPr marL="0" indent="0">
              <a:spcBef>
                <a:spcPts val="0"/>
              </a:spcBef>
              <a:buNone/>
            </a:pPr>
            <a:r>
              <a:rPr lang="en-US" sz="2300" dirty="0"/>
              <a:t>Tue March 12: Multicore Madness</a:t>
            </a:r>
          </a:p>
          <a:p>
            <a:pPr marL="0" indent="0">
              <a:spcBef>
                <a:spcPts val="0"/>
              </a:spcBef>
              <a:buNone/>
            </a:pPr>
            <a:r>
              <a:rPr lang="en-US" sz="2300" dirty="0"/>
              <a:t>Tue March 19: NO SESSION (OU's Spring Break)</a:t>
            </a:r>
          </a:p>
          <a:p>
            <a:pPr marL="0" indent="0">
              <a:spcBef>
                <a:spcPts val="0"/>
              </a:spcBef>
              <a:buNone/>
            </a:pPr>
            <a:r>
              <a:rPr lang="en-US" sz="2300" dirty="0"/>
              <a:t>Tue March 26: High Throughput Computing</a:t>
            </a:r>
          </a:p>
          <a:p>
            <a:pPr marL="0" indent="0">
              <a:spcBef>
                <a:spcPts val="0"/>
              </a:spcBef>
              <a:buNone/>
            </a:pPr>
            <a:r>
              <a:rPr lang="en-US" sz="2300" dirty="0"/>
              <a:t>Tue Apr 2: GPGPU: Number Crunching in Your Graphics Card</a:t>
            </a:r>
          </a:p>
          <a:p>
            <a:pPr marL="0" indent="0">
              <a:spcBef>
                <a:spcPts val="0"/>
              </a:spcBef>
              <a:buNone/>
            </a:pPr>
            <a:r>
              <a:rPr lang="en-US" sz="2300" dirty="0"/>
              <a:t>Tue Apr 9: Grab Bag: Scientific Libraries, I/O Libraries, </a:t>
            </a:r>
            <a:r>
              <a:rPr lang="en-US" sz="2300" dirty="0" smtClean="0"/>
              <a:t>Visualization</a:t>
            </a:r>
            <a:endParaRPr lang="en-US" sz="2300" dirty="0"/>
          </a:p>
        </p:txBody>
      </p:sp>
      <p:sp>
        <p:nvSpPr>
          <p:cNvPr id="4" name="Footer Placeholder 3"/>
          <p:cNvSpPr>
            <a:spLocks noGrp="1"/>
          </p:cNvSpPr>
          <p:nvPr>
            <p:ph type="ftr" sz="quarter" idx="10"/>
          </p:nvPr>
        </p:nvSpPr>
        <p:spPr/>
        <p:txBody>
          <a:bodyPr/>
          <a:lstStyle/>
          <a:p>
            <a:pPr>
              <a:defRPr/>
            </a:pPr>
            <a:r>
              <a:rPr lang="en-US" dirty="0" smtClean="0"/>
              <a:t>Supercomputing in Plain </a:t>
            </a:r>
            <a:r>
              <a:rPr lang="en-US" dirty="0" smtClean="0"/>
              <a:t>English: Compilers</a:t>
            </a:r>
            <a:endParaRPr lang="en-US" dirty="0" smtClean="0"/>
          </a:p>
          <a:p>
            <a:pPr>
              <a:defRPr/>
            </a:pPr>
            <a:r>
              <a:rPr lang="en-US" dirty="0" smtClean="0"/>
              <a:t>Tue </a:t>
            </a:r>
            <a:r>
              <a:rPr lang="en-US" dirty="0" smtClean="0"/>
              <a:t>Feb 12 </a:t>
            </a:r>
            <a:r>
              <a:rPr lang="en-US" dirty="0" smtClean="0"/>
              <a:t>2013</a:t>
            </a:r>
            <a:endParaRPr lang="en-US" dirty="0"/>
          </a:p>
        </p:txBody>
      </p:sp>
      <p:sp>
        <p:nvSpPr>
          <p:cNvPr id="5" name="Slide Number Placeholder 4"/>
          <p:cNvSpPr>
            <a:spLocks noGrp="1"/>
          </p:cNvSpPr>
          <p:nvPr>
            <p:ph type="sldNum" sz="quarter" idx="11"/>
          </p:nvPr>
        </p:nvSpPr>
        <p:spPr/>
        <p:txBody>
          <a:bodyPr/>
          <a:lstStyle/>
          <a:p>
            <a:pPr>
              <a:defRPr/>
            </a:pPr>
            <a:fld id="{DAFF6522-D39A-4EFB-9FD2-0F43165FD2EE}" type="slidenum">
              <a:rPr lang="en-US" smtClean="0"/>
              <a:pPr>
                <a:defRPr/>
              </a:pPr>
              <a:t>11</a:t>
            </a:fld>
            <a:endParaRPr lang="en-US"/>
          </a:p>
        </p:txBody>
      </p:sp>
    </p:spTree>
    <p:extLst>
      <p:ext uri="{BB962C8B-B14F-4D97-AF65-F5344CB8AC3E}">
        <p14:creationId xmlns:p14="http://schemas.microsoft.com/office/powerpoint/2010/main" val="2988050424"/>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a:t>Supercomputing in Plain </a:t>
            </a:r>
            <a:r>
              <a:rPr lang="en-US" dirty="0" smtClean="0"/>
              <a:t>English: Compilers</a:t>
            </a:r>
            <a:endParaRPr lang="en-US" dirty="0"/>
          </a:p>
          <a:p>
            <a:r>
              <a:rPr lang="en-US" dirty="0" smtClean="0"/>
              <a:t>Tue </a:t>
            </a:r>
            <a:r>
              <a:rPr lang="en-US" dirty="0" smtClean="0"/>
              <a:t>Feb 12 </a:t>
            </a:r>
            <a:r>
              <a:rPr lang="en-US" dirty="0" smtClean="0"/>
              <a:t>2013</a:t>
            </a:r>
            <a:endParaRPr lang="en-US" dirty="0"/>
          </a:p>
        </p:txBody>
      </p:sp>
      <p:sp>
        <p:nvSpPr>
          <p:cNvPr id="5" name="Slide Number Placeholder 4"/>
          <p:cNvSpPr>
            <a:spLocks noGrp="1"/>
          </p:cNvSpPr>
          <p:nvPr>
            <p:ph type="sldNum" sz="quarter" idx="11"/>
          </p:nvPr>
        </p:nvSpPr>
        <p:spPr/>
        <p:txBody>
          <a:bodyPr/>
          <a:lstStyle/>
          <a:p>
            <a:fld id="{0A494C96-A8C8-4EB8-BBEB-189F763251B2}" type="slidenum">
              <a:rPr lang="en-US"/>
              <a:pPr/>
              <a:t>12</a:t>
            </a:fld>
            <a:endParaRPr lang="en-US"/>
          </a:p>
        </p:txBody>
      </p:sp>
      <p:sp>
        <p:nvSpPr>
          <p:cNvPr id="538626" name="Rectangle 2"/>
          <p:cNvSpPr>
            <a:spLocks noGrp="1" noChangeArrowheads="1"/>
          </p:cNvSpPr>
          <p:nvPr>
            <p:ph type="title"/>
          </p:nvPr>
        </p:nvSpPr>
        <p:spPr/>
        <p:txBody>
          <a:bodyPr/>
          <a:lstStyle/>
          <a:p>
            <a:r>
              <a:rPr lang="en-US" sz="3600" dirty="0"/>
              <a:t>Supercomputing </a:t>
            </a:r>
            <a:r>
              <a:rPr lang="en-US" sz="3600" dirty="0" smtClean="0"/>
              <a:t>Exercises #1</a:t>
            </a:r>
            <a:endParaRPr lang="en-US" sz="3600" dirty="0"/>
          </a:p>
        </p:txBody>
      </p:sp>
      <p:sp>
        <p:nvSpPr>
          <p:cNvPr id="538627" name="Rectangle 3"/>
          <p:cNvSpPr>
            <a:spLocks noGrp="1" noChangeArrowheads="1"/>
          </p:cNvSpPr>
          <p:nvPr>
            <p:ph type="body" idx="1"/>
          </p:nvPr>
        </p:nvSpPr>
        <p:spPr/>
        <p:txBody>
          <a:bodyPr/>
          <a:lstStyle/>
          <a:p>
            <a:pPr>
              <a:lnSpc>
                <a:spcPct val="90000"/>
              </a:lnSpc>
              <a:buFont typeface="Wingdings" pitchFamily="2" charset="2"/>
              <a:buNone/>
            </a:pPr>
            <a:r>
              <a:rPr lang="en-US" dirty="0"/>
              <a:t>Want to do the “Supercomputing in Plain English” exercises?</a:t>
            </a:r>
          </a:p>
          <a:p>
            <a:pPr>
              <a:lnSpc>
                <a:spcPct val="90000"/>
              </a:lnSpc>
            </a:pPr>
            <a:r>
              <a:rPr lang="en-US" dirty="0"/>
              <a:t>The </a:t>
            </a:r>
            <a:r>
              <a:rPr lang="en-US" dirty="0" smtClean="0"/>
              <a:t>3</a:t>
            </a:r>
            <a:r>
              <a:rPr lang="en-US" baseline="30000" dirty="0" smtClean="0"/>
              <a:t>rd</a:t>
            </a:r>
            <a:r>
              <a:rPr lang="en-US" dirty="0"/>
              <a:t> </a:t>
            </a:r>
            <a:r>
              <a:rPr lang="en-US" dirty="0" smtClean="0"/>
              <a:t>exercise will be </a:t>
            </a:r>
            <a:r>
              <a:rPr lang="en-US" dirty="0"/>
              <a:t>posted </a:t>
            </a:r>
            <a:r>
              <a:rPr lang="en-US" dirty="0" smtClean="0"/>
              <a:t>soon at</a:t>
            </a:r>
            <a:r>
              <a:rPr lang="en-US" dirty="0"/>
              <a:t>:</a:t>
            </a:r>
          </a:p>
          <a:p>
            <a:pPr algn="ctr">
              <a:lnSpc>
                <a:spcPct val="90000"/>
              </a:lnSpc>
              <a:buFont typeface="Wingdings" pitchFamily="2" charset="2"/>
              <a:buNone/>
            </a:pPr>
            <a:r>
              <a:rPr lang="en-US" b="1" dirty="0" smtClean="0">
                <a:latin typeface="Courier New" pitchFamily="49" charset="0"/>
                <a:hlinkClick r:id="rId2"/>
              </a:rPr>
              <a:t>http://www.oscer.ou.edu/education/</a:t>
            </a:r>
            <a:endParaRPr lang="en-US" b="1" dirty="0">
              <a:latin typeface="Courier New" pitchFamily="49" charset="0"/>
            </a:endParaRPr>
          </a:p>
          <a:p>
            <a:pPr>
              <a:lnSpc>
                <a:spcPct val="90000"/>
              </a:lnSpc>
            </a:pPr>
            <a:r>
              <a:rPr lang="en-US" dirty="0"/>
              <a:t>If you don’t yet have a supercomputer account, you can get a temporary account, just for the “Supercomputing in Plain English” exercises, by sending e-mail to:</a:t>
            </a:r>
          </a:p>
          <a:p>
            <a:pPr algn="ctr">
              <a:lnSpc>
                <a:spcPct val="90000"/>
              </a:lnSpc>
              <a:buFont typeface="Wingdings" pitchFamily="2" charset="2"/>
              <a:buNone/>
            </a:pPr>
            <a:r>
              <a:rPr lang="en-US" b="1" dirty="0">
                <a:latin typeface="Courier New" pitchFamily="49" charset="0"/>
                <a:hlinkClick r:id="rId3"/>
              </a:rPr>
              <a:t>hneeman@ou.edu</a:t>
            </a:r>
            <a:endParaRPr lang="en-US" b="1" dirty="0">
              <a:latin typeface="Courier New" pitchFamily="49" charset="0"/>
            </a:endParaRPr>
          </a:p>
          <a:p>
            <a:pPr>
              <a:lnSpc>
                <a:spcPct val="90000"/>
              </a:lnSpc>
              <a:buFont typeface="Wingdings" pitchFamily="2" charset="2"/>
              <a:buNone/>
            </a:pPr>
            <a:r>
              <a:rPr lang="en-US" dirty="0"/>
              <a:t>Please note that this account is for doing the </a:t>
            </a:r>
            <a:r>
              <a:rPr lang="en-US" b="1" u="sng" dirty="0"/>
              <a:t>exercises only</a:t>
            </a:r>
            <a:r>
              <a:rPr lang="en-US" dirty="0"/>
              <a:t>, and will be shut down at the end of the series</a:t>
            </a:r>
            <a:r>
              <a:rPr lang="en-US" dirty="0" smtClean="0"/>
              <a:t>. It’s also available only to those at institutions in the USA.</a:t>
            </a:r>
            <a:endParaRPr lang="en-US" dirty="0"/>
          </a:p>
          <a:p>
            <a:pPr>
              <a:lnSpc>
                <a:spcPct val="90000"/>
              </a:lnSpc>
            </a:pPr>
            <a:r>
              <a:rPr lang="en-US" dirty="0"/>
              <a:t>This week’s Introductory exercise will teach you how to compile and run jobs on OU’s big Linux cluster supercomputer, which is named </a:t>
            </a:r>
            <a:r>
              <a:rPr lang="en-US" dirty="0" smtClean="0"/>
              <a:t>Boomer.</a:t>
            </a:r>
            <a:endParaRPr lang="en-US" dirty="0"/>
          </a:p>
        </p:txBody>
      </p:sp>
    </p:spTree>
    <p:extLst>
      <p:ext uri="{BB962C8B-B14F-4D97-AF65-F5344CB8AC3E}">
        <p14:creationId xmlns:p14="http://schemas.microsoft.com/office/powerpoint/2010/main" val="1738055398"/>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Supercomputing Exercises </a:t>
            </a:r>
            <a:r>
              <a:rPr lang="en-US" dirty="0" smtClean="0"/>
              <a:t>#2</a:t>
            </a:r>
            <a:endParaRPr lang="en-US" dirty="0"/>
          </a:p>
        </p:txBody>
      </p:sp>
      <p:sp>
        <p:nvSpPr>
          <p:cNvPr id="3" name="Content Placeholder 2"/>
          <p:cNvSpPr>
            <a:spLocks noGrp="1"/>
          </p:cNvSpPr>
          <p:nvPr>
            <p:ph idx="1"/>
          </p:nvPr>
        </p:nvSpPr>
        <p:spPr/>
        <p:txBody>
          <a:bodyPr/>
          <a:lstStyle/>
          <a:p>
            <a:pPr marL="0" indent="0">
              <a:buNone/>
            </a:pPr>
            <a:r>
              <a:rPr lang="en-US" dirty="0" smtClean="0"/>
              <a:t>You’ll be doing the exercises on your own (or you can work with others at your local institution if you like).</a:t>
            </a:r>
          </a:p>
          <a:p>
            <a:pPr marL="0" indent="0">
              <a:buNone/>
            </a:pPr>
            <a:r>
              <a:rPr lang="en-US" dirty="0" smtClean="0"/>
              <a:t>These aren’t graded, but we’re available for questions:</a:t>
            </a:r>
          </a:p>
          <a:p>
            <a:pPr marL="0" indent="0" algn="ctr">
              <a:buNone/>
            </a:pPr>
            <a:r>
              <a:rPr lang="en-US" b="1" dirty="0" smtClean="0">
                <a:latin typeface="Courier New" pitchFamily="49" charset="0"/>
                <a:cs typeface="Courier New" pitchFamily="49" charset="0"/>
                <a:hlinkClick r:id="rId2"/>
              </a:rPr>
              <a:t>hneeman@ou.edu</a:t>
            </a:r>
            <a:endParaRPr lang="en-US" b="1" dirty="0">
              <a:latin typeface="Courier New" pitchFamily="49" charset="0"/>
              <a:cs typeface="Courier New" pitchFamily="49" charset="0"/>
            </a:endParaRPr>
          </a:p>
        </p:txBody>
      </p:sp>
      <p:sp>
        <p:nvSpPr>
          <p:cNvPr id="4" name="Footer Placeholder 3"/>
          <p:cNvSpPr>
            <a:spLocks noGrp="1"/>
          </p:cNvSpPr>
          <p:nvPr>
            <p:ph type="ftr" sz="quarter" idx="10"/>
          </p:nvPr>
        </p:nvSpPr>
        <p:spPr/>
        <p:txBody>
          <a:bodyPr/>
          <a:lstStyle/>
          <a:p>
            <a:pPr>
              <a:defRPr/>
            </a:pPr>
            <a:r>
              <a:rPr lang="en-US" dirty="0" smtClean="0"/>
              <a:t>Supercomputing in Plain </a:t>
            </a:r>
            <a:r>
              <a:rPr lang="en-US" dirty="0" smtClean="0"/>
              <a:t>English: Compilers</a:t>
            </a:r>
            <a:endParaRPr lang="en-US" dirty="0" smtClean="0"/>
          </a:p>
          <a:p>
            <a:pPr>
              <a:defRPr/>
            </a:pPr>
            <a:r>
              <a:rPr lang="en-US" dirty="0" smtClean="0"/>
              <a:t>Tue </a:t>
            </a:r>
            <a:r>
              <a:rPr lang="en-US" dirty="0" smtClean="0"/>
              <a:t>Feb 12 </a:t>
            </a:r>
            <a:r>
              <a:rPr lang="en-US" dirty="0" smtClean="0"/>
              <a:t>2013</a:t>
            </a:r>
            <a:endParaRPr lang="en-US" dirty="0"/>
          </a:p>
        </p:txBody>
      </p:sp>
      <p:sp>
        <p:nvSpPr>
          <p:cNvPr id="5" name="Slide Number Placeholder 4"/>
          <p:cNvSpPr>
            <a:spLocks noGrp="1"/>
          </p:cNvSpPr>
          <p:nvPr>
            <p:ph type="sldNum" sz="quarter" idx="11"/>
          </p:nvPr>
        </p:nvSpPr>
        <p:spPr/>
        <p:txBody>
          <a:bodyPr/>
          <a:lstStyle/>
          <a:p>
            <a:pPr>
              <a:defRPr/>
            </a:pPr>
            <a:fld id="{DAFF6522-D39A-4EFB-9FD2-0F43165FD2EE}" type="slidenum">
              <a:rPr lang="en-US" smtClean="0"/>
              <a:pPr>
                <a:defRPr/>
              </a:pPr>
              <a:t>13</a:t>
            </a:fld>
            <a:endParaRPr lang="en-US"/>
          </a:p>
        </p:txBody>
      </p:sp>
    </p:spTree>
    <p:extLst>
      <p:ext uri="{BB962C8B-B14F-4D97-AF65-F5344CB8AC3E}">
        <p14:creationId xmlns:p14="http://schemas.microsoft.com/office/powerpoint/2010/main" val="250932977"/>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a:t>Supercomputing in Plain </a:t>
            </a:r>
            <a:r>
              <a:rPr lang="en-US" dirty="0" smtClean="0"/>
              <a:t>English: Compilers</a:t>
            </a:r>
            <a:endParaRPr lang="en-US" dirty="0"/>
          </a:p>
          <a:p>
            <a:r>
              <a:rPr lang="en-US" dirty="0" smtClean="0"/>
              <a:t>Tue </a:t>
            </a:r>
            <a:r>
              <a:rPr lang="en-US" dirty="0" smtClean="0"/>
              <a:t>Feb 12 </a:t>
            </a:r>
            <a:r>
              <a:rPr lang="en-US" dirty="0" smtClean="0"/>
              <a:t>2013</a:t>
            </a:r>
            <a:endParaRPr lang="en-US" dirty="0"/>
          </a:p>
        </p:txBody>
      </p:sp>
      <p:sp>
        <p:nvSpPr>
          <p:cNvPr id="5" name="Slide Number Placeholder 4"/>
          <p:cNvSpPr>
            <a:spLocks noGrp="1"/>
          </p:cNvSpPr>
          <p:nvPr>
            <p:ph type="sldNum" sz="quarter" idx="11"/>
          </p:nvPr>
        </p:nvSpPr>
        <p:spPr/>
        <p:txBody>
          <a:bodyPr/>
          <a:lstStyle/>
          <a:p>
            <a:fld id="{63FE677A-EF37-4970-9B49-8180FA10AF29}" type="slidenum">
              <a:rPr lang="en-US"/>
              <a:pPr/>
              <a:t>14</a:t>
            </a:fld>
            <a:endParaRPr lang="en-US"/>
          </a:p>
        </p:txBody>
      </p:sp>
      <p:sp>
        <p:nvSpPr>
          <p:cNvPr id="468994" name="Rectangle 2"/>
          <p:cNvSpPr>
            <a:spLocks noGrp="1" noChangeArrowheads="1"/>
          </p:cNvSpPr>
          <p:nvPr>
            <p:ph type="title"/>
          </p:nvPr>
        </p:nvSpPr>
        <p:spPr/>
        <p:txBody>
          <a:bodyPr/>
          <a:lstStyle/>
          <a:p>
            <a:r>
              <a:rPr lang="en-US" sz="3600"/>
              <a:t>Thanks for helping!</a:t>
            </a:r>
          </a:p>
        </p:txBody>
      </p:sp>
      <p:sp>
        <p:nvSpPr>
          <p:cNvPr id="468995" name="Rectangle 3"/>
          <p:cNvSpPr>
            <a:spLocks noGrp="1" noChangeArrowheads="1"/>
          </p:cNvSpPr>
          <p:nvPr>
            <p:ph type="body" idx="1"/>
          </p:nvPr>
        </p:nvSpPr>
        <p:spPr/>
        <p:txBody>
          <a:bodyPr/>
          <a:lstStyle/>
          <a:p>
            <a:pPr>
              <a:lnSpc>
                <a:spcPct val="90000"/>
              </a:lnSpc>
            </a:pPr>
            <a:r>
              <a:rPr lang="en-US" sz="2000" dirty="0" smtClean="0"/>
              <a:t>OU IT</a:t>
            </a:r>
          </a:p>
          <a:p>
            <a:pPr lvl="1">
              <a:lnSpc>
                <a:spcPct val="90000"/>
              </a:lnSpc>
            </a:pPr>
            <a:r>
              <a:rPr lang="en-US" sz="1800" dirty="0" smtClean="0"/>
              <a:t>OSCER </a:t>
            </a:r>
            <a:r>
              <a:rPr lang="en-US" sz="1800" dirty="0"/>
              <a:t>operations staff (Brandon George, Dave Akin, Brett Zimmerman, Josh </a:t>
            </a:r>
            <a:r>
              <a:rPr lang="en-US" sz="1800" dirty="0" smtClean="0"/>
              <a:t>Alexander, Patrick Calhoun)</a:t>
            </a:r>
          </a:p>
          <a:p>
            <a:pPr lvl="1">
              <a:lnSpc>
                <a:spcPct val="90000"/>
              </a:lnSpc>
            </a:pPr>
            <a:r>
              <a:rPr lang="en-US" sz="1800" dirty="0" smtClean="0"/>
              <a:t>Horst </a:t>
            </a:r>
            <a:r>
              <a:rPr lang="en-US" sz="1800" dirty="0" err="1" smtClean="0"/>
              <a:t>Severini</a:t>
            </a:r>
            <a:r>
              <a:rPr lang="en-US" sz="1800" dirty="0" smtClean="0"/>
              <a:t>, OSCER Associate Director for Remote &amp; Heterogeneous Computing</a:t>
            </a:r>
          </a:p>
          <a:p>
            <a:pPr lvl="1">
              <a:lnSpc>
                <a:spcPct val="90000"/>
              </a:lnSpc>
            </a:pPr>
            <a:r>
              <a:rPr lang="en-US" sz="1800" dirty="0" smtClean="0"/>
              <a:t>Debi </a:t>
            </a:r>
            <a:r>
              <a:rPr lang="en-US" sz="1800" dirty="0" err="1" smtClean="0"/>
              <a:t>Gentis</a:t>
            </a:r>
            <a:r>
              <a:rPr lang="en-US" sz="1800" dirty="0" smtClean="0"/>
              <a:t>, OU Research IT coordinator</a:t>
            </a:r>
            <a:endParaRPr lang="en-US" sz="1800" dirty="0"/>
          </a:p>
          <a:p>
            <a:pPr lvl="1">
              <a:lnSpc>
                <a:spcPct val="90000"/>
              </a:lnSpc>
            </a:pPr>
            <a:r>
              <a:rPr lang="en-US" sz="1800" dirty="0"/>
              <a:t>Kevin Blake, OU IT (videographer</a:t>
            </a:r>
            <a:r>
              <a:rPr lang="en-US" sz="1800" dirty="0" smtClean="0"/>
              <a:t>)</a:t>
            </a:r>
          </a:p>
          <a:p>
            <a:pPr lvl="1">
              <a:lnSpc>
                <a:spcPct val="90000"/>
              </a:lnSpc>
            </a:pPr>
            <a:r>
              <a:rPr lang="en-US" sz="1800" dirty="0" smtClean="0"/>
              <a:t>Chris </a:t>
            </a:r>
            <a:r>
              <a:rPr lang="en-US" sz="1800" dirty="0" err="1" smtClean="0"/>
              <a:t>Kobza</a:t>
            </a:r>
            <a:r>
              <a:rPr lang="en-US" sz="1800" dirty="0" smtClean="0"/>
              <a:t>, OU IT (learning technologies)</a:t>
            </a:r>
          </a:p>
          <a:p>
            <a:pPr lvl="1">
              <a:lnSpc>
                <a:spcPct val="90000"/>
              </a:lnSpc>
            </a:pPr>
            <a:r>
              <a:rPr lang="en-US" sz="1800" dirty="0" smtClean="0"/>
              <a:t>Mark </a:t>
            </a:r>
            <a:r>
              <a:rPr lang="en-US" sz="1800" dirty="0" err="1" smtClean="0"/>
              <a:t>McAvoy</a:t>
            </a:r>
            <a:endParaRPr lang="en-US" sz="1800" dirty="0"/>
          </a:p>
          <a:p>
            <a:pPr>
              <a:lnSpc>
                <a:spcPct val="90000"/>
              </a:lnSpc>
            </a:pPr>
            <a:r>
              <a:rPr lang="en-US" sz="2000" dirty="0" smtClean="0"/>
              <a:t>Kyle Keys, OU National Weather Center</a:t>
            </a:r>
            <a:endParaRPr lang="en-US" sz="2000" dirty="0"/>
          </a:p>
          <a:p>
            <a:pPr>
              <a:lnSpc>
                <a:spcPct val="90000"/>
              </a:lnSpc>
            </a:pPr>
            <a:r>
              <a:rPr lang="en-US" sz="2000" dirty="0" smtClean="0"/>
              <a:t>James Deaton</a:t>
            </a:r>
            <a:r>
              <a:rPr lang="en-US" sz="2000" dirty="0"/>
              <a:t>, </a:t>
            </a:r>
            <a:r>
              <a:rPr lang="en-US" sz="2000" dirty="0" err="1"/>
              <a:t>Skyler</a:t>
            </a:r>
            <a:r>
              <a:rPr lang="en-US" sz="2000" dirty="0"/>
              <a:t> Donahue and Steven </a:t>
            </a:r>
            <a:r>
              <a:rPr lang="en-US" sz="2000" dirty="0" err="1" smtClean="0"/>
              <a:t>Haldeman</a:t>
            </a:r>
            <a:r>
              <a:rPr lang="en-US" sz="2000" dirty="0" smtClean="0"/>
              <a:t>, </a:t>
            </a:r>
            <a:r>
              <a:rPr lang="en-US" sz="2000" dirty="0" err="1" smtClean="0"/>
              <a:t>OneNet</a:t>
            </a:r>
            <a:endParaRPr lang="en-US" sz="2000" dirty="0" smtClean="0"/>
          </a:p>
          <a:p>
            <a:pPr>
              <a:lnSpc>
                <a:spcPct val="90000"/>
              </a:lnSpc>
            </a:pPr>
            <a:r>
              <a:rPr lang="en-US" sz="2000" dirty="0" smtClean="0"/>
              <a:t>Bob </a:t>
            </a:r>
            <a:r>
              <a:rPr lang="en-US" sz="2000" dirty="0" err="1" smtClean="0"/>
              <a:t>Gerdes</a:t>
            </a:r>
            <a:r>
              <a:rPr lang="en-US" sz="2000" dirty="0" smtClean="0"/>
              <a:t>, Rutgers U</a:t>
            </a:r>
          </a:p>
          <a:p>
            <a:pPr>
              <a:lnSpc>
                <a:spcPct val="90000"/>
              </a:lnSpc>
            </a:pPr>
            <a:r>
              <a:rPr lang="en-US" sz="2000" dirty="0" smtClean="0"/>
              <a:t>Lisa </a:t>
            </a:r>
            <a:r>
              <a:rPr lang="en-US" sz="2000" dirty="0" err="1" smtClean="0"/>
              <a:t>Ison</a:t>
            </a:r>
            <a:r>
              <a:rPr lang="en-US" sz="2000" dirty="0" smtClean="0"/>
              <a:t>, U Kentucky</a:t>
            </a:r>
          </a:p>
          <a:p>
            <a:pPr>
              <a:lnSpc>
                <a:spcPct val="90000"/>
              </a:lnSpc>
            </a:pPr>
            <a:r>
              <a:rPr lang="en-US" sz="2000" dirty="0" smtClean="0"/>
              <a:t>Paul Dave, U Chicago</a:t>
            </a:r>
            <a:endParaRPr lang="en-US" sz="2000" dirty="0"/>
          </a:p>
        </p:txBody>
      </p:sp>
    </p:spTree>
    <p:extLst>
      <p:ext uri="{BB962C8B-B14F-4D97-AF65-F5344CB8AC3E}">
        <p14:creationId xmlns:p14="http://schemas.microsoft.com/office/powerpoint/2010/main" val="2814870594"/>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a:t>Supercomputing in Plain </a:t>
            </a:r>
            <a:r>
              <a:rPr lang="en-US" dirty="0" smtClean="0"/>
              <a:t>English: Compilers</a:t>
            </a:r>
            <a:endParaRPr lang="en-US" dirty="0"/>
          </a:p>
          <a:p>
            <a:r>
              <a:rPr lang="en-US" dirty="0" smtClean="0"/>
              <a:t>Tue </a:t>
            </a:r>
            <a:r>
              <a:rPr lang="en-US" dirty="0" smtClean="0"/>
              <a:t>Feb 12 </a:t>
            </a:r>
            <a:r>
              <a:rPr lang="en-US" dirty="0" smtClean="0"/>
              <a:t>2013</a:t>
            </a:r>
            <a:endParaRPr lang="en-US" dirty="0"/>
          </a:p>
        </p:txBody>
      </p:sp>
      <p:sp>
        <p:nvSpPr>
          <p:cNvPr id="5" name="Slide Number Placeholder 4"/>
          <p:cNvSpPr>
            <a:spLocks noGrp="1"/>
          </p:cNvSpPr>
          <p:nvPr>
            <p:ph type="sldNum" sz="quarter" idx="11"/>
          </p:nvPr>
        </p:nvSpPr>
        <p:spPr/>
        <p:txBody>
          <a:bodyPr/>
          <a:lstStyle/>
          <a:p>
            <a:fld id="{9A66C146-843B-48F7-A792-92EF9FF3154A}" type="slidenum">
              <a:rPr lang="en-US"/>
              <a:pPr/>
              <a:t>15</a:t>
            </a:fld>
            <a:endParaRPr lang="en-US"/>
          </a:p>
        </p:txBody>
      </p:sp>
      <p:sp>
        <p:nvSpPr>
          <p:cNvPr id="537602" name="Rectangle 2"/>
          <p:cNvSpPr>
            <a:spLocks noGrp="1" noChangeArrowheads="1"/>
          </p:cNvSpPr>
          <p:nvPr>
            <p:ph type="title"/>
          </p:nvPr>
        </p:nvSpPr>
        <p:spPr/>
        <p:txBody>
          <a:bodyPr/>
          <a:lstStyle/>
          <a:p>
            <a:r>
              <a:rPr lang="en-US" sz="3600"/>
              <a:t>This is an experiment!</a:t>
            </a:r>
          </a:p>
        </p:txBody>
      </p:sp>
      <p:sp>
        <p:nvSpPr>
          <p:cNvPr id="537603" name="Rectangle 3"/>
          <p:cNvSpPr>
            <a:spLocks noGrp="1" noChangeArrowheads="1"/>
          </p:cNvSpPr>
          <p:nvPr>
            <p:ph type="body" idx="1"/>
          </p:nvPr>
        </p:nvSpPr>
        <p:spPr/>
        <p:txBody>
          <a:bodyPr/>
          <a:lstStyle/>
          <a:p>
            <a:pPr>
              <a:buFont typeface="Wingdings" pitchFamily="2" charset="2"/>
              <a:buNone/>
            </a:pPr>
            <a:r>
              <a:rPr lang="en-US"/>
              <a:t>It’s the nature of these kinds of videoconferences that </a:t>
            </a:r>
            <a:r>
              <a:rPr lang="en-US" b="1"/>
              <a:t>FAILURES ARE GUARANTEED TO HAPPEN!       NO PROMISES!</a:t>
            </a:r>
          </a:p>
          <a:p>
            <a:pPr>
              <a:buFont typeface="Wingdings" pitchFamily="2" charset="2"/>
              <a:buNone/>
            </a:pPr>
            <a:r>
              <a:rPr lang="en-US"/>
              <a:t>So, please bear with us. Hopefully everything will work out well enough.</a:t>
            </a:r>
          </a:p>
          <a:p>
            <a:pPr>
              <a:buFont typeface="Wingdings" pitchFamily="2" charset="2"/>
              <a:buNone/>
            </a:pPr>
            <a:r>
              <a:rPr lang="en-US"/>
              <a:t>If you lose your connection, you can retry the same kind of connection, or try connecting another way.</a:t>
            </a:r>
          </a:p>
          <a:p>
            <a:pPr>
              <a:buFont typeface="Wingdings" pitchFamily="2" charset="2"/>
              <a:buNone/>
            </a:pPr>
            <a:r>
              <a:rPr lang="en-US"/>
              <a:t>Remember, if all else fails, you always have the toll free phone bridge to fall back on.</a:t>
            </a:r>
          </a:p>
        </p:txBody>
      </p:sp>
    </p:spTree>
    <p:extLst>
      <p:ext uri="{BB962C8B-B14F-4D97-AF65-F5344CB8AC3E}">
        <p14:creationId xmlns:p14="http://schemas.microsoft.com/office/powerpoint/2010/main" val="1375511445"/>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Coming in 2013!</a:t>
            </a:r>
            <a:endParaRPr lang="en-US" dirty="0"/>
          </a:p>
        </p:txBody>
      </p:sp>
      <p:sp>
        <p:nvSpPr>
          <p:cNvPr id="3" name="Content Placeholder 2"/>
          <p:cNvSpPr>
            <a:spLocks noGrp="1"/>
          </p:cNvSpPr>
          <p:nvPr>
            <p:ph idx="1"/>
          </p:nvPr>
        </p:nvSpPr>
        <p:spPr>
          <a:xfrm>
            <a:off x="457200" y="1371600"/>
            <a:ext cx="8229600" cy="4648200"/>
          </a:xfrm>
        </p:spPr>
        <p:txBody>
          <a:bodyPr/>
          <a:lstStyle/>
          <a:p>
            <a:pPr marL="457200" indent="-457200">
              <a:spcBef>
                <a:spcPts val="0"/>
              </a:spcBef>
              <a:buClrTx/>
              <a:buSzPct val="100000"/>
              <a:buNone/>
            </a:pPr>
            <a:r>
              <a:rPr lang="en-US" dirty="0" smtClean="0"/>
              <a:t>From Computational Biophysics to Systems Biology, May 19-21, Norman OK</a:t>
            </a:r>
          </a:p>
          <a:p>
            <a:pPr marL="457200" indent="-457200">
              <a:spcBef>
                <a:spcPts val="0"/>
              </a:spcBef>
              <a:buClrTx/>
              <a:buSzPct val="100000"/>
              <a:buNone/>
            </a:pPr>
            <a:r>
              <a:rPr lang="en-US" dirty="0" smtClean="0"/>
              <a:t>Great Plains Network Annual Meeting, May 29-31, Kansas City</a:t>
            </a:r>
          </a:p>
          <a:p>
            <a:pPr marL="457200" indent="-457200">
              <a:spcBef>
                <a:spcPts val="0"/>
              </a:spcBef>
              <a:buClrTx/>
              <a:buSzPct val="100000"/>
              <a:buNone/>
            </a:pPr>
            <a:r>
              <a:rPr lang="en-US" dirty="0" smtClean="0"/>
              <a:t>XSEDE2013, July 22-25, San Diego CA</a:t>
            </a:r>
          </a:p>
          <a:p>
            <a:pPr marL="457200" indent="-457200">
              <a:spcBef>
                <a:spcPts val="0"/>
              </a:spcBef>
              <a:buClrTx/>
              <a:buSzPct val="100000"/>
              <a:buNone/>
            </a:pPr>
            <a:r>
              <a:rPr lang="en-US" dirty="0" smtClean="0"/>
              <a:t>IEEE Cluster 2013, Sep 23-27, Indianapolis IN</a:t>
            </a:r>
          </a:p>
          <a:p>
            <a:pPr marL="457200" indent="-457200">
              <a:spcBef>
                <a:spcPts val="0"/>
              </a:spcBef>
              <a:buClrTx/>
              <a:buSzPct val="100000"/>
              <a:buNone/>
            </a:pPr>
            <a:r>
              <a:rPr lang="en-US" b="1" dirty="0" smtClean="0"/>
              <a:t>OKLAHOMA SUPERCOMPUTING SYMPOSIUM 2013, Oct 1-2, Norman OK</a:t>
            </a:r>
          </a:p>
          <a:p>
            <a:pPr marL="457200" indent="-457200">
              <a:spcBef>
                <a:spcPts val="0"/>
              </a:spcBef>
              <a:buClrTx/>
              <a:buSzPct val="100000"/>
              <a:buNone/>
            </a:pPr>
            <a:r>
              <a:rPr lang="en-US" dirty="0" smtClean="0"/>
              <a:t>SC13, Nov 17-22, Denver CO</a:t>
            </a:r>
            <a:endParaRPr lang="en-US" dirty="0"/>
          </a:p>
        </p:txBody>
      </p:sp>
      <p:sp>
        <p:nvSpPr>
          <p:cNvPr id="4" name="Footer Placeholder 3"/>
          <p:cNvSpPr>
            <a:spLocks noGrp="1"/>
          </p:cNvSpPr>
          <p:nvPr>
            <p:ph type="ftr" sz="quarter" idx="10"/>
          </p:nvPr>
        </p:nvSpPr>
        <p:spPr/>
        <p:txBody>
          <a:bodyPr/>
          <a:lstStyle/>
          <a:p>
            <a:pPr>
              <a:defRPr/>
            </a:pPr>
            <a:r>
              <a:rPr lang="en-US" dirty="0" smtClean="0"/>
              <a:t>Supercomputing in Plain </a:t>
            </a:r>
            <a:r>
              <a:rPr lang="en-US" dirty="0" smtClean="0"/>
              <a:t>English: Compilers</a:t>
            </a:r>
            <a:endParaRPr lang="en-US" dirty="0" smtClean="0"/>
          </a:p>
          <a:p>
            <a:pPr>
              <a:defRPr/>
            </a:pPr>
            <a:r>
              <a:rPr lang="en-US" dirty="0" smtClean="0"/>
              <a:t>Tue </a:t>
            </a:r>
            <a:r>
              <a:rPr lang="en-US" dirty="0" smtClean="0"/>
              <a:t>Feb 12 </a:t>
            </a:r>
            <a:r>
              <a:rPr lang="en-US" dirty="0" smtClean="0"/>
              <a:t>2013</a:t>
            </a:r>
            <a:endParaRPr lang="en-US" dirty="0"/>
          </a:p>
        </p:txBody>
      </p:sp>
      <p:sp>
        <p:nvSpPr>
          <p:cNvPr id="5" name="Slide Number Placeholder 4"/>
          <p:cNvSpPr>
            <a:spLocks noGrp="1"/>
          </p:cNvSpPr>
          <p:nvPr>
            <p:ph type="sldNum" sz="quarter" idx="11"/>
          </p:nvPr>
        </p:nvSpPr>
        <p:spPr/>
        <p:txBody>
          <a:bodyPr/>
          <a:lstStyle/>
          <a:p>
            <a:pPr>
              <a:defRPr/>
            </a:pPr>
            <a:fld id="{DAFF6522-D39A-4EFB-9FD2-0F43165FD2EE}" type="slidenum">
              <a:rPr lang="en-US" smtClean="0"/>
              <a:pPr>
                <a:defRPr/>
              </a:pPr>
              <a:t>16</a:t>
            </a:fld>
            <a:endParaRPr lang="en-US"/>
          </a:p>
        </p:txBody>
      </p:sp>
    </p:spTree>
    <p:extLst>
      <p:ext uri="{BB962C8B-B14F-4D97-AF65-F5344CB8AC3E}">
        <p14:creationId xmlns:p14="http://schemas.microsoft.com/office/powerpoint/2010/main" val="2246266593"/>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6258" name="Picture 2" descr="http://www.ncsa.illinois.edu/News/Stories/TransformComputing/thom.jpg"/>
          <p:cNvPicPr>
            <a:picLocks noChangeAspect="1" noChangeArrowheads="1"/>
          </p:cNvPicPr>
          <p:nvPr/>
        </p:nvPicPr>
        <p:blipFill>
          <a:blip r:embed="rId3" cstate="print"/>
          <a:srcRect/>
          <a:stretch>
            <a:fillRect/>
          </a:stretch>
        </p:blipFill>
        <p:spPr bwMode="auto">
          <a:xfrm>
            <a:off x="3962400" y="3733800"/>
            <a:ext cx="1316181" cy="1447800"/>
          </a:xfrm>
          <a:prstGeom prst="rect">
            <a:avLst/>
          </a:prstGeom>
          <a:noFill/>
        </p:spPr>
      </p:pic>
      <p:sp>
        <p:nvSpPr>
          <p:cNvPr id="23" name="Slide Number Placeholder 4"/>
          <p:cNvSpPr>
            <a:spLocks noGrp="1"/>
          </p:cNvSpPr>
          <p:nvPr>
            <p:ph type="sldNum" sz="quarter" idx="11"/>
          </p:nvPr>
        </p:nvSpPr>
        <p:spPr/>
        <p:txBody>
          <a:bodyPr/>
          <a:lstStyle/>
          <a:p>
            <a:fld id="{D4C6B874-FE2D-40EE-A33E-EB158CDD195A}" type="slidenum">
              <a:rPr lang="en-US"/>
              <a:pPr/>
              <a:t>17</a:t>
            </a:fld>
            <a:endParaRPr lang="en-US" dirty="0"/>
          </a:p>
        </p:txBody>
      </p:sp>
      <p:grpSp>
        <p:nvGrpSpPr>
          <p:cNvPr id="2" name="Group 2"/>
          <p:cNvGrpSpPr>
            <a:grpSpLocks/>
          </p:cNvGrpSpPr>
          <p:nvPr/>
        </p:nvGrpSpPr>
        <p:grpSpPr bwMode="auto">
          <a:xfrm>
            <a:off x="4572000" y="1190625"/>
            <a:ext cx="1295400" cy="1752600"/>
            <a:chOff x="4032" y="1611"/>
            <a:chExt cx="1296" cy="1653"/>
          </a:xfrm>
        </p:grpSpPr>
        <p:pic>
          <p:nvPicPr>
            <p:cNvPr id="553987" name="Picture 3" descr="atkinsdaniel"/>
            <p:cNvPicPr>
              <a:picLocks noChangeAspect="1" noChangeArrowheads="1"/>
            </p:cNvPicPr>
            <p:nvPr/>
          </p:nvPicPr>
          <p:blipFill>
            <a:blip r:embed="rId4" cstate="print"/>
            <a:srcRect/>
            <a:stretch>
              <a:fillRect/>
            </a:stretch>
          </p:blipFill>
          <p:spPr bwMode="auto">
            <a:xfrm>
              <a:off x="4080" y="1680"/>
              <a:ext cx="1238" cy="1584"/>
            </a:xfrm>
            <a:prstGeom prst="rect">
              <a:avLst/>
            </a:prstGeom>
            <a:noFill/>
          </p:spPr>
        </p:pic>
        <p:sp>
          <p:nvSpPr>
            <p:cNvPr id="553988" name="Rectangle 4"/>
            <p:cNvSpPr>
              <a:spLocks noChangeArrowheads="1"/>
            </p:cNvSpPr>
            <p:nvPr/>
          </p:nvSpPr>
          <p:spPr bwMode="auto">
            <a:xfrm>
              <a:off x="4032" y="1611"/>
              <a:ext cx="1296" cy="240"/>
            </a:xfrm>
            <a:prstGeom prst="rect">
              <a:avLst/>
            </a:prstGeom>
            <a:solidFill>
              <a:schemeClr val="bg1"/>
            </a:solidFill>
            <a:ln w="9525">
              <a:noFill/>
              <a:miter lim="800000"/>
              <a:headEnd/>
              <a:tailEnd/>
            </a:ln>
            <a:effectLst/>
          </p:spPr>
          <p:txBody>
            <a:bodyPr wrap="none" anchor="ctr"/>
            <a:lstStyle/>
            <a:p>
              <a:endParaRPr lang="en-US"/>
            </a:p>
          </p:txBody>
        </p:sp>
      </p:grpSp>
      <p:sp>
        <p:nvSpPr>
          <p:cNvPr id="553989" name="Rectangle 5"/>
          <p:cNvSpPr>
            <a:spLocks noGrp="1" noChangeArrowheads="1"/>
          </p:cNvSpPr>
          <p:nvPr>
            <p:ph type="title"/>
          </p:nvPr>
        </p:nvSpPr>
        <p:spPr/>
        <p:txBody>
          <a:bodyPr/>
          <a:lstStyle/>
          <a:p>
            <a:r>
              <a:rPr lang="en-US" sz="3600" dirty="0"/>
              <a:t>OK Supercomputing Symposium </a:t>
            </a:r>
            <a:r>
              <a:rPr lang="en-US" sz="3600" dirty="0" smtClean="0"/>
              <a:t>2013</a:t>
            </a:r>
            <a:endParaRPr lang="en-US" sz="3600" dirty="0"/>
          </a:p>
        </p:txBody>
      </p:sp>
      <p:sp>
        <p:nvSpPr>
          <p:cNvPr id="553990" name="Rectangle 6"/>
          <p:cNvSpPr>
            <a:spLocks noGrp="1" noChangeArrowheads="1"/>
          </p:cNvSpPr>
          <p:nvPr>
            <p:ph type="body" idx="1"/>
          </p:nvPr>
        </p:nvSpPr>
        <p:spPr>
          <a:xfrm>
            <a:off x="4436225" y="2819400"/>
            <a:ext cx="1600200" cy="1295400"/>
          </a:xfrm>
        </p:spPr>
        <p:txBody>
          <a:bodyPr/>
          <a:lstStyle/>
          <a:p>
            <a:pPr algn="ctr">
              <a:lnSpc>
                <a:spcPct val="80000"/>
              </a:lnSpc>
              <a:buFont typeface="Wingdings" pitchFamily="2" charset="2"/>
              <a:buNone/>
            </a:pPr>
            <a:r>
              <a:rPr lang="en-US" sz="1200" dirty="0"/>
              <a:t>2006 Keynote:</a:t>
            </a:r>
          </a:p>
          <a:p>
            <a:pPr algn="ctr">
              <a:lnSpc>
                <a:spcPct val="80000"/>
              </a:lnSpc>
              <a:buFont typeface="Wingdings" pitchFamily="2" charset="2"/>
              <a:buNone/>
            </a:pPr>
            <a:r>
              <a:rPr lang="en-US" sz="1200" dirty="0"/>
              <a:t>Dan Atkins</a:t>
            </a:r>
          </a:p>
          <a:p>
            <a:pPr algn="ctr">
              <a:lnSpc>
                <a:spcPct val="80000"/>
              </a:lnSpc>
              <a:buFont typeface="Wingdings" pitchFamily="2" charset="2"/>
              <a:buNone/>
            </a:pPr>
            <a:r>
              <a:rPr lang="en-US" sz="1200" dirty="0"/>
              <a:t>Head of NSF’s</a:t>
            </a:r>
          </a:p>
          <a:p>
            <a:pPr algn="ctr">
              <a:lnSpc>
                <a:spcPct val="80000"/>
              </a:lnSpc>
              <a:buFont typeface="Wingdings" pitchFamily="2" charset="2"/>
              <a:buNone/>
            </a:pPr>
            <a:r>
              <a:rPr lang="en-US" sz="1200" dirty="0"/>
              <a:t>Office of</a:t>
            </a:r>
          </a:p>
          <a:p>
            <a:pPr algn="ctr">
              <a:lnSpc>
                <a:spcPct val="80000"/>
              </a:lnSpc>
              <a:buFont typeface="Wingdings" pitchFamily="2" charset="2"/>
              <a:buNone/>
            </a:pPr>
            <a:r>
              <a:rPr lang="en-US" sz="1200" dirty="0" smtClean="0"/>
              <a:t>Cyberinfrastructure</a:t>
            </a:r>
            <a:endParaRPr lang="en-US" sz="1200" dirty="0"/>
          </a:p>
        </p:txBody>
      </p:sp>
      <p:pic>
        <p:nvPicPr>
          <p:cNvPr id="553991" name="Picture 7" descr="skim"/>
          <p:cNvPicPr>
            <a:picLocks noChangeAspect="1" noChangeArrowheads="1"/>
          </p:cNvPicPr>
          <p:nvPr/>
        </p:nvPicPr>
        <p:blipFill>
          <a:blip r:embed="rId5" cstate="print"/>
          <a:srcRect/>
          <a:stretch>
            <a:fillRect/>
          </a:stretch>
        </p:blipFill>
        <p:spPr bwMode="auto">
          <a:xfrm>
            <a:off x="1676400" y="1447800"/>
            <a:ext cx="1600200" cy="1200150"/>
          </a:xfrm>
          <a:prstGeom prst="rect">
            <a:avLst/>
          </a:prstGeom>
          <a:noFill/>
        </p:spPr>
      </p:pic>
      <p:sp>
        <p:nvSpPr>
          <p:cNvPr id="553992" name="Rectangle 8"/>
          <p:cNvSpPr>
            <a:spLocks noChangeArrowheads="1"/>
          </p:cNvSpPr>
          <p:nvPr/>
        </p:nvSpPr>
        <p:spPr bwMode="auto">
          <a:xfrm>
            <a:off x="1828800" y="2667000"/>
            <a:ext cx="1447800" cy="914400"/>
          </a:xfrm>
          <a:prstGeom prst="rect">
            <a:avLst/>
          </a:prstGeom>
          <a:noFill/>
          <a:ln w="9525">
            <a:noFill/>
            <a:miter lim="800000"/>
            <a:headEnd/>
            <a:tailEnd/>
          </a:ln>
          <a:effectLst/>
        </p:spPr>
        <p:txBody>
          <a:bodyPr/>
          <a:lstStyle/>
          <a:p>
            <a:pPr marL="342900" indent="-342900">
              <a:lnSpc>
                <a:spcPct val="70000"/>
              </a:lnSpc>
              <a:spcBef>
                <a:spcPct val="20000"/>
              </a:spcBef>
              <a:buClr>
                <a:srgbClr val="333399"/>
              </a:buClr>
              <a:buSzPct val="60000"/>
              <a:buFont typeface="Wingdings" pitchFamily="2" charset="2"/>
              <a:buNone/>
            </a:pPr>
            <a:r>
              <a:rPr lang="en-US" sz="1200" dirty="0"/>
              <a:t>2004 Keynote:</a:t>
            </a:r>
          </a:p>
          <a:p>
            <a:pPr marL="342900" indent="-342900">
              <a:lnSpc>
                <a:spcPct val="70000"/>
              </a:lnSpc>
              <a:spcBef>
                <a:spcPct val="20000"/>
              </a:spcBef>
              <a:buClr>
                <a:srgbClr val="333399"/>
              </a:buClr>
              <a:buSzPct val="60000"/>
              <a:buFont typeface="Wingdings" pitchFamily="2" charset="2"/>
              <a:buNone/>
            </a:pPr>
            <a:r>
              <a:rPr lang="en-US" sz="1200" dirty="0" err="1"/>
              <a:t>Sangtae</a:t>
            </a:r>
            <a:r>
              <a:rPr lang="en-US" sz="1200" dirty="0"/>
              <a:t> Kim</a:t>
            </a:r>
          </a:p>
          <a:p>
            <a:pPr marL="342900" indent="-342900">
              <a:lnSpc>
                <a:spcPct val="80000"/>
              </a:lnSpc>
              <a:spcBef>
                <a:spcPct val="20000"/>
              </a:spcBef>
              <a:buClr>
                <a:srgbClr val="333399"/>
              </a:buClr>
              <a:buSzPct val="60000"/>
              <a:buFont typeface="Wingdings" pitchFamily="2" charset="2"/>
              <a:buNone/>
            </a:pPr>
            <a:r>
              <a:rPr lang="en-US" sz="1200" dirty="0"/>
              <a:t>NSF </a:t>
            </a:r>
            <a:r>
              <a:rPr lang="en-US" sz="1200" dirty="0" smtClean="0"/>
              <a:t>Shared </a:t>
            </a:r>
          </a:p>
          <a:p>
            <a:pPr marL="342900" indent="-342900">
              <a:lnSpc>
                <a:spcPct val="70000"/>
              </a:lnSpc>
              <a:spcBef>
                <a:spcPct val="20000"/>
              </a:spcBef>
              <a:buClr>
                <a:srgbClr val="333399"/>
              </a:buClr>
              <a:buSzPct val="60000"/>
              <a:buFont typeface="Wingdings" pitchFamily="2" charset="2"/>
              <a:buNone/>
            </a:pPr>
            <a:r>
              <a:rPr lang="en-US" sz="1200" dirty="0" smtClean="0"/>
              <a:t>Cyberinfrastructure</a:t>
            </a:r>
          </a:p>
          <a:p>
            <a:pPr marL="342900" indent="-342900">
              <a:lnSpc>
                <a:spcPct val="70000"/>
              </a:lnSpc>
              <a:spcBef>
                <a:spcPct val="20000"/>
              </a:spcBef>
              <a:buClr>
                <a:srgbClr val="333399"/>
              </a:buClr>
              <a:buSzPct val="60000"/>
              <a:buFont typeface="Wingdings" pitchFamily="2" charset="2"/>
              <a:buNone/>
            </a:pPr>
            <a:r>
              <a:rPr lang="en-US" sz="1200" dirty="0" smtClean="0"/>
              <a:t>Division </a:t>
            </a:r>
            <a:r>
              <a:rPr lang="en-US" sz="1200" dirty="0"/>
              <a:t>Director</a:t>
            </a:r>
          </a:p>
        </p:txBody>
      </p:sp>
      <p:pic>
        <p:nvPicPr>
          <p:cNvPr id="553993" name="Picture 9" descr="freeman"/>
          <p:cNvPicPr>
            <a:picLocks noChangeAspect="1" noChangeArrowheads="1"/>
          </p:cNvPicPr>
          <p:nvPr/>
        </p:nvPicPr>
        <p:blipFill>
          <a:blip r:embed="rId6" cstate="print"/>
          <a:srcRect/>
          <a:stretch>
            <a:fillRect/>
          </a:stretch>
        </p:blipFill>
        <p:spPr bwMode="auto">
          <a:xfrm>
            <a:off x="457200" y="1447800"/>
            <a:ext cx="1155700" cy="1219200"/>
          </a:xfrm>
          <a:prstGeom prst="rect">
            <a:avLst/>
          </a:prstGeom>
          <a:noFill/>
        </p:spPr>
      </p:pic>
      <p:sp>
        <p:nvSpPr>
          <p:cNvPr id="553994" name="Rectangle 10"/>
          <p:cNvSpPr>
            <a:spLocks noChangeArrowheads="1"/>
          </p:cNvSpPr>
          <p:nvPr/>
        </p:nvSpPr>
        <p:spPr bwMode="auto">
          <a:xfrm>
            <a:off x="128850" y="2660075"/>
            <a:ext cx="1828800" cy="1149925"/>
          </a:xfrm>
          <a:prstGeom prst="rect">
            <a:avLst/>
          </a:prstGeom>
          <a:noFill/>
          <a:ln w="9525">
            <a:noFill/>
            <a:miter lim="800000"/>
            <a:headEnd/>
            <a:tailEnd/>
          </a:ln>
          <a:effectLst/>
        </p:spPr>
        <p:txBody>
          <a:bodyPr/>
          <a:lstStyle/>
          <a:p>
            <a:pPr marL="342900" indent="-342900">
              <a:lnSpc>
                <a:spcPct val="80000"/>
              </a:lnSpc>
              <a:spcBef>
                <a:spcPct val="20000"/>
              </a:spcBef>
              <a:buClr>
                <a:srgbClr val="333399"/>
              </a:buClr>
              <a:buSzPct val="60000"/>
              <a:buFont typeface="Wingdings" pitchFamily="2" charset="2"/>
              <a:buNone/>
            </a:pPr>
            <a:r>
              <a:rPr lang="en-US" sz="1200" dirty="0"/>
              <a:t>2003 Keynote:</a:t>
            </a:r>
          </a:p>
          <a:p>
            <a:pPr marL="342900" indent="-342900">
              <a:lnSpc>
                <a:spcPct val="60000"/>
              </a:lnSpc>
              <a:spcBef>
                <a:spcPct val="20000"/>
              </a:spcBef>
              <a:buClr>
                <a:srgbClr val="333399"/>
              </a:buClr>
              <a:buSzPct val="60000"/>
              <a:buFont typeface="Wingdings" pitchFamily="2" charset="2"/>
              <a:buNone/>
            </a:pPr>
            <a:r>
              <a:rPr lang="en-US" sz="1200" dirty="0"/>
              <a:t>Peter Freeman</a:t>
            </a:r>
          </a:p>
          <a:p>
            <a:pPr marL="342900" indent="-342900">
              <a:lnSpc>
                <a:spcPct val="70000"/>
              </a:lnSpc>
              <a:spcBef>
                <a:spcPct val="20000"/>
              </a:spcBef>
              <a:buClr>
                <a:srgbClr val="333399"/>
              </a:buClr>
              <a:buSzPct val="60000"/>
              <a:buFont typeface="Wingdings" pitchFamily="2" charset="2"/>
              <a:buNone/>
            </a:pPr>
            <a:r>
              <a:rPr lang="en-US" sz="1200" dirty="0" smtClean="0"/>
              <a:t>NSF</a:t>
            </a:r>
          </a:p>
          <a:p>
            <a:pPr marL="342900" indent="-342900">
              <a:lnSpc>
                <a:spcPct val="70000"/>
              </a:lnSpc>
              <a:spcBef>
                <a:spcPct val="20000"/>
              </a:spcBef>
              <a:buClr>
                <a:srgbClr val="333399"/>
              </a:buClr>
              <a:buSzPct val="60000"/>
              <a:buFont typeface="Wingdings" pitchFamily="2" charset="2"/>
              <a:buNone/>
            </a:pPr>
            <a:r>
              <a:rPr lang="en-US" sz="1200" dirty="0" smtClean="0"/>
              <a:t>Computer &amp; </a:t>
            </a:r>
            <a:r>
              <a:rPr lang="en-US" sz="1200" dirty="0"/>
              <a:t>Information</a:t>
            </a:r>
          </a:p>
          <a:p>
            <a:pPr marL="342900" indent="-342900">
              <a:lnSpc>
                <a:spcPct val="70000"/>
              </a:lnSpc>
              <a:spcBef>
                <a:spcPct val="20000"/>
              </a:spcBef>
              <a:buClr>
                <a:srgbClr val="333399"/>
              </a:buClr>
              <a:buSzPct val="60000"/>
              <a:buFont typeface="Wingdings" pitchFamily="2" charset="2"/>
              <a:buNone/>
            </a:pPr>
            <a:r>
              <a:rPr lang="en-US" sz="1200" dirty="0"/>
              <a:t>Science </a:t>
            </a:r>
            <a:r>
              <a:rPr lang="en-US" sz="1200" dirty="0" smtClean="0"/>
              <a:t>&amp; </a:t>
            </a:r>
            <a:r>
              <a:rPr lang="en-US" sz="1200" dirty="0"/>
              <a:t>Engineering</a:t>
            </a:r>
          </a:p>
          <a:p>
            <a:pPr marL="342900" indent="-342900">
              <a:lnSpc>
                <a:spcPct val="70000"/>
              </a:lnSpc>
              <a:spcBef>
                <a:spcPct val="20000"/>
              </a:spcBef>
              <a:buClr>
                <a:srgbClr val="333399"/>
              </a:buClr>
              <a:buSzPct val="60000"/>
              <a:buFont typeface="Wingdings" pitchFamily="2" charset="2"/>
              <a:buNone/>
            </a:pPr>
            <a:r>
              <a:rPr lang="en-US" sz="1200" dirty="0"/>
              <a:t>Assistant Director</a:t>
            </a:r>
          </a:p>
        </p:txBody>
      </p:sp>
      <p:pic>
        <p:nvPicPr>
          <p:cNvPr id="553995" name="Picture 11" descr="brooks"/>
          <p:cNvPicPr>
            <a:picLocks noChangeAspect="1" noChangeArrowheads="1"/>
          </p:cNvPicPr>
          <p:nvPr/>
        </p:nvPicPr>
        <p:blipFill>
          <a:blip r:embed="rId7" cstate="print"/>
          <a:srcRect/>
          <a:stretch>
            <a:fillRect/>
          </a:stretch>
        </p:blipFill>
        <p:spPr bwMode="auto">
          <a:xfrm>
            <a:off x="3352800" y="1447800"/>
            <a:ext cx="1143000" cy="1434353"/>
          </a:xfrm>
          <a:prstGeom prst="rect">
            <a:avLst/>
          </a:prstGeom>
          <a:noFill/>
        </p:spPr>
      </p:pic>
      <p:sp>
        <p:nvSpPr>
          <p:cNvPr id="553996" name="Rectangle 12"/>
          <p:cNvSpPr>
            <a:spLocks noChangeArrowheads="1"/>
          </p:cNvSpPr>
          <p:nvPr/>
        </p:nvSpPr>
        <p:spPr bwMode="auto">
          <a:xfrm>
            <a:off x="3276600" y="2878975"/>
            <a:ext cx="1371600" cy="914400"/>
          </a:xfrm>
          <a:prstGeom prst="rect">
            <a:avLst/>
          </a:prstGeom>
          <a:noFill/>
          <a:ln w="9525">
            <a:noFill/>
            <a:miter lim="800000"/>
            <a:headEnd/>
            <a:tailEnd/>
          </a:ln>
          <a:effectLst/>
        </p:spPr>
        <p:txBody>
          <a:bodyPr/>
          <a:lstStyle/>
          <a:p>
            <a:pPr marL="342900" indent="-342900">
              <a:lnSpc>
                <a:spcPct val="80000"/>
              </a:lnSpc>
              <a:spcBef>
                <a:spcPct val="20000"/>
              </a:spcBef>
              <a:buClr>
                <a:srgbClr val="333399"/>
              </a:buClr>
              <a:buSzPct val="60000"/>
              <a:buFont typeface="Wingdings" pitchFamily="2" charset="2"/>
              <a:buNone/>
            </a:pPr>
            <a:r>
              <a:rPr lang="en-US" sz="1200" dirty="0"/>
              <a:t>2005 Keynote:</a:t>
            </a:r>
          </a:p>
          <a:p>
            <a:pPr marL="342900" indent="-342900">
              <a:lnSpc>
                <a:spcPct val="70000"/>
              </a:lnSpc>
              <a:spcBef>
                <a:spcPct val="20000"/>
              </a:spcBef>
              <a:buClr>
                <a:srgbClr val="333399"/>
              </a:buClr>
              <a:buSzPct val="60000"/>
              <a:buFont typeface="Wingdings" pitchFamily="2" charset="2"/>
              <a:buNone/>
            </a:pPr>
            <a:r>
              <a:rPr lang="en-US" sz="1200" dirty="0"/>
              <a:t>Walt Brooks</a:t>
            </a:r>
          </a:p>
          <a:p>
            <a:pPr marL="342900" indent="-342900">
              <a:lnSpc>
                <a:spcPct val="70000"/>
              </a:lnSpc>
              <a:spcBef>
                <a:spcPct val="20000"/>
              </a:spcBef>
              <a:buClr>
                <a:srgbClr val="333399"/>
              </a:buClr>
              <a:buSzPct val="60000"/>
              <a:buFont typeface="Wingdings" pitchFamily="2" charset="2"/>
              <a:buNone/>
            </a:pPr>
            <a:r>
              <a:rPr lang="en-US" sz="1200" dirty="0"/>
              <a:t>NASA Advanced</a:t>
            </a:r>
          </a:p>
          <a:p>
            <a:pPr marL="342900" indent="-342900">
              <a:lnSpc>
                <a:spcPct val="70000"/>
              </a:lnSpc>
              <a:spcBef>
                <a:spcPct val="20000"/>
              </a:spcBef>
              <a:buClr>
                <a:srgbClr val="333399"/>
              </a:buClr>
              <a:buSzPct val="60000"/>
              <a:buFont typeface="Wingdings" pitchFamily="2" charset="2"/>
              <a:buNone/>
            </a:pPr>
            <a:r>
              <a:rPr lang="en-US" sz="1200" dirty="0"/>
              <a:t>Supercomputing</a:t>
            </a:r>
          </a:p>
          <a:p>
            <a:pPr marL="342900" indent="-342900">
              <a:lnSpc>
                <a:spcPct val="70000"/>
              </a:lnSpc>
              <a:spcBef>
                <a:spcPct val="20000"/>
              </a:spcBef>
              <a:buClr>
                <a:srgbClr val="333399"/>
              </a:buClr>
              <a:buSzPct val="60000"/>
              <a:buFont typeface="Wingdings" pitchFamily="2" charset="2"/>
              <a:buNone/>
            </a:pPr>
            <a:r>
              <a:rPr lang="en-US" sz="1200" dirty="0"/>
              <a:t>Division Director</a:t>
            </a:r>
          </a:p>
        </p:txBody>
      </p:sp>
      <p:pic>
        <p:nvPicPr>
          <p:cNvPr id="553997" name="Picture 13" descr="boisseau"/>
          <p:cNvPicPr>
            <a:picLocks noChangeAspect="1" noChangeArrowheads="1"/>
          </p:cNvPicPr>
          <p:nvPr/>
        </p:nvPicPr>
        <p:blipFill>
          <a:blip r:embed="rId8" cstate="print"/>
          <a:srcRect/>
          <a:stretch>
            <a:fillRect/>
          </a:stretch>
        </p:blipFill>
        <p:spPr bwMode="auto">
          <a:xfrm>
            <a:off x="5943600" y="1447800"/>
            <a:ext cx="1087438" cy="1447800"/>
          </a:xfrm>
          <a:prstGeom prst="rect">
            <a:avLst/>
          </a:prstGeom>
          <a:noFill/>
        </p:spPr>
      </p:pic>
      <p:sp>
        <p:nvSpPr>
          <p:cNvPr id="553998" name="Rectangle 14"/>
          <p:cNvSpPr>
            <a:spLocks noChangeArrowheads="1"/>
          </p:cNvSpPr>
          <p:nvPr/>
        </p:nvSpPr>
        <p:spPr bwMode="auto">
          <a:xfrm>
            <a:off x="5791200" y="2895600"/>
            <a:ext cx="1371600" cy="1066800"/>
          </a:xfrm>
          <a:prstGeom prst="rect">
            <a:avLst/>
          </a:prstGeom>
          <a:noFill/>
          <a:ln w="9525">
            <a:noFill/>
            <a:miter lim="800000"/>
            <a:headEnd/>
            <a:tailEnd/>
          </a:ln>
          <a:effectLst/>
        </p:spPr>
        <p:txBody>
          <a:bodyPr/>
          <a:lstStyle/>
          <a:p>
            <a:pPr marL="342900" indent="-342900">
              <a:lnSpc>
                <a:spcPct val="80000"/>
              </a:lnSpc>
              <a:spcBef>
                <a:spcPct val="20000"/>
              </a:spcBef>
              <a:buClr>
                <a:srgbClr val="333399"/>
              </a:buClr>
              <a:buSzPct val="60000"/>
              <a:buFont typeface="Wingdings" pitchFamily="2" charset="2"/>
              <a:buNone/>
            </a:pPr>
            <a:r>
              <a:rPr lang="en-US" sz="1200" dirty="0"/>
              <a:t>2007 Keynote:</a:t>
            </a:r>
          </a:p>
          <a:p>
            <a:pPr marL="342900" indent="-342900">
              <a:lnSpc>
                <a:spcPct val="70000"/>
              </a:lnSpc>
              <a:spcBef>
                <a:spcPct val="20000"/>
              </a:spcBef>
              <a:buClr>
                <a:srgbClr val="333399"/>
              </a:buClr>
              <a:buSzPct val="60000"/>
              <a:buFont typeface="Wingdings" pitchFamily="2" charset="2"/>
              <a:buNone/>
            </a:pPr>
            <a:r>
              <a:rPr lang="en-US" sz="1200" dirty="0"/>
              <a:t>Jay </a:t>
            </a:r>
            <a:r>
              <a:rPr lang="en-US" sz="1200" dirty="0" err="1"/>
              <a:t>Boisseau</a:t>
            </a:r>
            <a:endParaRPr lang="en-US" sz="1200" dirty="0"/>
          </a:p>
          <a:p>
            <a:pPr marL="342900" indent="-342900">
              <a:lnSpc>
                <a:spcPct val="70000"/>
              </a:lnSpc>
              <a:spcBef>
                <a:spcPct val="20000"/>
              </a:spcBef>
              <a:buClr>
                <a:srgbClr val="333399"/>
              </a:buClr>
              <a:buSzPct val="60000"/>
              <a:buFont typeface="Wingdings" pitchFamily="2" charset="2"/>
              <a:buNone/>
            </a:pPr>
            <a:r>
              <a:rPr lang="en-US" sz="1200" dirty="0"/>
              <a:t>Director</a:t>
            </a:r>
          </a:p>
          <a:p>
            <a:pPr marL="342900" indent="-342900">
              <a:lnSpc>
                <a:spcPct val="70000"/>
              </a:lnSpc>
              <a:spcBef>
                <a:spcPct val="20000"/>
              </a:spcBef>
              <a:buClr>
                <a:srgbClr val="333399"/>
              </a:buClr>
              <a:buSzPct val="60000"/>
              <a:buFont typeface="Wingdings" pitchFamily="2" charset="2"/>
              <a:buNone/>
            </a:pPr>
            <a:r>
              <a:rPr lang="en-US" sz="1200" dirty="0"/>
              <a:t>Texas Advanced</a:t>
            </a:r>
          </a:p>
          <a:p>
            <a:pPr marL="342900" indent="-342900">
              <a:lnSpc>
                <a:spcPct val="70000"/>
              </a:lnSpc>
              <a:spcBef>
                <a:spcPct val="20000"/>
              </a:spcBef>
              <a:buClr>
                <a:srgbClr val="333399"/>
              </a:buClr>
              <a:buSzPct val="60000"/>
              <a:buFont typeface="Wingdings" pitchFamily="2" charset="2"/>
              <a:buNone/>
            </a:pPr>
            <a:r>
              <a:rPr lang="en-US" sz="1200" dirty="0"/>
              <a:t>Computing Center</a:t>
            </a:r>
          </a:p>
          <a:p>
            <a:pPr marL="342900" indent="-342900">
              <a:lnSpc>
                <a:spcPct val="70000"/>
              </a:lnSpc>
              <a:spcBef>
                <a:spcPct val="20000"/>
              </a:spcBef>
              <a:buClr>
                <a:srgbClr val="333399"/>
              </a:buClr>
              <a:buSzPct val="60000"/>
              <a:buFont typeface="Wingdings" pitchFamily="2" charset="2"/>
              <a:buNone/>
            </a:pPr>
            <a:r>
              <a:rPr lang="en-US" sz="1200" dirty="0"/>
              <a:t>U. Texas Austin</a:t>
            </a:r>
          </a:p>
        </p:txBody>
      </p:sp>
      <p:pic>
        <p:nvPicPr>
          <p:cNvPr id="554000" name="Picture 16" descr="jose_munoz"/>
          <p:cNvPicPr>
            <a:picLocks noChangeAspect="1" noChangeArrowheads="1"/>
          </p:cNvPicPr>
          <p:nvPr/>
        </p:nvPicPr>
        <p:blipFill>
          <a:blip r:embed="rId9" cstate="print"/>
          <a:srcRect/>
          <a:stretch>
            <a:fillRect/>
          </a:stretch>
        </p:blipFill>
        <p:spPr bwMode="auto">
          <a:xfrm>
            <a:off x="7086601" y="1447800"/>
            <a:ext cx="1143000" cy="1495746"/>
          </a:xfrm>
          <a:prstGeom prst="rect">
            <a:avLst/>
          </a:prstGeom>
          <a:noFill/>
        </p:spPr>
      </p:pic>
      <p:sp>
        <p:nvSpPr>
          <p:cNvPr id="554001" name="Text Box 17"/>
          <p:cNvSpPr txBox="1">
            <a:spLocks noChangeArrowheads="1"/>
          </p:cNvSpPr>
          <p:nvPr/>
        </p:nvSpPr>
        <p:spPr bwMode="auto">
          <a:xfrm>
            <a:off x="6950825" y="2912225"/>
            <a:ext cx="1524000" cy="1126462"/>
          </a:xfrm>
          <a:prstGeom prst="rect">
            <a:avLst/>
          </a:prstGeom>
          <a:noFill/>
          <a:ln w="9525">
            <a:noFill/>
            <a:miter lim="800000"/>
            <a:headEnd/>
            <a:tailEnd/>
          </a:ln>
          <a:effectLst/>
        </p:spPr>
        <p:txBody>
          <a:bodyPr>
            <a:spAutoFit/>
          </a:bodyPr>
          <a:lstStyle/>
          <a:p>
            <a:pPr>
              <a:lnSpc>
                <a:spcPct val="80000"/>
              </a:lnSpc>
              <a:spcBef>
                <a:spcPct val="50000"/>
              </a:spcBef>
            </a:pPr>
            <a:r>
              <a:rPr lang="en-US" sz="1200" dirty="0"/>
              <a:t>2008 Keynote: </a:t>
            </a:r>
            <a:r>
              <a:rPr lang="en-US" sz="1200" dirty="0" smtClean="0"/>
              <a:t>    Jos</a:t>
            </a:r>
            <a:r>
              <a:rPr lang="en-US" sz="1200" dirty="0" smtClean="0">
                <a:cs typeface="Times New Roman" pitchFamily="18" charset="0"/>
              </a:rPr>
              <a:t>é </a:t>
            </a:r>
            <a:r>
              <a:rPr lang="en-US" sz="1200" dirty="0">
                <a:cs typeface="Times New Roman" pitchFamily="18" charset="0"/>
              </a:rPr>
              <a:t>Munoz </a:t>
            </a:r>
            <a:r>
              <a:rPr lang="en-US" sz="1200" dirty="0" smtClean="0">
                <a:cs typeface="Times New Roman" pitchFamily="18" charset="0"/>
              </a:rPr>
              <a:t>    Deputy </a:t>
            </a:r>
            <a:r>
              <a:rPr lang="en-US" sz="1200" dirty="0">
                <a:cs typeface="Times New Roman" pitchFamily="18" charset="0"/>
              </a:rPr>
              <a:t>Office Director/ Senior Scientific Advisor </a:t>
            </a:r>
            <a:r>
              <a:rPr lang="en-US" sz="1200" dirty="0" smtClean="0">
                <a:cs typeface="Times New Roman" pitchFamily="18" charset="0"/>
              </a:rPr>
              <a:t>NSF Office </a:t>
            </a:r>
            <a:r>
              <a:rPr lang="en-US" sz="1200" dirty="0">
                <a:cs typeface="Times New Roman" pitchFamily="18" charset="0"/>
              </a:rPr>
              <a:t>of </a:t>
            </a:r>
            <a:r>
              <a:rPr lang="en-US" sz="1200" dirty="0" smtClean="0">
                <a:cs typeface="Times New Roman" pitchFamily="18" charset="0"/>
              </a:rPr>
              <a:t>Cyberinfrastructure</a:t>
            </a:r>
            <a:endParaRPr lang="en-US" sz="1200" dirty="0">
              <a:cs typeface="Times New Roman" pitchFamily="18" charset="0"/>
            </a:endParaRPr>
          </a:p>
        </p:txBody>
      </p:sp>
      <p:sp>
        <p:nvSpPr>
          <p:cNvPr id="554003" name="Text Box 19"/>
          <p:cNvSpPr txBox="1">
            <a:spLocks noChangeArrowheads="1"/>
          </p:cNvSpPr>
          <p:nvPr/>
        </p:nvSpPr>
        <p:spPr bwMode="auto">
          <a:xfrm>
            <a:off x="278475" y="4953000"/>
            <a:ext cx="1447800" cy="1089529"/>
          </a:xfrm>
          <a:prstGeom prst="rect">
            <a:avLst/>
          </a:prstGeom>
          <a:noFill/>
          <a:ln w="9525">
            <a:noFill/>
            <a:miter lim="800000"/>
            <a:headEnd/>
            <a:tailEnd/>
          </a:ln>
          <a:effectLst/>
        </p:spPr>
        <p:txBody>
          <a:bodyPr wrap="square">
            <a:spAutoFit/>
          </a:bodyPr>
          <a:lstStyle/>
          <a:p>
            <a:pPr>
              <a:lnSpc>
                <a:spcPct val="90000"/>
              </a:lnSpc>
              <a:spcBef>
                <a:spcPct val="50000"/>
              </a:spcBef>
            </a:pPr>
            <a:r>
              <a:rPr lang="en-US" sz="1200" dirty="0"/>
              <a:t>2009 Keynote: Douglass </a:t>
            </a:r>
            <a:r>
              <a:rPr lang="en-US" sz="1200" dirty="0" smtClean="0"/>
              <a:t>Post  Chief </a:t>
            </a:r>
            <a:r>
              <a:rPr lang="en-US" sz="1200" dirty="0"/>
              <a:t>Scientist         US Dept of Defense       HPC Modernization Program</a:t>
            </a:r>
          </a:p>
        </p:txBody>
      </p:sp>
      <p:grpSp>
        <p:nvGrpSpPr>
          <p:cNvPr id="3" name="Group 25"/>
          <p:cNvGrpSpPr/>
          <p:nvPr/>
        </p:nvGrpSpPr>
        <p:grpSpPr>
          <a:xfrm>
            <a:off x="4749800" y="4914900"/>
            <a:ext cx="4271963" cy="1255879"/>
            <a:chOff x="3505200" y="4572001"/>
            <a:chExt cx="4495800" cy="1255879"/>
          </a:xfrm>
        </p:grpSpPr>
        <p:sp>
          <p:nvSpPr>
            <p:cNvPr id="553999" name="Text Box 15"/>
            <p:cNvSpPr txBox="1">
              <a:spLocks noChangeArrowheads="1"/>
            </p:cNvSpPr>
            <p:nvPr/>
          </p:nvSpPr>
          <p:spPr bwMode="auto">
            <a:xfrm>
              <a:off x="3581400" y="4572001"/>
              <a:ext cx="4343400" cy="987963"/>
            </a:xfrm>
            <a:prstGeom prst="rect">
              <a:avLst/>
            </a:prstGeom>
            <a:noFill/>
            <a:ln w="9525">
              <a:noFill/>
              <a:miter lim="800000"/>
              <a:headEnd/>
              <a:tailEnd/>
            </a:ln>
            <a:effectLst/>
          </p:spPr>
          <p:txBody>
            <a:bodyPr wrap="square">
              <a:spAutoFit/>
            </a:bodyPr>
            <a:lstStyle/>
            <a:p>
              <a:pPr>
                <a:lnSpc>
                  <a:spcPct val="60000"/>
                </a:lnSpc>
                <a:spcBef>
                  <a:spcPct val="50000"/>
                </a:spcBef>
              </a:pPr>
              <a:r>
                <a:rPr lang="en-US" sz="2200" b="1" dirty="0">
                  <a:solidFill>
                    <a:schemeClr val="bg1"/>
                  </a:solidFill>
                  <a:effectLst>
                    <a:outerShdw blurRad="38100" dist="38100" dir="2700000" algn="tl">
                      <a:srgbClr val="000000">
                        <a:alpha val="43137"/>
                      </a:srgbClr>
                    </a:outerShdw>
                  </a:effectLst>
                </a:rPr>
                <a:t>F</a:t>
              </a:r>
              <a:r>
                <a:rPr lang="en-US" sz="2200" b="1" dirty="0">
                  <a:effectLst>
                    <a:outerShdw blurRad="38100" dist="38100" dir="2700000" algn="tl">
                      <a:srgbClr val="000000">
                        <a:alpha val="43137"/>
                      </a:srgbClr>
                    </a:outerShdw>
                  </a:effectLst>
                </a:rPr>
                <a:t>REE! Wed Oct </a:t>
              </a:r>
              <a:r>
                <a:rPr lang="en-US" sz="2200" b="1" dirty="0" smtClean="0">
                  <a:effectLst>
                    <a:outerShdw blurRad="38100" dist="38100" dir="2700000" algn="tl">
                      <a:srgbClr val="000000">
                        <a:alpha val="43137"/>
                      </a:srgbClr>
                    </a:outerShdw>
                  </a:effectLst>
                </a:rPr>
                <a:t>2 2013 @ </a:t>
              </a:r>
              <a:r>
                <a:rPr lang="en-US" sz="2200" b="1" dirty="0">
                  <a:effectLst>
                    <a:outerShdw blurRad="38100" dist="38100" dir="2700000" algn="tl">
                      <a:srgbClr val="000000">
                        <a:alpha val="43137"/>
                      </a:srgbClr>
                    </a:outerShdw>
                  </a:effectLst>
                </a:rPr>
                <a:t>OU</a:t>
              </a:r>
            </a:p>
            <a:p>
              <a:pPr>
                <a:lnSpc>
                  <a:spcPct val="30000"/>
                </a:lnSpc>
                <a:spcBef>
                  <a:spcPct val="50000"/>
                </a:spcBef>
              </a:pPr>
              <a:r>
                <a:rPr lang="en-US" dirty="0">
                  <a:solidFill>
                    <a:schemeClr val="bg1"/>
                  </a:solidFill>
                </a:rPr>
                <a:t>Over 235 </a:t>
              </a:r>
              <a:r>
                <a:rPr lang="en-US" dirty="0" smtClean="0">
                  <a:solidFill>
                    <a:schemeClr val="bg1"/>
                  </a:solidFill>
                </a:rPr>
                <a:t>registra2ons </a:t>
              </a:r>
              <a:r>
                <a:rPr lang="en-US" dirty="0">
                  <a:solidFill>
                    <a:schemeClr val="bg1"/>
                  </a:solidFill>
                </a:rPr>
                <a:t>already!</a:t>
              </a:r>
            </a:p>
            <a:p>
              <a:pPr>
                <a:lnSpc>
                  <a:spcPct val="80000"/>
                </a:lnSpc>
                <a:spcBef>
                  <a:spcPct val="50000"/>
                </a:spcBef>
              </a:pPr>
              <a:r>
                <a:rPr lang="en-US" sz="1400" dirty="0">
                  <a:solidFill>
                    <a:schemeClr val="bg1"/>
                  </a:solidFill>
                </a:rPr>
                <a:t>Over 150 in the first day, over 200 in the first week, over 225 in the first month.</a:t>
              </a:r>
            </a:p>
          </p:txBody>
        </p:sp>
        <p:sp>
          <p:nvSpPr>
            <p:cNvPr id="554004" name="Text Box 20"/>
            <p:cNvSpPr txBox="1">
              <a:spLocks noChangeArrowheads="1"/>
            </p:cNvSpPr>
            <p:nvPr/>
          </p:nvSpPr>
          <p:spPr bwMode="auto">
            <a:xfrm>
              <a:off x="3905865" y="4800601"/>
              <a:ext cx="3696928" cy="276999"/>
            </a:xfrm>
            <a:prstGeom prst="rect">
              <a:avLst/>
            </a:prstGeom>
            <a:noFill/>
            <a:ln w="9525">
              <a:noFill/>
              <a:miter lim="800000"/>
              <a:headEnd/>
              <a:tailEnd/>
            </a:ln>
            <a:effectLst/>
          </p:spPr>
          <p:txBody>
            <a:bodyPr wrap="square">
              <a:spAutoFit/>
            </a:bodyPr>
            <a:lstStyle/>
            <a:p>
              <a:pPr>
                <a:spcBef>
                  <a:spcPct val="50000"/>
                </a:spcBef>
              </a:pPr>
              <a:r>
                <a:rPr lang="en-US" sz="1200" b="1" dirty="0" smtClean="0">
                  <a:solidFill>
                    <a:schemeClr val="hlink"/>
                  </a:solidFill>
                  <a:latin typeface="Courier New" pitchFamily="49" charset="0"/>
                  <a:hlinkClick r:id="rId10"/>
                </a:rPr>
                <a:t>http://symposium2013.oscer.ou.edu/</a:t>
              </a:r>
              <a:endParaRPr lang="en-US" sz="1200" b="1" dirty="0">
                <a:solidFill>
                  <a:schemeClr val="hlink"/>
                </a:solidFill>
                <a:latin typeface="Courier New" pitchFamily="49" charset="0"/>
              </a:endParaRPr>
            </a:p>
          </p:txBody>
        </p:sp>
        <p:sp>
          <p:nvSpPr>
            <p:cNvPr id="554005" name="Text Box 21"/>
            <p:cNvSpPr txBox="1">
              <a:spLocks noChangeArrowheads="1"/>
            </p:cNvSpPr>
            <p:nvPr/>
          </p:nvSpPr>
          <p:spPr bwMode="auto">
            <a:xfrm>
              <a:off x="3505200" y="5029200"/>
              <a:ext cx="4495800" cy="798680"/>
            </a:xfrm>
            <a:prstGeom prst="rect">
              <a:avLst/>
            </a:prstGeom>
            <a:noFill/>
            <a:ln w="9525">
              <a:noFill/>
              <a:miter lim="800000"/>
              <a:headEnd/>
              <a:tailEnd/>
            </a:ln>
            <a:effectLst/>
          </p:spPr>
          <p:txBody>
            <a:bodyPr wrap="square">
              <a:spAutoFit/>
            </a:bodyPr>
            <a:lstStyle/>
            <a:p>
              <a:pPr>
                <a:spcBef>
                  <a:spcPts val="0"/>
                </a:spcBef>
              </a:pPr>
              <a:r>
                <a:rPr lang="en-US" sz="1700" b="1" dirty="0" smtClean="0"/>
                <a:t>Reception/Poster Session</a:t>
              </a:r>
            </a:p>
            <a:p>
              <a:pPr>
                <a:spcBef>
                  <a:spcPts val="0"/>
                </a:spcBef>
              </a:pPr>
              <a:r>
                <a:rPr lang="en-US" sz="1700" b="1" dirty="0" smtClean="0"/>
                <a:t>Tue </a:t>
              </a:r>
              <a:r>
                <a:rPr lang="en-US" sz="1700" b="1" dirty="0"/>
                <a:t>Oct </a:t>
              </a:r>
              <a:r>
                <a:rPr lang="en-US" sz="1700" b="1" dirty="0" smtClean="0"/>
                <a:t>1 2013 </a:t>
              </a:r>
              <a:r>
                <a:rPr lang="en-US" sz="1700" b="1" dirty="0"/>
                <a:t>@ </a:t>
              </a:r>
              <a:r>
                <a:rPr lang="en-US" sz="1700" b="1" dirty="0" smtClean="0"/>
                <a:t>OU</a:t>
              </a:r>
              <a:endParaRPr lang="en-US" sz="1700" b="1" dirty="0"/>
            </a:p>
            <a:p>
              <a:pPr>
                <a:lnSpc>
                  <a:spcPct val="20000"/>
                </a:lnSpc>
                <a:spcBef>
                  <a:spcPct val="50000"/>
                </a:spcBef>
              </a:pPr>
              <a:r>
                <a:rPr lang="en-US" sz="1700" b="1" dirty="0" smtClean="0"/>
                <a:t>Symposium </a:t>
              </a:r>
              <a:r>
                <a:rPr lang="en-US" sz="1700" b="1" dirty="0"/>
                <a:t>Wed Oct </a:t>
              </a:r>
              <a:r>
                <a:rPr lang="en-US" sz="1700" b="1" dirty="0" smtClean="0"/>
                <a:t>2 2013 </a:t>
              </a:r>
              <a:r>
                <a:rPr lang="en-US" sz="1700" b="1" dirty="0"/>
                <a:t>@ </a:t>
              </a:r>
              <a:r>
                <a:rPr lang="en-US" sz="1700" b="1" dirty="0" smtClean="0"/>
                <a:t>OU</a:t>
              </a:r>
            </a:p>
          </p:txBody>
        </p:sp>
      </p:grpSp>
      <p:pic>
        <p:nvPicPr>
          <p:cNvPr id="554006" name="Picture 22" descr="post_douglass"/>
          <p:cNvPicPr>
            <a:picLocks noChangeAspect="1" noChangeArrowheads="1"/>
          </p:cNvPicPr>
          <p:nvPr/>
        </p:nvPicPr>
        <p:blipFill>
          <a:blip r:embed="rId11" cstate="print"/>
          <a:srcRect/>
          <a:stretch>
            <a:fillRect/>
          </a:stretch>
        </p:blipFill>
        <p:spPr bwMode="auto">
          <a:xfrm>
            <a:off x="457200" y="3657599"/>
            <a:ext cx="1066800" cy="1332113"/>
          </a:xfrm>
          <a:prstGeom prst="rect">
            <a:avLst/>
          </a:prstGeom>
          <a:noFill/>
        </p:spPr>
      </p:pic>
      <p:pic>
        <p:nvPicPr>
          <p:cNvPr id="79874" name="Picture 2"/>
          <p:cNvPicPr>
            <a:picLocks noChangeAspect="1" noChangeArrowheads="1"/>
          </p:cNvPicPr>
          <p:nvPr/>
        </p:nvPicPr>
        <p:blipFill>
          <a:blip r:embed="rId12" cstate="print"/>
          <a:srcRect/>
          <a:stretch>
            <a:fillRect/>
          </a:stretch>
        </p:blipFill>
        <p:spPr bwMode="auto">
          <a:xfrm>
            <a:off x="1749991" y="3671047"/>
            <a:ext cx="1033550" cy="1322944"/>
          </a:xfrm>
          <a:prstGeom prst="rect">
            <a:avLst/>
          </a:prstGeom>
          <a:noFill/>
          <a:ln w="9525">
            <a:noFill/>
            <a:miter lim="800000"/>
            <a:headEnd/>
            <a:tailEnd/>
          </a:ln>
        </p:spPr>
      </p:pic>
      <p:sp>
        <p:nvSpPr>
          <p:cNvPr id="27" name="Text Box 19"/>
          <p:cNvSpPr txBox="1">
            <a:spLocks noChangeArrowheads="1"/>
          </p:cNvSpPr>
          <p:nvPr/>
        </p:nvSpPr>
        <p:spPr bwMode="auto">
          <a:xfrm>
            <a:off x="1568823" y="5029200"/>
            <a:ext cx="1447800" cy="923330"/>
          </a:xfrm>
          <a:prstGeom prst="rect">
            <a:avLst/>
          </a:prstGeom>
          <a:noFill/>
          <a:ln w="9525">
            <a:noFill/>
            <a:miter lim="800000"/>
            <a:headEnd/>
            <a:tailEnd/>
          </a:ln>
          <a:effectLst/>
        </p:spPr>
        <p:txBody>
          <a:bodyPr wrap="square">
            <a:spAutoFit/>
          </a:bodyPr>
          <a:lstStyle/>
          <a:p>
            <a:pPr>
              <a:lnSpc>
                <a:spcPct val="90000"/>
              </a:lnSpc>
              <a:spcBef>
                <a:spcPct val="50000"/>
              </a:spcBef>
            </a:pPr>
            <a:r>
              <a:rPr lang="en-US" sz="1200" dirty="0" smtClean="0"/>
              <a:t>2010 </a:t>
            </a:r>
            <a:r>
              <a:rPr lang="en-US" sz="1200" dirty="0"/>
              <a:t>Keynote: </a:t>
            </a:r>
            <a:r>
              <a:rPr lang="en-US" sz="1200" dirty="0" smtClean="0"/>
              <a:t>Horst Simon  Deputy Director         Lawrence Berkeley National Laboratory</a:t>
            </a:r>
            <a:endParaRPr lang="en-US" sz="1200" dirty="0"/>
          </a:p>
        </p:txBody>
      </p:sp>
      <p:sp>
        <p:nvSpPr>
          <p:cNvPr id="30" name="TextBox 29"/>
          <p:cNvSpPr txBox="1"/>
          <p:nvPr/>
        </p:nvSpPr>
        <p:spPr>
          <a:xfrm>
            <a:off x="5664200" y="4045803"/>
            <a:ext cx="2565400" cy="830997"/>
          </a:xfrm>
          <a:prstGeom prst="rect">
            <a:avLst/>
          </a:prstGeom>
          <a:noFill/>
        </p:spPr>
        <p:txBody>
          <a:bodyPr wrap="square" rtlCol="0">
            <a:spAutoFit/>
          </a:bodyPr>
          <a:lstStyle/>
          <a:p>
            <a:r>
              <a:rPr lang="en-US" sz="2400" b="1" dirty="0" smtClean="0"/>
              <a:t>2013 Keynote     to be announced!</a:t>
            </a:r>
            <a:endParaRPr lang="en-US" sz="2400" b="1" dirty="0"/>
          </a:p>
        </p:txBody>
      </p:sp>
      <p:sp>
        <p:nvSpPr>
          <p:cNvPr id="31" name="Footer Placeholder 3"/>
          <p:cNvSpPr>
            <a:spLocks noGrp="1"/>
          </p:cNvSpPr>
          <p:nvPr>
            <p:ph type="ftr" sz="quarter" idx="10"/>
          </p:nvPr>
        </p:nvSpPr>
        <p:spPr>
          <a:xfrm>
            <a:off x="2633663" y="6172200"/>
            <a:ext cx="3995737" cy="457200"/>
          </a:xfrm>
          <a:noFill/>
        </p:spPr>
        <p:txBody>
          <a:bodyPr/>
          <a:lstStyle/>
          <a:p>
            <a:r>
              <a:rPr lang="en-US" dirty="0" smtClean="0"/>
              <a:t>Supercomputing in Plain </a:t>
            </a:r>
            <a:r>
              <a:rPr lang="en-US" dirty="0" smtClean="0"/>
              <a:t>English: Compilers</a:t>
            </a:r>
            <a:endParaRPr lang="en-US" dirty="0"/>
          </a:p>
          <a:p>
            <a:r>
              <a:rPr lang="en-US" dirty="0" smtClean="0"/>
              <a:t>Tue </a:t>
            </a:r>
            <a:r>
              <a:rPr lang="en-US" dirty="0" smtClean="0"/>
              <a:t>Feb 12 </a:t>
            </a:r>
            <a:r>
              <a:rPr lang="en-US" dirty="0" smtClean="0"/>
              <a:t>2013</a:t>
            </a:r>
            <a:endParaRPr lang="en-US" dirty="0"/>
          </a:p>
        </p:txBody>
      </p:sp>
      <p:pic>
        <p:nvPicPr>
          <p:cNvPr id="33" name="Picture 32" descr="schneider_barry_cropped.png"/>
          <p:cNvPicPr>
            <a:picLocks noChangeAspect="1"/>
          </p:cNvPicPr>
          <p:nvPr/>
        </p:nvPicPr>
        <p:blipFill>
          <a:blip r:embed="rId13" cstate="print"/>
          <a:stretch>
            <a:fillRect/>
          </a:stretch>
        </p:blipFill>
        <p:spPr>
          <a:xfrm>
            <a:off x="2819400" y="3733800"/>
            <a:ext cx="1067990" cy="1371600"/>
          </a:xfrm>
          <a:prstGeom prst="rect">
            <a:avLst/>
          </a:prstGeom>
        </p:spPr>
      </p:pic>
      <p:sp>
        <p:nvSpPr>
          <p:cNvPr id="34" name="Text Box 19"/>
          <p:cNvSpPr txBox="1">
            <a:spLocks noChangeArrowheads="1"/>
          </p:cNvSpPr>
          <p:nvPr/>
        </p:nvSpPr>
        <p:spPr bwMode="auto">
          <a:xfrm>
            <a:off x="2743200" y="5082182"/>
            <a:ext cx="1447800" cy="923330"/>
          </a:xfrm>
          <a:prstGeom prst="rect">
            <a:avLst/>
          </a:prstGeom>
          <a:noFill/>
          <a:ln w="9525">
            <a:noFill/>
            <a:miter lim="800000"/>
            <a:headEnd/>
            <a:tailEnd/>
          </a:ln>
          <a:effectLst/>
        </p:spPr>
        <p:txBody>
          <a:bodyPr wrap="square">
            <a:spAutoFit/>
          </a:bodyPr>
          <a:lstStyle/>
          <a:p>
            <a:pPr>
              <a:lnSpc>
                <a:spcPct val="90000"/>
              </a:lnSpc>
              <a:spcBef>
                <a:spcPct val="50000"/>
              </a:spcBef>
            </a:pPr>
            <a:r>
              <a:rPr lang="en-US" sz="1200" dirty="0" smtClean="0"/>
              <a:t>2011 </a:t>
            </a:r>
            <a:r>
              <a:rPr lang="en-US" sz="1200" dirty="0"/>
              <a:t>Keynote: </a:t>
            </a:r>
            <a:r>
              <a:rPr lang="en-US" sz="1200" dirty="0" smtClean="0"/>
              <a:t>Barry Schneider  Program Manager         National Science Foundation</a:t>
            </a:r>
            <a:endParaRPr lang="en-US" sz="1200" dirty="0"/>
          </a:p>
        </p:txBody>
      </p:sp>
      <p:sp>
        <p:nvSpPr>
          <p:cNvPr id="32" name="Text Box 19"/>
          <p:cNvSpPr txBox="1">
            <a:spLocks noChangeArrowheads="1"/>
          </p:cNvSpPr>
          <p:nvPr/>
        </p:nvSpPr>
        <p:spPr bwMode="auto">
          <a:xfrm>
            <a:off x="3962400" y="5133976"/>
            <a:ext cx="1447800" cy="1089529"/>
          </a:xfrm>
          <a:prstGeom prst="rect">
            <a:avLst/>
          </a:prstGeom>
          <a:noFill/>
          <a:ln w="9525">
            <a:noFill/>
            <a:miter lim="800000"/>
            <a:headEnd/>
            <a:tailEnd/>
          </a:ln>
          <a:effectLst/>
        </p:spPr>
        <p:txBody>
          <a:bodyPr wrap="square">
            <a:spAutoFit/>
          </a:bodyPr>
          <a:lstStyle/>
          <a:p>
            <a:pPr>
              <a:lnSpc>
                <a:spcPct val="90000"/>
              </a:lnSpc>
              <a:spcBef>
                <a:spcPct val="50000"/>
              </a:spcBef>
            </a:pPr>
            <a:r>
              <a:rPr lang="en-US" sz="1200" dirty="0" smtClean="0"/>
              <a:t>2012 </a:t>
            </a:r>
            <a:r>
              <a:rPr lang="en-US" sz="1200" dirty="0"/>
              <a:t>Keynote: </a:t>
            </a:r>
            <a:r>
              <a:rPr lang="en-US" sz="1200" dirty="0" smtClean="0"/>
              <a:t>Thom Dunning  Director        National Center for Supercomputing Applications</a:t>
            </a:r>
            <a:endParaRPr lang="en-US" sz="1200" dirty="0"/>
          </a:p>
        </p:txBody>
      </p:sp>
    </p:spTree>
    <p:custDataLst>
      <p:tags r:id="rId1"/>
    </p:custDataLst>
    <p:extLst>
      <p:ext uri="{BB962C8B-B14F-4D97-AF65-F5344CB8AC3E}">
        <p14:creationId xmlns:p14="http://schemas.microsoft.com/office/powerpoint/2010/main" val="1983088740"/>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a:t>
            </a:r>
            <a:r>
              <a:rPr lang="en-US" dirty="0" smtClean="0"/>
              <a:t>English: Compilers</a:t>
            </a:r>
            <a:endParaRPr lang="en-US" dirty="0" smtClean="0"/>
          </a:p>
          <a:p>
            <a:r>
              <a:rPr lang="en-US" dirty="0" smtClean="0"/>
              <a:t>Tue </a:t>
            </a:r>
            <a:r>
              <a:rPr lang="en-US" dirty="0" smtClean="0"/>
              <a:t>Feb 12 2013</a:t>
            </a:r>
            <a:endParaRPr lang="en-US" dirty="0"/>
          </a:p>
        </p:txBody>
      </p:sp>
      <p:sp>
        <p:nvSpPr>
          <p:cNvPr id="5" name="Slide Number Placeholder 4"/>
          <p:cNvSpPr>
            <a:spLocks noGrp="1"/>
          </p:cNvSpPr>
          <p:nvPr>
            <p:ph type="sldNum" sz="quarter" idx="11"/>
          </p:nvPr>
        </p:nvSpPr>
        <p:spPr/>
        <p:txBody>
          <a:bodyPr/>
          <a:lstStyle/>
          <a:p>
            <a:fld id="{0C98AF5A-7597-4661-9A56-5C02FA5F0FB1}" type="slidenum">
              <a:rPr lang="en-US"/>
              <a:pPr/>
              <a:t>18</a:t>
            </a:fld>
            <a:endParaRPr lang="en-US"/>
          </a:p>
        </p:txBody>
      </p:sp>
      <p:sp>
        <p:nvSpPr>
          <p:cNvPr id="618498" name="Rectangle 2"/>
          <p:cNvSpPr>
            <a:spLocks noGrp="1" noChangeArrowheads="1"/>
          </p:cNvSpPr>
          <p:nvPr>
            <p:ph type="title"/>
          </p:nvPr>
        </p:nvSpPr>
        <p:spPr/>
        <p:txBody>
          <a:bodyPr/>
          <a:lstStyle/>
          <a:p>
            <a:r>
              <a:rPr lang="en-US"/>
              <a:t>Outline</a:t>
            </a:r>
          </a:p>
        </p:txBody>
      </p:sp>
      <p:sp>
        <p:nvSpPr>
          <p:cNvPr id="618499" name="Rectangle 3"/>
          <p:cNvSpPr>
            <a:spLocks noGrp="1" noChangeArrowheads="1"/>
          </p:cNvSpPr>
          <p:nvPr>
            <p:ph type="body" idx="1"/>
          </p:nvPr>
        </p:nvSpPr>
        <p:spPr>
          <a:xfrm>
            <a:off x="533400" y="1371600"/>
            <a:ext cx="8153400" cy="4648200"/>
          </a:xfrm>
        </p:spPr>
        <p:txBody>
          <a:bodyPr/>
          <a:lstStyle/>
          <a:p>
            <a:r>
              <a:rPr lang="en-US" dirty="0"/>
              <a:t>Dependency Analysis</a:t>
            </a:r>
          </a:p>
          <a:p>
            <a:pPr lvl="1"/>
            <a:r>
              <a:rPr lang="en-US" sz="2600" dirty="0"/>
              <a:t>What is Dependency Analysis?</a:t>
            </a:r>
          </a:p>
          <a:p>
            <a:pPr lvl="1"/>
            <a:r>
              <a:rPr lang="en-US" sz="2600" dirty="0"/>
              <a:t>Control Dependencies</a:t>
            </a:r>
          </a:p>
          <a:p>
            <a:pPr lvl="1"/>
            <a:r>
              <a:rPr lang="en-US" sz="2600" dirty="0"/>
              <a:t>Data Dependencies</a:t>
            </a:r>
          </a:p>
          <a:p>
            <a:r>
              <a:rPr lang="en-US" dirty="0"/>
              <a:t>Stupid Compiler Tricks</a:t>
            </a:r>
          </a:p>
          <a:p>
            <a:pPr lvl="1">
              <a:lnSpc>
                <a:spcPct val="80000"/>
              </a:lnSpc>
            </a:pPr>
            <a:r>
              <a:rPr lang="en-US" sz="2600" dirty="0"/>
              <a:t>Tricks the Compiler Plays</a:t>
            </a:r>
          </a:p>
          <a:p>
            <a:pPr lvl="1">
              <a:lnSpc>
                <a:spcPct val="80000"/>
              </a:lnSpc>
            </a:pPr>
            <a:r>
              <a:rPr lang="en-US" sz="2600" dirty="0"/>
              <a:t>Tricks You Play With the Compiler</a:t>
            </a:r>
          </a:p>
          <a:p>
            <a:pPr lvl="1">
              <a:lnSpc>
                <a:spcPct val="80000"/>
              </a:lnSpc>
            </a:pPr>
            <a:r>
              <a:rPr lang="en-US" sz="2600" dirty="0"/>
              <a:t>Profiling</a:t>
            </a:r>
          </a:p>
        </p:txBody>
      </p:sp>
    </p:spTree>
    <p:custDataLst>
      <p:tags r:id="rId1"/>
    </p:custDataLst>
    <p:extLst>
      <p:ext uri="{BB962C8B-B14F-4D97-AF65-F5344CB8AC3E}">
        <p14:creationId xmlns:p14="http://schemas.microsoft.com/office/powerpoint/2010/main" val="259679326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9522" name="Rectangle 2"/>
          <p:cNvSpPr>
            <a:spLocks noGrp="1" noChangeArrowheads="1"/>
          </p:cNvSpPr>
          <p:nvPr>
            <p:ph type="ctrTitle"/>
          </p:nvPr>
        </p:nvSpPr>
        <p:spPr>
          <a:xfrm>
            <a:off x="914400" y="1295400"/>
            <a:ext cx="7772400" cy="1981200"/>
          </a:xfrm>
        </p:spPr>
        <p:txBody>
          <a:bodyPr/>
          <a:lstStyle/>
          <a:p>
            <a:pPr>
              <a:lnSpc>
                <a:spcPct val="110000"/>
              </a:lnSpc>
            </a:pPr>
            <a:r>
              <a:rPr lang="en-US" sz="6000"/>
              <a:t>Dependency Analysis</a:t>
            </a:r>
          </a:p>
        </p:txBody>
      </p:sp>
    </p:spTree>
    <p:custDataLst>
      <p:tags r:id="rId1"/>
    </p:custDataLst>
    <p:extLst>
      <p:ext uri="{BB962C8B-B14F-4D97-AF65-F5344CB8AC3E}">
        <p14:creationId xmlns:p14="http://schemas.microsoft.com/office/powerpoint/2010/main" val="133071100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a:t>Supercomputing in Plain </a:t>
            </a:r>
            <a:r>
              <a:rPr lang="en-US" dirty="0" smtClean="0"/>
              <a:t>English: Compilers</a:t>
            </a:r>
            <a:endParaRPr lang="en-US" dirty="0"/>
          </a:p>
          <a:p>
            <a:r>
              <a:rPr lang="en-US" dirty="0" smtClean="0"/>
              <a:t>Tue </a:t>
            </a:r>
            <a:r>
              <a:rPr lang="en-US" dirty="0" smtClean="0"/>
              <a:t>Feb 12 </a:t>
            </a:r>
            <a:r>
              <a:rPr lang="en-US" dirty="0" smtClean="0"/>
              <a:t>2013</a:t>
            </a:r>
            <a:endParaRPr lang="en-US" dirty="0"/>
          </a:p>
        </p:txBody>
      </p:sp>
      <p:sp>
        <p:nvSpPr>
          <p:cNvPr id="5" name="Slide Number Placeholder 4"/>
          <p:cNvSpPr>
            <a:spLocks noGrp="1"/>
          </p:cNvSpPr>
          <p:nvPr>
            <p:ph type="sldNum" sz="quarter" idx="11"/>
          </p:nvPr>
        </p:nvSpPr>
        <p:spPr/>
        <p:txBody>
          <a:bodyPr/>
          <a:lstStyle/>
          <a:p>
            <a:fld id="{BAF78582-057A-4635-8143-9FB397AB0807}" type="slidenum">
              <a:rPr lang="en-US"/>
              <a:pPr/>
              <a:t>2</a:t>
            </a:fld>
            <a:endParaRPr lang="en-US"/>
          </a:p>
        </p:txBody>
      </p:sp>
      <p:sp>
        <p:nvSpPr>
          <p:cNvPr id="450562" name="Rectangle 2"/>
          <p:cNvSpPr>
            <a:spLocks noGrp="1" noChangeArrowheads="1"/>
          </p:cNvSpPr>
          <p:nvPr>
            <p:ph type="title"/>
          </p:nvPr>
        </p:nvSpPr>
        <p:spPr/>
        <p:txBody>
          <a:bodyPr/>
          <a:lstStyle/>
          <a:p>
            <a:r>
              <a:rPr lang="en-US" sz="3600"/>
              <a:t>This is an experiment!</a:t>
            </a:r>
          </a:p>
        </p:txBody>
      </p:sp>
      <p:sp>
        <p:nvSpPr>
          <p:cNvPr id="450563" name="Rectangle 3"/>
          <p:cNvSpPr>
            <a:spLocks noGrp="1" noChangeArrowheads="1"/>
          </p:cNvSpPr>
          <p:nvPr>
            <p:ph type="body" idx="1"/>
          </p:nvPr>
        </p:nvSpPr>
        <p:spPr/>
        <p:txBody>
          <a:bodyPr/>
          <a:lstStyle/>
          <a:p>
            <a:pPr>
              <a:buFont typeface="Wingdings" pitchFamily="2" charset="2"/>
              <a:buNone/>
            </a:pPr>
            <a:r>
              <a:rPr lang="en-US"/>
              <a:t>It’s the nature of these kinds of videoconferences that </a:t>
            </a:r>
            <a:r>
              <a:rPr lang="en-US" b="1"/>
              <a:t>FAILURES ARE GUARANTEED TO HAPPEN!       NO PROMISES!</a:t>
            </a:r>
          </a:p>
          <a:p>
            <a:pPr>
              <a:buFont typeface="Wingdings" pitchFamily="2" charset="2"/>
              <a:buNone/>
            </a:pPr>
            <a:r>
              <a:rPr lang="en-US"/>
              <a:t>So, please bear with us. Hopefully everything will work out well enough.</a:t>
            </a:r>
          </a:p>
          <a:p>
            <a:pPr>
              <a:buFont typeface="Wingdings" pitchFamily="2" charset="2"/>
              <a:buNone/>
            </a:pPr>
            <a:r>
              <a:rPr lang="en-US"/>
              <a:t>If you lose your connection, you can retry the same kind of connection, or try connecting another way.</a:t>
            </a:r>
          </a:p>
          <a:p>
            <a:pPr>
              <a:buFont typeface="Wingdings" pitchFamily="2" charset="2"/>
              <a:buNone/>
            </a:pPr>
            <a:r>
              <a:rPr lang="en-US"/>
              <a:t>Remember, if all else fails, you always have the toll free phone bridge to fall back on.</a:t>
            </a:r>
          </a:p>
        </p:txBody>
      </p:sp>
    </p:spTree>
    <p:extLst>
      <p:ext uri="{BB962C8B-B14F-4D97-AF65-F5344CB8AC3E}">
        <p14:creationId xmlns:p14="http://schemas.microsoft.com/office/powerpoint/2010/main" val="1556625432"/>
      </p:ext>
    </p:extLst>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a:t>
            </a:r>
            <a:r>
              <a:rPr lang="en-US" dirty="0" smtClean="0"/>
              <a:t>English: Compilers</a:t>
            </a:r>
            <a:endParaRPr lang="en-US" dirty="0"/>
          </a:p>
          <a:p>
            <a:r>
              <a:rPr lang="en-US" dirty="0" smtClean="0"/>
              <a:t>Tue </a:t>
            </a:r>
            <a:r>
              <a:rPr lang="en-US" dirty="0" smtClean="0"/>
              <a:t>Feb 12 2013</a:t>
            </a:r>
            <a:endParaRPr lang="en-US" dirty="0"/>
          </a:p>
        </p:txBody>
      </p:sp>
      <p:sp>
        <p:nvSpPr>
          <p:cNvPr id="5" name="Slide Number Placeholder 4"/>
          <p:cNvSpPr>
            <a:spLocks noGrp="1"/>
          </p:cNvSpPr>
          <p:nvPr>
            <p:ph type="sldNum" sz="quarter" idx="11"/>
          </p:nvPr>
        </p:nvSpPr>
        <p:spPr/>
        <p:txBody>
          <a:bodyPr/>
          <a:lstStyle/>
          <a:p>
            <a:fld id="{09E55B6E-00DC-412F-94F6-E182CDC5B515}" type="slidenum">
              <a:rPr lang="en-US"/>
              <a:pPr/>
              <a:t>20</a:t>
            </a:fld>
            <a:endParaRPr lang="en-US"/>
          </a:p>
        </p:txBody>
      </p:sp>
      <p:sp>
        <p:nvSpPr>
          <p:cNvPr id="620546" name="Rectangle 2"/>
          <p:cNvSpPr>
            <a:spLocks noGrp="1" noChangeArrowheads="1"/>
          </p:cNvSpPr>
          <p:nvPr>
            <p:ph type="title"/>
          </p:nvPr>
        </p:nvSpPr>
        <p:spPr/>
        <p:txBody>
          <a:bodyPr/>
          <a:lstStyle/>
          <a:p>
            <a:r>
              <a:rPr lang="en-US"/>
              <a:t>What Is Dependency Analysis?</a:t>
            </a:r>
          </a:p>
        </p:txBody>
      </p:sp>
      <p:sp>
        <p:nvSpPr>
          <p:cNvPr id="620547" name="Rectangle 3"/>
          <p:cNvSpPr>
            <a:spLocks noGrp="1" noChangeArrowheads="1"/>
          </p:cNvSpPr>
          <p:nvPr>
            <p:ph type="body" idx="1"/>
          </p:nvPr>
        </p:nvSpPr>
        <p:spPr>
          <a:xfrm>
            <a:off x="609600" y="1371600"/>
            <a:ext cx="8077200" cy="4724400"/>
          </a:xfrm>
        </p:spPr>
        <p:txBody>
          <a:bodyPr/>
          <a:lstStyle/>
          <a:p>
            <a:pPr>
              <a:buFont typeface="Wingdings" pitchFamily="2" charset="2"/>
              <a:buNone/>
            </a:pPr>
            <a:r>
              <a:rPr lang="en-US" b="1" i="1" u="sng"/>
              <a:t>Dependency analysis</a:t>
            </a:r>
            <a:r>
              <a:rPr lang="en-US"/>
              <a:t> describes of how different parts of a program affect one another, and how various parts require other parts in order to operate correctly.</a:t>
            </a:r>
          </a:p>
          <a:p>
            <a:pPr>
              <a:buFont typeface="Wingdings" pitchFamily="2" charset="2"/>
              <a:buNone/>
            </a:pPr>
            <a:r>
              <a:rPr lang="en-US"/>
              <a:t>A </a:t>
            </a:r>
            <a:r>
              <a:rPr lang="en-US" b="1" i="1" u="sng"/>
              <a:t>control dependency</a:t>
            </a:r>
            <a:r>
              <a:rPr lang="en-US"/>
              <a:t> governs how different sequences of instructions affect each other.</a:t>
            </a:r>
          </a:p>
          <a:p>
            <a:pPr>
              <a:buFont typeface="Wingdings" pitchFamily="2" charset="2"/>
              <a:buNone/>
            </a:pPr>
            <a:r>
              <a:rPr lang="en-US"/>
              <a:t>A </a:t>
            </a:r>
            <a:r>
              <a:rPr lang="en-US" b="1" i="1" u="sng"/>
              <a:t>data dependency</a:t>
            </a:r>
            <a:r>
              <a:rPr lang="en-US"/>
              <a:t> governs how different pieces of data affect each other.</a:t>
            </a:r>
          </a:p>
          <a:p>
            <a:pPr>
              <a:buFont typeface="Wingdings" pitchFamily="2" charset="2"/>
              <a:buNone/>
            </a:pPr>
            <a:r>
              <a:rPr lang="en-US" sz="1600"/>
              <a:t>Much of this discussion is from references [1] and [6].</a:t>
            </a:r>
          </a:p>
        </p:txBody>
      </p:sp>
    </p:spTree>
    <p:custDataLst>
      <p:tags r:id="rId1"/>
    </p:custDataLst>
    <p:extLst>
      <p:ext uri="{BB962C8B-B14F-4D97-AF65-F5344CB8AC3E}">
        <p14:creationId xmlns:p14="http://schemas.microsoft.com/office/powerpoint/2010/main" val="17042835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a:t>
            </a:r>
            <a:r>
              <a:rPr lang="en-US" dirty="0" smtClean="0"/>
              <a:t>English: Compilers</a:t>
            </a:r>
            <a:endParaRPr lang="en-US" dirty="0"/>
          </a:p>
          <a:p>
            <a:r>
              <a:rPr lang="en-US" dirty="0" smtClean="0"/>
              <a:t>Tue </a:t>
            </a:r>
            <a:r>
              <a:rPr lang="en-US" dirty="0" smtClean="0"/>
              <a:t>Feb 12 2013</a:t>
            </a:r>
            <a:endParaRPr lang="en-US" dirty="0"/>
          </a:p>
        </p:txBody>
      </p:sp>
      <p:sp>
        <p:nvSpPr>
          <p:cNvPr id="5" name="Slide Number Placeholder 4"/>
          <p:cNvSpPr>
            <a:spLocks noGrp="1"/>
          </p:cNvSpPr>
          <p:nvPr>
            <p:ph type="sldNum" sz="quarter" idx="11"/>
          </p:nvPr>
        </p:nvSpPr>
        <p:spPr/>
        <p:txBody>
          <a:bodyPr/>
          <a:lstStyle/>
          <a:p>
            <a:fld id="{5DE26BFB-B827-4521-979A-BF0A378377E3}" type="slidenum">
              <a:rPr lang="en-US"/>
              <a:pPr/>
              <a:t>21</a:t>
            </a:fld>
            <a:endParaRPr lang="en-US"/>
          </a:p>
        </p:txBody>
      </p:sp>
      <p:sp>
        <p:nvSpPr>
          <p:cNvPr id="621570" name="Rectangle 2"/>
          <p:cNvSpPr>
            <a:spLocks noGrp="1" noChangeArrowheads="1"/>
          </p:cNvSpPr>
          <p:nvPr>
            <p:ph type="title"/>
          </p:nvPr>
        </p:nvSpPr>
        <p:spPr/>
        <p:txBody>
          <a:bodyPr/>
          <a:lstStyle/>
          <a:p>
            <a:r>
              <a:rPr lang="en-US"/>
              <a:t>Control Dependencies</a:t>
            </a:r>
          </a:p>
        </p:txBody>
      </p:sp>
      <p:sp>
        <p:nvSpPr>
          <p:cNvPr id="621571" name="Rectangle 3"/>
          <p:cNvSpPr>
            <a:spLocks noGrp="1" noChangeArrowheads="1"/>
          </p:cNvSpPr>
          <p:nvPr>
            <p:ph type="body" idx="1"/>
          </p:nvPr>
        </p:nvSpPr>
        <p:spPr>
          <a:xfrm>
            <a:off x="609600" y="1219200"/>
            <a:ext cx="8001000" cy="5181600"/>
          </a:xfrm>
        </p:spPr>
        <p:txBody>
          <a:bodyPr/>
          <a:lstStyle/>
          <a:p>
            <a:pPr>
              <a:buFont typeface="Wingdings" pitchFamily="2" charset="2"/>
              <a:buNone/>
            </a:pPr>
            <a:r>
              <a:rPr lang="en-US" dirty="0"/>
              <a:t>Every program has a well-defined </a:t>
            </a:r>
            <a:r>
              <a:rPr lang="en-US" b="1" i="1" u="sng" dirty="0"/>
              <a:t>flow of control</a:t>
            </a:r>
            <a:r>
              <a:rPr lang="en-US" dirty="0"/>
              <a:t> that moves from instruction to instruction to instruction.</a:t>
            </a:r>
          </a:p>
          <a:p>
            <a:pPr>
              <a:buFont typeface="Wingdings" pitchFamily="2" charset="2"/>
              <a:buNone/>
            </a:pPr>
            <a:r>
              <a:rPr lang="en-US" dirty="0"/>
              <a:t>This flow can be affected by several kinds of operations:</a:t>
            </a:r>
          </a:p>
          <a:p>
            <a:pPr lvl="1"/>
            <a:r>
              <a:rPr lang="en-US" sz="2400" dirty="0"/>
              <a:t>Loops</a:t>
            </a:r>
          </a:p>
          <a:p>
            <a:pPr lvl="1"/>
            <a:r>
              <a:rPr lang="en-US" sz="2400" dirty="0"/>
              <a:t>Branches (if, select case/switch)</a:t>
            </a:r>
          </a:p>
          <a:p>
            <a:pPr lvl="1"/>
            <a:r>
              <a:rPr lang="en-US" sz="2400" dirty="0"/>
              <a:t>Function/subroutine calls</a:t>
            </a:r>
          </a:p>
          <a:p>
            <a:pPr lvl="1"/>
            <a:r>
              <a:rPr lang="en-US" sz="2400" dirty="0"/>
              <a:t>I/O (typically implemented as calls)</a:t>
            </a:r>
          </a:p>
          <a:p>
            <a:pPr>
              <a:buFont typeface="Wingdings" pitchFamily="2" charset="2"/>
              <a:buNone/>
            </a:pPr>
            <a:r>
              <a:rPr lang="en-US" dirty="0"/>
              <a:t>Dependencies affect </a:t>
            </a:r>
            <a:r>
              <a:rPr lang="en-US" b="1" u="sng" dirty="0"/>
              <a:t>parallelization</a:t>
            </a:r>
            <a:r>
              <a:rPr lang="en-US" dirty="0"/>
              <a:t>!</a:t>
            </a:r>
          </a:p>
        </p:txBody>
      </p:sp>
    </p:spTree>
    <p:custDataLst>
      <p:tags r:id="rId1"/>
    </p:custDataLst>
    <p:extLst>
      <p:ext uri="{BB962C8B-B14F-4D97-AF65-F5344CB8AC3E}">
        <p14:creationId xmlns:p14="http://schemas.microsoft.com/office/powerpoint/2010/main" val="131689942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a:t>
            </a:r>
            <a:r>
              <a:rPr lang="en-US" dirty="0" smtClean="0"/>
              <a:t>English: Compilers</a:t>
            </a:r>
            <a:endParaRPr lang="en-US" dirty="0"/>
          </a:p>
          <a:p>
            <a:r>
              <a:rPr lang="en-US" dirty="0" smtClean="0"/>
              <a:t>Tue </a:t>
            </a:r>
            <a:r>
              <a:rPr lang="en-US" dirty="0" smtClean="0"/>
              <a:t>Feb 12 2013</a:t>
            </a:r>
            <a:endParaRPr lang="en-US" dirty="0"/>
          </a:p>
        </p:txBody>
      </p:sp>
      <p:sp>
        <p:nvSpPr>
          <p:cNvPr id="5" name="Slide Number Placeholder 4"/>
          <p:cNvSpPr>
            <a:spLocks noGrp="1"/>
          </p:cNvSpPr>
          <p:nvPr>
            <p:ph type="sldNum" sz="quarter" idx="11"/>
          </p:nvPr>
        </p:nvSpPr>
        <p:spPr/>
        <p:txBody>
          <a:bodyPr/>
          <a:lstStyle/>
          <a:p>
            <a:fld id="{B0D990AA-A2DB-413B-90D5-5A893A607BF5}" type="slidenum">
              <a:rPr lang="en-US"/>
              <a:pPr/>
              <a:t>22</a:t>
            </a:fld>
            <a:endParaRPr lang="en-US"/>
          </a:p>
        </p:txBody>
      </p:sp>
      <p:sp>
        <p:nvSpPr>
          <p:cNvPr id="622594" name="Rectangle 2"/>
          <p:cNvSpPr>
            <a:spLocks noGrp="1" noChangeArrowheads="1"/>
          </p:cNvSpPr>
          <p:nvPr>
            <p:ph type="title"/>
          </p:nvPr>
        </p:nvSpPr>
        <p:spPr/>
        <p:txBody>
          <a:bodyPr/>
          <a:lstStyle/>
          <a:p>
            <a:r>
              <a:rPr lang="en-US"/>
              <a:t>Branch Dependency (F90)</a:t>
            </a:r>
          </a:p>
        </p:txBody>
      </p:sp>
      <p:sp>
        <p:nvSpPr>
          <p:cNvPr id="622595" name="Rectangle 3"/>
          <p:cNvSpPr>
            <a:spLocks noGrp="1" noChangeArrowheads="1"/>
          </p:cNvSpPr>
          <p:nvPr>
            <p:ph type="body" idx="1"/>
          </p:nvPr>
        </p:nvSpPr>
        <p:spPr>
          <a:xfrm>
            <a:off x="533400" y="1371600"/>
            <a:ext cx="8153400" cy="4876800"/>
          </a:xfrm>
        </p:spPr>
        <p:txBody>
          <a:bodyPr/>
          <a:lstStyle/>
          <a:p>
            <a:pPr>
              <a:lnSpc>
                <a:spcPct val="90000"/>
              </a:lnSpc>
              <a:buFont typeface="Wingdings" pitchFamily="2" charset="2"/>
              <a:buNone/>
            </a:pPr>
            <a:r>
              <a:rPr lang="en-US" b="1">
                <a:solidFill>
                  <a:schemeClr val="hlink"/>
                </a:solidFill>
                <a:latin typeface="Courier New" pitchFamily="49" charset="0"/>
              </a:rPr>
              <a:t>y</a:t>
            </a:r>
            <a:r>
              <a:rPr lang="en-US" b="1">
                <a:solidFill>
                  <a:srgbClr val="000099"/>
                </a:solidFill>
                <a:latin typeface="Courier New" pitchFamily="49" charset="0"/>
              </a:rPr>
              <a:t> = 7</a:t>
            </a:r>
          </a:p>
          <a:p>
            <a:pPr>
              <a:lnSpc>
                <a:spcPct val="80000"/>
              </a:lnSpc>
              <a:buFont typeface="Wingdings" pitchFamily="2" charset="2"/>
              <a:buNone/>
            </a:pPr>
            <a:r>
              <a:rPr lang="en-US" b="1">
                <a:solidFill>
                  <a:srgbClr val="000099"/>
                </a:solidFill>
                <a:latin typeface="Courier New" pitchFamily="49" charset="0"/>
              </a:rPr>
              <a:t>IF (x /= 0) THEN</a:t>
            </a:r>
          </a:p>
          <a:p>
            <a:pPr>
              <a:lnSpc>
                <a:spcPct val="80000"/>
              </a:lnSpc>
              <a:buFont typeface="Wingdings" pitchFamily="2" charset="2"/>
              <a:buNone/>
            </a:pPr>
            <a:r>
              <a:rPr lang="en-US" b="1">
                <a:solidFill>
                  <a:srgbClr val="000099"/>
                </a:solidFill>
                <a:latin typeface="Courier New" pitchFamily="49" charset="0"/>
              </a:rPr>
              <a:t>    </a:t>
            </a:r>
            <a:r>
              <a:rPr lang="en-US" b="1">
                <a:solidFill>
                  <a:schemeClr val="hlink"/>
                </a:solidFill>
                <a:latin typeface="Courier New" pitchFamily="49" charset="0"/>
              </a:rPr>
              <a:t>y</a:t>
            </a:r>
            <a:r>
              <a:rPr lang="en-US" b="1">
                <a:solidFill>
                  <a:srgbClr val="000099"/>
                </a:solidFill>
                <a:latin typeface="Courier New" pitchFamily="49" charset="0"/>
              </a:rPr>
              <a:t> = 1.0 / x</a:t>
            </a:r>
          </a:p>
          <a:p>
            <a:pPr>
              <a:lnSpc>
                <a:spcPct val="80000"/>
              </a:lnSpc>
              <a:buFont typeface="Wingdings" pitchFamily="2" charset="2"/>
              <a:buNone/>
            </a:pPr>
            <a:r>
              <a:rPr lang="en-US" b="1">
                <a:solidFill>
                  <a:srgbClr val="000099"/>
                </a:solidFill>
                <a:latin typeface="Courier New" pitchFamily="49" charset="0"/>
              </a:rPr>
              <a:t>END IF</a:t>
            </a:r>
          </a:p>
          <a:p>
            <a:pPr>
              <a:lnSpc>
                <a:spcPct val="80000"/>
              </a:lnSpc>
              <a:buFont typeface="Wingdings" pitchFamily="2" charset="2"/>
              <a:buNone/>
            </a:pPr>
            <a:r>
              <a:rPr lang="en-US" b="1"/>
              <a:t>Note that</a:t>
            </a:r>
            <a:r>
              <a:rPr lang="en-US" b="1">
                <a:solidFill>
                  <a:srgbClr val="000099"/>
                </a:solidFill>
              </a:rPr>
              <a:t> </a:t>
            </a:r>
            <a:r>
              <a:rPr lang="en-US" b="1">
                <a:solidFill>
                  <a:srgbClr val="000099"/>
                </a:solidFill>
                <a:latin typeface="Courier New" pitchFamily="49" charset="0"/>
              </a:rPr>
              <a:t>(x /= 0)</a:t>
            </a:r>
            <a:r>
              <a:rPr lang="en-US" b="1">
                <a:solidFill>
                  <a:srgbClr val="000099"/>
                </a:solidFill>
              </a:rPr>
              <a:t> </a:t>
            </a:r>
            <a:r>
              <a:rPr lang="en-US" b="1"/>
              <a:t>means “</a:t>
            </a:r>
            <a:r>
              <a:rPr lang="en-US" b="1">
                <a:latin typeface="Courier New" pitchFamily="49" charset="0"/>
              </a:rPr>
              <a:t>x</a:t>
            </a:r>
            <a:r>
              <a:rPr lang="en-US" b="1"/>
              <a:t> not equal to zero.”</a:t>
            </a:r>
          </a:p>
          <a:p>
            <a:pPr>
              <a:lnSpc>
                <a:spcPct val="90000"/>
              </a:lnSpc>
              <a:buFont typeface="Wingdings" pitchFamily="2" charset="2"/>
              <a:buNone/>
            </a:pPr>
            <a:r>
              <a:rPr lang="en-US"/>
              <a:t>The value of </a:t>
            </a:r>
            <a:r>
              <a:rPr lang="en-US" b="1">
                <a:solidFill>
                  <a:schemeClr val="hlink"/>
                </a:solidFill>
                <a:latin typeface="Courier New" pitchFamily="49" charset="0"/>
              </a:rPr>
              <a:t>y</a:t>
            </a:r>
            <a:r>
              <a:rPr lang="en-US"/>
              <a:t> depends on what the condition </a:t>
            </a:r>
            <a:r>
              <a:rPr lang="en-US" b="1">
                <a:solidFill>
                  <a:schemeClr val="tx2"/>
                </a:solidFill>
                <a:latin typeface="Courier New" pitchFamily="49" charset="0"/>
              </a:rPr>
              <a:t>(x /= 0)</a:t>
            </a:r>
            <a:r>
              <a:rPr lang="en-US"/>
              <a:t> evaluates to:</a:t>
            </a:r>
          </a:p>
          <a:p>
            <a:pPr lvl="1">
              <a:lnSpc>
                <a:spcPct val="90000"/>
              </a:lnSpc>
            </a:pPr>
            <a:r>
              <a:rPr lang="en-US" sz="2600"/>
              <a:t>If the condition </a:t>
            </a:r>
            <a:r>
              <a:rPr lang="en-US" sz="2600" b="1">
                <a:solidFill>
                  <a:schemeClr val="tx2"/>
                </a:solidFill>
                <a:latin typeface="Courier New" pitchFamily="49" charset="0"/>
              </a:rPr>
              <a:t>(x /= 0)</a:t>
            </a:r>
            <a:r>
              <a:rPr lang="en-US"/>
              <a:t> </a:t>
            </a:r>
            <a:r>
              <a:rPr lang="en-US" sz="2600"/>
              <a:t>evaluates to </a:t>
            </a:r>
            <a:r>
              <a:rPr lang="en-US" sz="2600" b="1">
                <a:latin typeface="Courier New" pitchFamily="49" charset="0"/>
              </a:rPr>
              <a:t>.TRUE.</a:t>
            </a:r>
            <a:r>
              <a:rPr lang="en-US" sz="2600"/>
              <a:t>, then </a:t>
            </a:r>
            <a:r>
              <a:rPr lang="en-US" sz="2600" b="1">
                <a:solidFill>
                  <a:schemeClr val="hlink"/>
                </a:solidFill>
                <a:latin typeface="Courier New" pitchFamily="49" charset="0"/>
              </a:rPr>
              <a:t>y</a:t>
            </a:r>
            <a:r>
              <a:rPr lang="en-US" sz="2600"/>
              <a:t> is set to </a:t>
            </a:r>
            <a:r>
              <a:rPr lang="en-US" sz="2600" b="1">
                <a:latin typeface="Courier New" pitchFamily="49" charset="0"/>
              </a:rPr>
              <a:t>1.0 / x</a:t>
            </a:r>
            <a:r>
              <a:rPr lang="en-US" sz="2600"/>
              <a:t>. (1 divided by </a:t>
            </a:r>
            <a:r>
              <a:rPr lang="en-US" sz="2600" b="1">
                <a:latin typeface="Courier New" pitchFamily="49" charset="0"/>
              </a:rPr>
              <a:t>x</a:t>
            </a:r>
            <a:r>
              <a:rPr lang="en-US" sz="2600"/>
              <a:t>).</a:t>
            </a:r>
          </a:p>
          <a:p>
            <a:pPr lvl="1">
              <a:lnSpc>
                <a:spcPct val="90000"/>
              </a:lnSpc>
            </a:pPr>
            <a:r>
              <a:rPr lang="en-US" sz="2600"/>
              <a:t>Otherwise, </a:t>
            </a:r>
            <a:r>
              <a:rPr lang="en-US" sz="2600" b="1">
                <a:solidFill>
                  <a:schemeClr val="hlink"/>
                </a:solidFill>
                <a:latin typeface="Courier New" pitchFamily="49" charset="0"/>
              </a:rPr>
              <a:t>y</a:t>
            </a:r>
            <a:r>
              <a:rPr lang="en-US" sz="2600"/>
              <a:t> remains </a:t>
            </a:r>
            <a:r>
              <a:rPr lang="en-US" sz="2600" b="1">
                <a:latin typeface="Courier New" pitchFamily="49" charset="0"/>
              </a:rPr>
              <a:t>7</a:t>
            </a:r>
            <a:r>
              <a:rPr lang="en-US" sz="2600"/>
              <a:t>.</a:t>
            </a:r>
          </a:p>
        </p:txBody>
      </p:sp>
    </p:spTree>
    <p:custDataLst>
      <p:tags r:id="rId1"/>
    </p:custDataLst>
    <p:extLst>
      <p:ext uri="{BB962C8B-B14F-4D97-AF65-F5344CB8AC3E}">
        <p14:creationId xmlns:p14="http://schemas.microsoft.com/office/powerpoint/2010/main" val="67774152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a:t>
            </a:r>
            <a:r>
              <a:rPr lang="en-US" dirty="0" smtClean="0"/>
              <a:t>English: Compilers</a:t>
            </a:r>
            <a:endParaRPr lang="en-US" dirty="0"/>
          </a:p>
          <a:p>
            <a:r>
              <a:rPr lang="en-US" dirty="0" smtClean="0"/>
              <a:t>Tue </a:t>
            </a:r>
            <a:r>
              <a:rPr lang="en-US" dirty="0" smtClean="0"/>
              <a:t>Feb 12 2013</a:t>
            </a:r>
            <a:endParaRPr lang="en-US" dirty="0"/>
          </a:p>
        </p:txBody>
      </p:sp>
      <p:sp>
        <p:nvSpPr>
          <p:cNvPr id="5" name="Slide Number Placeholder 4"/>
          <p:cNvSpPr>
            <a:spLocks noGrp="1"/>
          </p:cNvSpPr>
          <p:nvPr>
            <p:ph type="sldNum" sz="quarter" idx="11"/>
          </p:nvPr>
        </p:nvSpPr>
        <p:spPr/>
        <p:txBody>
          <a:bodyPr/>
          <a:lstStyle/>
          <a:p>
            <a:fld id="{6BF11904-0762-4D87-8D2A-F082A732D793}" type="slidenum">
              <a:rPr lang="en-US"/>
              <a:pPr/>
              <a:t>23</a:t>
            </a:fld>
            <a:endParaRPr lang="en-US"/>
          </a:p>
        </p:txBody>
      </p:sp>
      <p:sp>
        <p:nvSpPr>
          <p:cNvPr id="623618" name="Rectangle 2"/>
          <p:cNvSpPr>
            <a:spLocks noGrp="1" noChangeArrowheads="1"/>
          </p:cNvSpPr>
          <p:nvPr>
            <p:ph type="title"/>
          </p:nvPr>
        </p:nvSpPr>
        <p:spPr/>
        <p:txBody>
          <a:bodyPr/>
          <a:lstStyle/>
          <a:p>
            <a:r>
              <a:rPr lang="en-US"/>
              <a:t>Branch Dependency (C)</a:t>
            </a:r>
          </a:p>
        </p:txBody>
      </p:sp>
      <p:sp>
        <p:nvSpPr>
          <p:cNvPr id="623619" name="Rectangle 3"/>
          <p:cNvSpPr>
            <a:spLocks noGrp="1" noChangeArrowheads="1"/>
          </p:cNvSpPr>
          <p:nvPr>
            <p:ph type="body" idx="1"/>
          </p:nvPr>
        </p:nvSpPr>
        <p:spPr>
          <a:xfrm>
            <a:off x="533400" y="1371600"/>
            <a:ext cx="8153400" cy="4876800"/>
          </a:xfrm>
        </p:spPr>
        <p:txBody>
          <a:bodyPr/>
          <a:lstStyle/>
          <a:p>
            <a:pPr>
              <a:lnSpc>
                <a:spcPct val="90000"/>
              </a:lnSpc>
              <a:buFont typeface="Wingdings" pitchFamily="2" charset="2"/>
              <a:buNone/>
            </a:pPr>
            <a:r>
              <a:rPr lang="en-US" b="1">
                <a:solidFill>
                  <a:schemeClr val="hlink"/>
                </a:solidFill>
                <a:latin typeface="Courier New" pitchFamily="49" charset="0"/>
              </a:rPr>
              <a:t>y</a:t>
            </a:r>
            <a:r>
              <a:rPr lang="en-US" b="1">
                <a:solidFill>
                  <a:srgbClr val="000099"/>
                </a:solidFill>
                <a:latin typeface="Courier New" pitchFamily="49" charset="0"/>
              </a:rPr>
              <a:t> = 7;</a:t>
            </a:r>
          </a:p>
          <a:p>
            <a:pPr>
              <a:lnSpc>
                <a:spcPct val="80000"/>
              </a:lnSpc>
              <a:buFont typeface="Wingdings" pitchFamily="2" charset="2"/>
              <a:buNone/>
            </a:pPr>
            <a:r>
              <a:rPr lang="en-US" b="1">
                <a:solidFill>
                  <a:srgbClr val="000099"/>
                </a:solidFill>
                <a:latin typeface="Courier New" pitchFamily="49" charset="0"/>
              </a:rPr>
              <a:t>if (x != 0) {</a:t>
            </a:r>
          </a:p>
          <a:p>
            <a:pPr>
              <a:lnSpc>
                <a:spcPct val="80000"/>
              </a:lnSpc>
              <a:buFont typeface="Wingdings" pitchFamily="2" charset="2"/>
              <a:buNone/>
            </a:pPr>
            <a:r>
              <a:rPr lang="en-US" b="1">
                <a:solidFill>
                  <a:srgbClr val="000099"/>
                </a:solidFill>
                <a:latin typeface="Courier New" pitchFamily="49" charset="0"/>
              </a:rPr>
              <a:t>    </a:t>
            </a:r>
            <a:r>
              <a:rPr lang="en-US" b="1">
                <a:solidFill>
                  <a:schemeClr val="hlink"/>
                </a:solidFill>
                <a:latin typeface="Courier New" pitchFamily="49" charset="0"/>
              </a:rPr>
              <a:t>y</a:t>
            </a:r>
            <a:r>
              <a:rPr lang="en-US" b="1">
                <a:solidFill>
                  <a:srgbClr val="000099"/>
                </a:solidFill>
                <a:latin typeface="Courier New" pitchFamily="49" charset="0"/>
              </a:rPr>
              <a:t> = 1.0 / x;</a:t>
            </a:r>
          </a:p>
          <a:p>
            <a:pPr>
              <a:lnSpc>
                <a:spcPct val="80000"/>
              </a:lnSpc>
              <a:buFont typeface="Wingdings" pitchFamily="2" charset="2"/>
              <a:buNone/>
            </a:pPr>
            <a:r>
              <a:rPr lang="en-US" b="1">
                <a:solidFill>
                  <a:srgbClr val="000099"/>
                </a:solidFill>
                <a:latin typeface="Courier New" pitchFamily="49" charset="0"/>
              </a:rPr>
              <a:t>}</a:t>
            </a:r>
          </a:p>
          <a:p>
            <a:pPr>
              <a:lnSpc>
                <a:spcPct val="80000"/>
              </a:lnSpc>
              <a:buFont typeface="Wingdings" pitchFamily="2" charset="2"/>
              <a:buNone/>
            </a:pPr>
            <a:r>
              <a:rPr lang="en-US" b="1"/>
              <a:t>Note that</a:t>
            </a:r>
            <a:r>
              <a:rPr lang="en-US" b="1">
                <a:solidFill>
                  <a:srgbClr val="000099"/>
                </a:solidFill>
              </a:rPr>
              <a:t> </a:t>
            </a:r>
            <a:r>
              <a:rPr lang="en-US" b="1">
                <a:solidFill>
                  <a:srgbClr val="000099"/>
                </a:solidFill>
                <a:latin typeface="Courier New" pitchFamily="49" charset="0"/>
              </a:rPr>
              <a:t>(x != 0)</a:t>
            </a:r>
            <a:r>
              <a:rPr lang="en-US" b="1">
                <a:solidFill>
                  <a:srgbClr val="000099"/>
                </a:solidFill>
              </a:rPr>
              <a:t> </a:t>
            </a:r>
            <a:r>
              <a:rPr lang="en-US" b="1"/>
              <a:t>means “</a:t>
            </a:r>
            <a:r>
              <a:rPr lang="en-US" b="1">
                <a:latin typeface="Courier New" pitchFamily="49" charset="0"/>
              </a:rPr>
              <a:t>x</a:t>
            </a:r>
            <a:r>
              <a:rPr lang="en-US" b="1"/>
              <a:t> not equal to zero.”</a:t>
            </a:r>
          </a:p>
          <a:p>
            <a:pPr>
              <a:lnSpc>
                <a:spcPct val="90000"/>
              </a:lnSpc>
              <a:buFont typeface="Wingdings" pitchFamily="2" charset="2"/>
              <a:buNone/>
            </a:pPr>
            <a:r>
              <a:rPr lang="en-US"/>
              <a:t>The value of </a:t>
            </a:r>
            <a:r>
              <a:rPr lang="en-US" b="1">
                <a:solidFill>
                  <a:schemeClr val="hlink"/>
                </a:solidFill>
                <a:latin typeface="Courier New" pitchFamily="49" charset="0"/>
              </a:rPr>
              <a:t>y</a:t>
            </a:r>
            <a:r>
              <a:rPr lang="en-US"/>
              <a:t> depends on what the condition </a:t>
            </a:r>
            <a:r>
              <a:rPr lang="en-US" b="1">
                <a:solidFill>
                  <a:schemeClr val="tx2"/>
                </a:solidFill>
                <a:latin typeface="Courier New" pitchFamily="49" charset="0"/>
              </a:rPr>
              <a:t>(x != 0)</a:t>
            </a:r>
            <a:r>
              <a:rPr lang="en-US"/>
              <a:t> evaluates to:</a:t>
            </a:r>
          </a:p>
          <a:p>
            <a:pPr lvl="1">
              <a:lnSpc>
                <a:spcPct val="90000"/>
              </a:lnSpc>
            </a:pPr>
            <a:r>
              <a:rPr lang="en-US" sz="2600"/>
              <a:t>If the condition </a:t>
            </a:r>
            <a:r>
              <a:rPr lang="en-US" sz="2600" b="1">
                <a:solidFill>
                  <a:schemeClr val="tx2"/>
                </a:solidFill>
                <a:latin typeface="Courier New" pitchFamily="49" charset="0"/>
              </a:rPr>
              <a:t>(x != 0)</a:t>
            </a:r>
            <a:r>
              <a:rPr lang="en-US"/>
              <a:t> </a:t>
            </a:r>
            <a:r>
              <a:rPr lang="en-US" sz="2600"/>
              <a:t>evaluates to </a:t>
            </a:r>
            <a:r>
              <a:rPr lang="en-US" sz="2600" b="1">
                <a:latin typeface="Courier New" pitchFamily="49" charset="0"/>
              </a:rPr>
              <a:t>true</a:t>
            </a:r>
            <a:r>
              <a:rPr lang="en-US" sz="2600"/>
              <a:t>, then </a:t>
            </a:r>
            <a:r>
              <a:rPr lang="en-US" sz="2600" b="1">
                <a:solidFill>
                  <a:schemeClr val="hlink"/>
                </a:solidFill>
                <a:latin typeface="Courier New" pitchFamily="49" charset="0"/>
              </a:rPr>
              <a:t>y</a:t>
            </a:r>
            <a:r>
              <a:rPr lang="en-US" sz="2600"/>
              <a:t> is set to </a:t>
            </a:r>
            <a:r>
              <a:rPr lang="en-US" sz="2600" b="1">
                <a:latin typeface="Courier New" pitchFamily="49" charset="0"/>
              </a:rPr>
              <a:t>1.0 / x</a:t>
            </a:r>
            <a:r>
              <a:rPr lang="en-US" sz="2600"/>
              <a:t> (1 divided by </a:t>
            </a:r>
            <a:r>
              <a:rPr lang="en-US" sz="2600" b="1">
                <a:latin typeface="Courier New" pitchFamily="49" charset="0"/>
              </a:rPr>
              <a:t>x</a:t>
            </a:r>
            <a:r>
              <a:rPr lang="en-US" sz="2600"/>
              <a:t>).</a:t>
            </a:r>
          </a:p>
          <a:p>
            <a:pPr lvl="1">
              <a:lnSpc>
                <a:spcPct val="90000"/>
              </a:lnSpc>
            </a:pPr>
            <a:r>
              <a:rPr lang="en-US" sz="2600"/>
              <a:t>Otherwise, </a:t>
            </a:r>
            <a:r>
              <a:rPr lang="en-US" sz="2600" b="1">
                <a:solidFill>
                  <a:schemeClr val="hlink"/>
                </a:solidFill>
                <a:latin typeface="Courier New" pitchFamily="49" charset="0"/>
              </a:rPr>
              <a:t>y</a:t>
            </a:r>
            <a:r>
              <a:rPr lang="en-US" sz="2600"/>
              <a:t> remains </a:t>
            </a:r>
            <a:r>
              <a:rPr lang="en-US" sz="2600" b="1">
                <a:latin typeface="Courier New" pitchFamily="49" charset="0"/>
              </a:rPr>
              <a:t>7</a:t>
            </a:r>
            <a:r>
              <a:rPr lang="en-US" sz="2600"/>
              <a:t>.</a:t>
            </a:r>
          </a:p>
        </p:txBody>
      </p:sp>
    </p:spTree>
    <p:custDataLst>
      <p:tags r:id="rId1"/>
    </p:custDataLst>
    <p:extLst>
      <p:ext uri="{BB962C8B-B14F-4D97-AF65-F5344CB8AC3E}">
        <p14:creationId xmlns:p14="http://schemas.microsoft.com/office/powerpoint/2010/main" val="169548972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a:t>
            </a:r>
            <a:r>
              <a:rPr lang="en-US" dirty="0" smtClean="0"/>
              <a:t>English: Compilers</a:t>
            </a:r>
            <a:endParaRPr lang="en-US" dirty="0"/>
          </a:p>
          <a:p>
            <a:r>
              <a:rPr lang="en-US" dirty="0" smtClean="0"/>
              <a:t>Tue </a:t>
            </a:r>
            <a:r>
              <a:rPr lang="en-US" dirty="0" smtClean="0"/>
              <a:t>Feb 12 2013</a:t>
            </a:r>
            <a:endParaRPr lang="en-US" dirty="0"/>
          </a:p>
        </p:txBody>
      </p:sp>
      <p:sp>
        <p:nvSpPr>
          <p:cNvPr id="5" name="Slide Number Placeholder 4"/>
          <p:cNvSpPr>
            <a:spLocks noGrp="1"/>
          </p:cNvSpPr>
          <p:nvPr>
            <p:ph type="sldNum" sz="quarter" idx="11"/>
          </p:nvPr>
        </p:nvSpPr>
        <p:spPr/>
        <p:txBody>
          <a:bodyPr/>
          <a:lstStyle/>
          <a:p>
            <a:fld id="{F9BA9B8B-0B2B-46C8-84F1-5FA34090C298}" type="slidenum">
              <a:rPr lang="en-US"/>
              <a:pPr/>
              <a:t>24</a:t>
            </a:fld>
            <a:endParaRPr lang="en-US"/>
          </a:p>
        </p:txBody>
      </p:sp>
      <p:sp>
        <p:nvSpPr>
          <p:cNvPr id="624642" name="Rectangle 2"/>
          <p:cNvSpPr>
            <a:spLocks noGrp="1" noChangeArrowheads="1"/>
          </p:cNvSpPr>
          <p:nvPr>
            <p:ph type="title"/>
          </p:nvPr>
        </p:nvSpPr>
        <p:spPr/>
        <p:txBody>
          <a:bodyPr/>
          <a:lstStyle/>
          <a:p>
            <a:r>
              <a:rPr lang="en-US"/>
              <a:t>Loop Carried Dependency (F90)</a:t>
            </a:r>
          </a:p>
        </p:txBody>
      </p:sp>
      <p:sp>
        <p:nvSpPr>
          <p:cNvPr id="624643" name="Rectangle 3"/>
          <p:cNvSpPr>
            <a:spLocks noGrp="1" noChangeArrowheads="1"/>
          </p:cNvSpPr>
          <p:nvPr>
            <p:ph type="body" idx="1"/>
          </p:nvPr>
        </p:nvSpPr>
        <p:spPr>
          <a:xfrm>
            <a:off x="457200" y="1371600"/>
            <a:ext cx="8305800" cy="5105400"/>
          </a:xfrm>
        </p:spPr>
        <p:txBody>
          <a:bodyPr/>
          <a:lstStyle/>
          <a:p>
            <a:pPr>
              <a:lnSpc>
                <a:spcPct val="90000"/>
              </a:lnSpc>
              <a:buFont typeface="Wingdings" pitchFamily="2" charset="2"/>
              <a:buNone/>
            </a:pPr>
            <a:r>
              <a:rPr lang="en-US" b="1">
                <a:solidFill>
                  <a:srgbClr val="000099"/>
                </a:solidFill>
                <a:latin typeface="Courier New" pitchFamily="49" charset="0"/>
              </a:rPr>
              <a:t>DO i = 2, length</a:t>
            </a:r>
          </a:p>
          <a:p>
            <a:pPr>
              <a:lnSpc>
                <a:spcPct val="80000"/>
              </a:lnSpc>
              <a:buFont typeface="Wingdings" pitchFamily="2" charset="2"/>
              <a:buNone/>
            </a:pPr>
            <a:r>
              <a:rPr lang="en-US" b="1">
                <a:solidFill>
                  <a:srgbClr val="000099"/>
                </a:solidFill>
                <a:latin typeface="Courier New" pitchFamily="49" charset="0"/>
              </a:rPr>
              <a:t>  </a:t>
            </a:r>
            <a:r>
              <a:rPr lang="en-US" b="1">
                <a:solidFill>
                  <a:schemeClr val="hlink"/>
                </a:solidFill>
                <a:latin typeface="Courier New" pitchFamily="49" charset="0"/>
              </a:rPr>
              <a:t>a(i)</a:t>
            </a:r>
            <a:r>
              <a:rPr lang="en-US" b="1">
                <a:solidFill>
                  <a:srgbClr val="000099"/>
                </a:solidFill>
                <a:latin typeface="Courier New" pitchFamily="49" charset="0"/>
              </a:rPr>
              <a:t> = </a:t>
            </a:r>
            <a:r>
              <a:rPr lang="en-US" b="1">
                <a:solidFill>
                  <a:schemeClr val="hlink"/>
                </a:solidFill>
                <a:latin typeface="Courier New" pitchFamily="49" charset="0"/>
              </a:rPr>
              <a:t>a(i-1)</a:t>
            </a:r>
            <a:r>
              <a:rPr lang="en-US" b="1">
                <a:solidFill>
                  <a:srgbClr val="000099"/>
                </a:solidFill>
                <a:latin typeface="Courier New" pitchFamily="49" charset="0"/>
              </a:rPr>
              <a:t> + b(i)</a:t>
            </a:r>
          </a:p>
          <a:p>
            <a:pPr>
              <a:lnSpc>
                <a:spcPct val="90000"/>
              </a:lnSpc>
              <a:buFont typeface="Wingdings" pitchFamily="2" charset="2"/>
              <a:buNone/>
            </a:pPr>
            <a:r>
              <a:rPr lang="en-US" b="1">
                <a:solidFill>
                  <a:srgbClr val="000099"/>
                </a:solidFill>
                <a:latin typeface="Courier New" pitchFamily="49" charset="0"/>
              </a:rPr>
              <a:t>END DO</a:t>
            </a:r>
          </a:p>
          <a:p>
            <a:pPr>
              <a:lnSpc>
                <a:spcPct val="90000"/>
              </a:lnSpc>
              <a:buFont typeface="Wingdings" pitchFamily="2" charset="2"/>
              <a:buNone/>
            </a:pPr>
            <a:r>
              <a:rPr lang="en-US"/>
              <a:t>Here, each iteration of the loop </a:t>
            </a:r>
            <a:r>
              <a:rPr lang="en-US">
                <a:solidFill>
                  <a:schemeClr val="hlink"/>
                </a:solidFill>
              </a:rPr>
              <a:t>depends on the previous:</a:t>
            </a:r>
            <a:r>
              <a:rPr lang="en-US"/>
              <a:t>    iteration </a:t>
            </a:r>
            <a:r>
              <a:rPr lang="en-US" b="1">
                <a:solidFill>
                  <a:srgbClr val="000099"/>
                </a:solidFill>
                <a:latin typeface="Courier New" pitchFamily="49" charset="0"/>
              </a:rPr>
              <a:t>i=3</a:t>
            </a:r>
            <a:r>
              <a:rPr lang="en-US"/>
              <a:t> depends on iteration </a:t>
            </a:r>
            <a:r>
              <a:rPr lang="en-US" b="1">
                <a:solidFill>
                  <a:srgbClr val="000099"/>
                </a:solidFill>
                <a:latin typeface="Courier New" pitchFamily="49" charset="0"/>
              </a:rPr>
              <a:t>i=2</a:t>
            </a:r>
            <a:r>
              <a:rPr lang="en-US"/>
              <a:t>,                         iteration </a:t>
            </a:r>
            <a:r>
              <a:rPr lang="en-US" b="1">
                <a:solidFill>
                  <a:srgbClr val="000099"/>
                </a:solidFill>
                <a:latin typeface="Courier New" pitchFamily="49" charset="0"/>
              </a:rPr>
              <a:t>i=4</a:t>
            </a:r>
            <a:r>
              <a:rPr lang="en-US"/>
              <a:t> depends on iteration </a:t>
            </a:r>
            <a:r>
              <a:rPr lang="en-US" b="1">
                <a:solidFill>
                  <a:srgbClr val="000099"/>
                </a:solidFill>
                <a:latin typeface="Courier New" pitchFamily="49" charset="0"/>
              </a:rPr>
              <a:t>i=3</a:t>
            </a:r>
            <a:r>
              <a:rPr lang="en-US"/>
              <a:t>,                         iteration </a:t>
            </a:r>
            <a:r>
              <a:rPr lang="en-US" b="1">
                <a:solidFill>
                  <a:srgbClr val="000099"/>
                </a:solidFill>
                <a:latin typeface="Courier New" pitchFamily="49" charset="0"/>
              </a:rPr>
              <a:t>i=5</a:t>
            </a:r>
            <a:r>
              <a:rPr lang="en-US"/>
              <a:t> depends on iteration </a:t>
            </a:r>
            <a:r>
              <a:rPr lang="en-US" b="1">
                <a:solidFill>
                  <a:srgbClr val="000099"/>
                </a:solidFill>
                <a:latin typeface="Courier New" pitchFamily="49" charset="0"/>
              </a:rPr>
              <a:t>i=4</a:t>
            </a:r>
            <a:r>
              <a:rPr lang="en-US"/>
              <a:t>, etc.</a:t>
            </a:r>
            <a:endParaRPr lang="en-US" baseline="30000"/>
          </a:p>
          <a:p>
            <a:pPr>
              <a:lnSpc>
                <a:spcPct val="90000"/>
              </a:lnSpc>
              <a:buFont typeface="Wingdings" pitchFamily="2" charset="2"/>
              <a:buNone/>
            </a:pPr>
            <a:r>
              <a:rPr lang="en-US"/>
              <a:t>This is sometimes called a </a:t>
            </a:r>
            <a:r>
              <a:rPr lang="en-US" b="1" i="1" u="sng">
                <a:solidFill>
                  <a:schemeClr val="hlink"/>
                </a:solidFill>
              </a:rPr>
              <a:t>loop carried dependency</a:t>
            </a:r>
            <a:r>
              <a:rPr lang="en-US"/>
              <a:t>.</a:t>
            </a:r>
          </a:p>
          <a:p>
            <a:pPr>
              <a:lnSpc>
                <a:spcPct val="90000"/>
              </a:lnSpc>
              <a:buFont typeface="Wingdings" pitchFamily="2" charset="2"/>
              <a:buNone/>
            </a:pPr>
            <a:r>
              <a:rPr lang="en-US"/>
              <a:t>There is no way to execute iteration </a:t>
            </a:r>
            <a:r>
              <a:rPr lang="en-US" b="1">
                <a:solidFill>
                  <a:schemeClr val="tx2"/>
                </a:solidFill>
                <a:latin typeface="Courier New" pitchFamily="49" charset="0"/>
              </a:rPr>
              <a:t>i</a:t>
            </a:r>
            <a:r>
              <a:rPr lang="en-US"/>
              <a:t> until after iteration </a:t>
            </a:r>
            <a:r>
              <a:rPr lang="en-US" b="1">
                <a:solidFill>
                  <a:schemeClr val="tx2"/>
                </a:solidFill>
                <a:latin typeface="Courier New" pitchFamily="49" charset="0"/>
              </a:rPr>
              <a:t>i-1</a:t>
            </a:r>
            <a:r>
              <a:rPr lang="en-US"/>
              <a:t> has completed, so this loop can’t be parallelized. </a:t>
            </a:r>
          </a:p>
        </p:txBody>
      </p:sp>
    </p:spTree>
    <p:custDataLst>
      <p:tags r:id="rId1"/>
    </p:custDataLst>
    <p:extLst>
      <p:ext uri="{BB962C8B-B14F-4D97-AF65-F5344CB8AC3E}">
        <p14:creationId xmlns:p14="http://schemas.microsoft.com/office/powerpoint/2010/main" val="266849419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a:t>
            </a:r>
            <a:r>
              <a:rPr lang="en-US" dirty="0" smtClean="0"/>
              <a:t>English: Compilers</a:t>
            </a:r>
            <a:endParaRPr lang="en-US" dirty="0"/>
          </a:p>
          <a:p>
            <a:r>
              <a:rPr lang="en-US" dirty="0" smtClean="0"/>
              <a:t>Tue </a:t>
            </a:r>
            <a:r>
              <a:rPr lang="en-US" dirty="0" smtClean="0"/>
              <a:t>Feb 12 2013</a:t>
            </a:r>
            <a:endParaRPr lang="en-US" dirty="0"/>
          </a:p>
        </p:txBody>
      </p:sp>
      <p:sp>
        <p:nvSpPr>
          <p:cNvPr id="5" name="Slide Number Placeholder 4"/>
          <p:cNvSpPr>
            <a:spLocks noGrp="1"/>
          </p:cNvSpPr>
          <p:nvPr>
            <p:ph type="sldNum" sz="quarter" idx="11"/>
          </p:nvPr>
        </p:nvSpPr>
        <p:spPr/>
        <p:txBody>
          <a:bodyPr/>
          <a:lstStyle/>
          <a:p>
            <a:fld id="{953033F4-F986-42D1-8427-191C19E39F77}" type="slidenum">
              <a:rPr lang="en-US"/>
              <a:pPr/>
              <a:t>25</a:t>
            </a:fld>
            <a:endParaRPr lang="en-US"/>
          </a:p>
        </p:txBody>
      </p:sp>
      <p:sp>
        <p:nvSpPr>
          <p:cNvPr id="625666" name="Rectangle 2"/>
          <p:cNvSpPr>
            <a:spLocks noGrp="1" noChangeArrowheads="1"/>
          </p:cNvSpPr>
          <p:nvPr>
            <p:ph type="title"/>
          </p:nvPr>
        </p:nvSpPr>
        <p:spPr/>
        <p:txBody>
          <a:bodyPr/>
          <a:lstStyle/>
          <a:p>
            <a:r>
              <a:rPr lang="en-US"/>
              <a:t>Loop Carried Dependency (C)</a:t>
            </a:r>
          </a:p>
        </p:txBody>
      </p:sp>
      <p:sp>
        <p:nvSpPr>
          <p:cNvPr id="625667" name="Rectangle 3"/>
          <p:cNvSpPr>
            <a:spLocks noGrp="1" noChangeArrowheads="1"/>
          </p:cNvSpPr>
          <p:nvPr>
            <p:ph type="body" idx="1"/>
          </p:nvPr>
        </p:nvSpPr>
        <p:spPr>
          <a:xfrm>
            <a:off x="457200" y="1371600"/>
            <a:ext cx="8305800" cy="5105400"/>
          </a:xfrm>
        </p:spPr>
        <p:txBody>
          <a:bodyPr/>
          <a:lstStyle/>
          <a:p>
            <a:pPr>
              <a:lnSpc>
                <a:spcPct val="90000"/>
              </a:lnSpc>
              <a:buFont typeface="Wingdings" pitchFamily="2" charset="2"/>
              <a:buNone/>
            </a:pPr>
            <a:r>
              <a:rPr lang="en-US" b="1">
                <a:solidFill>
                  <a:srgbClr val="000099"/>
                </a:solidFill>
                <a:latin typeface="Courier New" pitchFamily="49" charset="0"/>
              </a:rPr>
              <a:t>for (i = 1; i &lt; length; i++) {</a:t>
            </a:r>
          </a:p>
          <a:p>
            <a:pPr>
              <a:lnSpc>
                <a:spcPct val="80000"/>
              </a:lnSpc>
              <a:buFont typeface="Wingdings" pitchFamily="2" charset="2"/>
              <a:buNone/>
            </a:pPr>
            <a:r>
              <a:rPr lang="en-US" b="1">
                <a:solidFill>
                  <a:srgbClr val="000099"/>
                </a:solidFill>
                <a:latin typeface="Courier New" pitchFamily="49" charset="0"/>
              </a:rPr>
              <a:t>  </a:t>
            </a:r>
            <a:r>
              <a:rPr lang="en-US" b="1">
                <a:solidFill>
                  <a:schemeClr val="hlink"/>
                </a:solidFill>
                <a:latin typeface="Courier New" pitchFamily="49" charset="0"/>
              </a:rPr>
              <a:t>a[i]</a:t>
            </a:r>
            <a:r>
              <a:rPr lang="en-US" b="1">
                <a:solidFill>
                  <a:srgbClr val="000099"/>
                </a:solidFill>
                <a:latin typeface="Courier New" pitchFamily="49" charset="0"/>
              </a:rPr>
              <a:t> = </a:t>
            </a:r>
            <a:r>
              <a:rPr lang="en-US" b="1">
                <a:solidFill>
                  <a:schemeClr val="hlink"/>
                </a:solidFill>
                <a:latin typeface="Courier New" pitchFamily="49" charset="0"/>
              </a:rPr>
              <a:t>a[i-1]</a:t>
            </a:r>
            <a:r>
              <a:rPr lang="en-US" b="1">
                <a:solidFill>
                  <a:srgbClr val="000099"/>
                </a:solidFill>
                <a:latin typeface="Courier New" pitchFamily="49" charset="0"/>
              </a:rPr>
              <a:t> + b[i];</a:t>
            </a:r>
          </a:p>
          <a:p>
            <a:pPr>
              <a:lnSpc>
                <a:spcPct val="90000"/>
              </a:lnSpc>
              <a:buFont typeface="Wingdings" pitchFamily="2" charset="2"/>
              <a:buNone/>
            </a:pPr>
            <a:r>
              <a:rPr lang="en-US" b="1">
                <a:solidFill>
                  <a:srgbClr val="000099"/>
                </a:solidFill>
                <a:latin typeface="Courier New" pitchFamily="49" charset="0"/>
              </a:rPr>
              <a:t>}</a:t>
            </a:r>
          </a:p>
          <a:p>
            <a:pPr>
              <a:lnSpc>
                <a:spcPct val="90000"/>
              </a:lnSpc>
              <a:buFont typeface="Wingdings" pitchFamily="2" charset="2"/>
              <a:buNone/>
            </a:pPr>
            <a:r>
              <a:rPr lang="en-US"/>
              <a:t>Here, each iteration of the loop </a:t>
            </a:r>
            <a:r>
              <a:rPr lang="en-US">
                <a:solidFill>
                  <a:schemeClr val="hlink"/>
                </a:solidFill>
              </a:rPr>
              <a:t>depends on the previous:</a:t>
            </a:r>
            <a:r>
              <a:rPr lang="en-US"/>
              <a:t>    iteration </a:t>
            </a:r>
            <a:r>
              <a:rPr lang="en-US" b="1">
                <a:solidFill>
                  <a:srgbClr val="000099"/>
                </a:solidFill>
                <a:latin typeface="Courier New" pitchFamily="49" charset="0"/>
              </a:rPr>
              <a:t>i=3</a:t>
            </a:r>
            <a:r>
              <a:rPr lang="en-US"/>
              <a:t> depends on iteration </a:t>
            </a:r>
            <a:r>
              <a:rPr lang="en-US" b="1">
                <a:solidFill>
                  <a:srgbClr val="000099"/>
                </a:solidFill>
                <a:latin typeface="Courier New" pitchFamily="49" charset="0"/>
              </a:rPr>
              <a:t>i=2</a:t>
            </a:r>
            <a:r>
              <a:rPr lang="en-US"/>
              <a:t>,                         iteration </a:t>
            </a:r>
            <a:r>
              <a:rPr lang="en-US" b="1">
                <a:solidFill>
                  <a:srgbClr val="000099"/>
                </a:solidFill>
                <a:latin typeface="Courier New" pitchFamily="49" charset="0"/>
              </a:rPr>
              <a:t>i=4</a:t>
            </a:r>
            <a:r>
              <a:rPr lang="en-US"/>
              <a:t> depends on iteration </a:t>
            </a:r>
            <a:r>
              <a:rPr lang="en-US" b="1">
                <a:solidFill>
                  <a:srgbClr val="000099"/>
                </a:solidFill>
                <a:latin typeface="Courier New" pitchFamily="49" charset="0"/>
              </a:rPr>
              <a:t>i=3</a:t>
            </a:r>
            <a:r>
              <a:rPr lang="en-US"/>
              <a:t>,                         iteration </a:t>
            </a:r>
            <a:r>
              <a:rPr lang="en-US" b="1">
                <a:solidFill>
                  <a:srgbClr val="000099"/>
                </a:solidFill>
                <a:latin typeface="Courier New" pitchFamily="49" charset="0"/>
              </a:rPr>
              <a:t>i=5</a:t>
            </a:r>
            <a:r>
              <a:rPr lang="en-US"/>
              <a:t> depends on iteration </a:t>
            </a:r>
            <a:r>
              <a:rPr lang="en-US" b="1">
                <a:solidFill>
                  <a:srgbClr val="000099"/>
                </a:solidFill>
                <a:latin typeface="Courier New" pitchFamily="49" charset="0"/>
              </a:rPr>
              <a:t>i=4</a:t>
            </a:r>
            <a:r>
              <a:rPr lang="en-US"/>
              <a:t>, etc.</a:t>
            </a:r>
            <a:endParaRPr lang="en-US" baseline="30000"/>
          </a:p>
          <a:p>
            <a:pPr>
              <a:lnSpc>
                <a:spcPct val="90000"/>
              </a:lnSpc>
              <a:buFont typeface="Wingdings" pitchFamily="2" charset="2"/>
              <a:buNone/>
            </a:pPr>
            <a:r>
              <a:rPr lang="en-US"/>
              <a:t>This is sometimes called a </a:t>
            </a:r>
            <a:r>
              <a:rPr lang="en-US" b="1" i="1" u="sng">
                <a:solidFill>
                  <a:schemeClr val="hlink"/>
                </a:solidFill>
              </a:rPr>
              <a:t>loop carried dependency</a:t>
            </a:r>
            <a:r>
              <a:rPr lang="en-US"/>
              <a:t>.</a:t>
            </a:r>
          </a:p>
          <a:p>
            <a:pPr>
              <a:lnSpc>
                <a:spcPct val="90000"/>
              </a:lnSpc>
              <a:buFont typeface="Wingdings" pitchFamily="2" charset="2"/>
              <a:buNone/>
            </a:pPr>
            <a:r>
              <a:rPr lang="en-US"/>
              <a:t>There is no way to execute iteration </a:t>
            </a:r>
            <a:r>
              <a:rPr lang="en-US" b="1">
                <a:solidFill>
                  <a:schemeClr val="tx2"/>
                </a:solidFill>
                <a:latin typeface="Courier New" pitchFamily="49" charset="0"/>
              </a:rPr>
              <a:t>i</a:t>
            </a:r>
            <a:r>
              <a:rPr lang="en-US"/>
              <a:t> until after iteration </a:t>
            </a:r>
            <a:r>
              <a:rPr lang="en-US" b="1">
                <a:solidFill>
                  <a:schemeClr val="tx2"/>
                </a:solidFill>
                <a:latin typeface="Courier New" pitchFamily="49" charset="0"/>
              </a:rPr>
              <a:t>i-1</a:t>
            </a:r>
            <a:r>
              <a:rPr lang="en-US"/>
              <a:t> has completed, so this loop can’t be parallelized. </a:t>
            </a:r>
          </a:p>
        </p:txBody>
      </p:sp>
    </p:spTree>
    <p:custDataLst>
      <p:tags r:id="rId1"/>
    </p:custDataLst>
    <p:extLst>
      <p:ext uri="{BB962C8B-B14F-4D97-AF65-F5344CB8AC3E}">
        <p14:creationId xmlns:p14="http://schemas.microsoft.com/office/powerpoint/2010/main" val="157883695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a:t>
            </a:r>
            <a:r>
              <a:rPr lang="en-US" dirty="0" smtClean="0"/>
              <a:t>English: Compilers</a:t>
            </a:r>
            <a:endParaRPr lang="en-US" dirty="0"/>
          </a:p>
          <a:p>
            <a:r>
              <a:rPr lang="en-US" dirty="0" smtClean="0"/>
              <a:t>Tue </a:t>
            </a:r>
            <a:r>
              <a:rPr lang="en-US" dirty="0" smtClean="0"/>
              <a:t>Feb 12 2013</a:t>
            </a:r>
            <a:endParaRPr lang="en-US" dirty="0"/>
          </a:p>
        </p:txBody>
      </p:sp>
      <p:sp>
        <p:nvSpPr>
          <p:cNvPr id="5" name="Slide Number Placeholder 4"/>
          <p:cNvSpPr>
            <a:spLocks noGrp="1"/>
          </p:cNvSpPr>
          <p:nvPr>
            <p:ph type="sldNum" sz="quarter" idx="11"/>
          </p:nvPr>
        </p:nvSpPr>
        <p:spPr/>
        <p:txBody>
          <a:bodyPr/>
          <a:lstStyle/>
          <a:p>
            <a:fld id="{C82FD039-2EB0-4580-AB34-1FD18AAED8C8}" type="slidenum">
              <a:rPr lang="en-US"/>
              <a:pPr/>
              <a:t>26</a:t>
            </a:fld>
            <a:endParaRPr lang="en-US"/>
          </a:p>
        </p:txBody>
      </p:sp>
      <p:sp>
        <p:nvSpPr>
          <p:cNvPr id="626690" name="Rectangle 2"/>
          <p:cNvSpPr>
            <a:spLocks noGrp="1" noChangeArrowheads="1"/>
          </p:cNvSpPr>
          <p:nvPr>
            <p:ph type="title"/>
          </p:nvPr>
        </p:nvSpPr>
        <p:spPr/>
        <p:txBody>
          <a:bodyPr/>
          <a:lstStyle/>
          <a:p>
            <a:r>
              <a:rPr lang="en-US"/>
              <a:t>Why Do We Care?</a:t>
            </a:r>
          </a:p>
        </p:txBody>
      </p:sp>
      <p:sp>
        <p:nvSpPr>
          <p:cNvPr id="626691" name="Rectangle 3"/>
          <p:cNvSpPr>
            <a:spLocks noGrp="1" noChangeArrowheads="1"/>
          </p:cNvSpPr>
          <p:nvPr>
            <p:ph type="body" idx="1"/>
          </p:nvPr>
        </p:nvSpPr>
        <p:spPr/>
        <p:txBody>
          <a:bodyPr/>
          <a:lstStyle/>
          <a:p>
            <a:pPr>
              <a:buFont typeface="Wingdings" pitchFamily="2" charset="2"/>
              <a:buNone/>
            </a:pPr>
            <a:r>
              <a:rPr lang="en-US" b="1" u="sng">
                <a:solidFill>
                  <a:schemeClr val="folHlink"/>
                </a:solidFill>
              </a:rPr>
              <a:t>Loops</a:t>
            </a:r>
            <a:r>
              <a:rPr lang="en-US"/>
              <a:t> are the favorite control structures of High Performance Computing, because compilers know how to </a:t>
            </a:r>
            <a:r>
              <a:rPr lang="en-US" b="1" i="1" u="sng"/>
              <a:t>optimize</a:t>
            </a:r>
            <a:r>
              <a:rPr lang="en-US"/>
              <a:t> their performance using instruction-level parallelism:  superscalar, pipelining and vectorization can give excellent speedup.</a:t>
            </a:r>
          </a:p>
          <a:p>
            <a:pPr>
              <a:buFont typeface="Wingdings" pitchFamily="2" charset="2"/>
              <a:buNone/>
            </a:pPr>
            <a:r>
              <a:rPr lang="en-US" b="1" u="sng">
                <a:solidFill>
                  <a:schemeClr val="hlink"/>
                </a:solidFill>
              </a:rPr>
              <a:t>Loop carried dependencies</a:t>
            </a:r>
            <a:r>
              <a:rPr lang="en-US"/>
              <a:t> affect whether a loop can be parallelized, and how much.</a:t>
            </a:r>
          </a:p>
        </p:txBody>
      </p:sp>
    </p:spTree>
    <p:custDataLst>
      <p:tags r:id="rId1"/>
    </p:custDataLst>
    <p:extLst>
      <p:ext uri="{BB962C8B-B14F-4D97-AF65-F5344CB8AC3E}">
        <p14:creationId xmlns:p14="http://schemas.microsoft.com/office/powerpoint/2010/main" val="120492010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a:t>
            </a:r>
            <a:r>
              <a:rPr lang="en-US" dirty="0" smtClean="0"/>
              <a:t>English: Compilers</a:t>
            </a:r>
            <a:endParaRPr lang="en-US" dirty="0"/>
          </a:p>
          <a:p>
            <a:r>
              <a:rPr lang="en-US" dirty="0" smtClean="0"/>
              <a:t>Tue </a:t>
            </a:r>
            <a:r>
              <a:rPr lang="en-US" dirty="0" smtClean="0"/>
              <a:t>Feb 12 2013</a:t>
            </a:r>
            <a:endParaRPr lang="en-US" dirty="0"/>
          </a:p>
        </p:txBody>
      </p:sp>
      <p:sp>
        <p:nvSpPr>
          <p:cNvPr id="5" name="Slide Number Placeholder 4"/>
          <p:cNvSpPr>
            <a:spLocks noGrp="1"/>
          </p:cNvSpPr>
          <p:nvPr>
            <p:ph type="sldNum" sz="quarter" idx="11"/>
          </p:nvPr>
        </p:nvSpPr>
        <p:spPr/>
        <p:txBody>
          <a:bodyPr/>
          <a:lstStyle/>
          <a:p>
            <a:fld id="{7CD39BE3-2391-4943-A31C-43C4A3A5BA2F}" type="slidenum">
              <a:rPr lang="en-US"/>
              <a:pPr/>
              <a:t>27</a:t>
            </a:fld>
            <a:endParaRPr lang="en-US"/>
          </a:p>
        </p:txBody>
      </p:sp>
      <p:sp>
        <p:nvSpPr>
          <p:cNvPr id="627714" name="Rectangle 2"/>
          <p:cNvSpPr>
            <a:spLocks noGrp="1" noChangeArrowheads="1"/>
          </p:cNvSpPr>
          <p:nvPr>
            <p:ph type="title"/>
          </p:nvPr>
        </p:nvSpPr>
        <p:spPr/>
        <p:txBody>
          <a:bodyPr/>
          <a:lstStyle/>
          <a:p>
            <a:r>
              <a:rPr lang="en-US"/>
              <a:t>Loop or Branch Dependency? (F)</a:t>
            </a:r>
          </a:p>
        </p:txBody>
      </p:sp>
      <p:sp>
        <p:nvSpPr>
          <p:cNvPr id="627715" name="Rectangle 3"/>
          <p:cNvSpPr>
            <a:spLocks noGrp="1" noChangeArrowheads="1"/>
          </p:cNvSpPr>
          <p:nvPr>
            <p:ph type="body" idx="1"/>
          </p:nvPr>
        </p:nvSpPr>
        <p:spPr>
          <a:xfrm>
            <a:off x="609600" y="1371600"/>
            <a:ext cx="7769225" cy="4648200"/>
          </a:xfrm>
        </p:spPr>
        <p:txBody>
          <a:bodyPr/>
          <a:lstStyle/>
          <a:p>
            <a:pPr>
              <a:buFont typeface="Wingdings" pitchFamily="2" charset="2"/>
              <a:buNone/>
            </a:pPr>
            <a:r>
              <a:rPr lang="en-US"/>
              <a:t>Is this a </a:t>
            </a:r>
            <a:r>
              <a:rPr lang="en-US" b="1" u="sng">
                <a:solidFill>
                  <a:schemeClr val="hlink"/>
                </a:solidFill>
              </a:rPr>
              <a:t>loop carried dependency</a:t>
            </a:r>
            <a:r>
              <a:rPr lang="en-US"/>
              <a:t> or a		    </a:t>
            </a:r>
            <a:r>
              <a:rPr lang="en-US" b="1" u="sng">
                <a:solidFill>
                  <a:schemeClr val="hlink"/>
                </a:solidFill>
              </a:rPr>
              <a:t>branch dependency</a:t>
            </a:r>
            <a:r>
              <a:rPr lang="en-US"/>
              <a:t>?</a:t>
            </a:r>
          </a:p>
          <a:p>
            <a:pPr>
              <a:buFont typeface="Wingdings" pitchFamily="2" charset="2"/>
              <a:buNone/>
            </a:pPr>
            <a:endParaRPr lang="en-US"/>
          </a:p>
          <a:p>
            <a:pPr>
              <a:buFont typeface="Wingdings" pitchFamily="2" charset="2"/>
              <a:buNone/>
            </a:pPr>
            <a:r>
              <a:rPr lang="en-US" b="1">
                <a:solidFill>
                  <a:srgbClr val="000099"/>
                </a:solidFill>
                <a:latin typeface="Courier New" pitchFamily="49" charset="0"/>
              </a:rPr>
              <a:t>DO i = 1, length</a:t>
            </a:r>
          </a:p>
          <a:p>
            <a:pPr>
              <a:lnSpc>
                <a:spcPct val="70000"/>
              </a:lnSpc>
              <a:buFont typeface="Wingdings" pitchFamily="2" charset="2"/>
              <a:buNone/>
            </a:pPr>
            <a:r>
              <a:rPr lang="en-US" b="1">
                <a:solidFill>
                  <a:srgbClr val="000099"/>
                </a:solidFill>
                <a:latin typeface="Courier New" pitchFamily="49" charset="0"/>
              </a:rPr>
              <a:t>  IF (x(i) /= 0) THEN</a:t>
            </a:r>
          </a:p>
          <a:p>
            <a:pPr>
              <a:lnSpc>
                <a:spcPct val="80000"/>
              </a:lnSpc>
              <a:buFont typeface="Wingdings" pitchFamily="2" charset="2"/>
              <a:buNone/>
            </a:pPr>
            <a:r>
              <a:rPr lang="en-US" b="1">
                <a:solidFill>
                  <a:srgbClr val="000099"/>
                </a:solidFill>
                <a:latin typeface="Courier New" pitchFamily="49" charset="0"/>
              </a:rPr>
              <a:t>    y(i) = 1.0 / x(i)</a:t>
            </a:r>
          </a:p>
          <a:p>
            <a:pPr>
              <a:buFont typeface="Wingdings" pitchFamily="2" charset="2"/>
              <a:buNone/>
            </a:pPr>
            <a:r>
              <a:rPr lang="en-US" b="1">
                <a:solidFill>
                  <a:srgbClr val="000099"/>
                </a:solidFill>
                <a:latin typeface="Courier New" pitchFamily="49" charset="0"/>
              </a:rPr>
              <a:t>  END IF</a:t>
            </a:r>
          </a:p>
          <a:p>
            <a:pPr>
              <a:lnSpc>
                <a:spcPct val="80000"/>
              </a:lnSpc>
              <a:buFont typeface="Wingdings" pitchFamily="2" charset="2"/>
              <a:buNone/>
            </a:pPr>
            <a:r>
              <a:rPr lang="en-US" b="1">
                <a:solidFill>
                  <a:srgbClr val="000099"/>
                </a:solidFill>
                <a:latin typeface="Courier New" pitchFamily="49" charset="0"/>
              </a:rPr>
              <a:t>END DO</a:t>
            </a:r>
          </a:p>
        </p:txBody>
      </p:sp>
    </p:spTree>
    <p:custDataLst>
      <p:tags r:id="rId1"/>
    </p:custDataLst>
    <p:extLst>
      <p:ext uri="{BB962C8B-B14F-4D97-AF65-F5344CB8AC3E}">
        <p14:creationId xmlns:p14="http://schemas.microsoft.com/office/powerpoint/2010/main" val="20745610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a:t>
            </a:r>
            <a:r>
              <a:rPr lang="en-US" dirty="0" smtClean="0"/>
              <a:t>English: Compilers</a:t>
            </a:r>
            <a:endParaRPr lang="en-US" dirty="0"/>
          </a:p>
          <a:p>
            <a:r>
              <a:rPr lang="en-US" dirty="0" smtClean="0"/>
              <a:t>Tue </a:t>
            </a:r>
            <a:r>
              <a:rPr lang="en-US" dirty="0" smtClean="0"/>
              <a:t>Feb 12 2013</a:t>
            </a:r>
            <a:endParaRPr lang="en-US" dirty="0"/>
          </a:p>
        </p:txBody>
      </p:sp>
      <p:sp>
        <p:nvSpPr>
          <p:cNvPr id="5" name="Slide Number Placeholder 4"/>
          <p:cNvSpPr>
            <a:spLocks noGrp="1"/>
          </p:cNvSpPr>
          <p:nvPr>
            <p:ph type="sldNum" sz="quarter" idx="11"/>
          </p:nvPr>
        </p:nvSpPr>
        <p:spPr/>
        <p:txBody>
          <a:bodyPr/>
          <a:lstStyle/>
          <a:p>
            <a:fld id="{69C089FA-C0C6-4B1E-8C0B-70DC165B4903}" type="slidenum">
              <a:rPr lang="en-US"/>
              <a:pPr/>
              <a:t>28</a:t>
            </a:fld>
            <a:endParaRPr lang="en-US"/>
          </a:p>
        </p:txBody>
      </p:sp>
      <p:sp>
        <p:nvSpPr>
          <p:cNvPr id="628738" name="Rectangle 2"/>
          <p:cNvSpPr>
            <a:spLocks noGrp="1" noChangeArrowheads="1"/>
          </p:cNvSpPr>
          <p:nvPr>
            <p:ph type="title"/>
          </p:nvPr>
        </p:nvSpPr>
        <p:spPr/>
        <p:txBody>
          <a:bodyPr/>
          <a:lstStyle/>
          <a:p>
            <a:r>
              <a:rPr lang="en-US"/>
              <a:t>Loop or Branch Dependency? (C)</a:t>
            </a:r>
          </a:p>
        </p:txBody>
      </p:sp>
      <p:sp>
        <p:nvSpPr>
          <p:cNvPr id="628739" name="Rectangle 3"/>
          <p:cNvSpPr>
            <a:spLocks noGrp="1" noChangeArrowheads="1"/>
          </p:cNvSpPr>
          <p:nvPr>
            <p:ph type="body" idx="1"/>
          </p:nvPr>
        </p:nvSpPr>
        <p:spPr>
          <a:xfrm>
            <a:off x="609600" y="1371600"/>
            <a:ext cx="7769225" cy="4648200"/>
          </a:xfrm>
        </p:spPr>
        <p:txBody>
          <a:bodyPr/>
          <a:lstStyle/>
          <a:p>
            <a:pPr>
              <a:buFont typeface="Wingdings" pitchFamily="2" charset="2"/>
              <a:buNone/>
            </a:pPr>
            <a:r>
              <a:rPr lang="en-US"/>
              <a:t>Is this a </a:t>
            </a:r>
            <a:r>
              <a:rPr lang="en-US" b="1" u="sng">
                <a:solidFill>
                  <a:schemeClr val="hlink"/>
                </a:solidFill>
              </a:rPr>
              <a:t>loop carried dependency</a:t>
            </a:r>
            <a:r>
              <a:rPr lang="en-US"/>
              <a:t> or a		    </a:t>
            </a:r>
            <a:r>
              <a:rPr lang="en-US" b="1" u="sng">
                <a:solidFill>
                  <a:schemeClr val="hlink"/>
                </a:solidFill>
              </a:rPr>
              <a:t>branch dependency</a:t>
            </a:r>
            <a:r>
              <a:rPr lang="en-US"/>
              <a:t>?</a:t>
            </a:r>
          </a:p>
          <a:p>
            <a:pPr>
              <a:buFont typeface="Wingdings" pitchFamily="2" charset="2"/>
              <a:buNone/>
            </a:pPr>
            <a:endParaRPr lang="en-US"/>
          </a:p>
          <a:p>
            <a:pPr>
              <a:buFont typeface="Wingdings" pitchFamily="2" charset="2"/>
              <a:buNone/>
            </a:pPr>
            <a:r>
              <a:rPr lang="en-US" b="1">
                <a:solidFill>
                  <a:srgbClr val="000099"/>
                </a:solidFill>
                <a:latin typeface="Courier New" pitchFamily="49" charset="0"/>
              </a:rPr>
              <a:t>for (i = 0; i &lt; length; i++) {</a:t>
            </a:r>
          </a:p>
          <a:p>
            <a:pPr>
              <a:lnSpc>
                <a:spcPct val="70000"/>
              </a:lnSpc>
              <a:buFont typeface="Wingdings" pitchFamily="2" charset="2"/>
              <a:buNone/>
            </a:pPr>
            <a:r>
              <a:rPr lang="en-US" b="1">
                <a:solidFill>
                  <a:srgbClr val="000099"/>
                </a:solidFill>
                <a:latin typeface="Courier New" pitchFamily="49" charset="0"/>
              </a:rPr>
              <a:t>  if (x[i] != 0) {</a:t>
            </a:r>
          </a:p>
          <a:p>
            <a:pPr>
              <a:lnSpc>
                <a:spcPct val="80000"/>
              </a:lnSpc>
              <a:buFont typeface="Wingdings" pitchFamily="2" charset="2"/>
              <a:buNone/>
            </a:pPr>
            <a:r>
              <a:rPr lang="en-US" b="1">
                <a:solidFill>
                  <a:srgbClr val="000099"/>
                </a:solidFill>
                <a:latin typeface="Courier New" pitchFamily="49" charset="0"/>
              </a:rPr>
              <a:t>    y[i] = 1.0 / x[i];</a:t>
            </a:r>
          </a:p>
          <a:p>
            <a:pPr>
              <a:buFont typeface="Wingdings" pitchFamily="2" charset="2"/>
              <a:buNone/>
            </a:pPr>
            <a:r>
              <a:rPr lang="en-US" b="1">
                <a:solidFill>
                  <a:srgbClr val="000099"/>
                </a:solidFill>
                <a:latin typeface="Courier New" pitchFamily="49" charset="0"/>
              </a:rPr>
              <a:t>  }</a:t>
            </a:r>
          </a:p>
          <a:p>
            <a:pPr>
              <a:lnSpc>
                <a:spcPct val="80000"/>
              </a:lnSpc>
              <a:buFont typeface="Wingdings" pitchFamily="2" charset="2"/>
              <a:buNone/>
            </a:pPr>
            <a:r>
              <a:rPr lang="en-US" b="1">
                <a:solidFill>
                  <a:srgbClr val="000099"/>
                </a:solidFill>
                <a:latin typeface="Courier New" pitchFamily="49" charset="0"/>
              </a:rPr>
              <a:t>}</a:t>
            </a:r>
          </a:p>
        </p:txBody>
      </p:sp>
    </p:spTree>
    <p:custDataLst>
      <p:tags r:id="rId1"/>
    </p:custDataLst>
    <p:extLst>
      <p:ext uri="{BB962C8B-B14F-4D97-AF65-F5344CB8AC3E}">
        <p14:creationId xmlns:p14="http://schemas.microsoft.com/office/powerpoint/2010/main" val="104907835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a:t>
            </a:r>
            <a:r>
              <a:rPr lang="en-US" dirty="0" smtClean="0"/>
              <a:t>English: Compilers</a:t>
            </a:r>
            <a:endParaRPr lang="en-US" dirty="0"/>
          </a:p>
          <a:p>
            <a:r>
              <a:rPr lang="en-US" dirty="0" smtClean="0"/>
              <a:t>Tue </a:t>
            </a:r>
            <a:r>
              <a:rPr lang="en-US" dirty="0" smtClean="0"/>
              <a:t>Feb 12 2013</a:t>
            </a:r>
            <a:endParaRPr lang="en-US" dirty="0"/>
          </a:p>
        </p:txBody>
      </p:sp>
      <p:sp>
        <p:nvSpPr>
          <p:cNvPr id="5" name="Slide Number Placeholder 4"/>
          <p:cNvSpPr>
            <a:spLocks noGrp="1"/>
          </p:cNvSpPr>
          <p:nvPr>
            <p:ph type="sldNum" sz="quarter" idx="11"/>
          </p:nvPr>
        </p:nvSpPr>
        <p:spPr/>
        <p:txBody>
          <a:bodyPr/>
          <a:lstStyle/>
          <a:p>
            <a:fld id="{206625D5-E52D-4460-84CA-51CCC0862D9D}" type="slidenum">
              <a:rPr lang="en-US"/>
              <a:pPr/>
              <a:t>29</a:t>
            </a:fld>
            <a:endParaRPr lang="en-US"/>
          </a:p>
        </p:txBody>
      </p:sp>
      <p:sp>
        <p:nvSpPr>
          <p:cNvPr id="629762" name="Rectangle 2"/>
          <p:cNvSpPr>
            <a:spLocks noGrp="1" noChangeArrowheads="1"/>
          </p:cNvSpPr>
          <p:nvPr>
            <p:ph type="title"/>
          </p:nvPr>
        </p:nvSpPr>
        <p:spPr/>
        <p:txBody>
          <a:bodyPr/>
          <a:lstStyle/>
          <a:p>
            <a:r>
              <a:rPr lang="en-US"/>
              <a:t>Call Dependency Example (F90)</a:t>
            </a:r>
          </a:p>
        </p:txBody>
      </p:sp>
      <p:sp>
        <p:nvSpPr>
          <p:cNvPr id="629763" name="Rectangle 3"/>
          <p:cNvSpPr>
            <a:spLocks noGrp="1" noChangeArrowheads="1"/>
          </p:cNvSpPr>
          <p:nvPr>
            <p:ph type="body" idx="1"/>
          </p:nvPr>
        </p:nvSpPr>
        <p:spPr/>
        <p:txBody>
          <a:bodyPr/>
          <a:lstStyle/>
          <a:p>
            <a:pPr>
              <a:buFont typeface="Wingdings" pitchFamily="2" charset="2"/>
              <a:buNone/>
            </a:pPr>
            <a:r>
              <a:rPr lang="en-US" b="1">
                <a:solidFill>
                  <a:srgbClr val="000099"/>
                </a:solidFill>
                <a:latin typeface="Courier New" pitchFamily="49" charset="0"/>
              </a:rPr>
              <a:t>x = 5</a:t>
            </a:r>
          </a:p>
          <a:p>
            <a:pPr>
              <a:lnSpc>
                <a:spcPct val="60000"/>
              </a:lnSpc>
              <a:buFont typeface="Wingdings" pitchFamily="2" charset="2"/>
              <a:buNone/>
            </a:pPr>
            <a:r>
              <a:rPr lang="en-US" b="1">
                <a:latin typeface="Courier New" pitchFamily="49" charset="0"/>
              </a:rPr>
              <a:t>y =</a:t>
            </a:r>
            <a:r>
              <a:rPr lang="en-US" b="1">
                <a:solidFill>
                  <a:schemeClr val="hlink"/>
                </a:solidFill>
                <a:latin typeface="Courier New" pitchFamily="49" charset="0"/>
              </a:rPr>
              <a:t> myfunction(7)</a:t>
            </a:r>
          </a:p>
          <a:p>
            <a:pPr>
              <a:lnSpc>
                <a:spcPct val="80000"/>
              </a:lnSpc>
              <a:buFont typeface="Wingdings" pitchFamily="2" charset="2"/>
              <a:buNone/>
            </a:pPr>
            <a:r>
              <a:rPr lang="en-US" b="1">
                <a:solidFill>
                  <a:srgbClr val="000099"/>
                </a:solidFill>
                <a:latin typeface="Courier New" pitchFamily="49" charset="0"/>
              </a:rPr>
              <a:t>z = 22</a:t>
            </a:r>
          </a:p>
          <a:p>
            <a:pPr>
              <a:buFont typeface="Wingdings" pitchFamily="2" charset="2"/>
              <a:buNone/>
            </a:pPr>
            <a:r>
              <a:rPr lang="en-US"/>
              <a:t>The flow of the program is interrupted by the </a:t>
            </a:r>
            <a:r>
              <a:rPr lang="en-US" b="1" u="sng">
                <a:solidFill>
                  <a:schemeClr val="hlink"/>
                </a:solidFill>
              </a:rPr>
              <a:t>call</a:t>
            </a:r>
            <a:r>
              <a:rPr lang="en-US"/>
              <a:t> to </a:t>
            </a:r>
            <a:r>
              <a:rPr lang="en-US" b="1">
                <a:latin typeface="Courier New" pitchFamily="49" charset="0"/>
              </a:rPr>
              <a:t>myfunction</a:t>
            </a:r>
            <a:r>
              <a:rPr lang="en-US"/>
              <a:t>, which takes the execution to somewhere else in the program.</a:t>
            </a:r>
          </a:p>
          <a:p>
            <a:pPr>
              <a:buFont typeface="Wingdings" pitchFamily="2" charset="2"/>
              <a:buNone/>
            </a:pPr>
            <a:r>
              <a:rPr lang="en-US"/>
              <a:t>It’s similar to a branch dependency.</a:t>
            </a:r>
          </a:p>
        </p:txBody>
      </p:sp>
    </p:spTree>
    <p:custDataLst>
      <p:tags r:id="rId1"/>
    </p:custDataLst>
    <p:extLst>
      <p:ext uri="{BB962C8B-B14F-4D97-AF65-F5344CB8AC3E}">
        <p14:creationId xmlns:p14="http://schemas.microsoft.com/office/powerpoint/2010/main" val="291293556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a:t>Supercomputing in Plain </a:t>
            </a:r>
            <a:r>
              <a:rPr lang="en-US" dirty="0" smtClean="0"/>
              <a:t>English: Compilers</a:t>
            </a:r>
            <a:endParaRPr lang="en-US" dirty="0"/>
          </a:p>
          <a:p>
            <a:r>
              <a:rPr lang="en-US" dirty="0" smtClean="0"/>
              <a:t>Tue </a:t>
            </a:r>
            <a:r>
              <a:rPr lang="en-US" dirty="0" smtClean="0"/>
              <a:t>Feb 12 </a:t>
            </a:r>
            <a:r>
              <a:rPr lang="en-US" dirty="0" smtClean="0"/>
              <a:t>2013</a:t>
            </a:r>
            <a:endParaRPr lang="en-US" dirty="0"/>
          </a:p>
        </p:txBody>
      </p:sp>
      <p:sp>
        <p:nvSpPr>
          <p:cNvPr id="5" name="Slide Number Placeholder 4"/>
          <p:cNvSpPr>
            <a:spLocks noGrp="1"/>
          </p:cNvSpPr>
          <p:nvPr>
            <p:ph type="sldNum" sz="quarter" idx="11"/>
          </p:nvPr>
        </p:nvSpPr>
        <p:spPr/>
        <p:txBody>
          <a:bodyPr/>
          <a:lstStyle/>
          <a:p>
            <a:fld id="{B3789806-1AB3-4CA1-B47B-AA81C5B4CD22}" type="slidenum">
              <a:rPr lang="en-US"/>
              <a:pPr/>
              <a:t>3</a:t>
            </a:fld>
            <a:endParaRPr lang="en-US"/>
          </a:p>
        </p:txBody>
      </p:sp>
      <p:sp>
        <p:nvSpPr>
          <p:cNvPr id="464898" name="Rectangle 2"/>
          <p:cNvSpPr>
            <a:spLocks noGrp="1" noChangeArrowheads="1"/>
          </p:cNvSpPr>
          <p:nvPr>
            <p:ph type="title"/>
          </p:nvPr>
        </p:nvSpPr>
        <p:spPr/>
        <p:txBody>
          <a:bodyPr/>
          <a:lstStyle/>
          <a:p>
            <a:r>
              <a:rPr lang="en-US" sz="3600" dirty="0"/>
              <a:t>H.323 (</a:t>
            </a:r>
            <a:r>
              <a:rPr lang="en-US" sz="3600" dirty="0" err="1"/>
              <a:t>Polycom</a:t>
            </a:r>
            <a:r>
              <a:rPr lang="en-US" sz="3600" dirty="0"/>
              <a:t> </a:t>
            </a:r>
            <a:r>
              <a:rPr lang="en-US" sz="3600" dirty="0" err="1"/>
              <a:t>etc</a:t>
            </a:r>
            <a:r>
              <a:rPr lang="en-US" sz="3600" dirty="0" smtClean="0"/>
              <a:t>) #1</a:t>
            </a:r>
            <a:endParaRPr lang="en-US" sz="3600" dirty="0"/>
          </a:p>
        </p:txBody>
      </p:sp>
      <p:sp>
        <p:nvSpPr>
          <p:cNvPr id="464899" name="Rectangle 3"/>
          <p:cNvSpPr>
            <a:spLocks noGrp="1" noChangeArrowheads="1"/>
          </p:cNvSpPr>
          <p:nvPr>
            <p:ph type="body" idx="1"/>
          </p:nvPr>
        </p:nvSpPr>
        <p:spPr>
          <a:xfrm>
            <a:off x="457200" y="1187316"/>
            <a:ext cx="8229600" cy="5113020"/>
          </a:xfrm>
        </p:spPr>
        <p:txBody>
          <a:bodyPr/>
          <a:lstStyle/>
          <a:p>
            <a:pPr>
              <a:buFont typeface="Wingdings" pitchFamily="2" charset="2"/>
              <a:buNone/>
            </a:pPr>
            <a:r>
              <a:rPr lang="en-US" dirty="0"/>
              <a:t>If you want to use H.323 videoconferencing – for example, </a:t>
            </a:r>
            <a:r>
              <a:rPr lang="en-US" dirty="0" err="1"/>
              <a:t>Polycom</a:t>
            </a:r>
            <a:r>
              <a:rPr lang="en-US" dirty="0"/>
              <a:t> – </a:t>
            </a:r>
            <a:r>
              <a:rPr lang="en-US" dirty="0" smtClean="0"/>
              <a:t>then:</a:t>
            </a:r>
          </a:p>
          <a:p>
            <a:r>
              <a:rPr lang="en-US" dirty="0"/>
              <a:t>If you AREN’T registered with the </a:t>
            </a:r>
            <a:r>
              <a:rPr lang="en-US" dirty="0" err="1"/>
              <a:t>OneNet</a:t>
            </a:r>
            <a:r>
              <a:rPr lang="en-US" dirty="0"/>
              <a:t> gatekeeper (which is probably the case), then:</a:t>
            </a:r>
          </a:p>
          <a:p>
            <a:pPr lvl="1"/>
            <a:r>
              <a:rPr lang="en-US" sz="2000" dirty="0"/>
              <a:t>Dial</a:t>
            </a:r>
            <a:r>
              <a:rPr lang="en-US" sz="2000" dirty="0">
                <a:latin typeface="Courier New" pitchFamily="49" charset="0"/>
                <a:cs typeface="Courier New" pitchFamily="49" charset="0"/>
              </a:rPr>
              <a:t> </a:t>
            </a:r>
            <a:r>
              <a:rPr lang="en-US" sz="2000" b="1" dirty="0">
                <a:latin typeface="Courier New" pitchFamily="49" charset="0"/>
                <a:cs typeface="Courier New" pitchFamily="49" charset="0"/>
              </a:rPr>
              <a:t>164.58.250.47</a:t>
            </a:r>
          </a:p>
          <a:p>
            <a:pPr lvl="1"/>
            <a:r>
              <a:rPr lang="en-US" sz="2000" dirty="0"/>
              <a:t>Bring up the virtual keypad. </a:t>
            </a:r>
            <a:br>
              <a:rPr lang="en-US" sz="2000" dirty="0"/>
            </a:br>
            <a:r>
              <a:rPr lang="en-US" sz="2000" dirty="0"/>
              <a:t>On some H.323 devices, you can bring up the virtual keypad by typing: </a:t>
            </a:r>
            <a:br>
              <a:rPr lang="en-US" sz="2000" dirty="0"/>
            </a:br>
            <a:r>
              <a:rPr lang="en-US" sz="2000" dirty="0">
                <a:latin typeface="Courier New" pitchFamily="49" charset="0"/>
                <a:cs typeface="Courier New" pitchFamily="49" charset="0"/>
              </a:rPr>
              <a:t># </a:t>
            </a:r>
            <a:r>
              <a:rPr lang="en-US" sz="2000" dirty="0"/>
              <a:t/>
            </a:r>
            <a:br>
              <a:rPr lang="en-US" sz="2000" dirty="0"/>
            </a:br>
            <a:r>
              <a:rPr lang="en-US" sz="2000" dirty="0"/>
              <a:t>(You may want to try without first, then with; some devices won't work </a:t>
            </a:r>
            <a:r>
              <a:rPr lang="en-US" sz="2000" dirty="0" smtClean="0"/>
              <a:t>with the #, </a:t>
            </a:r>
            <a:r>
              <a:rPr lang="en-US" sz="2000" dirty="0"/>
              <a:t>but give cryptic error </a:t>
            </a:r>
            <a:r>
              <a:rPr lang="en-US" sz="2000" dirty="0" smtClean="0"/>
              <a:t>messages about it.)</a:t>
            </a:r>
          </a:p>
          <a:p>
            <a:pPr lvl="1"/>
            <a:r>
              <a:rPr lang="en-US" sz="2000" dirty="0" smtClean="0"/>
              <a:t>When </a:t>
            </a:r>
            <a:r>
              <a:rPr lang="en-US" sz="2000" dirty="0"/>
              <a:t>asked for the conference ID, or if there's no response, enter: </a:t>
            </a:r>
            <a:br>
              <a:rPr lang="en-US" sz="2000" dirty="0"/>
            </a:br>
            <a:r>
              <a:rPr lang="en-US" sz="2000" b="1" dirty="0" smtClean="0">
                <a:latin typeface="Courier New" pitchFamily="49" charset="0"/>
                <a:cs typeface="Courier New" pitchFamily="49" charset="0"/>
              </a:rPr>
              <a:t>0409</a:t>
            </a:r>
          </a:p>
          <a:p>
            <a:pPr lvl="1"/>
            <a:r>
              <a:rPr lang="en-US" sz="2000" dirty="0" smtClean="0"/>
              <a:t>On </a:t>
            </a:r>
            <a:r>
              <a:rPr lang="en-US" sz="2000" dirty="0"/>
              <a:t>most but not all H.323 devices, you indicate the end of </a:t>
            </a:r>
            <a:r>
              <a:rPr lang="en-US" sz="2000" dirty="0" smtClean="0"/>
              <a:t>the </a:t>
            </a:r>
            <a:r>
              <a:rPr lang="en-US" sz="2000" dirty="0"/>
              <a:t>ID with: </a:t>
            </a:r>
            <a:br>
              <a:rPr lang="en-US" sz="2000" dirty="0"/>
            </a:br>
            <a:r>
              <a:rPr lang="en-US" sz="2000" b="1" dirty="0" smtClean="0">
                <a:latin typeface="Courier New" pitchFamily="49" charset="0"/>
                <a:cs typeface="Courier New" pitchFamily="49" charset="0"/>
              </a:rPr>
              <a:t>#</a:t>
            </a:r>
            <a:endParaRPr lang="en-US" b="1" dirty="0">
              <a:latin typeface="Courier New" pitchFamily="49" charset="0"/>
              <a:cs typeface="Courier New" pitchFamily="49" charset="0"/>
            </a:endParaRPr>
          </a:p>
        </p:txBody>
      </p:sp>
    </p:spTree>
    <p:extLst>
      <p:ext uri="{BB962C8B-B14F-4D97-AF65-F5344CB8AC3E}">
        <p14:creationId xmlns:p14="http://schemas.microsoft.com/office/powerpoint/2010/main" val="3062666131"/>
      </p:ext>
    </p:extLst>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a:t>
            </a:r>
            <a:r>
              <a:rPr lang="en-US" dirty="0" smtClean="0"/>
              <a:t>English: Compilers</a:t>
            </a:r>
            <a:endParaRPr lang="en-US" dirty="0"/>
          </a:p>
          <a:p>
            <a:r>
              <a:rPr lang="en-US" dirty="0" smtClean="0"/>
              <a:t>Tue </a:t>
            </a:r>
            <a:r>
              <a:rPr lang="en-US" dirty="0" smtClean="0"/>
              <a:t>Feb 12 2013</a:t>
            </a:r>
            <a:endParaRPr lang="en-US" dirty="0"/>
          </a:p>
        </p:txBody>
      </p:sp>
      <p:sp>
        <p:nvSpPr>
          <p:cNvPr id="5" name="Slide Number Placeholder 4"/>
          <p:cNvSpPr>
            <a:spLocks noGrp="1"/>
          </p:cNvSpPr>
          <p:nvPr>
            <p:ph type="sldNum" sz="quarter" idx="11"/>
          </p:nvPr>
        </p:nvSpPr>
        <p:spPr/>
        <p:txBody>
          <a:bodyPr/>
          <a:lstStyle/>
          <a:p>
            <a:fld id="{903C3B87-EF45-467B-821E-26000366D89E}" type="slidenum">
              <a:rPr lang="en-US"/>
              <a:pPr/>
              <a:t>30</a:t>
            </a:fld>
            <a:endParaRPr lang="en-US"/>
          </a:p>
        </p:txBody>
      </p:sp>
      <p:sp>
        <p:nvSpPr>
          <p:cNvPr id="630786" name="Rectangle 2"/>
          <p:cNvSpPr>
            <a:spLocks noGrp="1" noChangeArrowheads="1"/>
          </p:cNvSpPr>
          <p:nvPr>
            <p:ph type="title"/>
          </p:nvPr>
        </p:nvSpPr>
        <p:spPr/>
        <p:txBody>
          <a:bodyPr/>
          <a:lstStyle/>
          <a:p>
            <a:r>
              <a:rPr lang="en-US"/>
              <a:t>Call Dependency Example (C)</a:t>
            </a:r>
          </a:p>
        </p:txBody>
      </p:sp>
      <p:sp>
        <p:nvSpPr>
          <p:cNvPr id="630787" name="Rectangle 3"/>
          <p:cNvSpPr>
            <a:spLocks noGrp="1" noChangeArrowheads="1"/>
          </p:cNvSpPr>
          <p:nvPr>
            <p:ph type="body" idx="1"/>
          </p:nvPr>
        </p:nvSpPr>
        <p:spPr/>
        <p:txBody>
          <a:bodyPr/>
          <a:lstStyle/>
          <a:p>
            <a:pPr>
              <a:buFont typeface="Wingdings" pitchFamily="2" charset="2"/>
              <a:buNone/>
            </a:pPr>
            <a:r>
              <a:rPr lang="en-US" b="1">
                <a:solidFill>
                  <a:srgbClr val="000099"/>
                </a:solidFill>
                <a:latin typeface="Courier New" pitchFamily="49" charset="0"/>
              </a:rPr>
              <a:t>x = 5;</a:t>
            </a:r>
          </a:p>
          <a:p>
            <a:pPr>
              <a:lnSpc>
                <a:spcPct val="60000"/>
              </a:lnSpc>
              <a:buFont typeface="Wingdings" pitchFamily="2" charset="2"/>
              <a:buNone/>
            </a:pPr>
            <a:r>
              <a:rPr lang="en-US" b="1">
                <a:latin typeface="Courier New" pitchFamily="49" charset="0"/>
              </a:rPr>
              <a:t>y =</a:t>
            </a:r>
            <a:r>
              <a:rPr lang="en-US" b="1">
                <a:solidFill>
                  <a:schemeClr val="hlink"/>
                </a:solidFill>
                <a:latin typeface="Courier New" pitchFamily="49" charset="0"/>
              </a:rPr>
              <a:t> myfunction(7);</a:t>
            </a:r>
          </a:p>
          <a:p>
            <a:pPr>
              <a:lnSpc>
                <a:spcPct val="80000"/>
              </a:lnSpc>
              <a:buFont typeface="Wingdings" pitchFamily="2" charset="2"/>
              <a:buNone/>
            </a:pPr>
            <a:r>
              <a:rPr lang="en-US" b="1">
                <a:solidFill>
                  <a:srgbClr val="000099"/>
                </a:solidFill>
                <a:latin typeface="Courier New" pitchFamily="49" charset="0"/>
              </a:rPr>
              <a:t>z = 22;</a:t>
            </a:r>
          </a:p>
          <a:p>
            <a:pPr>
              <a:buFont typeface="Wingdings" pitchFamily="2" charset="2"/>
              <a:buNone/>
            </a:pPr>
            <a:r>
              <a:rPr lang="en-US"/>
              <a:t>The flow of the program is interrupted by the </a:t>
            </a:r>
            <a:r>
              <a:rPr lang="en-US" b="1" u="sng">
                <a:solidFill>
                  <a:schemeClr val="hlink"/>
                </a:solidFill>
              </a:rPr>
              <a:t>call</a:t>
            </a:r>
            <a:r>
              <a:rPr lang="en-US"/>
              <a:t> to </a:t>
            </a:r>
            <a:r>
              <a:rPr lang="en-US" b="1">
                <a:latin typeface="Courier New" pitchFamily="49" charset="0"/>
              </a:rPr>
              <a:t>myfunction</a:t>
            </a:r>
            <a:r>
              <a:rPr lang="en-US"/>
              <a:t>, which takes the execution to somewhere else in the program.</a:t>
            </a:r>
          </a:p>
          <a:p>
            <a:pPr>
              <a:buFont typeface="Wingdings" pitchFamily="2" charset="2"/>
              <a:buNone/>
            </a:pPr>
            <a:r>
              <a:rPr lang="en-US"/>
              <a:t>It’s similar to a branch dependency.</a:t>
            </a:r>
          </a:p>
        </p:txBody>
      </p:sp>
    </p:spTree>
    <p:custDataLst>
      <p:tags r:id="rId1"/>
    </p:custDataLst>
    <p:extLst>
      <p:ext uri="{BB962C8B-B14F-4D97-AF65-F5344CB8AC3E}">
        <p14:creationId xmlns:p14="http://schemas.microsoft.com/office/powerpoint/2010/main" val="392510972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a:t>
            </a:r>
            <a:r>
              <a:rPr lang="en-US" dirty="0" smtClean="0"/>
              <a:t>English: Compilers</a:t>
            </a:r>
            <a:endParaRPr lang="en-US" dirty="0"/>
          </a:p>
          <a:p>
            <a:r>
              <a:rPr lang="en-US" dirty="0" smtClean="0"/>
              <a:t>Tue </a:t>
            </a:r>
            <a:r>
              <a:rPr lang="en-US" dirty="0" smtClean="0"/>
              <a:t>Feb 12 2013</a:t>
            </a:r>
            <a:endParaRPr lang="en-US" dirty="0"/>
          </a:p>
        </p:txBody>
      </p:sp>
      <p:sp>
        <p:nvSpPr>
          <p:cNvPr id="5" name="Slide Number Placeholder 4"/>
          <p:cNvSpPr>
            <a:spLocks noGrp="1"/>
          </p:cNvSpPr>
          <p:nvPr>
            <p:ph type="sldNum" sz="quarter" idx="11"/>
          </p:nvPr>
        </p:nvSpPr>
        <p:spPr/>
        <p:txBody>
          <a:bodyPr/>
          <a:lstStyle/>
          <a:p>
            <a:fld id="{A7680BD6-2E5D-4247-B123-5A7493FF4909}" type="slidenum">
              <a:rPr lang="en-US"/>
              <a:pPr/>
              <a:t>31</a:t>
            </a:fld>
            <a:endParaRPr lang="en-US"/>
          </a:p>
        </p:txBody>
      </p:sp>
      <p:sp>
        <p:nvSpPr>
          <p:cNvPr id="631810" name="Rectangle 2"/>
          <p:cNvSpPr>
            <a:spLocks noGrp="1" noChangeArrowheads="1"/>
          </p:cNvSpPr>
          <p:nvPr>
            <p:ph type="title"/>
          </p:nvPr>
        </p:nvSpPr>
        <p:spPr/>
        <p:txBody>
          <a:bodyPr/>
          <a:lstStyle/>
          <a:p>
            <a:r>
              <a:rPr lang="en-US"/>
              <a:t>I/O Dependency (F90)</a:t>
            </a:r>
          </a:p>
        </p:txBody>
      </p:sp>
      <p:sp>
        <p:nvSpPr>
          <p:cNvPr id="631811" name="Rectangle 3"/>
          <p:cNvSpPr>
            <a:spLocks noGrp="1" noChangeArrowheads="1"/>
          </p:cNvSpPr>
          <p:nvPr>
            <p:ph type="body" idx="1"/>
          </p:nvPr>
        </p:nvSpPr>
        <p:spPr/>
        <p:txBody>
          <a:bodyPr/>
          <a:lstStyle/>
          <a:p>
            <a:pPr>
              <a:buFont typeface="Wingdings" pitchFamily="2" charset="2"/>
              <a:buNone/>
            </a:pPr>
            <a:r>
              <a:rPr lang="en-US" b="1">
                <a:solidFill>
                  <a:srgbClr val="000099"/>
                </a:solidFill>
                <a:latin typeface="Courier New" pitchFamily="49" charset="0"/>
              </a:rPr>
              <a:t>x = a + b</a:t>
            </a:r>
          </a:p>
          <a:p>
            <a:pPr>
              <a:lnSpc>
                <a:spcPct val="80000"/>
              </a:lnSpc>
              <a:buFont typeface="Wingdings" pitchFamily="2" charset="2"/>
              <a:buNone/>
            </a:pPr>
            <a:r>
              <a:rPr lang="en-US" b="1">
                <a:solidFill>
                  <a:schemeClr val="hlink"/>
                </a:solidFill>
                <a:latin typeface="Courier New" pitchFamily="49" charset="0"/>
              </a:rPr>
              <a:t>PRINT *, x</a:t>
            </a:r>
          </a:p>
          <a:p>
            <a:pPr>
              <a:lnSpc>
                <a:spcPct val="90000"/>
              </a:lnSpc>
              <a:buFont typeface="Wingdings" pitchFamily="2" charset="2"/>
              <a:buNone/>
            </a:pPr>
            <a:r>
              <a:rPr lang="en-US" b="1">
                <a:solidFill>
                  <a:srgbClr val="000099"/>
                </a:solidFill>
                <a:latin typeface="Courier New" pitchFamily="49" charset="0"/>
              </a:rPr>
              <a:t>y = c + d</a:t>
            </a:r>
          </a:p>
          <a:p>
            <a:pPr>
              <a:lnSpc>
                <a:spcPct val="90000"/>
              </a:lnSpc>
              <a:buFont typeface="Wingdings" pitchFamily="2" charset="2"/>
              <a:buNone/>
            </a:pPr>
            <a:endParaRPr lang="en-US" b="1">
              <a:solidFill>
                <a:srgbClr val="000099"/>
              </a:solidFill>
              <a:latin typeface="Courier New" pitchFamily="49" charset="0"/>
            </a:endParaRPr>
          </a:p>
          <a:p>
            <a:pPr>
              <a:lnSpc>
                <a:spcPct val="90000"/>
              </a:lnSpc>
              <a:buFont typeface="Wingdings" pitchFamily="2" charset="2"/>
              <a:buNone/>
            </a:pPr>
            <a:r>
              <a:rPr lang="en-US"/>
              <a:t>Typically, I/O is implemented by hidden subroutine calls, so we can think of this as equivalent to a call dependency.</a:t>
            </a:r>
          </a:p>
        </p:txBody>
      </p:sp>
    </p:spTree>
    <p:custDataLst>
      <p:tags r:id="rId1"/>
    </p:custDataLst>
    <p:extLst>
      <p:ext uri="{BB962C8B-B14F-4D97-AF65-F5344CB8AC3E}">
        <p14:creationId xmlns:p14="http://schemas.microsoft.com/office/powerpoint/2010/main" val="390720024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a:t>
            </a:r>
            <a:r>
              <a:rPr lang="en-US" dirty="0" smtClean="0"/>
              <a:t>English: Compilers</a:t>
            </a:r>
            <a:endParaRPr lang="en-US" dirty="0"/>
          </a:p>
          <a:p>
            <a:r>
              <a:rPr lang="en-US" dirty="0" smtClean="0"/>
              <a:t>Tue </a:t>
            </a:r>
            <a:r>
              <a:rPr lang="en-US" dirty="0" smtClean="0"/>
              <a:t>Feb 12 2013</a:t>
            </a:r>
            <a:endParaRPr lang="en-US" dirty="0"/>
          </a:p>
        </p:txBody>
      </p:sp>
      <p:sp>
        <p:nvSpPr>
          <p:cNvPr id="5" name="Slide Number Placeholder 4"/>
          <p:cNvSpPr>
            <a:spLocks noGrp="1"/>
          </p:cNvSpPr>
          <p:nvPr>
            <p:ph type="sldNum" sz="quarter" idx="11"/>
          </p:nvPr>
        </p:nvSpPr>
        <p:spPr/>
        <p:txBody>
          <a:bodyPr/>
          <a:lstStyle/>
          <a:p>
            <a:fld id="{E8DEAB6C-3DEB-4F3D-BB9C-D005FA2030BD}" type="slidenum">
              <a:rPr lang="en-US"/>
              <a:pPr/>
              <a:t>32</a:t>
            </a:fld>
            <a:endParaRPr lang="en-US"/>
          </a:p>
        </p:txBody>
      </p:sp>
      <p:sp>
        <p:nvSpPr>
          <p:cNvPr id="632834" name="Rectangle 2"/>
          <p:cNvSpPr>
            <a:spLocks noGrp="1" noChangeArrowheads="1"/>
          </p:cNvSpPr>
          <p:nvPr>
            <p:ph type="title"/>
          </p:nvPr>
        </p:nvSpPr>
        <p:spPr/>
        <p:txBody>
          <a:bodyPr/>
          <a:lstStyle/>
          <a:p>
            <a:r>
              <a:rPr lang="en-US"/>
              <a:t>I/O Dependency (C)</a:t>
            </a:r>
          </a:p>
        </p:txBody>
      </p:sp>
      <p:sp>
        <p:nvSpPr>
          <p:cNvPr id="632835" name="Rectangle 3"/>
          <p:cNvSpPr>
            <a:spLocks noGrp="1" noChangeArrowheads="1"/>
          </p:cNvSpPr>
          <p:nvPr>
            <p:ph type="body" idx="1"/>
          </p:nvPr>
        </p:nvSpPr>
        <p:spPr/>
        <p:txBody>
          <a:bodyPr/>
          <a:lstStyle/>
          <a:p>
            <a:pPr>
              <a:lnSpc>
                <a:spcPct val="90000"/>
              </a:lnSpc>
              <a:buFont typeface="Wingdings" pitchFamily="2" charset="2"/>
              <a:buNone/>
            </a:pPr>
            <a:r>
              <a:rPr lang="en-US" b="1">
                <a:solidFill>
                  <a:srgbClr val="000099"/>
                </a:solidFill>
                <a:latin typeface="Courier New" pitchFamily="49" charset="0"/>
              </a:rPr>
              <a:t>x = a + b;</a:t>
            </a:r>
          </a:p>
          <a:p>
            <a:pPr>
              <a:lnSpc>
                <a:spcPct val="80000"/>
              </a:lnSpc>
              <a:buFont typeface="Wingdings" pitchFamily="2" charset="2"/>
              <a:buNone/>
            </a:pPr>
            <a:r>
              <a:rPr lang="en-US" b="1">
                <a:solidFill>
                  <a:schemeClr val="hlink"/>
                </a:solidFill>
                <a:latin typeface="Courier New" pitchFamily="49" charset="0"/>
              </a:rPr>
              <a:t>printf(</a:t>
            </a:r>
            <a:r>
              <a:rPr lang="en-US">
                <a:solidFill>
                  <a:schemeClr val="hlink"/>
                </a:solidFill>
                <a:latin typeface="Courier New" pitchFamily="49" charset="0"/>
              </a:rPr>
              <a:t>"</a:t>
            </a:r>
            <a:r>
              <a:rPr lang="en-US" b="1">
                <a:solidFill>
                  <a:schemeClr val="hlink"/>
                </a:solidFill>
                <a:latin typeface="Courier New" pitchFamily="49" charset="0"/>
              </a:rPr>
              <a:t>%f</a:t>
            </a:r>
            <a:r>
              <a:rPr lang="en-US">
                <a:solidFill>
                  <a:schemeClr val="hlink"/>
                </a:solidFill>
                <a:latin typeface="Courier New" pitchFamily="49" charset="0"/>
              </a:rPr>
              <a:t>"</a:t>
            </a:r>
            <a:r>
              <a:rPr lang="en-US" b="1">
                <a:solidFill>
                  <a:schemeClr val="hlink"/>
                </a:solidFill>
                <a:latin typeface="Courier New" pitchFamily="49" charset="0"/>
              </a:rPr>
              <a:t>, x);</a:t>
            </a:r>
          </a:p>
          <a:p>
            <a:pPr>
              <a:lnSpc>
                <a:spcPct val="90000"/>
              </a:lnSpc>
              <a:buFont typeface="Wingdings" pitchFamily="2" charset="2"/>
              <a:buNone/>
            </a:pPr>
            <a:r>
              <a:rPr lang="en-US" b="1">
                <a:solidFill>
                  <a:srgbClr val="000099"/>
                </a:solidFill>
                <a:latin typeface="Courier New" pitchFamily="49" charset="0"/>
              </a:rPr>
              <a:t>y = c + d;</a:t>
            </a:r>
          </a:p>
          <a:p>
            <a:pPr>
              <a:lnSpc>
                <a:spcPct val="90000"/>
              </a:lnSpc>
              <a:buFont typeface="Wingdings" pitchFamily="2" charset="2"/>
              <a:buNone/>
            </a:pPr>
            <a:endParaRPr lang="en-US" b="1">
              <a:solidFill>
                <a:srgbClr val="000099"/>
              </a:solidFill>
              <a:latin typeface="Courier New" pitchFamily="49" charset="0"/>
            </a:endParaRPr>
          </a:p>
          <a:p>
            <a:pPr>
              <a:lnSpc>
                <a:spcPct val="90000"/>
              </a:lnSpc>
              <a:buFont typeface="Wingdings" pitchFamily="2" charset="2"/>
              <a:buNone/>
            </a:pPr>
            <a:r>
              <a:rPr lang="en-US"/>
              <a:t>Typically, I/O is implemented by hidden subroutine calls, so we can think of this as equivalent to a call dependency.</a:t>
            </a:r>
          </a:p>
        </p:txBody>
      </p:sp>
    </p:spTree>
    <p:custDataLst>
      <p:tags r:id="rId1"/>
    </p:custDataLst>
    <p:extLst>
      <p:ext uri="{BB962C8B-B14F-4D97-AF65-F5344CB8AC3E}">
        <p14:creationId xmlns:p14="http://schemas.microsoft.com/office/powerpoint/2010/main" val="134547009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a:t>
            </a:r>
            <a:r>
              <a:rPr lang="en-US" dirty="0" smtClean="0"/>
              <a:t>English: Compilers</a:t>
            </a:r>
            <a:endParaRPr lang="en-US" dirty="0"/>
          </a:p>
          <a:p>
            <a:r>
              <a:rPr lang="en-US" dirty="0" smtClean="0"/>
              <a:t>Tue </a:t>
            </a:r>
            <a:r>
              <a:rPr lang="en-US" dirty="0" smtClean="0"/>
              <a:t>Feb 12 2013</a:t>
            </a:r>
            <a:endParaRPr lang="en-US" dirty="0"/>
          </a:p>
        </p:txBody>
      </p:sp>
      <p:sp>
        <p:nvSpPr>
          <p:cNvPr id="5" name="Slide Number Placeholder 4"/>
          <p:cNvSpPr>
            <a:spLocks noGrp="1"/>
          </p:cNvSpPr>
          <p:nvPr>
            <p:ph type="sldNum" sz="quarter" idx="11"/>
          </p:nvPr>
        </p:nvSpPr>
        <p:spPr/>
        <p:txBody>
          <a:bodyPr/>
          <a:lstStyle/>
          <a:p>
            <a:fld id="{9CF6DC52-45C6-4FBC-B62B-C09734381ECD}" type="slidenum">
              <a:rPr lang="en-US"/>
              <a:pPr/>
              <a:t>33</a:t>
            </a:fld>
            <a:endParaRPr lang="en-US"/>
          </a:p>
        </p:txBody>
      </p:sp>
      <p:sp>
        <p:nvSpPr>
          <p:cNvPr id="633858" name="Rectangle 2"/>
          <p:cNvSpPr>
            <a:spLocks noGrp="1" noChangeArrowheads="1"/>
          </p:cNvSpPr>
          <p:nvPr>
            <p:ph type="title"/>
          </p:nvPr>
        </p:nvSpPr>
        <p:spPr/>
        <p:txBody>
          <a:bodyPr/>
          <a:lstStyle/>
          <a:p>
            <a:r>
              <a:rPr lang="en-US"/>
              <a:t>Reductions Aren’t Dependencies</a:t>
            </a:r>
          </a:p>
        </p:txBody>
      </p:sp>
      <p:sp>
        <p:nvSpPr>
          <p:cNvPr id="633859" name="Rectangle 3"/>
          <p:cNvSpPr>
            <a:spLocks noGrp="1" noChangeArrowheads="1"/>
          </p:cNvSpPr>
          <p:nvPr>
            <p:ph type="body" idx="1"/>
          </p:nvPr>
        </p:nvSpPr>
        <p:spPr>
          <a:xfrm>
            <a:off x="533400" y="1371600"/>
            <a:ext cx="8077200" cy="5257800"/>
          </a:xfrm>
        </p:spPr>
        <p:txBody>
          <a:bodyPr/>
          <a:lstStyle/>
          <a:p>
            <a:pPr>
              <a:lnSpc>
                <a:spcPct val="80000"/>
              </a:lnSpc>
              <a:buFont typeface="Wingdings" pitchFamily="2" charset="2"/>
              <a:buNone/>
            </a:pPr>
            <a:r>
              <a:rPr lang="en-US" b="1">
                <a:solidFill>
                  <a:srgbClr val="000099"/>
                </a:solidFill>
                <a:latin typeface="Courier New" pitchFamily="49" charset="0"/>
              </a:rPr>
              <a:t>array_sum = 0</a:t>
            </a:r>
          </a:p>
          <a:p>
            <a:pPr>
              <a:lnSpc>
                <a:spcPct val="50000"/>
              </a:lnSpc>
              <a:buFont typeface="Wingdings" pitchFamily="2" charset="2"/>
              <a:buNone/>
            </a:pPr>
            <a:r>
              <a:rPr lang="en-US" b="1">
                <a:solidFill>
                  <a:srgbClr val="000099"/>
                </a:solidFill>
                <a:latin typeface="Courier New" pitchFamily="49" charset="0"/>
              </a:rPr>
              <a:t>DO i = 1, length</a:t>
            </a:r>
          </a:p>
          <a:p>
            <a:pPr>
              <a:lnSpc>
                <a:spcPct val="50000"/>
              </a:lnSpc>
              <a:buFont typeface="Wingdings" pitchFamily="2" charset="2"/>
              <a:buNone/>
            </a:pPr>
            <a:r>
              <a:rPr lang="en-US" b="1">
                <a:solidFill>
                  <a:srgbClr val="000099"/>
                </a:solidFill>
                <a:latin typeface="Courier New" pitchFamily="49" charset="0"/>
              </a:rPr>
              <a:t>  array_sum = array_sum + array(i)</a:t>
            </a:r>
          </a:p>
          <a:p>
            <a:pPr>
              <a:lnSpc>
                <a:spcPct val="80000"/>
              </a:lnSpc>
              <a:buFont typeface="Wingdings" pitchFamily="2" charset="2"/>
              <a:buNone/>
            </a:pPr>
            <a:r>
              <a:rPr lang="en-US" b="1">
                <a:solidFill>
                  <a:srgbClr val="000099"/>
                </a:solidFill>
                <a:latin typeface="Courier New" pitchFamily="49" charset="0"/>
              </a:rPr>
              <a:t>END DO</a:t>
            </a:r>
          </a:p>
          <a:p>
            <a:pPr>
              <a:lnSpc>
                <a:spcPct val="90000"/>
              </a:lnSpc>
              <a:buFont typeface="Wingdings" pitchFamily="2" charset="2"/>
              <a:buNone/>
            </a:pPr>
            <a:r>
              <a:rPr lang="en-US"/>
              <a:t>A </a:t>
            </a:r>
            <a:r>
              <a:rPr lang="en-US" b="1" i="1" u="sng"/>
              <a:t>reduction</a:t>
            </a:r>
            <a:r>
              <a:rPr lang="en-US"/>
              <a:t> is an operation that converts an array to a scalar.</a:t>
            </a:r>
          </a:p>
          <a:p>
            <a:pPr>
              <a:lnSpc>
                <a:spcPct val="90000"/>
              </a:lnSpc>
              <a:buFont typeface="Wingdings" pitchFamily="2" charset="2"/>
              <a:buNone/>
            </a:pPr>
            <a:r>
              <a:rPr lang="en-US"/>
              <a:t>Other kinds of reductions:  product, </a:t>
            </a:r>
            <a:r>
              <a:rPr lang="en-US" b="1">
                <a:latin typeface="Courier New" pitchFamily="49" charset="0"/>
              </a:rPr>
              <a:t>.AND.</a:t>
            </a:r>
            <a:r>
              <a:rPr lang="en-US"/>
              <a:t>,</a:t>
            </a:r>
            <a:r>
              <a:rPr lang="en-US" b="1">
                <a:latin typeface="Courier New" pitchFamily="49" charset="0"/>
              </a:rPr>
              <a:t> .OR.</a:t>
            </a:r>
            <a:r>
              <a:rPr lang="en-US"/>
              <a:t>, minimum, maximum, index of minimum, index of maximum, number of occurrences of a particular value, etc.</a:t>
            </a:r>
          </a:p>
          <a:p>
            <a:pPr>
              <a:lnSpc>
                <a:spcPct val="80000"/>
              </a:lnSpc>
              <a:buFont typeface="Wingdings" pitchFamily="2" charset="2"/>
              <a:buNone/>
            </a:pPr>
            <a:r>
              <a:rPr lang="en-US"/>
              <a:t>Reductions are so common that hardware and compilers are optimized to handle them.</a:t>
            </a:r>
          </a:p>
          <a:p>
            <a:pPr>
              <a:lnSpc>
                <a:spcPct val="80000"/>
              </a:lnSpc>
              <a:buFont typeface="Wingdings" pitchFamily="2" charset="2"/>
              <a:buNone/>
            </a:pPr>
            <a:r>
              <a:rPr lang="en-US"/>
              <a:t>Also, they aren’t really dependencies, because the order in which the individual operations are performed doesn’t matter.</a:t>
            </a:r>
          </a:p>
        </p:txBody>
      </p:sp>
    </p:spTree>
    <p:custDataLst>
      <p:tags r:id="rId1"/>
    </p:custDataLst>
    <p:extLst>
      <p:ext uri="{BB962C8B-B14F-4D97-AF65-F5344CB8AC3E}">
        <p14:creationId xmlns:p14="http://schemas.microsoft.com/office/powerpoint/2010/main" val="344282265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a:t>
            </a:r>
            <a:r>
              <a:rPr lang="en-US" dirty="0" smtClean="0"/>
              <a:t>English: Compilers</a:t>
            </a:r>
            <a:endParaRPr lang="en-US" dirty="0"/>
          </a:p>
          <a:p>
            <a:r>
              <a:rPr lang="en-US" dirty="0" smtClean="0"/>
              <a:t>Tue </a:t>
            </a:r>
            <a:r>
              <a:rPr lang="en-US" dirty="0" smtClean="0"/>
              <a:t>Feb 12 2013</a:t>
            </a:r>
            <a:endParaRPr lang="en-US" dirty="0"/>
          </a:p>
        </p:txBody>
      </p:sp>
      <p:sp>
        <p:nvSpPr>
          <p:cNvPr id="5" name="Slide Number Placeholder 4"/>
          <p:cNvSpPr>
            <a:spLocks noGrp="1"/>
          </p:cNvSpPr>
          <p:nvPr>
            <p:ph type="sldNum" sz="quarter" idx="11"/>
          </p:nvPr>
        </p:nvSpPr>
        <p:spPr/>
        <p:txBody>
          <a:bodyPr/>
          <a:lstStyle/>
          <a:p>
            <a:fld id="{822B2B57-9856-4406-90CA-DBFA9778C5FD}" type="slidenum">
              <a:rPr lang="en-US"/>
              <a:pPr/>
              <a:t>34</a:t>
            </a:fld>
            <a:endParaRPr lang="en-US"/>
          </a:p>
        </p:txBody>
      </p:sp>
      <p:sp>
        <p:nvSpPr>
          <p:cNvPr id="634882" name="Rectangle 2"/>
          <p:cNvSpPr>
            <a:spLocks noGrp="1" noChangeArrowheads="1"/>
          </p:cNvSpPr>
          <p:nvPr>
            <p:ph type="title"/>
          </p:nvPr>
        </p:nvSpPr>
        <p:spPr/>
        <p:txBody>
          <a:bodyPr/>
          <a:lstStyle/>
          <a:p>
            <a:r>
              <a:rPr lang="en-US"/>
              <a:t>Reductions Aren’t Dependencies</a:t>
            </a:r>
          </a:p>
        </p:txBody>
      </p:sp>
      <p:sp>
        <p:nvSpPr>
          <p:cNvPr id="634883" name="Rectangle 3"/>
          <p:cNvSpPr>
            <a:spLocks noGrp="1" noChangeArrowheads="1"/>
          </p:cNvSpPr>
          <p:nvPr>
            <p:ph type="body" idx="1"/>
          </p:nvPr>
        </p:nvSpPr>
        <p:spPr>
          <a:xfrm>
            <a:off x="533400" y="1371600"/>
            <a:ext cx="8077200" cy="5257800"/>
          </a:xfrm>
        </p:spPr>
        <p:txBody>
          <a:bodyPr/>
          <a:lstStyle/>
          <a:p>
            <a:pPr>
              <a:lnSpc>
                <a:spcPct val="80000"/>
              </a:lnSpc>
              <a:buFont typeface="Wingdings" pitchFamily="2" charset="2"/>
              <a:buNone/>
            </a:pPr>
            <a:r>
              <a:rPr lang="en-US" b="1" dirty="0" err="1">
                <a:solidFill>
                  <a:srgbClr val="000099"/>
                </a:solidFill>
                <a:latin typeface="Courier New" pitchFamily="49" charset="0"/>
              </a:rPr>
              <a:t>array_sum</a:t>
            </a:r>
            <a:r>
              <a:rPr lang="en-US" b="1" dirty="0">
                <a:solidFill>
                  <a:srgbClr val="000099"/>
                </a:solidFill>
                <a:latin typeface="Courier New" pitchFamily="49" charset="0"/>
              </a:rPr>
              <a:t> = 0;</a:t>
            </a:r>
          </a:p>
          <a:p>
            <a:pPr>
              <a:lnSpc>
                <a:spcPct val="50000"/>
              </a:lnSpc>
              <a:buFont typeface="Wingdings" pitchFamily="2" charset="2"/>
              <a:buNone/>
            </a:pPr>
            <a:r>
              <a:rPr lang="en-US" b="1" dirty="0">
                <a:solidFill>
                  <a:srgbClr val="000099"/>
                </a:solidFill>
                <a:latin typeface="Courier New" pitchFamily="49" charset="0"/>
              </a:rPr>
              <a:t>for (</a:t>
            </a:r>
            <a:r>
              <a:rPr lang="en-US" b="1" dirty="0" err="1">
                <a:solidFill>
                  <a:srgbClr val="000099"/>
                </a:solidFill>
                <a:latin typeface="Courier New" pitchFamily="49" charset="0"/>
              </a:rPr>
              <a:t>i</a:t>
            </a:r>
            <a:r>
              <a:rPr lang="en-US" b="1" dirty="0">
                <a:solidFill>
                  <a:srgbClr val="000099"/>
                </a:solidFill>
                <a:latin typeface="Courier New" pitchFamily="49" charset="0"/>
              </a:rPr>
              <a:t> = 0; </a:t>
            </a:r>
            <a:r>
              <a:rPr lang="en-US" b="1" dirty="0" err="1">
                <a:solidFill>
                  <a:srgbClr val="000099"/>
                </a:solidFill>
                <a:latin typeface="Courier New" pitchFamily="49" charset="0"/>
              </a:rPr>
              <a:t>i</a:t>
            </a:r>
            <a:r>
              <a:rPr lang="en-US" b="1" dirty="0">
                <a:solidFill>
                  <a:srgbClr val="000099"/>
                </a:solidFill>
                <a:latin typeface="Courier New" pitchFamily="49" charset="0"/>
              </a:rPr>
              <a:t> &lt; length; </a:t>
            </a:r>
            <a:r>
              <a:rPr lang="en-US" b="1" dirty="0" err="1">
                <a:solidFill>
                  <a:srgbClr val="000099"/>
                </a:solidFill>
                <a:latin typeface="Courier New" pitchFamily="49" charset="0"/>
              </a:rPr>
              <a:t>i</a:t>
            </a:r>
            <a:r>
              <a:rPr lang="en-US" b="1" dirty="0">
                <a:solidFill>
                  <a:srgbClr val="000099"/>
                </a:solidFill>
                <a:latin typeface="Courier New" pitchFamily="49" charset="0"/>
              </a:rPr>
              <a:t>++) {</a:t>
            </a:r>
          </a:p>
          <a:p>
            <a:pPr>
              <a:lnSpc>
                <a:spcPct val="50000"/>
              </a:lnSpc>
              <a:buFont typeface="Wingdings" pitchFamily="2" charset="2"/>
              <a:buNone/>
            </a:pPr>
            <a:r>
              <a:rPr lang="en-US" b="1" dirty="0">
                <a:solidFill>
                  <a:srgbClr val="000099"/>
                </a:solidFill>
                <a:latin typeface="Courier New" pitchFamily="49" charset="0"/>
              </a:rPr>
              <a:t>  </a:t>
            </a:r>
            <a:r>
              <a:rPr lang="en-US" b="1" dirty="0" err="1">
                <a:solidFill>
                  <a:srgbClr val="000099"/>
                </a:solidFill>
                <a:latin typeface="Courier New" pitchFamily="49" charset="0"/>
              </a:rPr>
              <a:t>array_sum</a:t>
            </a:r>
            <a:r>
              <a:rPr lang="en-US" b="1" dirty="0">
                <a:solidFill>
                  <a:srgbClr val="000099"/>
                </a:solidFill>
                <a:latin typeface="Courier New" pitchFamily="49" charset="0"/>
              </a:rPr>
              <a:t> = </a:t>
            </a:r>
            <a:r>
              <a:rPr lang="en-US" b="1" dirty="0" err="1">
                <a:solidFill>
                  <a:srgbClr val="000099"/>
                </a:solidFill>
                <a:latin typeface="Courier New" pitchFamily="49" charset="0"/>
              </a:rPr>
              <a:t>array_sum</a:t>
            </a:r>
            <a:r>
              <a:rPr lang="en-US" b="1" dirty="0">
                <a:solidFill>
                  <a:srgbClr val="000099"/>
                </a:solidFill>
                <a:latin typeface="Courier New" pitchFamily="49" charset="0"/>
              </a:rPr>
              <a:t> + array[</a:t>
            </a:r>
            <a:r>
              <a:rPr lang="en-US" b="1" dirty="0" err="1">
                <a:solidFill>
                  <a:srgbClr val="000099"/>
                </a:solidFill>
                <a:latin typeface="Courier New" pitchFamily="49" charset="0"/>
              </a:rPr>
              <a:t>i</a:t>
            </a:r>
            <a:r>
              <a:rPr lang="en-US" b="1" dirty="0">
                <a:solidFill>
                  <a:srgbClr val="000099"/>
                </a:solidFill>
                <a:latin typeface="Courier New" pitchFamily="49" charset="0"/>
              </a:rPr>
              <a:t>];</a:t>
            </a:r>
          </a:p>
          <a:p>
            <a:pPr>
              <a:lnSpc>
                <a:spcPct val="80000"/>
              </a:lnSpc>
              <a:buFont typeface="Wingdings" pitchFamily="2" charset="2"/>
              <a:buNone/>
            </a:pPr>
            <a:r>
              <a:rPr lang="en-US" b="1" dirty="0">
                <a:solidFill>
                  <a:srgbClr val="000099"/>
                </a:solidFill>
                <a:latin typeface="Courier New" pitchFamily="49" charset="0"/>
              </a:rPr>
              <a:t>}</a:t>
            </a:r>
          </a:p>
          <a:p>
            <a:pPr>
              <a:lnSpc>
                <a:spcPct val="90000"/>
              </a:lnSpc>
              <a:buFont typeface="Wingdings" pitchFamily="2" charset="2"/>
              <a:buNone/>
            </a:pPr>
            <a:r>
              <a:rPr lang="en-US" dirty="0"/>
              <a:t>A </a:t>
            </a:r>
            <a:r>
              <a:rPr lang="en-US" b="1" i="1" u="sng" dirty="0"/>
              <a:t>reduction</a:t>
            </a:r>
            <a:r>
              <a:rPr lang="en-US" dirty="0"/>
              <a:t> is an operation that converts an array to a scalar.</a:t>
            </a:r>
          </a:p>
          <a:p>
            <a:pPr>
              <a:lnSpc>
                <a:spcPct val="90000"/>
              </a:lnSpc>
              <a:buFont typeface="Wingdings" pitchFamily="2" charset="2"/>
              <a:buNone/>
            </a:pPr>
            <a:r>
              <a:rPr lang="en-US" dirty="0"/>
              <a:t>Other kinds of reductions:  product, </a:t>
            </a:r>
            <a:r>
              <a:rPr lang="en-US" b="1" dirty="0">
                <a:latin typeface="Courier New" pitchFamily="49" charset="0"/>
              </a:rPr>
              <a:t>&amp;&amp;</a:t>
            </a:r>
            <a:r>
              <a:rPr lang="en-US" dirty="0"/>
              <a:t>,</a:t>
            </a:r>
            <a:r>
              <a:rPr lang="en-US" b="1" dirty="0">
                <a:latin typeface="Courier New" pitchFamily="49" charset="0"/>
              </a:rPr>
              <a:t> ||</a:t>
            </a:r>
            <a:r>
              <a:rPr lang="en-US" dirty="0"/>
              <a:t>, minimum, maximum, index of minimum, index of maximum, number of occurrences of a particular value, etc.</a:t>
            </a:r>
          </a:p>
          <a:p>
            <a:pPr>
              <a:lnSpc>
                <a:spcPct val="80000"/>
              </a:lnSpc>
              <a:buFont typeface="Wingdings" pitchFamily="2" charset="2"/>
              <a:buNone/>
            </a:pPr>
            <a:r>
              <a:rPr lang="en-US" dirty="0"/>
              <a:t>Reductions are so common that hardware and compilers are optimized to handle them.</a:t>
            </a:r>
          </a:p>
          <a:p>
            <a:pPr>
              <a:lnSpc>
                <a:spcPct val="80000"/>
              </a:lnSpc>
              <a:buFont typeface="Wingdings" pitchFamily="2" charset="2"/>
              <a:buNone/>
            </a:pPr>
            <a:r>
              <a:rPr lang="en-US" dirty="0"/>
              <a:t>Also, they aren’t really dependencies, because the order in which the individual operations are performed doesn’t matter.</a:t>
            </a:r>
          </a:p>
        </p:txBody>
      </p:sp>
    </p:spTree>
    <p:custDataLst>
      <p:tags r:id="rId1"/>
    </p:custDataLst>
    <p:extLst>
      <p:ext uri="{BB962C8B-B14F-4D97-AF65-F5344CB8AC3E}">
        <p14:creationId xmlns:p14="http://schemas.microsoft.com/office/powerpoint/2010/main" val="66840693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a:t>
            </a:r>
            <a:r>
              <a:rPr lang="en-US" dirty="0" smtClean="0"/>
              <a:t>English: Compilers</a:t>
            </a:r>
            <a:endParaRPr lang="en-US" dirty="0"/>
          </a:p>
          <a:p>
            <a:r>
              <a:rPr lang="en-US" dirty="0" smtClean="0"/>
              <a:t>Tue </a:t>
            </a:r>
            <a:r>
              <a:rPr lang="en-US" dirty="0" smtClean="0"/>
              <a:t>Feb 12 2013</a:t>
            </a:r>
            <a:endParaRPr lang="en-US" dirty="0"/>
          </a:p>
        </p:txBody>
      </p:sp>
      <p:sp>
        <p:nvSpPr>
          <p:cNvPr id="5" name="Slide Number Placeholder 4"/>
          <p:cNvSpPr>
            <a:spLocks noGrp="1"/>
          </p:cNvSpPr>
          <p:nvPr>
            <p:ph type="sldNum" sz="quarter" idx="11"/>
          </p:nvPr>
        </p:nvSpPr>
        <p:spPr/>
        <p:txBody>
          <a:bodyPr/>
          <a:lstStyle/>
          <a:p>
            <a:fld id="{D0E922F9-2206-426C-A950-D115EFEA68E4}" type="slidenum">
              <a:rPr lang="en-US"/>
              <a:pPr/>
              <a:t>35</a:t>
            </a:fld>
            <a:endParaRPr lang="en-US"/>
          </a:p>
        </p:txBody>
      </p:sp>
      <p:sp>
        <p:nvSpPr>
          <p:cNvPr id="635906" name="Rectangle 2"/>
          <p:cNvSpPr>
            <a:spLocks noGrp="1" noChangeArrowheads="1"/>
          </p:cNvSpPr>
          <p:nvPr>
            <p:ph type="title"/>
          </p:nvPr>
        </p:nvSpPr>
        <p:spPr/>
        <p:txBody>
          <a:bodyPr/>
          <a:lstStyle/>
          <a:p>
            <a:r>
              <a:rPr lang="en-US" sz="3600" dirty="0"/>
              <a:t>Data </a:t>
            </a:r>
            <a:r>
              <a:rPr lang="en-US" sz="3600" dirty="0" smtClean="0"/>
              <a:t>Dependencies (F90)</a:t>
            </a:r>
            <a:endParaRPr lang="en-US" sz="3600" dirty="0"/>
          </a:p>
        </p:txBody>
      </p:sp>
      <p:sp>
        <p:nvSpPr>
          <p:cNvPr id="635907" name="Rectangle 3"/>
          <p:cNvSpPr>
            <a:spLocks noGrp="1" noChangeArrowheads="1"/>
          </p:cNvSpPr>
          <p:nvPr>
            <p:ph type="body" idx="1"/>
          </p:nvPr>
        </p:nvSpPr>
        <p:spPr/>
        <p:txBody>
          <a:bodyPr/>
          <a:lstStyle/>
          <a:p>
            <a:pPr>
              <a:buFont typeface="Wingdings" pitchFamily="2" charset="2"/>
              <a:buNone/>
            </a:pPr>
            <a:r>
              <a:rPr lang="en-US" dirty="0"/>
              <a:t>“A data dependence occurs when an instruction is dependent on data from a previous instruction and therefore cannot be moved before the earlier instruction [or executed in parallel].” </a:t>
            </a:r>
            <a:r>
              <a:rPr lang="en-US" baseline="30000" dirty="0"/>
              <a:t>[7]</a:t>
            </a:r>
            <a:endParaRPr lang="en-US" dirty="0"/>
          </a:p>
          <a:p>
            <a:pPr>
              <a:buFont typeface="Wingdings" pitchFamily="2" charset="2"/>
              <a:buNone/>
            </a:pPr>
            <a:r>
              <a:rPr lang="en-US" b="1" dirty="0">
                <a:solidFill>
                  <a:schemeClr val="hlink"/>
                </a:solidFill>
                <a:latin typeface="Courier New" pitchFamily="49" charset="0"/>
              </a:rPr>
              <a:t>a</a:t>
            </a:r>
            <a:r>
              <a:rPr lang="en-US" b="1" dirty="0">
                <a:solidFill>
                  <a:srgbClr val="000099"/>
                </a:solidFill>
                <a:latin typeface="Courier New" pitchFamily="49" charset="0"/>
              </a:rPr>
              <a:t> = x + y + </a:t>
            </a:r>
            <a:r>
              <a:rPr lang="en-US" b="1" dirty="0" err="1">
                <a:solidFill>
                  <a:srgbClr val="000099"/>
                </a:solidFill>
                <a:latin typeface="Courier New" pitchFamily="49" charset="0"/>
              </a:rPr>
              <a:t>cos</a:t>
            </a:r>
            <a:r>
              <a:rPr lang="en-US" b="1" dirty="0">
                <a:solidFill>
                  <a:srgbClr val="000099"/>
                </a:solidFill>
                <a:latin typeface="Courier New" pitchFamily="49" charset="0"/>
              </a:rPr>
              <a:t>(z</a:t>
            </a:r>
            <a:r>
              <a:rPr lang="en-US" b="1" dirty="0" smtClean="0">
                <a:solidFill>
                  <a:srgbClr val="000099"/>
                </a:solidFill>
                <a:latin typeface="Courier New" pitchFamily="49" charset="0"/>
              </a:rPr>
              <a:t>)</a:t>
            </a:r>
            <a:endParaRPr lang="en-US" b="1" dirty="0">
              <a:solidFill>
                <a:srgbClr val="000099"/>
              </a:solidFill>
              <a:latin typeface="Courier New" pitchFamily="49" charset="0"/>
            </a:endParaRPr>
          </a:p>
          <a:p>
            <a:pPr>
              <a:buFont typeface="Wingdings" pitchFamily="2" charset="2"/>
              <a:buNone/>
            </a:pPr>
            <a:r>
              <a:rPr lang="en-US" b="1" dirty="0">
                <a:solidFill>
                  <a:srgbClr val="000099"/>
                </a:solidFill>
                <a:latin typeface="Courier New" pitchFamily="49" charset="0"/>
              </a:rPr>
              <a:t>b = </a:t>
            </a:r>
            <a:r>
              <a:rPr lang="en-US" b="1" dirty="0">
                <a:solidFill>
                  <a:schemeClr val="hlink"/>
                </a:solidFill>
                <a:latin typeface="Courier New" pitchFamily="49" charset="0"/>
              </a:rPr>
              <a:t>a</a:t>
            </a:r>
            <a:r>
              <a:rPr lang="en-US" b="1" dirty="0">
                <a:solidFill>
                  <a:srgbClr val="000099"/>
                </a:solidFill>
                <a:latin typeface="Courier New" pitchFamily="49" charset="0"/>
              </a:rPr>
              <a:t> * </a:t>
            </a:r>
            <a:r>
              <a:rPr lang="en-US" b="1" dirty="0" smtClean="0">
                <a:solidFill>
                  <a:srgbClr val="000099"/>
                </a:solidFill>
                <a:latin typeface="Courier New" pitchFamily="49" charset="0"/>
              </a:rPr>
              <a:t>c</a:t>
            </a:r>
            <a:endParaRPr lang="en-US" b="1" dirty="0">
              <a:latin typeface="Courier New" pitchFamily="49" charset="0"/>
            </a:endParaRPr>
          </a:p>
          <a:p>
            <a:pPr>
              <a:buFont typeface="Wingdings" pitchFamily="2" charset="2"/>
              <a:buNone/>
            </a:pPr>
            <a:r>
              <a:rPr lang="en-US" dirty="0"/>
              <a:t>The value of  </a:t>
            </a:r>
            <a:r>
              <a:rPr lang="en-US" b="1" dirty="0">
                <a:latin typeface="Courier New" pitchFamily="49" charset="0"/>
              </a:rPr>
              <a:t>b</a:t>
            </a:r>
            <a:r>
              <a:rPr lang="en-US" dirty="0"/>
              <a:t> depends on the value of </a:t>
            </a:r>
            <a:r>
              <a:rPr lang="en-US" b="1" dirty="0">
                <a:latin typeface="Courier New" pitchFamily="49" charset="0"/>
              </a:rPr>
              <a:t>a</a:t>
            </a:r>
            <a:r>
              <a:rPr lang="en-US" dirty="0"/>
              <a:t>, so these two statements </a:t>
            </a:r>
            <a:r>
              <a:rPr lang="en-US" b="1" u="sng" dirty="0"/>
              <a:t>must</a:t>
            </a:r>
            <a:r>
              <a:rPr lang="en-US" dirty="0"/>
              <a:t> be executed in order.</a:t>
            </a:r>
          </a:p>
        </p:txBody>
      </p:sp>
    </p:spTree>
    <p:custDataLst>
      <p:tags r:id="rId1"/>
    </p:custDataLst>
    <p:extLst>
      <p:ext uri="{BB962C8B-B14F-4D97-AF65-F5344CB8AC3E}">
        <p14:creationId xmlns:p14="http://schemas.microsoft.com/office/powerpoint/2010/main" val="392233346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a:t>
            </a:r>
            <a:r>
              <a:rPr lang="en-US" dirty="0" smtClean="0"/>
              <a:t>English: Compilers</a:t>
            </a:r>
            <a:endParaRPr lang="en-US" dirty="0"/>
          </a:p>
          <a:p>
            <a:r>
              <a:rPr lang="en-US" dirty="0" smtClean="0"/>
              <a:t>Tue </a:t>
            </a:r>
            <a:r>
              <a:rPr lang="en-US" dirty="0" smtClean="0"/>
              <a:t>Feb 12 2013</a:t>
            </a:r>
            <a:endParaRPr lang="en-US" dirty="0"/>
          </a:p>
        </p:txBody>
      </p:sp>
      <p:sp>
        <p:nvSpPr>
          <p:cNvPr id="5" name="Slide Number Placeholder 4"/>
          <p:cNvSpPr>
            <a:spLocks noGrp="1"/>
          </p:cNvSpPr>
          <p:nvPr>
            <p:ph type="sldNum" sz="quarter" idx="11"/>
          </p:nvPr>
        </p:nvSpPr>
        <p:spPr/>
        <p:txBody>
          <a:bodyPr/>
          <a:lstStyle/>
          <a:p>
            <a:fld id="{D0E922F9-2206-426C-A950-D115EFEA68E4}" type="slidenum">
              <a:rPr lang="en-US"/>
              <a:pPr/>
              <a:t>36</a:t>
            </a:fld>
            <a:endParaRPr lang="en-US"/>
          </a:p>
        </p:txBody>
      </p:sp>
      <p:sp>
        <p:nvSpPr>
          <p:cNvPr id="635906" name="Rectangle 2"/>
          <p:cNvSpPr>
            <a:spLocks noGrp="1" noChangeArrowheads="1"/>
          </p:cNvSpPr>
          <p:nvPr>
            <p:ph type="title"/>
          </p:nvPr>
        </p:nvSpPr>
        <p:spPr/>
        <p:txBody>
          <a:bodyPr/>
          <a:lstStyle/>
          <a:p>
            <a:r>
              <a:rPr lang="en-US" sz="3600" dirty="0"/>
              <a:t>Data </a:t>
            </a:r>
            <a:r>
              <a:rPr lang="en-US" sz="3600" dirty="0" smtClean="0"/>
              <a:t>Dependencies (C)</a:t>
            </a:r>
            <a:endParaRPr lang="en-US" sz="3600" dirty="0"/>
          </a:p>
        </p:txBody>
      </p:sp>
      <p:sp>
        <p:nvSpPr>
          <p:cNvPr id="635907" name="Rectangle 3"/>
          <p:cNvSpPr>
            <a:spLocks noGrp="1" noChangeArrowheads="1"/>
          </p:cNvSpPr>
          <p:nvPr>
            <p:ph type="body" idx="1"/>
          </p:nvPr>
        </p:nvSpPr>
        <p:spPr/>
        <p:txBody>
          <a:bodyPr/>
          <a:lstStyle/>
          <a:p>
            <a:pPr>
              <a:buFont typeface="Wingdings" pitchFamily="2" charset="2"/>
              <a:buNone/>
            </a:pPr>
            <a:r>
              <a:rPr lang="en-US"/>
              <a:t>“A data dependence occurs when an instruction is dependent on data from a previous instruction and therefore cannot be moved before the earlier instruction [or executed in parallel].” </a:t>
            </a:r>
            <a:r>
              <a:rPr lang="en-US" baseline="30000"/>
              <a:t>[7]</a:t>
            </a:r>
            <a:endParaRPr lang="en-US"/>
          </a:p>
          <a:p>
            <a:pPr>
              <a:buFont typeface="Wingdings" pitchFamily="2" charset="2"/>
              <a:buNone/>
            </a:pPr>
            <a:r>
              <a:rPr lang="en-US" b="1">
                <a:solidFill>
                  <a:schemeClr val="hlink"/>
                </a:solidFill>
                <a:latin typeface="Courier New" pitchFamily="49" charset="0"/>
              </a:rPr>
              <a:t>a</a:t>
            </a:r>
            <a:r>
              <a:rPr lang="en-US" b="1">
                <a:solidFill>
                  <a:srgbClr val="000099"/>
                </a:solidFill>
                <a:latin typeface="Courier New" pitchFamily="49" charset="0"/>
              </a:rPr>
              <a:t> = x + y + cos(z);</a:t>
            </a:r>
          </a:p>
          <a:p>
            <a:pPr>
              <a:buFont typeface="Wingdings" pitchFamily="2" charset="2"/>
              <a:buNone/>
            </a:pPr>
            <a:r>
              <a:rPr lang="en-US" b="1">
                <a:solidFill>
                  <a:srgbClr val="000099"/>
                </a:solidFill>
                <a:latin typeface="Courier New" pitchFamily="49" charset="0"/>
              </a:rPr>
              <a:t>b = </a:t>
            </a:r>
            <a:r>
              <a:rPr lang="en-US" b="1">
                <a:solidFill>
                  <a:schemeClr val="hlink"/>
                </a:solidFill>
                <a:latin typeface="Courier New" pitchFamily="49" charset="0"/>
              </a:rPr>
              <a:t>a</a:t>
            </a:r>
            <a:r>
              <a:rPr lang="en-US" b="1">
                <a:solidFill>
                  <a:srgbClr val="000099"/>
                </a:solidFill>
                <a:latin typeface="Courier New" pitchFamily="49" charset="0"/>
              </a:rPr>
              <a:t> * c;</a:t>
            </a:r>
            <a:endParaRPr lang="en-US" b="1">
              <a:latin typeface="Courier New" pitchFamily="49" charset="0"/>
            </a:endParaRPr>
          </a:p>
          <a:p>
            <a:pPr>
              <a:buFont typeface="Wingdings" pitchFamily="2" charset="2"/>
              <a:buNone/>
            </a:pPr>
            <a:r>
              <a:rPr lang="en-US"/>
              <a:t>The value of  </a:t>
            </a:r>
            <a:r>
              <a:rPr lang="en-US" b="1">
                <a:latin typeface="Courier New" pitchFamily="49" charset="0"/>
              </a:rPr>
              <a:t>b</a:t>
            </a:r>
            <a:r>
              <a:rPr lang="en-US"/>
              <a:t> depends on the value of </a:t>
            </a:r>
            <a:r>
              <a:rPr lang="en-US" b="1">
                <a:latin typeface="Courier New" pitchFamily="49" charset="0"/>
              </a:rPr>
              <a:t>a</a:t>
            </a:r>
            <a:r>
              <a:rPr lang="en-US"/>
              <a:t>, so these two statements </a:t>
            </a:r>
            <a:r>
              <a:rPr lang="en-US" b="1" u="sng"/>
              <a:t>must</a:t>
            </a:r>
            <a:r>
              <a:rPr lang="en-US"/>
              <a:t> be executed in order.</a:t>
            </a:r>
          </a:p>
        </p:txBody>
      </p:sp>
    </p:spTree>
    <p:custDataLst>
      <p:tags r:id="rId1"/>
    </p:custDataLst>
    <p:extLst>
      <p:ext uri="{BB962C8B-B14F-4D97-AF65-F5344CB8AC3E}">
        <p14:creationId xmlns:p14="http://schemas.microsoft.com/office/powerpoint/2010/main" val="36300032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p:cNvSpPr>
            <a:spLocks noGrp="1"/>
          </p:cNvSpPr>
          <p:nvPr>
            <p:ph type="ftr" sz="quarter" idx="10"/>
          </p:nvPr>
        </p:nvSpPr>
        <p:spPr/>
        <p:txBody>
          <a:bodyPr/>
          <a:lstStyle/>
          <a:p>
            <a:r>
              <a:rPr lang="en-US" dirty="0" smtClean="0"/>
              <a:t>Supercomputing in Plain </a:t>
            </a:r>
            <a:r>
              <a:rPr lang="en-US" dirty="0" smtClean="0"/>
              <a:t>English: Compilers</a:t>
            </a:r>
            <a:endParaRPr lang="en-US" dirty="0"/>
          </a:p>
          <a:p>
            <a:r>
              <a:rPr lang="en-US" dirty="0" smtClean="0"/>
              <a:t>Tue </a:t>
            </a:r>
            <a:r>
              <a:rPr lang="en-US" dirty="0" smtClean="0"/>
              <a:t>Feb 12 2013</a:t>
            </a:r>
            <a:endParaRPr lang="en-US" dirty="0"/>
          </a:p>
        </p:txBody>
      </p:sp>
      <p:sp>
        <p:nvSpPr>
          <p:cNvPr id="6" name="Slide Number Placeholder 4"/>
          <p:cNvSpPr>
            <a:spLocks noGrp="1"/>
          </p:cNvSpPr>
          <p:nvPr>
            <p:ph type="sldNum" sz="quarter" idx="11"/>
          </p:nvPr>
        </p:nvSpPr>
        <p:spPr/>
        <p:txBody>
          <a:bodyPr/>
          <a:lstStyle/>
          <a:p>
            <a:fld id="{E5636D8A-5AC9-48FB-8F13-BDF3D004BF56}" type="slidenum">
              <a:rPr lang="en-US"/>
              <a:pPr/>
              <a:t>37</a:t>
            </a:fld>
            <a:endParaRPr lang="en-US"/>
          </a:p>
        </p:txBody>
      </p:sp>
      <p:sp>
        <p:nvSpPr>
          <p:cNvPr id="636930" name="Rectangle 2"/>
          <p:cNvSpPr>
            <a:spLocks noGrp="1" noChangeArrowheads="1"/>
          </p:cNvSpPr>
          <p:nvPr>
            <p:ph type="title"/>
          </p:nvPr>
        </p:nvSpPr>
        <p:spPr/>
        <p:txBody>
          <a:bodyPr/>
          <a:lstStyle/>
          <a:p>
            <a:r>
              <a:rPr lang="en-US" dirty="0"/>
              <a:t>Output </a:t>
            </a:r>
            <a:r>
              <a:rPr lang="en-US" dirty="0" smtClean="0"/>
              <a:t>Dependencies (F90)</a:t>
            </a:r>
            <a:endParaRPr lang="en-US" dirty="0"/>
          </a:p>
        </p:txBody>
      </p:sp>
      <p:sp>
        <p:nvSpPr>
          <p:cNvPr id="636931" name="Rectangle 3"/>
          <p:cNvSpPr>
            <a:spLocks noGrp="1" noChangeArrowheads="1"/>
          </p:cNvSpPr>
          <p:nvPr>
            <p:ph type="body" idx="1"/>
          </p:nvPr>
        </p:nvSpPr>
        <p:spPr>
          <a:xfrm>
            <a:off x="3200400" y="1295400"/>
            <a:ext cx="2895600" cy="1752600"/>
          </a:xfrm>
        </p:spPr>
        <p:txBody>
          <a:bodyPr/>
          <a:lstStyle/>
          <a:p>
            <a:pPr>
              <a:buFont typeface="Wingdings" pitchFamily="2" charset="2"/>
              <a:buNone/>
            </a:pPr>
            <a:r>
              <a:rPr lang="en-US" b="1" dirty="0">
                <a:solidFill>
                  <a:schemeClr val="hlink"/>
                </a:solidFill>
                <a:latin typeface="Courier New" pitchFamily="49" charset="0"/>
              </a:rPr>
              <a:t>x</a:t>
            </a:r>
            <a:r>
              <a:rPr lang="en-US" b="1" dirty="0">
                <a:solidFill>
                  <a:srgbClr val="000099"/>
                </a:solidFill>
                <a:latin typeface="Courier New" pitchFamily="49" charset="0"/>
              </a:rPr>
              <a:t> = a / </a:t>
            </a:r>
            <a:r>
              <a:rPr lang="en-US" b="1" dirty="0" smtClean="0">
                <a:solidFill>
                  <a:srgbClr val="000099"/>
                </a:solidFill>
                <a:latin typeface="Courier New" pitchFamily="49" charset="0"/>
              </a:rPr>
              <a:t>b</a:t>
            </a:r>
            <a:endParaRPr lang="en-US" b="1" dirty="0">
              <a:solidFill>
                <a:srgbClr val="000099"/>
              </a:solidFill>
              <a:latin typeface="Courier New" pitchFamily="49" charset="0"/>
            </a:endParaRPr>
          </a:p>
          <a:p>
            <a:pPr>
              <a:buFont typeface="Wingdings" pitchFamily="2" charset="2"/>
              <a:buNone/>
            </a:pPr>
            <a:r>
              <a:rPr lang="en-US" b="1" dirty="0">
                <a:solidFill>
                  <a:srgbClr val="000099"/>
                </a:solidFill>
                <a:latin typeface="Courier New" pitchFamily="49" charset="0"/>
              </a:rPr>
              <a:t>y = </a:t>
            </a:r>
            <a:r>
              <a:rPr lang="en-US" b="1" dirty="0">
                <a:solidFill>
                  <a:schemeClr val="hlink"/>
                </a:solidFill>
                <a:latin typeface="Courier New" pitchFamily="49" charset="0"/>
              </a:rPr>
              <a:t>x</a:t>
            </a:r>
            <a:r>
              <a:rPr lang="en-US" b="1" dirty="0">
                <a:solidFill>
                  <a:srgbClr val="000099"/>
                </a:solidFill>
                <a:latin typeface="Courier New" pitchFamily="49" charset="0"/>
              </a:rPr>
              <a:t> + </a:t>
            </a:r>
            <a:r>
              <a:rPr lang="en-US" b="1" dirty="0" smtClean="0">
                <a:solidFill>
                  <a:srgbClr val="000099"/>
                </a:solidFill>
                <a:latin typeface="Courier New" pitchFamily="49" charset="0"/>
              </a:rPr>
              <a:t>2</a:t>
            </a:r>
            <a:endParaRPr lang="en-US" b="1" dirty="0">
              <a:solidFill>
                <a:srgbClr val="000099"/>
              </a:solidFill>
              <a:latin typeface="Courier New" pitchFamily="49" charset="0"/>
            </a:endParaRPr>
          </a:p>
          <a:p>
            <a:pPr>
              <a:buFont typeface="Wingdings" pitchFamily="2" charset="2"/>
              <a:buNone/>
            </a:pPr>
            <a:r>
              <a:rPr lang="en-US" b="1" dirty="0">
                <a:solidFill>
                  <a:schemeClr val="hlink"/>
                </a:solidFill>
                <a:latin typeface="Courier New" pitchFamily="49" charset="0"/>
              </a:rPr>
              <a:t>x</a:t>
            </a:r>
            <a:r>
              <a:rPr lang="en-US" b="1" dirty="0">
                <a:solidFill>
                  <a:srgbClr val="000099"/>
                </a:solidFill>
                <a:latin typeface="Courier New" pitchFamily="49" charset="0"/>
              </a:rPr>
              <a:t> = d – </a:t>
            </a:r>
            <a:r>
              <a:rPr lang="en-US" b="1" dirty="0" smtClean="0">
                <a:solidFill>
                  <a:srgbClr val="000099"/>
                </a:solidFill>
                <a:latin typeface="Courier New" pitchFamily="49" charset="0"/>
              </a:rPr>
              <a:t>e</a:t>
            </a:r>
            <a:endParaRPr lang="en-US" b="1" dirty="0">
              <a:solidFill>
                <a:srgbClr val="000099"/>
              </a:solidFill>
              <a:latin typeface="Courier New" pitchFamily="49" charset="0"/>
            </a:endParaRPr>
          </a:p>
        </p:txBody>
      </p:sp>
      <p:sp>
        <p:nvSpPr>
          <p:cNvPr id="636932" name="Text Box 4"/>
          <p:cNvSpPr txBox="1">
            <a:spLocks noChangeArrowheads="1"/>
          </p:cNvSpPr>
          <p:nvPr/>
        </p:nvSpPr>
        <p:spPr bwMode="auto">
          <a:xfrm>
            <a:off x="685800" y="3132138"/>
            <a:ext cx="7620000" cy="1938992"/>
          </a:xfrm>
          <a:prstGeom prst="rect">
            <a:avLst/>
          </a:prstGeom>
          <a:noFill/>
          <a:ln w="9525">
            <a:noFill/>
            <a:miter lim="800000"/>
            <a:headEnd/>
            <a:tailEnd/>
          </a:ln>
          <a:effectLst/>
        </p:spPr>
        <p:txBody>
          <a:bodyPr>
            <a:spAutoFit/>
          </a:bodyPr>
          <a:lstStyle/>
          <a:p>
            <a:pPr algn="l"/>
            <a:r>
              <a:rPr lang="en-US" sz="2400" dirty="0"/>
              <a:t>Notice that </a:t>
            </a:r>
            <a:r>
              <a:rPr lang="en-US" sz="2400" b="1" dirty="0">
                <a:latin typeface="Courier New" pitchFamily="49" charset="0"/>
              </a:rPr>
              <a:t>x</a:t>
            </a:r>
            <a:r>
              <a:rPr lang="en-US" sz="2400" dirty="0"/>
              <a:t> is assigned </a:t>
            </a:r>
            <a:r>
              <a:rPr lang="en-US" sz="2400" b="1" u="sng" dirty="0"/>
              <a:t>two different values</a:t>
            </a:r>
            <a:r>
              <a:rPr lang="en-US" sz="2400" dirty="0"/>
              <a:t>, but only one of them is retained after these statements are done executing.  In this context, the final value of </a:t>
            </a:r>
            <a:r>
              <a:rPr lang="en-US" sz="2400" b="1" dirty="0">
                <a:latin typeface="Courier New" pitchFamily="49" charset="0"/>
              </a:rPr>
              <a:t>x</a:t>
            </a:r>
            <a:r>
              <a:rPr lang="en-US" sz="2400" dirty="0"/>
              <a:t> is the “output.”</a:t>
            </a:r>
          </a:p>
          <a:p>
            <a:pPr algn="l"/>
            <a:endParaRPr lang="en-US" sz="2400" dirty="0"/>
          </a:p>
          <a:p>
            <a:pPr algn="l"/>
            <a:r>
              <a:rPr lang="en-US" sz="2400" dirty="0"/>
              <a:t>Again, we are forced to execute in order.</a:t>
            </a:r>
          </a:p>
        </p:txBody>
      </p:sp>
    </p:spTree>
    <p:custDataLst>
      <p:tags r:id="rId1"/>
    </p:custDataLst>
    <p:extLst>
      <p:ext uri="{BB962C8B-B14F-4D97-AF65-F5344CB8AC3E}">
        <p14:creationId xmlns:p14="http://schemas.microsoft.com/office/powerpoint/2010/main" val="294107157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p:cNvSpPr>
            <a:spLocks noGrp="1"/>
          </p:cNvSpPr>
          <p:nvPr>
            <p:ph type="ftr" sz="quarter" idx="10"/>
          </p:nvPr>
        </p:nvSpPr>
        <p:spPr/>
        <p:txBody>
          <a:bodyPr/>
          <a:lstStyle/>
          <a:p>
            <a:r>
              <a:rPr lang="en-US" dirty="0" smtClean="0"/>
              <a:t>Supercomputing in Plain </a:t>
            </a:r>
            <a:r>
              <a:rPr lang="en-US" dirty="0" smtClean="0"/>
              <a:t>English: Compilers</a:t>
            </a:r>
            <a:endParaRPr lang="en-US" dirty="0"/>
          </a:p>
          <a:p>
            <a:r>
              <a:rPr lang="en-US" dirty="0" smtClean="0"/>
              <a:t>Tue </a:t>
            </a:r>
            <a:r>
              <a:rPr lang="en-US" dirty="0" smtClean="0"/>
              <a:t>Feb 12 2013</a:t>
            </a:r>
            <a:endParaRPr lang="en-US" dirty="0"/>
          </a:p>
        </p:txBody>
      </p:sp>
      <p:sp>
        <p:nvSpPr>
          <p:cNvPr id="6" name="Slide Number Placeholder 4"/>
          <p:cNvSpPr>
            <a:spLocks noGrp="1"/>
          </p:cNvSpPr>
          <p:nvPr>
            <p:ph type="sldNum" sz="quarter" idx="11"/>
          </p:nvPr>
        </p:nvSpPr>
        <p:spPr/>
        <p:txBody>
          <a:bodyPr/>
          <a:lstStyle/>
          <a:p>
            <a:fld id="{E5636D8A-5AC9-48FB-8F13-BDF3D004BF56}" type="slidenum">
              <a:rPr lang="en-US"/>
              <a:pPr/>
              <a:t>38</a:t>
            </a:fld>
            <a:endParaRPr lang="en-US"/>
          </a:p>
        </p:txBody>
      </p:sp>
      <p:sp>
        <p:nvSpPr>
          <p:cNvPr id="636930" name="Rectangle 2"/>
          <p:cNvSpPr>
            <a:spLocks noGrp="1" noChangeArrowheads="1"/>
          </p:cNvSpPr>
          <p:nvPr>
            <p:ph type="title"/>
          </p:nvPr>
        </p:nvSpPr>
        <p:spPr/>
        <p:txBody>
          <a:bodyPr/>
          <a:lstStyle/>
          <a:p>
            <a:r>
              <a:rPr lang="en-US" dirty="0"/>
              <a:t>Output </a:t>
            </a:r>
            <a:r>
              <a:rPr lang="en-US" dirty="0" smtClean="0"/>
              <a:t>Dependencies (C)</a:t>
            </a:r>
            <a:endParaRPr lang="en-US" dirty="0"/>
          </a:p>
        </p:txBody>
      </p:sp>
      <p:sp>
        <p:nvSpPr>
          <p:cNvPr id="636931" name="Rectangle 3"/>
          <p:cNvSpPr>
            <a:spLocks noGrp="1" noChangeArrowheads="1"/>
          </p:cNvSpPr>
          <p:nvPr>
            <p:ph type="body" idx="1"/>
          </p:nvPr>
        </p:nvSpPr>
        <p:spPr>
          <a:xfrm>
            <a:off x="3200400" y="1295400"/>
            <a:ext cx="2895600" cy="1752600"/>
          </a:xfrm>
        </p:spPr>
        <p:txBody>
          <a:bodyPr/>
          <a:lstStyle/>
          <a:p>
            <a:pPr>
              <a:buFont typeface="Wingdings" pitchFamily="2" charset="2"/>
              <a:buNone/>
            </a:pPr>
            <a:r>
              <a:rPr lang="en-US" b="1">
                <a:solidFill>
                  <a:schemeClr val="hlink"/>
                </a:solidFill>
                <a:latin typeface="Courier New" pitchFamily="49" charset="0"/>
              </a:rPr>
              <a:t>x</a:t>
            </a:r>
            <a:r>
              <a:rPr lang="en-US" b="1">
                <a:solidFill>
                  <a:srgbClr val="000099"/>
                </a:solidFill>
                <a:latin typeface="Courier New" pitchFamily="49" charset="0"/>
              </a:rPr>
              <a:t> = a / b;</a:t>
            </a:r>
          </a:p>
          <a:p>
            <a:pPr>
              <a:buFont typeface="Wingdings" pitchFamily="2" charset="2"/>
              <a:buNone/>
            </a:pPr>
            <a:r>
              <a:rPr lang="en-US" b="1">
                <a:solidFill>
                  <a:srgbClr val="000099"/>
                </a:solidFill>
                <a:latin typeface="Courier New" pitchFamily="49" charset="0"/>
              </a:rPr>
              <a:t>y = </a:t>
            </a:r>
            <a:r>
              <a:rPr lang="en-US" b="1">
                <a:solidFill>
                  <a:schemeClr val="hlink"/>
                </a:solidFill>
                <a:latin typeface="Courier New" pitchFamily="49" charset="0"/>
              </a:rPr>
              <a:t>x</a:t>
            </a:r>
            <a:r>
              <a:rPr lang="en-US" b="1">
                <a:solidFill>
                  <a:srgbClr val="000099"/>
                </a:solidFill>
                <a:latin typeface="Courier New" pitchFamily="49" charset="0"/>
              </a:rPr>
              <a:t> + 2;</a:t>
            </a:r>
          </a:p>
          <a:p>
            <a:pPr>
              <a:buFont typeface="Wingdings" pitchFamily="2" charset="2"/>
              <a:buNone/>
            </a:pPr>
            <a:r>
              <a:rPr lang="en-US" b="1">
                <a:solidFill>
                  <a:schemeClr val="hlink"/>
                </a:solidFill>
                <a:latin typeface="Courier New" pitchFamily="49" charset="0"/>
              </a:rPr>
              <a:t>x</a:t>
            </a:r>
            <a:r>
              <a:rPr lang="en-US" b="1">
                <a:solidFill>
                  <a:srgbClr val="000099"/>
                </a:solidFill>
                <a:latin typeface="Courier New" pitchFamily="49" charset="0"/>
              </a:rPr>
              <a:t> = d – e;</a:t>
            </a:r>
          </a:p>
        </p:txBody>
      </p:sp>
      <p:sp>
        <p:nvSpPr>
          <p:cNvPr id="636932" name="Text Box 4"/>
          <p:cNvSpPr txBox="1">
            <a:spLocks noChangeArrowheads="1"/>
          </p:cNvSpPr>
          <p:nvPr/>
        </p:nvSpPr>
        <p:spPr bwMode="auto">
          <a:xfrm>
            <a:off x="685800" y="3132138"/>
            <a:ext cx="7620000" cy="1938992"/>
          </a:xfrm>
          <a:prstGeom prst="rect">
            <a:avLst/>
          </a:prstGeom>
          <a:noFill/>
          <a:ln w="9525">
            <a:noFill/>
            <a:miter lim="800000"/>
            <a:headEnd/>
            <a:tailEnd/>
          </a:ln>
          <a:effectLst/>
        </p:spPr>
        <p:txBody>
          <a:bodyPr>
            <a:spAutoFit/>
          </a:bodyPr>
          <a:lstStyle/>
          <a:p>
            <a:pPr algn="l"/>
            <a:r>
              <a:rPr lang="en-US" sz="2400" dirty="0"/>
              <a:t>Notice that </a:t>
            </a:r>
            <a:r>
              <a:rPr lang="en-US" sz="2400" b="1" dirty="0">
                <a:latin typeface="Courier New" pitchFamily="49" charset="0"/>
              </a:rPr>
              <a:t>x</a:t>
            </a:r>
            <a:r>
              <a:rPr lang="en-US" sz="2400" dirty="0"/>
              <a:t> is assigned </a:t>
            </a:r>
            <a:r>
              <a:rPr lang="en-US" sz="2400" b="1" u="sng" dirty="0"/>
              <a:t>two different values</a:t>
            </a:r>
            <a:r>
              <a:rPr lang="en-US" sz="2400" dirty="0"/>
              <a:t>, but only one of them is retained after these statements are done executing.  In this context, the final value of </a:t>
            </a:r>
            <a:r>
              <a:rPr lang="en-US" sz="2400" b="1" dirty="0">
                <a:latin typeface="Courier New" pitchFamily="49" charset="0"/>
              </a:rPr>
              <a:t>x</a:t>
            </a:r>
            <a:r>
              <a:rPr lang="en-US" sz="2400" dirty="0"/>
              <a:t> is the “output.”</a:t>
            </a:r>
          </a:p>
          <a:p>
            <a:pPr algn="l"/>
            <a:endParaRPr lang="en-US" sz="2400" dirty="0"/>
          </a:p>
          <a:p>
            <a:pPr algn="l"/>
            <a:r>
              <a:rPr lang="en-US" sz="2400" dirty="0"/>
              <a:t>Again, we are forced to execute in order.</a:t>
            </a:r>
          </a:p>
        </p:txBody>
      </p:sp>
    </p:spTree>
    <p:custDataLst>
      <p:tags r:id="rId1"/>
    </p:custDataLst>
    <p:extLst>
      <p:ext uri="{BB962C8B-B14F-4D97-AF65-F5344CB8AC3E}">
        <p14:creationId xmlns:p14="http://schemas.microsoft.com/office/powerpoint/2010/main" val="166080398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a:t>
            </a:r>
            <a:r>
              <a:rPr lang="en-US" dirty="0" smtClean="0"/>
              <a:t>English: Compilers</a:t>
            </a:r>
            <a:endParaRPr lang="en-US" dirty="0"/>
          </a:p>
          <a:p>
            <a:r>
              <a:rPr lang="en-US" dirty="0" smtClean="0"/>
              <a:t>Tue </a:t>
            </a:r>
            <a:r>
              <a:rPr lang="en-US" dirty="0" smtClean="0"/>
              <a:t>Feb 12 2013</a:t>
            </a:r>
            <a:endParaRPr lang="en-US" dirty="0"/>
          </a:p>
        </p:txBody>
      </p:sp>
      <p:sp>
        <p:nvSpPr>
          <p:cNvPr id="5" name="Slide Number Placeholder 4"/>
          <p:cNvSpPr>
            <a:spLocks noGrp="1"/>
          </p:cNvSpPr>
          <p:nvPr>
            <p:ph type="sldNum" sz="quarter" idx="11"/>
          </p:nvPr>
        </p:nvSpPr>
        <p:spPr/>
        <p:txBody>
          <a:bodyPr/>
          <a:lstStyle/>
          <a:p>
            <a:fld id="{9191A181-E400-4F69-9480-16BFB1427A92}" type="slidenum">
              <a:rPr lang="en-US"/>
              <a:pPr/>
              <a:t>39</a:t>
            </a:fld>
            <a:endParaRPr lang="en-US"/>
          </a:p>
        </p:txBody>
      </p:sp>
      <p:sp>
        <p:nvSpPr>
          <p:cNvPr id="637954" name="Rectangle 2"/>
          <p:cNvSpPr>
            <a:spLocks noGrp="1" noChangeArrowheads="1"/>
          </p:cNvSpPr>
          <p:nvPr>
            <p:ph type="title"/>
          </p:nvPr>
        </p:nvSpPr>
        <p:spPr/>
        <p:txBody>
          <a:bodyPr/>
          <a:lstStyle/>
          <a:p>
            <a:r>
              <a:rPr lang="en-US"/>
              <a:t>Why Does Order Matter?</a:t>
            </a:r>
          </a:p>
        </p:txBody>
      </p:sp>
      <p:sp>
        <p:nvSpPr>
          <p:cNvPr id="637955" name="Rectangle 3"/>
          <p:cNvSpPr>
            <a:spLocks noGrp="1" noChangeArrowheads="1"/>
          </p:cNvSpPr>
          <p:nvPr>
            <p:ph type="body" idx="1"/>
          </p:nvPr>
        </p:nvSpPr>
        <p:spPr>
          <a:xfrm>
            <a:off x="609600" y="1295400"/>
            <a:ext cx="7772400" cy="4648200"/>
          </a:xfrm>
        </p:spPr>
        <p:txBody>
          <a:bodyPr/>
          <a:lstStyle/>
          <a:p>
            <a:r>
              <a:rPr lang="en-US"/>
              <a:t>Dependencies can affect whether we can execute a particular part of the program in </a:t>
            </a:r>
            <a:r>
              <a:rPr lang="en-US" b="1" u="sng">
                <a:solidFill>
                  <a:schemeClr val="folHlink"/>
                </a:solidFill>
              </a:rPr>
              <a:t>parallel</a:t>
            </a:r>
            <a:r>
              <a:rPr lang="en-US"/>
              <a:t>.</a:t>
            </a:r>
          </a:p>
          <a:p>
            <a:r>
              <a:rPr lang="en-US"/>
              <a:t>If we cannot execute that part of the program in parallel, then it’ll be </a:t>
            </a:r>
            <a:r>
              <a:rPr lang="en-US" b="1" u="sng">
                <a:solidFill>
                  <a:schemeClr val="hlink"/>
                </a:solidFill>
                <a:effectLst>
                  <a:outerShdw blurRad="38100" dist="38100" dir="2700000" algn="tl">
                    <a:srgbClr val="C0C0C0"/>
                  </a:outerShdw>
                </a:effectLst>
              </a:rPr>
              <a:t>SLOW</a:t>
            </a:r>
            <a:r>
              <a:rPr lang="en-US"/>
              <a:t>. </a:t>
            </a:r>
          </a:p>
        </p:txBody>
      </p:sp>
    </p:spTree>
    <p:custDataLst>
      <p:tags r:id="rId1"/>
    </p:custDataLst>
    <p:extLst>
      <p:ext uri="{BB962C8B-B14F-4D97-AF65-F5344CB8AC3E}">
        <p14:creationId xmlns:p14="http://schemas.microsoft.com/office/powerpoint/2010/main" val="9470742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a:t>Supercomputing in Plain </a:t>
            </a:r>
            <a:r>
              <a:rPr lang="en-US" dirty="0" smtClean="0"/>
              <a:t>English: Compilers</a:t>
            </a:r>
            <a:endParaRPr lang="en-US" dirty="0"/>
          </a:p>
          <a:p>
            <a:r>
              <a:rPr lang="en-US" dirty="0" smtClean="0"/>
              <a:t>Tue </a:t>
            </a:r>
            <a:r>
              <a:rPr lang="en-US" dirty="0" smtClean="0"/>
              <a:t>Feb 12 </a:t>
            </a:r>
            <a:r>
              <a:rPr lang="en-US" dirty="0" smtClean="0"/>
              <a:t>2013</a:t>
            </a:r>
            <a:endParaRPr lang="en-US" dirty="0"/>
          </a:p>
        </p:txBody>
      </p:sp>
      <p:sp>
        <p:nvSpPr>
          <p:cNvPr id="5" name="Slide Number Placeholder 4"/>
          <p:cNvSpPr>
            <a:spLocks noGrp="1"/>
          </p:cNvSpPr>
          <p:nvPr>
            <p:ph type="sldNum" sz="quarter" idx="11"/>
          </p:nvPr>
        </p:nvSpPr>
        <p:spPr/>
        <p:txBody>
          <a:bodyPr/>
          <a:lstStyle/>
          <a:p>
            <a:fld id="{B3789806-1AB3-4CA1-B47B-AA81C5B4CD22}" type="slidenum">
              <a:rPr lang="en-US"/>
              <a:pPr/>
              <a:t>4</a:t>
            </a:fld>
            <a:endParaRPr lang="en-US"/>
          </a:p>
        </p:txBody>
      </p:sp>
      <p:sp>
        <p:nvSpPr>
          <p:cNvPr id="464898" name="Rectangle 2"/>
          <p:cNvSpPr>
            <a:spLocks noGrp="1" noChangeArrowheads="1"/>
          </p:cNvSpPr>
          <p:nvPr>
            <p:ph type="title"/>
          </p:nvPr>
        </p:nvSpPr>
        <p:spPr/>
        <p:txBody>
          <a:bodyPr/>
          <a:lstStyle/>
          <a:p>
            <a:r>
              <a:rPr lang="en-US" sz="3600" dirty="0"/>
              <a:t>H.323 (</a:t>
            </a:r>
            <a:r>
              <a:rPr lang="en-US" sz="3600" dirty="0" err="1"/>
              <a:t>Polycom</a:t>
            </a:r>
            <a:r>
              <a:rPr lang="en-US" sz="3600" dirty="0"/>
              <a:t> </a:t>
            </a:r>
            <a:r>
              <a:rPr lang="en-US" sz="3600" dirty="0" err="1"/>
              <a:t>etc</a:t>
            </a:r>
            <a:r>
              <a:rPr lang="en-US" sz="3600" dirty="0" smtClean="0"/>
              <a:t>) #2</a:t>
            </a:r>
            <a:endParaRPr lang="en-US" sz="3600" dirty="0"/>
          </a:p>
        </p:txBody>
      </p:sp>
      <p:sp>
        <p:nvSpPr>
          <p:cNvPr id="464899" name="Rectangle 3"/>
          <p:cNvSpPr>
            <a:spLocks noGrp="1" noChangeArrowheads="1"/>
          </p:cNvSpPr>
          <p:nvPr>
            <p:ph type="body" idx="1"/>
          </p:nvPr>
        </p:nvSpPr>
        <p:spPr>
          <a:xfrm>
            <a:off x="457200" y="1371600"/>
            <a:ext cx="8229600" cy="4648200"/>
          </a:xfrm>
        </p:spPr>
        <p:txBody>
          <a:bodyPr/>
          <a:lstStyle/>
          <a:p>
            <a:pPr>
              <a:buFont typeface="Wingdings" pitchFamily="2" charset="2"/>
              <a:buNone/>
            </a:pPr>
            <a:r>
              <a:rPr lang="en-US" dirty="0"/>
              <a:t>If you want to use H.323 videoconferencing – for example, </a:t>
            </a:r>
            <a:r>
              <a:rPr lang="en-US" dirty="0" err="1"/>
              <a:t>Polycom</a:t>
            </a:r>
            <a:r>
              <a:rPr lang="en-US" dirty="0"/>
              <a:t> – </a:t>
            </a:r>
            <a:r>
              <a:rPr lang="en-US" dirty="0" smtClean="0"/>
              <a:t>then:</a:t>
            </a:r>
          </a:p>
          <a:p>
            <a:r>
              <a:rPr lang="en-US" dirty="0" smtClean="0"/>
              <a:t>If you ARE already registered with the </a:t>
            </a:r>
            <a:r>
              <a:rPr lang="en-US" dirty="0" err="1" smtClean="0"/>
              <a:t>OneNet</a:t>
            </a:r>
            <a:r>
              <a:rPr lang="en-US" dirty="0" smtClean="0"/>
              <a:t> gatekeeper (most institutions aren’t), dial:</a:t>
            </a:r>
          </a:p>
          <a:p>
            <a:pPr marL="0" indent="0">
              <a:buNone/>
            </a:pPr>
            <a:r>
              <a:rPr lang="en-US" dirty="0"/>
              <a:t>	</a:t>
            </a:r>
            <a:r>
              <a:rPr lang="en-US" b="1" dirty="0" smtClean="0">
                <a:latin typeface="Courier New" pitchFamily="49" charset="0"/>
                <a:cs typeface="Courier New" pitchFamily="49" charset="0"/>
              </a:rPr>
              <a:t>2500409</a:t>
            </a:r>
          </a:p>
          <a:p>
            <a:pPr>
              <a:buFont typeface="Wingdings" pitchFamily="2" charset="2"/>
              <a:buNone/>
            </a:pPr>
            <a:r>
              <a:rPr lang="en-US" dirty="0" smtClean="0"/>
              <a:t>Many thanks to </a:t>
            </a:r>
            <a:r>
              <a:rPr lang="en-US" dirty="0" err="1" smtClean="0"/>
              <a:t>Skyler</a:t>
            </a:r>
            <a:r>
              <a:rPr lang="en-US" dirty="0" smtClean="0"/>
              <a:t> Donahue and Steven </a:t>
            </a:r>
            <a:r>
              <a:rPr lang="en-US" dirty="0" err="1" smtClean="0"/>
              <a:t>Haldeman</a:t>
            </a:r>
            <a:r>
              <a:rPr lang="en-US" dirty="0" smtClean="0"/>
              <a:t> of </a:t>
            </a:r>
            <a:r>
              <a:rPr lang="en-US" dirty="0" err="1" smtClean="0"/>
              <a:t>OneNet</a:t>
            </a:r>
            <a:r>
              <a:rPr lang="en-US" dirty="0" smtClean="0"/>
              <a:t> for providing this.</a:t>
            </a:r>
            <a:endParaRPr lang="en-US" dirty="0"/>
          </a:p>
        </p:txBody>
      </p:sp>
    </p:spTree>
    <p:extLst>
      <p:ext uri="{BB962C8B-B14F-4D97-AF65-F5344CB8AC3E}">
        <p14:creationId xmlns:p14="http://schemas.microsoft.com/office/powerpoint/2010/main" val="530817841"/>
      </p:ext>
    </p:extLst>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a:t>
            </a:r>
            <a:r>
              <a:rPr lang="en-US" dirty="0" smtClean="0"/>
              <a:t>English: Compilers</a:t>
            </a:r>
            <a:endParaRPr lang="en-US" dirty="0"/>
          </a:p>
          <a:p>
            <a:r>
              <a:rPr lang="en-US" dirty="0" smtClean="0"/>
              <a:t>Tue </a:t>
            </a:r>
            <a:r>
              <a:rPr lang="en-US" dirty="0" smtClean="0"/>
              <a:t>Feb 12 2013</a:t>
            </a:r>
            <a:endParaRPr lang="en-US" dirty="0"/>
          </a:p>
        </p:txBody>
      </p:sp>
      <p:sp>
        <p:nvSpPr>
          <p:cNvPr id="5" name="Slide Number Placeholder 4"/>
          <p:cNvSpPr>
            <a:spLocks noGrp="1"/>
          </p:cNvSpPr>
          <p:nvPr>
            <p:ph type="sldNum" sz="quarter" idx="11"/>
          </p:nvPr>
        </p:nvSpPr>
        <p:spPr/>
        <p:txBody>
          <a:bodyPr/>
          <a:lstStyle/>
          <a:p>
            <a:fld id="{843E887E-ABA9-4F1E-98F1-D83A5D5916F4}" type="slidenum">
              <a:rPr lang="en-US"/>
              <a:pPr/>
              <a:t>40</a:t>
            </a:fld>
            <a:endParaRPr lang="en-US"/>
          </a:p>
        </p:txBody>
      </p:sp>
      <p:sp>
        <p:nvSpPr>
          <p:cNvPr id="638978" name="Rectangle 2"/>
          <p:cNvSpPr>
            <a:spLocks noGrp="1" noChangeArrowheads="1"/>
          </p:cNvSpPr>
          <p:nvPr>
            <p:ph type="title"/>
          </p:nvPr>
        </p:nvSpPr>
        <p:spPr/>
        <p:txBody>
          <a:bodyPr/>
          <a:lstStyle/>
          <a:p>
            <a:r>
              <a:rPr lang="en-US"/>
              <a:t>Loop Dependency Example</a:t>
            </a:r>
          </a:p>
        </p:txBody>
      </p:sp>
      <p:sp>
        <p:nvSpPr>
          <p:cNvPr id="638979" name="Rectangle 3"/>
          <p:cNvSpPr>
            <a:spLocks noGrp="1" noChangeArrowheads="1"/>
          </p:cNvSpPr>
          <p:nvPr>
            <p:ph type="body" idx="1"/>
          </p:nvPr>
        </p:nvSpPr>
        <p:spPr>
          <a:xfrm>
            <a:off x="838200" y="1371600"/>
            <a:ext cx="8001000" cy="5029200"/>
          </a:xfrm>
        </p:spPr>
        <p:txBody>
          <a:bodyPr/>
          <a:lstStyle/>
          <a:p>
            <a:pPr>
              <a:lnSpc>
                <a:spcPct val="70000"/>
              </a:lnSpc>
              <a:buFont typeface="Wingdings" pitchFamily="2" charset="2"/>
              <a:buNone/>
            </a:pPr>
            <a:r>
              <a:rPr lang="en-US" sz="1600" b="1">
                <a:latin typeface="Courier New" pitchFamily="49" charset="0"/>
              </a:rPr>
              <a:t>if ((dst == src1) &amp;&amp; (dst == src2)) {</a:t>
            </a:r>
          </a:p>
          <a:p>
            <a:pPr>
              <a:lnSpc>
                <a:spcPct val="60000"/>
              </a:lnSpc>
              <a:buFont typeface="Wingdings" pitchFamily="2" charset="2"/>
              <a:buNone/>
            </a:pPr>
            <a:r>
              <a:rPr lang="en-US" sz="1600" b="1">
                <a:latin typeface="Courier New" pitchFamily="49" charset="0"/>
              </a:rPr>
              <a:t>  for (index = 1; index &lt; length; index++) {</a:t>
            </a:r>
          </a:p>
          <a:p>
            <a:pPr>
              <a:lnSpc>
                <a:spcPct val="60000"/>
              </a:lnSpc>
              <a:buFont typeface="Wingdings" pitchFamily="2" charset="2"/>
              <a:buNone/>
            </a:pPr>
            <a:r>
              <a:rPr lang="en-US" sz="1600" b="1">
                <a:latin typeface="Courier New" pitchFamily="49" charset="0"/>
              </a:rPr>
              <a:t>    </a:t>
            </a:r>
            <a:r>
              <a:rPr lang="en-US" sz="1600" b="1">
                <a:solidFill>
                  <a:schemeClr val="hlink"/>
                </a:solidFill>
                <a:latin typeface="Courier New" pitchFamily="49" charset="0"/>
              </a:rPr>
              <a:t>dst[index] = dst[index-1] + dst[index];</a:t>
            </a:r>
          </a:p>
          <a:p>
            <a:pPr>
              <a:lnSpc>
                <a:spcPct val="50000"/>
              </a:lnSpc>
              <a:buFont typeface="Wingdings" pitchFamily="2" charset="2"/>
              <a:buNone/>
            </a:pPr>
            <a:r>
              <a:rPr lang="en-US" sz="1600" b="1">
                <a:latin typeface="Courier New" pitchFamily="49" charset="0"/>
              </a:rPr>
              <a:t>  }</a:t>
            </a:r>
          </a:p>
          <a:p>
            <a:pPr>
              <a:lnSpc>
                <a:spcPct val="50000"/>
              </a:lnSpc>
              <a:buFont typeface="Wingdings" pitchFamily="2" charset="2"/>
              <a:buNone/>
            </a:pPr>
            <a:r>
              <a:rPr lang="en-US" sz="1600" b="1">
                <a:latin typeface="Courier New" pitchFamily="49" charset="0"/>
              </a:rPr>
              <a:t>}</a:t>
            </a:r>
          </a:p>
          <a:p>
            <a:pPr>
              <a:lnSpc>
                <a:spcPct val="60000"/>
              </a:lnSpc>
              <a:buFont typeface="Wingdings" pitchFamily="2" charset="2"/>
              <a:buNone/>
            </a:pPr>
            <a:r>
              <a:rPr lang="en-US" sz="1600" b="1">
                <a:latin typeface="Courier New" pitchFamily="49" charset="0"/>
              </a:rPr>
              <a:t>else if (dst == src1) {</a:t>
            </a:r>
          </a:p>
          <a:p>
            <a:pPr>
              <a:lnSpc>
                <a:spcPct val="70000"/>
              </a:lnSpc>
              <a:buFont typeface="Wingdings" pitchFamily="2" charset="2"/>
              <a:buNone/>
            </a:pPr>
            <a:r>
              <a:rPr lang="en-US" sz="1600" b="1">
                <a:latin typeface="Courier New" pitchFamily="49" charset="0"/>
              </a:rPr>
              <a:t>  for (index = 1; index &lt; length; index++) {</a:t>
            </a:r>
          </a:p>
          <a:p>
            <a:pPr>
              <a:lnSpc>
                <a:spcPct val="70000"/>
              </a:lnSpc>
              <a:buFont typeface="Wingdings" pitchFamily="2" charset="2"/>
              <a:buNone/>
            </a:pPr>
            <a:r>
              <a:rPr lang="en-US" sz="1600" b="1">
                <a:latin typeface="Courier New" pitchFamily="49" charset="0"/>
              </a:rPr>
              <a:t>    </a:t>
            </a:r>
            <a:r>
              <a:rPr lang="en-US" sz="1600" b="1">
                <a:solidFill>
                  <a:schemeClr val="hlink"/>
                </a:solidFill>
                <a:latin typeface="Courier New" pitchFamily="49" charset="0"/>
              </a:rPr>
              <a:t>dst[index] = dst[index-1] + src2[index];</a:t>
            </a:r>
          </a:p>
          <a:p>
            <a:pPr>
              <a:lnSpc>
                <a:spcPct val="50000"/>
              </a:lnSpc>
              <a:buFont typeface="Wingdings" pitchFamily="2" charset="2"/>
              <a:buNone/>
            </a:pPr>
            <a:r>
              <a:rPr lang="en-US" sz="1600" b="1">
                <a:latin typeface="Courier New" pitchFamily="49" charset="0"/>
              </a:rPr>
              <a:t>  }</a:t>
            </a:r>
          </a:p>
          <a:p>
            <a:pPr>
              <a:lnSpc>
                <a:spcPct val="50000"/>
              </a:lnSpc>
              <a:buFont typeface="Wingdings" pitchFamily="2" charset="2"/>
              <a:buNone/>
            </a:pPr>
            <a:r>
              <a:rPr lang="en-US" sz="1600" b="1">
                <a:latin typeface="Courier New" pitchFamily="49" charset="0"/>
              </a:rPr>
              <a:t>}</a:t>
            </a:r>
          </a:p>
          <a:p>
            <a:pPr>
              <a:lnSpc>
                <a:spcPct val="70000"/>
              </a:lnSpc>
              <a:buFont typeface="Wingdings" pitchFamily="2" charset="2"/>
              <a:buNone/>
            </a:pPr>
            <a:r>
              <a:rPr lang="en-US" sz="1600" b="1">
                <a:latin typeface="Courier New" pitchFamily="49" charset="0"/>
              </a:rPr>
              <a:t>else if (dst == src2) {</a:t>
            </a:r>
          </a:p>
          <a:p>
            <a:pPr>
              <a:lnSpc>
                <a:spcPct val="70000"/>
              </a:lnSpc>
              <a:buFont typeface="Wingdings" pitchFamily="2" charset="2"/>
              <a:buNone/>
            </a:pPr>
            <a:r>
              <a:rPr lang="en-US" sz="1600" b="1">
                <a:latin typeface="Courier New" pitchFamily="49" charset="0"/>
              </a:rPr>
              <a:t>  for (index = 1; index &lt; length; index++) {</a:t>
            </a:r>
          </a:p>
          <a:p>
            <a:pPr>
              <a:lnSpc>
                <a:spcPct val="70000"/>
              </a:lnSpc>
              <a:buFont typeface="Wingdings" pitchFamily="2" charset="2"/>
              <a:buNone/>
            </a:pPr>
            <a:r>
              <a:rPr lang="en-US" sz="1600" b="1">
                <a:solidFill>
                  <a:schemeClr val="folHlink"/>
                </a:solidFill>
                <a:latin typeface="Courier New" pitchFamily="49" charset="0"/>
              </a:rPr>
              <a:t>    dst[index] = src1[index-1] + dst[index];</a:t>
            </a:r>
          </a:p>
          <a:p>
            <a:pPr>
              <a:lnSpc>
                <a:spcPct val="50000"/>
              </a:lnSpc>
              <a:buFont typeface="Wingdings" pitchFamily="2" charset="2"/>
              <a:buNone/>
            </a:pPr>
            <a:r>
              <a:rPr lang="en-US" sz="1600" b="1">
                <a:latin typeface="Courier New" pitchFamily="49" charset="0"/>
              </a:rPr>
              <a:t>  }</a:t>
            </a:r>
          </a:p>
          <a:p>
            <a:pPr>
              <a:lnSpc>
                <a:spcPct val="50000"/>
              </a:lnSpc>
              <a:buFont typeface="Wingdings" pitchFamily="2" charset="2"/>
              <a:buNone/>
            </a:pPr>
            <a:r>
              <a:rPr lang="en-US" sz="1600" b="1">
                <a:latin typeface="Courier New" pitchFamily="49" charset="0"/>
              </a:rPr>
              <a:t>}</a:t>
            </a:r>
          </a:p>
          <a:p>
            <a:pPr>
              <a:lnSpc>
                <a:spcPct val="70000"/>
              </a:lnSpc>
              <a:buFont typeface="Wingdings" pitchFamily="2" charset="2"/>
              <a:buNone/>
            </a:pPr>
            <a:r>
              <a:rPr lang="en-US" sz="1600" b="1">
                <a:latin typeface="Courier New" pitchFamily="49" charset="0"/>
              </a:rPr>
              <a:t>else if (src1 == src2) {</a:t>
            </a:r>
          </a:p>
          <a:p>
            <a:pPr>
              <a:lnSpc>
                <a:spcPct val="70000"/>
              </a:lnSpc>
              <a:buFont typeface="Wingdings" pitchFamily="2" charset="2"/>
              <a:buNone/>
            </a:pPr>
            <a:r>
              <a:rPr lang="en-US" sz="1600" b="1">
                <a:latin typeface="Courier New" pitchFamily="49" charset="0"/>
              </a:rPr>
              <a:t>  for (index = 1; index &lt; length; index++) {</a:t>
            </a:r>
          </a:p>
          <a:p>
            <a:pPr>
              <a:lnSpc>
                <a:spcPct val="70000"/>
              </a:lnSpc>
              <a:buFont typeface="Wingdings" pitchFamily="2" charset="2"/>
              <a:buNone/>
            </a:pPr>
            <a:r>
              <a:rPr lang="en-US" sz="1600" b="1">
                <a:solidFill>
                  <a:schemeClr val="folHlink"/>
                </a:solidFill>
                <a:latin typeface="Courier New" pitchFamily="49" charset="0"/>
              </a:rPr>
              <a:t>    dst[index = src1[index-1] + src1[index];</a:t>
            </a:r>
          </a:p>
          <a:p>
            <a:pPr>
              <a:lnSpc>
                <a:spcPct val="50000"/>
              </a:lnSpc>
              <a:buFont typeface="Wingdings" pitchFamily="2" charset="2"/>
              <a:buNone/>
            </a:pPr>
            <a:r>
              <a:rPr lang="en-US" sz="1600" b="1">
                <a:latin typeface="Courier New" pitchFamily="49" charset="0"/>
              </a:rPr>
              <a:t>  }</a:t>
            </a:r>
          </a:p>
          <a:p>
            <a:pPr>
              <a:lnSpc>
                <a:spcPct val="50000"/>
              </a:lnSpc>
              <a:buFont typeface="Wingdings" pitchFamily="2" charset="2"/>
              <a:buNone/>
            </a:pPr>
            <a:r>
              <a:rPr lang="en-US" sz="1600" b="1">
                <a:latin typeface="Courier New" pitchFamily="49" charset="0"/>
              </a:rPr>
              <a:t>}</a:t>
            </a:r>
          </a:p>
          <a:p>
            <a:pPr>
              <a:lnSpc>
                <a:spcPct val="50000"/>
              </a:lnSpc>
              <a:buFont typeface="Wingdings" pitchFamily="2" charset="2"/>
              <a:buNone/>
            </a:pPr>
            <a:r>
              <a:rPr lang="en-US" sz="1600" b="1">
                <a:latin typeface="Courier New" pitchFamily="49" charset="0"/>
              </a:rPr>
              <a:t>else {</a:t>
            </a:r>
          </a:p>
          <a:p>
            <a:pPr>
              <a:lnSpc>
                <a:spcPct val="60000"/>
              </a:lnSpc>
              <a:buFont typeface="Wingdings" pitchFamily="2" charset="2"/>
              <a:buNone/>
            </a:pPr>
            <a:r>
              <a:rPr lang="en-US" sz="1600" b="1">
                <a:latin typeface="Courier New" pitchFamily="49" charset="0"/>
              </a:rPr>
              <a:t>  for (index = 1; index &lt; length; index++) {</a:t>
            </a:r>
          </a:p>
          <a:p>
            <a:pPr>
              <a:lnSpc>
                <a:spcPct val="60000"/>
              </a:lnSpc>
              <a:buFont typeface="Wingdings" pitchFamily="2" charset="2"/>
              <a:buNone/>
            </a:pPr>
            <a:r>
              <a:rPr lang="en-US" sz="1600" b="1">
                <a:solidFill>
                  <a:schemeClr val="folHlink"/>
                </a:solidFill>
                <a:latin typeface="Courier New" pitchFamily="49" charset="0"/>
              </a:rPr>
              <a:t>    dst[index] = src1[index-1] + src2[index];</a:t>
            </a:r>
          </a:p>
          <a:p>
            <a:pPr>
              <a:lnSpc>
                <a:spcPct val="40000"/>
              </a:lnSpc>
              <a:buFont typeface="Wingdings" pitchFamily="2" charset="2"/>
              <a:buNone/>
            </a:pPr>
            <a:r>
              <a:rPr lang="en-US" sz="1600" b="1">
                <a:latin typeface="Courier New" pitchFamily="49" charset="0"/>
              </a:rPr>
              <a:t>  }</a:t>
            </a:r>
          </a:p>
          <a:p>
            <a:pPr>
              <a:lnSpc>
                <a:spcPct val="40000"/>
              </a:lnSpc>
              <a:buFont typeface="Wingdings" pitchFamily="2" charset="2"/>
              <a:buNone/>
            </a:pPr>
            <a:r>
              <a:rPr lang="en-US" sz="1600" b="1">
                <a:latin typeface="Courier New" pitchFamily="49" charset="0"/>
              </a:rPr>
              <a:t>}</a:t>
            </a:r>
          </a:p>
        </p:txBody>
      </p:sp>
    </p:spTree>
    <p:custDataLst>
      <p:tags r:id="rId1"/>
    </p:custDataLst>
    <p:extLst>
      <p:ext uri="{BB962C8B-B14F-4D97-AF65-F5344CB8AC3E}">
        <p14:creationId xmlns:p14="http://schemas.microsoft.com/office/powerpoint/2010/main" val="2437805861"/>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a:t>
            </a:r>
            <a:r>
              <a:rPr lang="en-US" dirty="0" smtClean="0"/>
              <a:t>English: Compilers</a:t>
            </a:r>
            <a:endParaRPr lang="en-US" dirty="0"/>
          </a:p>
          <a:p>
            <a:r>
              <a:rPr lang="en-US" dirty="0" smtClean="0"/>
              <a:t>Tue </a:t>
            </a:r>
            <a:r>
              <a:rPr lang="en-US" dirty="0" smtClean="0"/>
              <a:t>Feb 12 2013</a:t>
            </a:r>
            <a:endParaRPr lang="en-US" dirty="0"/>
          </a:p>
        </p:txBody>
      </p:sp>
      <p:sp>
        <p:nvSpPr>
          <p:cNvPr id="5" name="Slide Number Placeholder 4"/>
          <p:cNvSpPr>
            <a:spLocks noGrp="1"/>
          </p:cNvSpPr>
          <p:nvPr>
            <p:ph type="sldNum" sz="quarter" idx="11"/>
          </p:nvPr>
        </p:nvSpPr>
        <p:spPr/>
        <p:txBody>
          <a:bodyPr/>
          <a:lstStyle/>
          <a:p>
            <a:fld id="{2C8FC326-8B4E-4742-B2B6-5FE2729C2A83}" type="slidenum">
              <a:rPr lang="en-US"/>
              <a:pPr/>
              <a:t>41</a:t>
            </a:fld>
            <a:endParaRPr lang="en-US"/>
          </a:p>
        </p:txBody>
      </p:sp>
      <p:sp>
        <p:nvSpPr>
          <p:cNvPr id="640002" name="Rectangle 2"/>
          <p:cNvSpPr>
            <a:spLocks noGrp="1" noChangeArrowheads="1"/>
          </p:cNvSpPr>
          <p:nvPr>
            <p:ph type="title"/>
          </p:nvPr>
        </p:nvSpPr>
        <p:spPr/>
        <p:txBody>
          <a:bodyPr/>
          <a:lstStyle/>
          <a:p>
            <a:r>
              <a:rPr lang="en-US"/>
              <a:t>Loop Dep Example (cont’d)</a:t>
            </a:r>
          </a:p>
        </p:txBody>
      </p:sp>
      <p:sp>
        <p:nvSpPr>
          <p:cNvPr id="640003" name="Rectangle 3"/>
          <p:cNvSpPr>
            <a:spLocks noGrp="1" noChangeArrowheads="1"/>
          </p:cNvSpPr>
          <p:nvPr>
            <p:ph type="body" idx="1"/>
          </p:nvPr>
        </p:nvSpPr>
        <p:spPr>
          <a:xfrm>
            <a:off x="457200" y="1295400"/>
            <a:ext cx="8229600" cy="5029200"/>
          </a:xfrm>
        </p:spPr>
        <p:txBody>
          <a:bodyPr/>
          <a:lstStyle/>
          <a:p>
            <a:pPr>
              <a:lnSpc>
                <a:spcPct val="70000"/>
              </a:lnSpc>
              <a:buFont typeface="Wingdings" pitchFamily="2" charset="2"/>
              <a:buNone/>
            </a:pPr>
            <a:r>
              <a:rPr lang="en-US" sz="1200" b="1">
                <a:latin typeface="Courier New" pitchFamily="49" charset="0"/>
              </a:rPr>
              <a:t>if ((dst == src1) &amp;&amp; (dst == src2)) {</a:t>
            </a:r>
          </a:p>
          <a:p>
            <a:pPr>
              <a:lnSpc>
                <a:spcPct val="60000"/>
              </a:lnSpc>
              <a:buFont typeface="Wingdings" pitchFamily="2" charset="2"/>
              <a:buNone/>
            </a:pPr>
            <a:r>
              <a:rPr lang="en-US" sz="1200" b="1">
                <a:latin typeface="Courier New" pitchFamily="49" charset="0"/>
              </a:rPr>
              <a:t>  for (index = 1; index &lt; length; index++) {</a:t>
            </a:r>
          </a:p>
          <a:p>
            <a:pPr>
              <a:lnSpc>
                <a:spcPct val="60000"/>
              </a:lnSpc>
              <a:buFont typeface="Wingdings" pitchFamily="2" charset="2"/>
              <a:buNone/>
            </a:pPr>
            <a:r>
              <a:rPr lang="en-US" sz="1200" b="1">
                <a:latin typeface="Courier New" pitchFamily="49" charset="0"/>
              </a:rPr>
              <a:t>    </a:t>
            </a:r>
            <a:r>
              <a:rPr lang="en-US" sz="1200" b="1">
                <a:solidFill>
                  <a:schemeClr val="hlink"/>
                </a:solidFill>
                <a:latin typeface="Courier New" pitchFamily="49" charset="0"/>
              </a:rPr>
              <a:t>dst[index] = dst[index-1] + dst[index];</a:t>
            </a:r>
          </a:p>
          <a:p>
            <a:pPr>
              <a:lnSpc>
                <a:spcPct val="50000"/>
              </a:lnSpc>
              <a:buFont typeface="Wingdings" pitchFamily="2" charset="2"/>
              <a:buNone/>
            </a:pPr>
            <a:r>
              <a:rPr lang="en-US" sz="1200" b="1">
                <a:latin typeface="Courier New" pitchFamily="49" charset="0"/>
              </a:rPr>
              <a:t>  }</a:t>
            </a:r>
          </a:p>
          <a:p>
            <a:pPr>
              <a:lnSpc>
                <a:spcPct val="50000"/>
              </a:lnSpc>
              <a:buFont typeface="Wingdings" pitchFamily="2" charset="2"/>
              <a:buNone/>
            </a:pPr>
            <a:r>
              <a:rPr lang="en-US" sz="1200" b="1">
                <a:latin typeface="Courier New" pitchFamily="49" charset="0"/>
              </a:rPr>
              <a:t>}</a:t>
            </a:r>
          </a:p>
          <a:p>
            <a:pPr>
              <a:lnSpc>
                <a:spcPct val="60000"/>
              </a:lnSpc>
              <a:buFont typeface="Wingdings" pitchFamily="2" charset="2"/>
              <a:buNone/>
            </a:pPr>
            <a:r>
              <a:rPr lang="en-US" sz="1200" b="1">
                <a:latin typeface="Courier New" pitchFamily="49" charset="0"/>
              </a:rPr>
              <a:t>else if (dst == src1) {</a:t>
            </a:r>
          </a:p>
          <a:p>
            <a:pPr>
              <a:lnSpc>
                <a:spcPct val="70000"/>
              </a:lnSpc>
              <a:buFont typeface="Wingdings" pitchFamily="2" charset="2"/>
              <a:buNone/>
            </a:pPr>
            <a:r>
              <a:rPr lang="en-US" sz="1200" b="1">
                <a:latin typeface="Courier New" pitchFamily="49" charset="0"/>
              </a:rPr>
              <a:t>  for (index = 1; index &lt; length; index++) {</a:t>
            </a:r>
          </a:p>
          <a:p>
            <a:pPr>
              <a:lnSpc>
                <a:spcPct val="70000"/>
              </a:lnSpc>
              <a:buFont typeface="Wingdings" pitchFamily="2" charset="2"/>
              <a:buNone/>
            </a:pPr>
            <a:r>
              <a:rPr lang="en-US" sz="1200" b="1">
                <a:latin typeface="Courier New" pitchFamily="49" charset="0"/>
              </a:rPr>
              <a:t>    </a:t>
            </a:r>
            <a:r>
              <a:rPr lang="en-US" sz="1200" b="1">
                <a:solidFill>
                  <a:schemeClr val="hlink"/>
                </a:solidFill>
                <a:latin typeface="Courier New" pitchFamily="49" charset="0"/>
              </a:rPr>
              <a:t>dst[index] = dst[index-1] + src2[index];</a:t>
            </a:r>
          </a:p>
          <a:p>
            <a:pPr>
              <a:lnSpc>
                <a:spcPct val="50000"/>
              </a:lnSpc>
              <a:buFont typeface="Wingdings" pitchFamily="2" charset="2"/>
              <a:buNone/>
            </a:pPr>
            <a:r>
              <a:rPr lang="en-US" sz="1200" b="1">
                <a:latin typeface="Courier New" pitchFamily="49" charset="0"/>
              </a:rPr>
              <a:t>  }</a:t>
            </a:r>
          </a:p>
          <a:p>
            <a:pPr>
              <a:lnSpc>
                <a:spcPct val="50000"/>
              </a:lnSpc>
              <a:buFont typeface="Wingdings" pitchFamily="2" charset="2"/>
              <a:buNone/>
            </a:pPr>
            <a:r>
              <a:rPr lang="en-US" sz="1200" b="1">
                <a:latin typeface="Courier New" pitchFamily="49" charset="0"/>
              </a:rPr>
              <a:t>}</a:t>
            </a:r>
          </a:p>
          <a:p>
            <a:pPr>
              <a:lnSpc>
                <a:spcPct val="70000"/>
              </a:lnSpc>
              <a:buFont typeface="Wingdings" pitchFamily="2" charset="2"/>
              <a:buNone/>
            </a:pPr>
            <a:r>
              <a:rPr lang="en-US" sz="1200" b="1">
                <a:latin typeface="Courier New" pitchFamily="49" charset="0"/>
              </a:rPr>
              <a:t>else if (dst == src2) {</a:t>
            </a:r>
          </a:p>
          <a:p>
            <a:pPr>
              <a:lnSpc>
                <a:spcPct val="70000"/>
              </a:lnSpc>
              <a:buFont typeface="Wingdings" pitchFamily="2" charset="2"/>
              <a:buNone/>
            </a:pPr>
            <a:r>
              <a:rPr lang="en-US" sz="1200" b="1">
                <a:latin typeface="Courier New" pitchFamily="49" charset="0"/>
              </a:rPr>
              <a:t>  for (index = 1; index &lt; length; index++) {</a:t>
            </a:r>
          </a:p>
          <a:p>
            <a:pPr>
              <a:lnSpc>
                <a:spcPct val="70000"/>
              </a:lnSpc>
              <a:buFont typeface="Wingdings" pitchFamily="2" charset="2"/>
              <a:buNone/>
            </a:pPr>
            <a:r>
              <a:rPr lang="en-US" sz="1200" b="1">
                <a:solidFill>
                  <a:schemeClr val="folHlink"/>
                </a:solidFill>
                <a:latin typeface="Courier New" pitchFamily="49" charset="0"/>
              </a:rPr>
              <a:t>    dst[index] = src1[index-1] + dst[index];</a:t>
            </a:r>
          </a:p>
          <a:p>
            <a:pPr>
              <a:lnSpc>
                <a:spcPct val="50000"/>
              </a:lnSpc>
              <a:buFont typeface="Wingdings" pitchFamily="2" charset="2"/>
              <a:buNone/>
            </a:pPr>
            <a:r>
              <a:rPr lang="en-US" sz="1200" b="1">
                <a:latin typeface="Courier New" pitchFamily="49" charset="0"/>
              </a:rPr>
              <a:t>  }</a:t>
            </a:r>
          </a:p>
          <a:p>
            <a:pPr>
              <a:lnSpc>
                <a:spcPct val="50000"/>
              </a:lnSpc>
              <a:buFont typeface="Wingdings" pitchFamily="2" charset="2"/>
              <a:buNone/>
            </a:pPr>
            <a:r>
              <a:rPr lang="en-US" sz="1200" b="1">
                <a:latin typeface="Courier New" pitchFamily="49" charset="0"/>
              </a:rPr>
              <a:t>}</a:t>
            </a:r>
          </a:p>
          <a:p>
            <a:pPr>
              <a:lnSpc>
                <a:spcPct val="70000"/>
              </a:lnSpc>
              <a:buFont typeface="Wingdings" pitchFamily="2" charset="2"/>
              <a:buNone/>
            </a:pPr>
            <a:r>
              <a:rPr lang="en-US" sz="1200" b="1">
                <a:latin typeface="Courier New" pitchFamily="49" charset="0"/>
              </a:rPr>
              <a:t>else if (src1 == src2) {</a:t>
            </a:r>
          </a:p>
          <a:p>
            <a:pPr>
              <a:lnSpc>
                <a:spcPct val="70000"/>
              </a:lnSpc>
              <a:buFont typeface="Wingdings" pitchFamily="2" charset="2"/>
              <a:buNone/>
            </a:pPr>
            <a:r>
              <a:rPr lang="en-US" sz="1200" b="1">
                <a:latin typeface="Courier New" pitchFamily="49" charset="0"/>
              </a:rPr>
              <a:t>  for (index = 1; index &lt; length; index++) {</a:t>
            </a:r>
          </a:p>
          <a:p>
            <a:pPr>
              <a:lnSpc>
                <a:spcPct val="70000"/>
              </a:lnSpc>
              <a:buFont typeface="Wingdings" pitchFamily="2" charset="2"/>
              <a:buNone/>
            </a:pPr>
            <a:r>
              <a:rPr lang="en-US" sz="1200" b="1">
                <a:solidFill>
                  <a:schemeClr val="folHlink"/>
                </a:solidFill>
                <a:latin typeface="Courier New" pitchFamily="49" charset="0"/>
              </a:rPr>
              <a:t>    dst[index] = src1[index-1] + src1[index];</a:t>
            </a:r>
          </a:p>
          <a:p>
            <a:pPr>
              <a:lnSpc>
                <a:spcPct val="50000"/>
              </a:lnSpc>
              <a:buFont typeface="Wingdings" pitchFamily="2" charset="2"/>
              <a:buNone/>
            </a:pPr>
            <a:r>
              <a:rPr lang="en-US" sz="1200" b="1">
                <a:latin typeface="Courier New" pitchFamily="49" charset="0"/>
              </a:rPr>
              <a:t>  }</a:t>
            </a:r>
          </a:p>
          <a:p>
            <a:pPr>
              <a:lnSpc>
                <a:spcPct val="50000"/>
              </a:lnSpc>
              <a:buFont typeface="Wingdings" pitchFamily="2" charset="2"/>
              <a:buNone/>
            </a:pPr>
            <a:r>
              <a:rPr lang="en-US" sz="1200" b="1">
                <a:latin typeface="Courier New" pitchFamily="49" charset="0"/>
              </a:rPr>
              <a:t>}</a:t>
            </a:r>
          </a:p>
          <a:p>
            <a:pPr>
              <a:lnSpc>
                <a:spcPct val="50000"/>
              </a:lnSpc>
              <a:buFont typeface="Wingdings" pitchFamily="2" charset="2"/>
              <a:buNone/>
            </a:pPr>
            <a:r>
              <a:rPr lang="en-US" sz="1200" b="1">
                <a:latin typeface="Courier New" pitchFamily="49" charset="0"/>
              </a:rPr>
              <a:t>else {</a:t>
            </a:r>
          </a:p>
          <a:p>
            <a:pPr>
              <a:lnSpc>
                <a:spcPct val="60000"/>
              </a:lnSpc>
              <a:buFont typeface="Wingdings" pitchFamily="2" charset="2"/>
              <a:buNone/>
            </a:pPr>
            <a:r>
              <a:rPr lang="en-US" sz="1200" b="1">
                <a:latin typeface="Courier New" pitchFamily="49" charset="0"/>
              </a:rPr>
              <a:t>  for (index = 1; index &lt; length; index++) {</a:t>
            </a:r>
          </a:p>
          <a:p>
            <a:pPr>
              <a:lnSpc>
                <a:spcPct val="60000"/>
              </a:lnSpc>
              <a:buFont typeface="Wingdings" pitchFamily="2" charset="2"/>
              <a:buNone/>
            </a:pPr>
            <a:r>
              <a:rPr lang="en-US" sz="1200" b="1">
                <a:solidFill>
                  <a:schemeClr val="folHlink"/>
                </a:solidFill>
                <a:latin typeface="Courier New" pitchFamily="49" charset="0"/>
              </a:rPr>
              <a:t>    dst[index] = src1[index-1] + src2[index];</a:t>
            </a:r>
          </a:p>
          <a:p>
            <a:pPr>
              <a:lnSpc>
                <a:spcPct val="40000"/>
              </a:lnSpc>
              <a:buFont typeface="Wingdings" pitchFamily="2" charset="2"/>
              <a:buNone/>
            </a:pPr>
            <a:r>
              <a:rPr lang="en-US" sz="1200" b="1">
                <a:latin typeface="Courier New" pitchFamily="49" charset="0"/>
              </a:rPr>
              <a:t>  }</a:t>
            </a:r>
          </a:p>
          <a:p>
            <a:pPr>
              <a:lnSpc>
                <a:spcPct val="40000"/>
              </a:lnSpc>
              <a:buFont typeface="Wingdings" pitchFamily="2" charset="2"/>
              <a:buNone/>
            </a:pPr>
            <a:r>
              <a:rPr lang="en-US" sz="1200" b="1">
                <a:latin typeface="Courier New" pitchFamily="49" charset="0"/>
              </a:rPr>
              <a:t>}</a:t>
            </a:r>
          </a:p>
          <a:p>
            <a:pPr>
              <a:lnSpc>
                <a:spcPct val="40000"/>
              </a:lnSpc>
              <a:buFont typeface="Wingdings" pitchFamily="2" charset="2"/>
              <a:buNone/>
            </a:pPr>
            <a:endParaRPr lang="en-US" sz="1200"/>
          </a:p>
          <a:p>
            <a:pPr>
              <a:lnSpc>
                <a:spcPct val="60000"/>
              </a:lnSpc>
              <a:buFont typeface="Wingdings" pitchFamily="2" charset="2"/>
              <a:buNone/>
            </a:pPr>
            <a:r>
              <a:rPr lang="en-US"/>
              <a:t>The various versions of the loop either:</a:t>
            </a:r>
          </a:p>
          <a:p>
            <a:pPr>
              <a:lnSpc>
                <a:spcPct val="50000"/>
              </a:lnSpc>
            </a:pPr>
            <a:r>
              <a:rPr lang="en-US" b="1" u="sng">
                <a:solidFill>
                  <a:schemeClr val="hlink"/>
                </a:solidFill>
              </a:rPr>
              <a:t>do      have loop carried dependencies</a:t>
            </a:r>
            <a:r>
              <a:rPr lang="en-US"/>
              <a:t>, or</a:t>
            </a:r>
          </a:p>
          <a:p>
            <a:pPr>
              <a:lnSpc>
                <a:spcPct val="70000"/>
              </a:lnSpc>
            </a:pPr>
            <a:r>
              <a:rPr lang="en-US" b="1" u="sng">
                <a:solidFill>
                  <a:schemeClr val="folHlink"/>
                </a:solidFill>
              </a:rPr>
              <a:t>don’t have loop carried dependencies</a:t>
            </a:r>
            <a:r>
              <a:rPr lang="en-US"/>
              <a:t>.</a:t>
            </a:r>
          </a:p>
        </p:txBody>
      </p:sp>
    </p:spTree>
    <p:custDataLst>
      <p:tags r:id="rId1"/>
    </p:custDataLst>
    <p:extLst>
      <p:ext uri="{BB962C8B-B14F-4D97-AF65-F5344CB8AC3E}">
        <p14:creationId xmlns:p14="http://schemas.microsoft.com/office/powerpoint/2010/main" val="861567770"/>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2"/>
          <p:cNvSpPr>
            <a:spLocks noGrp="1"/>
          </p:cNvSpPr>
          <p:nvPr>
            <p:ph type="ftr" sz="quarter" idx="10"/>
          </p:nvPr>
        </p:nvSpPr>
        <p:spPr/>
        <p:txBody>
          <a:bodyPr/>
          <a:lstStyle/>
          <a:p>
            <a:r>
              <a:rPr lang="en-US" dirty="0" smtClean="0"/>
              <a:t>Supercomputing in Plain </a:t>
            </a:r>
            <a:r>
              <a:rPr lang="en-US" dirty="0" smtClean="0"/>
              <a:t>English: Compilers</a:t>
            </a:r>
            <a:endParaRPr lang="en-US" dirty="0"/>
          </a:p>
          <a:p>
            <a:r>
              <a:rPr lang="en-US" dirty="0" smtClean="0"/>
              <a:t>Tue </a:t>
            </a:r>
            <a:r>
              <a:rPr lang="en-US" dirty="0" smtClean="0"/>
              <a:t>Feb 12 2013</a:t>
            </a:r>
            <a:endParaRPr lang="en-US" dirty="0"/>
          </a:p>
        </p:txBody>
      </p:sp>
      <p:sp>
        <p:nvSpPr>
          <p:cNvPr id="8" name="Slide Number Placeholder 3"/>
          <p:cNvSpPr>
            <a:spLocks noGrp="1"/>
          </p:cNvSpPr>
          <p:nvPr>
            <p:ph type="sldNum" sz="quarter" idx="4294967295"/>
          </p:nvPr>
        </p:nvSpPr>
        <p:spPr>
          <a:xfrm>
            <a:off x="7162800" y="6191250"/>
            <a:ext cx="1295400" cy="457200"/>
          </a:xfrm>
          <a:prstGeom prst="rect">
            <a:avLst/>
          </a:prstGeom>
        </p:spPr>
        <p:txBody>
          <a:bodyPr/>
          <a:lstStyle/>
          <a:p>
            <a:fld id="{3034F280-D474-4EDB-8967-C935EFC43C1C}" type="slidenum">
              <a:rPr lang="en-US"/>
              <a:pPr/>
              <a:t>42</a:t>
            </a:fld>
            <a:endParaRPr lang="en-US"/>
          </a:p>
        </p:txBody>
      </p:sp>
      <p:sp>
        <p:nvSpPr>
          <p:cNvPr id="641026" name="Rectangle 2"/>
          <p:cNvSpPr>
            <a:spLocks noGrp="1" noChangeArrowheads="1"/>
          </p:cNvSpPr>
          <p:nvPr>
            <p:ph type="title"/>
          </p:nvPr>
        </p:nvSpPr>
        <p:spPr/>
        <p:txBody>
          <a:bodyPr/>
          <a:lstStyle/>
          <a:p>
            <a:r>
              <a:rPr lang="en-US"/>
              <a:t>Loop Dependency Performance</a:t>
            </a:r>
          </a:p>
        </p:txBody>
      </p:sp>
      <p:graphicFrame>
        <p:nvGraphicFramePr>
          <p:cNvPr id="641027" name="Object 3"/>
          <p:cNvGraphicFramePr>
            <a:graphicFrameLocks noChangeAspect="1"/>
          </p:cNvGraphicFramePr>
          <p:nvPr/>
        </p:nvGraphicFramePr>
        <p:xfrm>
          <a:off x="990600" y="1143000"/>
          <a:ext cx="7696200" cy="5143500"/>
        </p:xfrm>
        <a:graphic>
          <a:graphicData uri="http://schemas.openxmlformats.org/presentationml/2006/ole">
            <mc:AlternateContent xmlns:mc="http://schemas.openxmlformats.org/markup-compatibility/2006">
              <mc:Choice xmlns:v="urn:schemas-microsoft-com:vml" Requires="v">
                <p:oleObj spid="_x0000_s104452" name="Worksheet" r:id="rId4" imgW="9287104" imgH="6210249" progId="Excel.Sheet.8">
                  <p:embed/>
                </p:oleObj>
              </mc:Choice>
              <mc:Fallback>
                <p:oleObj name="Worksheet" r:id="rId4" imgW="9287104" imgH="6210249" progId="Excel.Sheet.8">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90600" y="1143000"/>
                        <a:ext cx="7696200" cy="5143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2" name="Group 4"/>
          <p:cNvGrpSpPr>
            <a:grpSpLocks/>
          </p:cNvGrpSpPr>
          <p:nvPr/>
        </p:nvGrpSpPr>
        <p:grpSpPr bwMode="auto">
          <a:xfrm>
            <a:off x="293688" y="1981200"/>
            <a:ext cx="1066800" cy="2590800"/>
            <a:chOff x="185" y="1248"/>
            <a:chExt cx="672" cy="1632"/>
          </a:xfrm>
        </p:grpSpPr>
        <p:sp>
          <p:nvSpPr>
            <p:cNvPr id="641029" name="AutoShape 5"/>
            <p:cNvSpPr>
              <a:spLocks noChangeArrowheads="1"/>
            </p:cNvSpPr>
            <p:nvPr/>
          </p:nvSpPr>
          <p:spPr bwMode="auto">
            <a:xfrm>
              <a:off x="336" y="1488"/>
              <a:ext cx="384" cy="1392"/>
            </a:xfrm>
            <a:prstGeom prst="upArrow">
              <a:avLst>
                <a:gd name="adj1" fmla="val 50000"/>
                <a:gd name="adj2" fmla="val 90625"/>
              </a:avLst>
            </a:prstGeom>
            <a:solidFill>
              <a:schemeClr val="accent1"/>
            </a:solidFill>
            <a:ln w="9525">
              <a:solidFill>
                <a:schemeClr val="tx1"/>
              </a:solidFill>
              <a:miter lim="800000"/>
              <a:headEnd/>
              <a:tailEnd/>
            </a:ln>
            <a:effectLst/>
          </p:spPr>
          <p:txBody>
            <a:bodyPr wrap="none" anchor="ctr"/>
            <a:lstStyle/>
            <a:p>
              <a:endParaRPr lang="en-US"/>
            </a:p>
          </p:txBody>
        </p:sp>
        <p:sp>
          <p:nvSpPr>
            <p:cNvPr id="641030" name="Text Box 6"/>
            <p:cNvSpPr txBox="1">
              <a:spLocks noChangeArrowheads="1"/>
            </p:cNvSpPr>
            <p:nvPr/>
          </p:nvSpPr>
          <p:spPr bwMode="auto">
            <a:xfrm>
              <a:off x="185" y="1248"/>
              <a:ext cx="672" cy="288"/>
            </a:xfrm>
            <a:prstGeom prst="rect">
              <a:avLst/>
            </a:prstGeom>
            <a:noFill/>
            <a:ln w="9525">
              <a:noFill/>
              <a:miter lim="800000"/>
              <a:headEnd/>
              <a:tailEnd/>
            </a:ln>
            <a:effectLst/>
          </p:spPr>
          <p:txBody>
            <a:bodyPr>
              <a:spAutoFit/>
            </a:bodyPr>
            <a:lstStyle/>
            <a:p>
              <a:pPr>
                <a:spcBef>
                  <a:spcPct val="50000"/>
                </a:spcBef>
              </a:pPr>
              <a:r>
                <a:rPr lang="en-US" sz="2400" b="1"/>
                <a:t>Better</a:t>
              </a:r>
            </a:p>
          </p:txBody>
        </p:sp>
      </p:grpSp>
    </p:spTree>
    <p:custDataLst>
      <p:tags r:id="rId2"/>
    </p:custDataLst>
    <p:extLst>
      <p:ext uri="{BB962C8B-B14F-4D97-AF65-F5344CB8AC3E}">
        <p14:creationId xmlns:p14="http://schemas.microsoft.com/office/powerpoint/2010/main" val="3998377612"/>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2050" name="Rectangle 2"/>
          <p:cNvSpPr>
            <a:spLocks noGrp="1" noChangeArrowheads="1"/>
          </p:cNvSpPr>
          <p:nvPr>
            <p:ph type="ctrTitle"/>
          </p:nvPr>
        </p:nvSpPr>
        <p:spPr>
          <a:xfrm>
            <a:off x="990600" y="1295400"/>
            <a:ext cx="7772400" cy="1981200"/>
          </a:xfrm>
        </p:spPr>
        <p:txBody>
          <a:bodyPr/>
          <a:lstStyle/>
          <a:p>
            <a:pPr>
              <a:lnSpc>
                <a:spcPct val="80000"/>
              </a:lnSpc>
            </a:pPr>
            <a:r>
              <a:rPr lang="en-US" sz="6000"/>
              <a:t>Stupid Compiler Tricks</a:t>
            </a:r>
          </a:p>
        </p:txBody>
      </p:sp>
    </p:spTree>
    <p:custDataLst>
      <p:tags r:id="rId1"/>
    </p:custDataLst>
    <p:extLst>
      <p:ext uri="{BB962C8B-B14F-4D97-AF65-F5344CB8AC3E}">
        <p14:creationId xmlns:p14="http://schemas.microsoft.com/office/powerpoint/2010/main" val="3245308233"/>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a:t>
            </a:r>
            <a:r>
              <a:rPr lang="en-US" dirty="0" smtClean="0"/>
              <a:t>English: Compilers</a:t>
            </a:r>
            <a:endParaRPr lang="en-US" dirty="0"/>
          </a:p>
          <a:p>
            <a:r>
              <a:rPr lang="en-US" dirty="0" smtClean="0"/>
              <a:t>Tue </a:t>
            </a:r>
            <a:r>
              <a:rPr lang="en-US" dirty="0" smtClean="0"/>
              <a:t>Feb 12 2013</a:t>
            </a:r>
            <a:endParaRPr lang="en-US" dirty="0"/>
          </a:p>
        </p:txBody>
      </p:sp>
      <p:sp>
        <p:nvSpPr>
          <p:cNvPr id="5" name="Slide Number Placeholder 4"/>
          <p:cNvSpPr>
            <a:spLocks noGrp="1"/>
          </p:cNvSpPr>
          <p:nvPr>
            <p:ph type="sldNum" sz="quarter" idx="11"/>
          </p:nvPr>
        </p:nvSpPr>
        <p:spPr/>
        <p:txBody>
          <a:bodyPr/>
          <a:lstStyle/>
          <a:p>
            <a:fld id="{FF76A54C-1BF3-46BF-A085-E8A8B88B6E12}" type="slidenum">
              <a:rPr lang="en-US"/>
              <a:pPr/>
              <a:t>44</a:t>
            </a:fld>
            <a:endParaRPr lang="en-US"/>
          </a:p>
        </p:txBody>
      </p:sp>
      <p:sp>
        <p:nvSpPr>
          <p:cNvPr id="643074" name="Rectangle 2"/>
          <p:cNvSpPr>
            <a:spLocks noGrp="1" noChangeArrowheads="1"/>
          </p:cNvSpPr>
          <p:nvPr>
            <p:ph type="title"/>
          </p:nvPr>
        </p:nvSpPr>
        <p:spPr/>
        <p:txBody>
          <a:bodyPr/>
          <a:lstStyle/>
          <a:p>
            <a:r>
              <a:rPr lang="en-US"/>
              <a:t>Stupid Compiler Tricks</a:t>
            </a:r>
          </a:p>
        </p:txBody>
      </p:sp>
      <p:sp>
        <p:nvSpPr>
          <p:cNvPr id="643075" name="Rectangle 3"/>
          <p:cNvSpPr>
            <a:spLocks noGrp="1" noChangeArrowheads="1"/>
          </p:cNvSpPr>
          <p:nvPr>
            <p:ph type="body" idx="1"/>
          </p:nvPr>
        </p:nvSpPr>
        <p:spPr/>
        <p:txBody>
          <a:bodyPr/>
          <a:lstStyle/>
          <a:p>
            <a:r>
              <a:rPr lang="en-US"/>
              <a:t>Tricks Compilers Play</a:t>
            </a:r>
          </a:p>
          <a:p>
            <a:pPr lvl="1"/>
            <a:r>
              <a:rPr lang="en-US" sz="2600"/>
              <a:t>Scalar Optimizations</a:t>
            </a:r>
          </a:p>
          <a:p>
            <a:pPr lvl="1"/>
            <a:r>
              <a:rPr lang="en-US" sz="2600"/>
              <a:t>Loop Optimizations</a:t>
            </a:r>
          </a:p>
          <a:p>
            <a:pPr lvl="1"/>
            <a:r>
              <a:rPr lang="en-US" sz="2600"/>
              <a:t>Inlining</a:t>
            </a:r>
          </a:p>
          <a:p>
            <a:r>
              <a:rPr lang="en-US"/>
              <a:t>Tricks You Can Play with Compilers</a:t>
            </a:r>
          </a:p>
          <a:p>
            <a:pPr lvl="1"/>
            <a:r>
              <a:rPr lang="en-US"/>
              <a:t>Profiling</a:t>
            </a:r>
          </a:p>
          <a:p>
            <a:pPr lvl="1"/>
            <a:r>
              <a:rPr lang="en-US"/>
              <a:t>Hardware counters</a:t>
            </a:r>
          </a:p>
        </p:txBody>
      </p:sp>
    </p:spTree>
    <p:custDataLst>
      <p:tags r:id="rId1"/>
    </p:custDataLst>
    <p:extLst>
      <p:ext uri="{BB962C8B-B14F-4D97-AF65-F5344CB8AC3E}">
        <p14:creationId xmlns:p14="http://schemas.microsoft.com/office/powerpoint/2010/main" val="4069129184"/>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a:t>
            </a:r>
            <a:r>
              <a:rPr lang="en-US" dirty="0" smtClean="0"/>
              <a:t>English: Compilers</a:t>
            </a:r>
            <a:endParaRPr lang="en-US" dirty="0"/>
          </a:p>
          <a:p>
            <a:r>
              <a:rPr lang="en-US" dirty="0" smtClean="0"/>
              <a:t>Tue </a:t>
            </a:r>
            <a:r>
              <a:rPr lang="en-US" dirty="0" smtClean="0"/>
              <a:t>Feb 12 2013</a:t>
            </a:r>
            <a:endParaRPr lang="en-US" dirty="0"/>
          </a:p>
        </p:txBody>
      </p:sp>
      <p:sp>
        <p:nvSpPr>
          <p:cNvPr id="5" name="Slide Number Placeholder 4"/>
          <p:cNvSpPr>
            <a:spLocks noGrp="1"/>
          </p:cNvSpPr>
          <p:nvPr>
            <p:ph type="sldNum" sz="quarter" idx="11"/>
          </p:nvPr>
        </p:nvSpPr>
        <p:spPr/>
        <p:txBody>
          <a:bodyPr/>
          <a:lstStyle/>
          <a:p>
            <a:fld id="{9F7ECF84-2409-47F3-8515-12078930EF6F}" type="slidenum">
              <a:rPr lang="en-US"/>
              <a:pPr/>
              <a:t>45</a:t>
            </a:fld>
            <a:endParaRPr lang="en-US"/>
          </a:p>
        </p:txBody>
      </p:sp>
      <p:sp>
        <p:nvSpPr>
          <p:cNvPr id="644098" name="Rectangle 2"/>
          <p:cNvSpPr>
            <a:spLocks noGrp="1" noChangeArrowheads="1"/>
          </p:cNvSpPr>
          <p:nvPr>
            <p:ph type="title"/>
          </p:nvPr>
        </p:nvSpPr>
        <p:spPr/>
        <p:txBody>
          <a:bodyPr/>
          <a:lstStyle/>
          <a:p>
            <a:r>
              <a:rPr lang="en-US"/>
              <a:t>Compiler Design</a:t>
            </a:r>
          </a:p>
        </p:txBody>
      </p:sp>
      <p:sp>
        <p:nvSpPr>
          <p:cNvPr id="644099" name="Rectangle 3"/>
          <p:cNvSpPr>
            <a:spLocks noGrp="1" noChangeArrowheads="1"/>
          </p:cNvSpPr>
          <p:nvPr>
            <p:ph type="body" idx="1"/>
          </p:nvPr>
        </p:nvSpPr>
        <p:spPr>
          <a:xfrm>
            <a:off x="990600" y="1371600"/>
            <a:ext cx="7543800" cy="5105400"/>
          </a:xfrm>
        </p:spPr>
        <p:txBody>
          <a:bodyPr/>
          <a:lstStyle/>
          <a:p>
            <a:pPr>
              <a:buFont typeface="Wingdings" pitchFamily="2" charset="2"/>
              <a:buNone/>
            </a:pPr>
            <a:r>
              <a:rPr lang="en-US" dirty="0"/>
              <a:t>The people who design compilers have a lot of experience working with the languages commonly used in High Performance Computing:</a:t>
            </a:r>
          </a:p>
          <a:p>
            <a:pPr lvl="1"/>
            <a:r>
              <a:rPr lang="en-US" sz="2600" dirty="0"/>
              <a:t>Fortran: </a:t>
            </a:r>
            <a:r>
              <a:rPr lang="en-US" sz="2600" dirty="0" smtClean="0"/>
              <a:t>50+ </a:t>
            </a:r>
            <a:r>
              <a:rPr lang="en-US" sz="2600" dirty="0"/>
              <a:t>years</a:t>
            </a:r>
          </a:p>
          <a:p>
            <a:pPr lvl="1"/>
            <a:r>
              <a:rPr lang="en-US" sz="2600" dirty="0"/>
              <a:t>C:          </a:t>
            </a:r>
            <a:r>
              <a:rPr lang="en-US" sz="2600" dirty="0" smtClean="0"/>
              <a:t>40+ </a:t>
            </a:r>
            <a:r>
              <a:rPr lang="en-US" sz="2600" dirty="0"/>
              <a:t>years</a:t>
            </a:r>
          </a:p>
          <a:p>
            <a:pPr lvl="1"/>
            <a:r>
              <a:rPr lang="en-US" sz="2600" dirty="0"/>
              <a:t>C++:     </a:t>
            </a:r>
            <a:r>
              <a:rPr lang="en-US" sz="2600" dirty="0" smtClean="0"/>
              <a:t>25+ </a:t>
            </a:r>
            <a:r>
              <a:rPr lang="en-US" sz="2600" dirty="0"/>
              <a:t>years, plus C experience</a:t>
            </a:r>
          </a:p>
          <a:p>
            <a:pPr>
              <a:buFont typeface="Wingdings" pitchFamily="2" charset="2"/>
              <a:buNone/>
            </a:pPr>
            <a:r>
              <a:rPr lang="en-US" dirty="0"/>
              <a:t>So, they’ve come up with clever ways to make programs run faster.</a:t>
            </a:r>
          </a:p>
        </p:txBody>
      </p:sp>
    </p:spTree>
    <p:custDataLst>
      <p:tags r:id="rId1"/>
    </p:custDataLst>
    <p:extLst>
      <p:ext uri="{BB962C8B-B14F-4D97-AF65-F5344CB8AC3E}">
        <p14:creationId xmlns:p14="http://schemas.microsoft.com/office/powerpoint/2010/main" val="3155056455"/>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22" name="Rectangle 2"/>
          <p:cNvSpPr>
            <a:spLocks noGrp="1" noChangeArrowheads="1"/>
          </p:cNvSpPr>
          <p:nvPr>
            <p:ph type="ctrTitle"/>
          </p:nvPr>
        </p:nvSpPr>
        <p:spPr>
          <a:xfrm>
            <a:off x="914400" y="1295400"/>
            <a:ext cx="7772400" cy="1905000"/>
          </a:xfrm>
        </p:spPr>
        <p:txBody>
          <a:bodyPr/>
          <a:lstStyle/>
          <a:p>
            <a:r>
              <a:rPr lang="en-US" sz="6000"/>
              <a:t>Tricks Compilers Play</a:t>
            </a:r>
          </a:p>
        </p:txBody>
      </p:sp>
    </p:spTree>
    <p:custDataLst>
      <p:tags r:id="rId1"/>
    </p:custDataLst>
    <p:extLst>
      <p:ext uri="{BB962C8B-B14F-4D97-AF65-F5344CB8AC3E}">
        <p14:creationId xmlns:p14="http://schemas.microsoft.com/office/powerpoint/2010/main" val="3994632861"/>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a:t>
            </a:r>
            <a:r>
              <a:rPr lang="en-US" dirty="0" smtClean="0"/>
              <a:t>English: Compilers</a:t>
            </a:r>
            <a:endParaRPr lang="en-US" dirty="0"/>
          </a:p>
          <a:p>
            <a:r>
              <a:rPr lang="en-US" dirty="0" smtClean="0"/>
              <a:t>Tue </a:t>
            </a:r>
            <a:r>
              <a:rPr lang="en-US" dirty="0" smtClean="0"/>
              <a:t>Feb 12 2013</a:t>
            </a:r>
            <a:endParaRPr lang="en-US" dirty="0"/>
          </a:p>
        </p:txBody>
      </p:sp>
      <p:sp>
        <p:nvSpPr>
          <p:cNvPr id="5" name="Slide Number Placeholder 4"/>
          <p:cNvSpPr>
            <a:spLocks noGrp="1"/>
          </p:cNvSpPr>
          <p:nvPr>
            <p:ph type="sldNum" sz="quarter" idx="11"/>
          </p:nvPr>
        </p:nvSpPr>
        <p:spPr/>
        <p:txBody>
          <a:bodyPr/>
          <a:lstStyle/>
          <a:p>
            <a:fld id="{0E1B8261-844F-4210-AB20-976E33BE310A}" type="slidenum">
              <a:rPr lang="en-US"/>
              <a:pPr/>
              <a:t>47</a:t>
            </a:fld>
            <a:endParaRPr lang="en-US"/>
          </a:p>
        </p:txBody>
      </p:sp>
      <p:sp>
        <p:nvSpPr>
          <p:cNvPr id="646146" name="Rectangle 2"/>
          <p:cNvSpPr>
            <a:spLocks noGrp="1" noChangeArrowheads="1"/>
          </p:cNvSpPr>
          <p:nvPr>
            <p:ph type="title"/>
          </p:nvPr>
        </p:nvSpPr>
        <p:spPr/>
        <p:txBody>
          <a:bodyPr/>
          <a:lstStyle/>
          <a:p>
            <a:r>
              <a:rPr lang="en-US"/>
              <a:t>Scalar Optimizations</a:t>
            </a:r>
          </a:p>
        </p:txBody>
      </p:sp>
      <p:sp>
        <p:nvSpPr>
          <p:cNvPr id="646147" name="Rectangle 3"/>
          <p:cNvSpPr>
            <a:spLocks noGrp="1" noChangeArrowheads="1"/>
          </p:cNvSpPr>
          <p:nvPr>
            <p:ph type="body" idx="1"/>
          </p:nvPr>
        </p:nvSpPr>
        <p:spPr>
          <a:xfrm>
            <a:off x="838200" y="1447800"/>
            <a:ext cx="7772400" cy="4800600"/>
          </a:xfrm>
        </p:spPr>
        <p:txBody>
          <a:bodyPr/>
          <a:lstStyle/>
          <a:p>
            <a:pPr>
              <a:lnSpc>
                <a:spcPct val="90000"/>
              </a:lnSpc>
            </a:pPr>
            <a:r>
              <a:rPr lang="en-US"/>
              <a:t>Copy Propagation</a:t>
            </a:r>
          </a:p>
          <a:p>
            <a:pPr>
              <a:lnSpc>
                <a:spcPct val="90000"/>
              </a:lnSpc>
            </a:pPr>
            <a:r>
              <a:rPr lang="en-US"/>
              <a:t>Constant Folding</a:t>
            </a:r>
          </a:p>
          <a:p>
            <a:pPr>
              <a:lnSpc>
                <a:spcPct val="90000"/>
              </a:lnSpc>
            </a:pPr>
            <a:r>
              <a:rPr lang="en-US"/>
              <a:t>Dead Code Removal</a:t>
            </a:r>
          </a:p>
          <a:p>
            <a:pPr>
              <a:lnSpc>
                <a:spcPct val="90000"/>
              </a:lnSpc>
            </a:pPr>
            <a:r>
              <a:rPr lang="en-US"/>
              <a:t>Strength Reduction</a:t>
            </a:r>
          </a:p>
          <a:p>
            <a:pPr>
              <a:lnSpc>
                <a:spcPct val="90000"/>
              </a:lnSpc>
            </a:pPr>
            <a:r>
              <a:rPr lang="en-US"/>
              <a:t>Common Subexpression Elimination</a:t>
            </a:r>
          </a:p>
          <a:p>
            <a:pPr>
              <a:lnSpc>
                <a:spcPct val="90000"/>
              </a:lnSpc>
            </a:pPr>
            <a:r>
              <a:rPr lang="en-US"/>
              <a:t>Variable Renaming</a:t>
            </a:r>
          </a:p>
          <a:p>
            <a:pPr>
              <a:lnSpc>
                <a:spcPct val="90000"/>
              </a:lnSpc>
            </a:pPr>
            <a:r>
              <a:rPr lang="en-US"/>
              <a:t>Loop Optimizations</a:t>
            </a:r>
          </a:p>
          <a:p>
            <a:pPr>
              <a:lnSpc>
                <a:spcPct val="90000"/>
              </a:lnSpc>
              <a:buFont typeface="Wingdings" pitchFamily="2" charset="2"/>
              <a:buNone/>
            </a:pPr>
            <a:r>
              <a:rPr lang="en-US"/>
              <a:t>Not every compiler does all of these, so it sometimes can be worth doing these by hand.</a:t>
            </a:r>
          </a:p>
          <a:p>
            <a:pPr>
              <a:lnSpc>
                <a:spcPct val="90000"/>
              </a:lnSpc>
              <a:buFont typeface="Wingdings" pitchFamily="2" charset="2"/>
              <a:buNone/>
            </a:pPr>
            <a:r>
              <a:rPr lang="en-US" sz="1600"/>
              <a:t>Much of this discussion is from [2] and [6].</a:t>
            </a:r>
          </a:p>
        </p:txBody>
      </p:sp>
    </p:spTree>
    <p:custDataLst>
      <p:tags r:id="rId1"/>
    </p:custDataLst>
    <p:extLst>
      <p:ext uri="{BB962C8B-B14F-4D97-AF65-F5344CB8AC3E}">
        <p14:creationId xmlns:p14="http://schemas.microsoft.com/office/powerpoint/2010/main" val="627502465"/>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Footer Placeholder 3"/>
          <p:cNvSpPr>
            <a:spLocks noGrp="1"/>
          </p:cNvSpPr>
          <p:nvPr>
            <p:ph type="ftr" sz="quarter" idx="10"/>
          </p:nvPr>
        </p:nvSpPr>
        <p:spPr/>
        <p:txBody>
          <a:bodyPr/>
          <a:lstStyle/>
          <a:p>
            <a:r>
              <a:rPr lang="en-US" dirty="0" smtClean="0"/>
              <a:t>Supercomputing in Plain </a:t>
            </a:r>
            <a:r>
              <a:rPr lang="en-US" dirty="0" smtClean="0"/>
              <a:t>English: Compilers</a:t>
            </a:r>
            <a:endParaRPr lang="en-US" dirty="0"/>
          </a:p>
          <a:p>
            <a:r>
              <a:rPr lang="en-US" dirty="0" smtClean="0"/>
              <a:t>Tue </a:t>
            </a:r>
            <a:r>
              <a:rPr lang="en-US" dirty="0" smtClean="0"/>
              <a:t>Feb 12 2013</a:t>
            </a:r>
            <a:endParaRPr lang="en-US" dirty="0"/>
          </a:p>
        </p:txBody>
      </p:sp>
      <p:sp>
        <p:nvSpPr>
          <p:cNvPr id="12" name="Slide Number Placeholder 4"/>
          <p:cNvSpPr>
            <a:spLocks noGrp="1"/>
          </p:cNvSpPr>
          <p:nvPr>
            <p:ph type="sldNum" sz="quarter" idx="11"/>
          </p:nvPr>
        </p:nvSpPr>
        <p:spPr/>
        <p:txBody>
          <a:bodyPr/>
          <a:lstStyle/>
          <a:p>
            <a:fld id="{D44DCE99-E8AD-4CFD-9985-9E6E40F4807E}" type="slidenum">
              <a:rPr lang="en-US"/>
              <a:pPr/>
              <a:t>48</a:t>
            </a:fld>
            <a:endParaRPr lang="en-US"/>
          </a:p>
        </p:txBody>
      </p:sp>
      <p:sp>
        <p:nvSpPr>
          <p:cNvPr id="647170" name="Rectangle 2"/>
          <p:cNvSpPr>
            <a:spLocks noGrp="1" noChangeArrowheads="1"/>
          </p:cNvSpPr>
          <p:nvPr>
            <p:ph type="title"/>
          </p:nvPr>
        </p:nvSpPr>
        <p:spPr/>
        <p:txBody>
          <a:bodyPr/>
          <a:lstStyle/>
          <a:p>
            <a:r>
              <a:rPr lang="en-US" dirty="0"/>
              <a:t>Copy </a:t>
            </a:r>
            <a:r>
              <a:rPr lang="en-US" dirty="0" smtClean="0"/>
              <a:t>Propagation (F90)</a:t>
            </a:r>
            <a:endParaRPr lang="en-US" dirty="0"/>
          </a:p>
        </p:txBody>
      </p:sp>
      <p:sp>
        <p:nvSpPr>
          <p:cNvPr id="647171" name="Rectangle 3"/>
          <p:cNvSpPr>
            <a:spLocks noGrp="1" noChangeArrowheads="1"/>
          </p:cNvSpPr>
          <p:nvPr>
            <p:ph type="body" idx="1"/>
          </p:nvPr>
        </p:nvSpPr>
        <p:spPr>
          <a:xfrm>
            <a:off x="3200400" y="1295400"/>
            <a:ext cx="2590800" cy="1447800"/>
          </a:xfrm>
        </p:spPr>
        <p:txBody>
          <a:bodyPr/>
          <a:lstStyle/>
          <a:p>
            <a:pPr>
              <a:buFont typeface="Wingdings" pitchFamily="2" charset="2"/>
              <a:buNone/>
            </a:pPr>
            <a:r>
              <a:rPr lang="en-US" b="1">
                <a:solidFill>
                  <a:schemeClr val="hlink"/>
                </a:solidFill>
                <a:latin typeface="Courier New" pitchFamily="49" charset="0"/>
              </a:rPr>
              <a:t>x</a:t>
            </a:r>
            <a:r>
              <a:rPr lang="en-US" b="1">
                <a:solidFill>
                  <a:srgbClr val="000099"/>
                </a:solidFill>
                <a:latin typeface="Courier New" pitchFamily="49" charset="0"/>
              </a:rPr>
              <a:t> </a:t>
            </a:r>
            <a:r>
              <a:rPr lang="en-US" b="1">
                <a:latin typeface="Courier New" pitchFamily="49" charset="0"/>
              </a:rPr>
              <a:t>= y</a:t>
            </a:r>
          </a:p>
          <a:p>
            <a:pPr>
              <a:buFont typeface="Wingdings" pitchFamily="2" charset="2"/>
              <a:buNone/>
            </a:pPr>
            <a:r>
              <a:rPr lang="en-US" b="1">
                <a:latin typeface="Courier New" pitchFamily="49" charset="0"/>
              </a:rPr>
              <a:t>z = 1 +</a:t>
            </a:r>
            <a:r>
              <a:rPr lang="en-US" b="1">
                <a:solidFill>
                  <a:srgbClr val="000099"/>
                </a:solidFill>
                <a:latin typeface="Courier New" pitchFamily="49" charset="0"/>
              </a:rPr>
              <a:t> </a:t>
            </a:r>
            <a:r>
              <a:rPr lang="en-US" b="1">
                <a:solidFill>
                  <a:schemeClr val="hlink"/>
                </a:solidFill>
                <a:latin typeface="Courier New" pitchFamily="49" charset="0"/>
              </a:rPr>
              <a:t>x</a:t>
            </a:r>
          </a:p>
        </p:txBody>
      </p:sp>
      <p:sp>
        <p:nvSpPr>
          <p:cNvPr id="647172" name="Rectangle 4"/>
          <p:cNvSpPr>
            <a:spLocks noChangeArrowheads="1"/>
          </p:cNvSpPr>
          <p:nvPr/>
        </p:nvSpPr>
        <p:spPr bwMode="auto">
          <a:xfrm>
            <a:off x="3352800" y="4419600"/>
            <a:ext cx="2590800" cy="1371600"/>
          </a:xfrm>
          <a:prstGeom prst="rect">
            <a:avLst/>
          </a:prstGeom>
          <a:noFill/>
          <a:ln w="9525">
            <a:noFill/>
            <a:miter lim="800000"/>
            <a:headEnd/>
            <a:tailEnd/>
          </a:ln>
          <a:effectLst/>
        </p:spPr>
        <p:txBody>
          <a:bodyPr/>
          <a:lstStyle/>
          <a:p>
            <a:pPr marL="342900" indent="-342900" algn="l">
              <a:spcBef>
                <a:spcPct val="20000"/>
              </a:spcBef>
              <a:buClr>
                <a:schemeClr val="folHlink"/>
              </a:buClr>
              <a:buSzPct val="60000"/>
              <a:buFont typeface="Wingdings" pitchFamily="2" charset="2"/>
              <a:buNone/>
            </a:pPr>
            <a:r>
              <a:rPr lang="en-US" sz="2800" b="1">
                <a:solidFill>
                  <a:schemeClr val="folHlink"/>
                </a:solidFill>
                <a:latin typeface="Courier New" pitchFamily="49" charset="0"/>
              </a:rPr>
              <a:t>x</a:t>
            </a:r>
            <a:r>
              <a:rPr lang="en-US" sz="2800" b="1">
                <a:solidFill>
                  <a:srgbClr val="000099"/>
                </a:solidFill>
                <a:latin typeface="Courier New" pitchFamily="49" charset="0"/>
              </a:rPr>
              <a:t> </a:t>
            </a:r>
            <a:r>
              <a:rPr lang="en-US" sz="2800" b="1">
                <a:latin typeface="Courier New" pitchFamily="49" charset="0"/>
              </a:rPr>
              <a:t>=</a:t>
            </a:r>
            <a:r>
              <a:rPr lang="en-US" sz="2800" b="1">
                <a:solidFill>
                  <a:srgbClr val="000099"/>
                </a:solidFill>
                <a:latin typeface="Courier New" pitchFamily="49" charset="0"/>
              </a:rPr>
              <a:t> </a:t>
            </a:r>
            <a:r>
              <a:rPr lang="en-US" sz="2800" b="1">
                <a:solidFill>
                  <a:schemeClr val="folHlink"/>
                </a:solidFill>
                <a:latin typeface="Courier New" pitchFamily="49" charset="0"/>
              </a:rPr>
              <a:t>y</a:t>
            </a:r>
          </a:p>
          <a:p>
            <a:pPr marL="342900" indent="-342900" algn="l">
              <a:spcBef>
                <a:spcPct val="20000"/>
              </a:spcBef>
              <a:buClr>
                <a:schemeClr val="folHlink"/>
              </a:buClr>
              <a:buSzPct val="60000"/>
              <a:buFont typeface="Wingdings" pitchFamily="2" charset="2"/>
              <a:buNone/>
            </a:pPr>
            <a:r>
              <a:rPr lang="en-US" sz="2800" b="1">
                <a:latin typeface="Courier New" pitchFamily="49" charset="0"/>
              </a:rPr>
              <a:t>z = 1 +</a:t>
            </a:r>
            <a:r>
              <a:rPr lang="en-US" sz="2800" b="1">
                <a:solidFill>
                  <a:srgbClr val="000099"/>
                </a:solidFill>
                <a:latin typeface="Courier New" pitchFamily="49" charset="0"/>
              </a:rPr>
              <a:t> </a:t>
            </a:r>
            <a:r>
              <a:rPr lang="en-US" sz="2800" b="1">
                <a:solidFill>
                  <a:schemeClr val="folHlink"/>
                </a:solidFill>
                <a:latin typeface="Courier New" pitchFamily="49" charset="0"/>
              </a:rPr>
              <a:t>y</a:t>
            </a:r>
          </a:p>
        </p:txBody>
      </p:sp>
      <p:sp>
        <p:nvSpPr>
          <p:cNvPr id="647173" name="Text Box 5"/>
          <p:cNvSpPr txBox="1">
            <a:spLocks noChangeArrowheads="1"/>
          </p:cNvSpPr>
          <p:nvPr/>
        </p:nvSpPr>
        <p:spPr bwMode="auto">
          <a:xfrm>
            <a:off x="2828925" y="2497138"/>
            <a:ext cx="3425825" cy="519112"/>
          </a:xfrm>
          <a:prstGeom prst="rect">
            <a:avLst/>
          </a:prstGeom>
          <a:noFill/>
          <a:ln w="9525">
            <a:noFill/>
            <a:miter lim="800000"/>
            <a:headEnd/>
            <a:tailEnd/>
          </a:ln>
          <a:effectLst/>
        </p:spPr>
        <p:txBody>
          <a:bodyPr wrap="none">
            <a:spAutoFit/>
          </a:bodyPr>
          <a:lstStyle/>
          <a:p>
            <a:r>
              <a:rPr lang="en-US" sz="2800" b="1">
                <a:solidFill>
                  <a:schemeClr val="hlink"/>
                </a:solidFill>
              </a:rPr>
              <a:t>Has data dependency</a:t>
            </a:r>
          </a:p>
        </p:txBody>
      </p:sp>
      <p:sp>
        <p:nvSpPr>
          <p:cNvPr id="647174" name="Text Box 6"/>
          <p:cNvSpPr txBox="1">
            <a:spLocks noChangeArrowheads="1"/>
          </p:cNvSpPr>
          <p:nvPr/>
        </p:nvSpPr>
        <p:spPr bwMode="auto">
          <a:xfrm>
            <a:off x="2973388" y="5545138"/>
            <a:ext cx="3268662" cy="519112"/>
          </a:xfrm>
          <a:prstGeom prst="rect">
            <a:avLst/>
          </a:prstGeom>
          <a:noFill/>
          <a:ln w="9525">
            <a:noFill/>
            <a:miter lim="800000"/>
            <a:headEnd/>
            <a:tailEnd/>
          </a:ln>
          <a:effectLst/>
        </p:spPr>
        <p:txBody>
          <a:bodyPr wrap="none">
            <a:spAutoFit/>
          </a:bodyPr>
          <a:lstStyle/>
          <a:p>
            <a:r>
              <a:rPr lang="en-US" sz="2800" b="1">
                <a:solidFill>
                  <a:schemeClr val="folHlink"/>
                </a:solidFill>
              </a:rPr>
              <a:t>No data dependency</a:t>
            </a:r>
          </a:p>
        </p:txBody>
      </p:sp>
      <p:sp>
        <p:nvSpPr>
          <p:cNvPr id="647175" name="AutoShape 7"/>
          <p:cNvSpPr>
            <a:spLocks noChangeArrowheads="1"/>
          </p:cNvSpPr>
          <p:nvPr/>
        </p:nvSpPr>
        <p:spPr bwMode="auto">
          <a:xfrm>
            <a:off x="3962400" y="3124200"/>
            <a:ext cx="457200" cy="1295400"/>
          </a:xfrm>
          <a:prstGeom prst="downArrow">
            <a:avLst>
              <a:gd name="adj1" fmla="val 50000"/>
              <a:gd name="adj2" fmla="val 70833"/>
            </a:avLst>
          </a:prstGeom>
          <a:solidFill>
            <a:schemeClr val="accent1"/>
          </a:solidFill>
          <a:ln w="9525">
            <a:solidFill>
              <a:schemeClr val="tx1"/>
            </a:solidFill>
            <a:miter lim="800000"/>
            <a:headEnd/>
            <a:tailEnd/>
          </a:ln>
          <a:effectLst/>
        </p:spPr>
        <p:txBody>
          <a:bodyPr wrap="none" anchor="ctr"/>
          <a:lstStyle/>
          <a:p>
            <a:endParaRPr lang="en-US"/>
          </a:p>
        </p:txBody>
      </p:sp>
      <p:sp>
        <p:nvSpPr>
          <p:cNvPr id="647176" name="Text Box 8"/>
          <p:cNvSpPr txBox="1">
            <a:spLocks noChangeArrowheads="1"/>
          </p:cNvSpPr>
          <p:nvPr/>
        </p:nvSpPr>
        <p:spPr bwMode="auto">
          <a:xfrm>
            <a:off x="4343400" y="3513138"/>
            <a:ext cx="1057275" cy="396875"/>
          </a:xfrm>
          <a:prstGeom prst="rect">
            <a:avLst/>
          </a:prstGeom>
          <a:noFill/>
          <a:ln w="9525">
            <a:noFill/>
            <a:miter lim="800000"/>
            <a:headEnd/>
            <a:tailEnd/>
          </a:ln>
          <a:effectLst/>
        </p:spPr>
        <p:txBody>
          <a:bodyPr wrap="none">
            <a:spAutoFit/>
          </a:bodyPr>
          <a:lstStyle/>
          <a:p>
            <a:pPr algn="l"/>
            <a:r>
              <a:rPr lang="en-US" sz="2000"/>
              <a:t>Compile</a:t>
            </a:r>
          </a:p>
        </p:txBody>
      </p:sp>
      <p:sp>
        <p:nvSpPr>
          <p:cNvPr id="647177" name="Text Box 9"/>
          <p:cNvSpPr txBox="1">
            <a:spLocks noChangeArrowheads="1"/>
          </p:cNvSpPr>
          <p:nvPr/>
        </p:nvSpPr>
        <p:spPr bwMode="auto">
          <a:xfrm>
            <a:off x="1447800" y="1735138"/>
            <a:ext cx="1189038" cy="519112"/>
          </a:xfrm>
          <a:prstGeom prst="rect">
            <a:avLst/>
          </a:prstGeom>
          <a:noFill/>
          <a:ln w="9525">
            <a:noFill/>
            <a:miter lim="800000"/>
            <a:headEnd/>
            <a:tailEnd/>
          </a:ln>
          <a:effectLst/>
        </p:spPr>
        <p:txBody>
          <a:bodyPr wrap="none">
            <a:spAutoFit/>
          </a:bodyPr>
          <a:lstStyle/>
          <a:p>
            <a:pPr algn="l"/>
            <a:r>
              <a:rPr lang="en-US" sz="2800" b="1" u="sng">
                <a:solidFill>
                  <a:schemeClr val="hlink"/>
                </a:solidFill>
              </a:rPr>
              <a:t>Before</a:t>
            </a:r>
          </a:p>
        </p:txBody>
      </p:sp>
      <p:sp>
        <p:nvSpPr>
          <p:cNvPr id="647178" name="Text Box 10"/>
          <p:cNvSpPr txBox="1">
            <a:spLocks noChangeArrowheads="1"/>
          </p:cNvSpPr>
          <p:nvPr/>
        </p:nvSpPr>
        <p:spPr bwMode="auto">
          <a:xfrm>
            <a:off x="1600200" y="4783138"/>
            <a:ext cx="993775" cy="519112"/>
          </a:xfrm>
          <a:prstGeom prst="rect">
            <a:avLst/>
          </a:prstGeom>
          <a:noFill/>
          <a:ln w="9525">
            <a:noFill/>
            <a:miter lim="800000"/>
            <a:headEnd/>
            <a:tailEnd/>
          </a:ln>
          <a:effectLst/>
        </p:spPr>
        <p:txBody>
          <a:bodyPr wrap="none">
            <a:spAutoFit/>
          </a:bodyPr>
          <a:lstStyle/>
          <a:p>
            <a:pPr algn="l"/>
            <a:r>
              <a:rPr lang="en-US" sz="2800" b="1" u="sng">
                <a:solidFill>
                  <a:schemeClr val="folHlink"/>
                </a:solidFill>
              </a:rPr>
              <a:t>After</a:t>
            </a:r>
          </a:p>
        </p:txBody>
      </p:sp>
    </p:spTree>
    <p:custDataLst>
      <p:tags r:id="rId1"/>
    </p:custDataLst>
    <p:extLst>
      <p:ext uri="{BB962C8B-B14F-4D97-AF65-F5344CB8AC3E}">
        <p14:creationId xmlns:p14="http://schemas.microsoft.com/office/powerpoint/2010/main" val="244622356"/>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Footer Placeholder 3"/>
          <p:cNvSpPr>
            <a:spLocks noGrp="1"/>
          </p:cNvSpPr>
          <p:nvPr>
            <p:ph type="ftr" sz="quarter" idx="10"/>
          </p:nvPr>
        </p:nvSpPr>
        <p:spPr/>
        <p:txBody>
          <a:bodyPr/>
          <a:lstStyle/>
          <a:p>
            <a:r>
              <a:rPr lang="en-US" dirty="0" smtClean="0"/>
              <a:t>Supercomputing in Plain </a:t>
            </a:r>
            <a:r>
              <a:rPr lang="en-US" dirty="0" smtClean="0"/>
              <a:t>English: Compilers</a:t>
            </a:r>
            <a:endParaRPr lang="en-US" dirty="0"/>
          </a:p>
          <a:p>
            <a:r>
              <a:rPr lang="en-US" dirty="0" smtClean="0"/>
              <a:t>Tue </a:t>
            </a:r>
            <a:r>
              <a:rPr lang="en-US" dirty="0" smtClean="0"/>
              <a:t>Feb 12 2013</a:t>
            </a:r>
            <a:endParaRPr lang="en-US" dirty="0"/>
          </a:p>
        </p:txBody>
      </p:sp>
      <p:sp>
        <p:nvSpPr>
          <p:cNvPr id="12" name="Slide Number Placeholder 4"/>
          <p:cNvSpPr>
            <a:spLocks noGrp="1"/>
          </p:cNvSpPr>
          <p:nvPr>
            <p:ph type="sldNum" sz="quarter" idx="11"/>
          </p:nvPr>
        </p:nvSpPr>
        <p:spPr/>
        <p:txBody>
          <a:bodyPr/>
          <a:lstStyle/>
          <a:p>
            <a:fld id="{D44DCE99-E8AD-4CFD-9985-9E6E40F4807E}" type="slidenum">
              <a:rPr lang="en-US"/>
              <a:pPr/>
              <a:t>49</a:t>
            </a:fld>
            <a:endParaRPr lang="en-US"/>
          </a:p>
        </p:txBody>
      </p:sp>
      <p:sp>
        <p:nvSpPr>
          <p:cNvPr id="647170" name="Rectangle 2"/>
          <p:cNvSpPr>
            <a:spLocks noGrp="1" noChangeArrowheads="1"/>
          </p:cNvSpPr>
          <p:nvPr>
            <p:ph type="title"/>
          </p:nvPr>
        </p:nvSpPr>
        <p:spPr/>
        <p:txBody>
          <a:bodyPr/>
          <a:lstStyle/>
          <a:p>
            <a:r>
              <a:rPr lang="en-US" dirty="0"/>
              <a:t>Copy </a:t>
            </a:r>
            <a:r>
              <a:rPr lang="en-US" dirty="0" smtClean="0"/>
              <a:t>Propagation (C)</a:t>
            </a:r>
            <a:endParaRPr lang="en-US" dirty="0"/>
          </a:p>
        </p:txBody>
      </p:sp>
      <p:sp>
        <p:nvSpPr>
          <p:cNvPr id="647171" name="Rectangle 3"/>
          <p:cNvSpPr>
            <a:spLocks noGrp="1" noChangeArrowheads="1"/>
          </p:cNvSpPr>
          <p:nvPr>
            <p:ph type="body" idx="1"/>
          </p:nvPr>
        </p:nvSpPr>
        <p:spPr>
          <a:xfrm>
            <a:off x="3200400" y="1295400"/>
            <a:ext cx="2590800" cy="1447800"/>
          </a:xfrm>
        </p:spPr>
        <p:txBody>
          <a:bodyPr/>
          <a:lstStyle/>
          <a:p>
            <a:pPr>
              <a:buFont typeface="Wingdings" pitchFamily="2" charset="2"/>
              <a:buNone/>
            </a:pPr>
            <a:r>
              <a:rPr lang="en-US" b="1" dirty="0">
                <a:solidFill>
                  <a:schemeClr val="hlink"/>
                </a:solidFill>
                <a:latin typeface="Courier New" pitchFamily="49" charset="0"/>
              </a:rPr>
              <a:t>x</a:t>
            </a:r>
            <a:r>
              <a:rPr lang="en-US" b="1" dirty="0">
                <a:solidFill>
                  <a:srgbClr val="000099"/>
                </a:solidFill>
                <a:latin typeface="Courier New" pitchFamily="49" charset="0"/>
              </a:rPr>
              <a:t> </a:t>
            </a:r>
            <a:r>
              <a:rPr lang="en-US" b="1" dirty="0">
                <a:latin typeface="Courier New" pitchFamily="49" charset="0"/>
              </a:rPr>
              <a:t>= </a:t>
            </a:r>
            <a:r>
              <a:rPr lang="en-US" b="1" dirty="0" smtClean="0">
                <a:latin typeface="Courier New" pitchFamily="49" charset="0"/>
              </a:rPr>
              <a:t>y;</a:t>
            </a:r>
            <a:endParaRPr lang="en-US" b="1" dirty="0">
              <a:latin typeface="Courier New" pitchFamily="49" charset="0"/>
            </a:endParaRPr>
          </a:p>
          <a:p>
            <a:pPr>
              <a:buFont typeface="Wingdings" pitchFamily="2" charset="2"/>
              <a:buNone/>
            </a:pPr>
            <a:r>
              <a:rPr lang="en-US" b="1" dirty="0">
                <a:latin typeface="Courier New" pitchFamily="49" charset="0"/>
              </a:rPr>
              <a:t>z = 1 +</a:t>
            </a:r>
            <a:r>
              <a:rPr lang="en-US" b="1" dirty="0">
                <a:solidFill>
                  <a:srgbClr val="000099"/>
                </a:solidFill>
                <a:latin typeface="Courier New" pitchFamily="49" charset="0"/>
              </a:rPr>
              <a:t> </a:t>
            </a:r>
            <a:r>
              <a:rPr lang="en-US" b="1" dirty="0" smtClean="0">
                <a:solidFill>
                  <a:schemeClr val="hlink"/>
                </a:solidFill>
                <a:latin typeface="Courier New" pitchFamily="49" charset="0"/>
              </a:rPr>
              <a:t>x;</a:t>
            </a:r>
            <a:endParaRPr lang="en-US" b="1" dirty="0">
              <a:solidFill>
                <a:schemeClr val="hlink"/>
              </a:solidFill>
              <a:latin typeface="Courier New" pitchFamily="49" charset="0"/>
            </a:endParaRPr>
          </a:p>
        </p:txBody>
      </p:sp>
      <p:sp>
        <p:nvSpPr>
          <p:cNvPr id="647172" name="Rectangle 4"/>
          <p:cNvSpPr>
            <a:spLocks noChangeArrowheads="1"/>
          </p:cNvSpPr>
          <p:nvPr/>
        </p:nvSpPr>
        <p:spPr bwMode="auto">
          <a:xfrm>
            <a:off x="3352800" y="4419600"/>
            <a:ext cx="2590800" cy="1371600"/>
          </a:xfrm>
          <a:prstGeom prst="rect">
            <a:avLst/>
          </a:prstGeom>
          <a:noFill/>
          <a:ln w="9525">
            <a:noFill/>
            <a:miter lim="800000"/>
            <a:headEnd/>
            <a:tailEnd/>
          </a:ln>
          <a:effectLst/>
        </p:spPr>
        <p:txBody>
          <a:bodyPr/>
          <a:lstStyle/>
          <a:p>
            <a:pPr marL="342900" indent="-342900" algn="l">
              <a:spcBef>
                <a:spcPct val="20000"/>
              </a:spcBef>
              <a:buClr>
                <a:schemeClr val="folHlink"/>
              </a:buClr>
              <a:buSzPct val="60000"/>
              <a:buFont typeface="Wingdings" pitchFamily="2" charset="2"/>
              <a:buNone/>
            </a:pPr>
            <a:r>
              <a:rPr lang="en-US" sz="2800" b="1" dirty="0">
                <a:solidFill>
                  <a:schemeClr val="folHlink"/>
                </a:solidFill>
                <a:latin typeface="Courier New" pitchFamily="49" charset="0"/>
              </a:rPr>
              <a:t>x</a:t>
            </a:r>
            <a:r>
              <a:rPr lang="en-US" sz="2800" b="1" dirty="0">
                <a:solidFill>
                  <a:srgbClr val="000099"/>
                </a:solidFill>
                <a:latin typeface="Courier New" pitchFamily="49" charset="0"/>
              </a:rPr>
              <a:t> </a:t>
            </a:r>
            <a:r>
              <a:rPr lang="en-US" sz="2800" b="1" dirty="0">
                <a:latin typeface="Courier New" pitchFamily="49" charset="0"/>
              </a:rPr>
              <a:t>=</a:t>
            </a:r>
            <a:r>
              <a:rPr lang="en-US" sz="2800" b="1" dirty="0">
                <a:solidFill>
                  <a:srgbClr val="000099"/>
                </a:solidFill>
                <a:latin typeface="Courier New" pitchFamily="49" charset="0"/>
              </a:rPr>
              <a:t> </a:t>
            </a:r>
            <a:r>
              <a:rPr lang="en-US" sz="2800" b="1" dirty="0" smtClean="0">
                <a:solidFill>
                  <a:schemeClr val="folHlink"/>
                </a:solidFill>
                <a:latin typeface="Courier New" pitchFamily="49" charset="0"/>
              </a:rPr>
              <a:t>y;</a:t>
            </a:r>
            <a:endParaRPr lang="en-US" sz="2800" b="1" dirty="0">
              <a:solidFill>
                <a:schemeClr val="folHlink"/>
              </a:solidFill>
              <a:latin typeface="Courier New" pitchFamily="49" charset="0"/>
            </a:endParaRPr>
          </a:p>
          <a:p>
            <a:pPr marL="342900" indent="-342900" algn="l">
              <a:spcBef>
                <a:spcPct val="20000"/>
              </a:spcBef>
              <a:buClr>
                <a:schemeClr val="folHlink"/>
              </a:buClr>
              <a:buSzPct val="60000"/>
              <a:buFont typeface="Wingdings" pitchFamily="2" charset="2"/>
              <a:buNone/>
            </a:pPr>
            <a:r>
              <a:rPr lang="en-US" sz="2800" b="1" dirty="0">
                <a:latin typeface="Courier New" pitchFamily="49" charset="0"/>
              </a:rPr>
              <a:t>z = 1 +</a:t>
            </a:r>
            <a:r>
              <a:rPr lang="en-US" sz="2800" b="1" dirty="0">
                <a:solidFill>
                  <a:srgbClr val="000099"/>
                </a:solidFill>
                <a:latin typeface="Courier New" pitchFamily="49" charset="0"/>
              </a:rPr>
              <a:t> </a:t>
            </a:r>
            <a:r>
              <a:rPr lang="en-US" sz="2800" b="1" dirty="0" smtClean="0">
                <a:solidFill>
                  <a:schemeClr val="folHlink"/>
                </a:solidFill>
                <a:latin typeface="Courier New" pitchFamily="49" charset="0"/>
              </a:rPr>
              <a:t>y;</a:t>
            </a:r>
            <a:endParaRPr lang="en-US" sz="2800" b="1" dirty="0">
              <a:solidFill>
                <a:schemeClr val="folHlink"/>
              </a:solidFill>
              <a:latin typeface="Courier New" pitchFamily="49" charset="0"/>
            </a:endParaRPr>
          </a:p>
        </p:txBody>
      </p:sp>
      <p:sp>
        <p:nvSpPr>
          <p:cNvPr id="647173" name="Text Box 5"/>
          <p:cNvSpPr txBox="1">
            <a:spLocks noChangeArrowheads="1"/>
          </p:cNvSpPr>
          <p:nvPr/>
        </p:nvSpPr>
        <p:spPr bwMode="auto">
          <a:xfrm>
            <a:off x="2828925" y="2497138"/>
            <a:ext cx="3425825" cy="519112"/>
          </a:xfrm>
          <a:prstGeom prst="rect">
            <a:avLst/>
          </a:prstGeom>
          <a:noFill/>
          <a:ln w="9525">
            <a:noFill/>
            <a:miter lim="800000"/>
            <a:headEnd/>
            <a:tailEnd/>
          </a:ln>
          <a:effectLst/>
        </p:spPr>
        <p:txBody>
          <a:bodyPr wrap="none">
            <a:spAutoFit/>
          </a:bodyPr>
          <a:lstStyle/>
          <a:p>
            <a:r>
              <a:rPr lang="en-US" sz="2800" b="1">
                <a:solidFill>
                  <a:schemeClr val="hlink"/>
                </a:solidFill>
              </a:rPr>
              <a:t>Has data dependency</a:t>
            </a:r>
          </a:p>
        </p:txBody>
      </p:sp>
      <p:sp>
        <p:nvSpPr>
          <p:cNvPr id="647174" name="Text Box 6"/>
          <p:cNvSpPr txBox="1">
            <a:spLocks noChangeArrowheads="1"/>
          </p:cNvSpPr>
          <p:nvPr/>
        </p:nvSpPr>
        <p:spPr bwMode="auto">
          <a:xfrm>
            <a:off x="2973388" y="5545138"/>
            <a:ext cx="3268662" cy="519112"/>
          </a:xfrm>
          <a:prstGeom prst="rect">
            <a:avLst/>
          </a:prstGeom>
          <a:noFill/>
          <a:ln w="9525">
            <a:noFill/>
            <a:miter lim="800000"/>
            <a:headEnd/>
            <a:tailEnd/>
          </a:ln>
          <a:effectLst/>
        </p:spPr>
        <p:txBody>
          <a:bodyPr wrap="none">
            <a:spAutoFit/>
          </a:bodyPr>
          <a:lstStyle/>
          <a:p>
            <a:r>
              <a:rPr lang="en-US" sz="2800" b="1">
                <a:solidFill>
                  <a:schemeClr val="folHlink"/>
                </a:solidFill>
              </a:rPr>
              <a:t>No data dependency</a:t>
            </a:r>
          </a:p>
        </p:txBody>
      </p:sp>
      <p:sp>
        <p:nvSpPr>
          <p:cNvPr id="647175" name="AutoShape 7"/>
          <p:cNvSpPr>
            <a:spLocks noChangeArrowheads="1"/>
          </p:cNvSpPr>
          <p:nvPr/>
        </p:nvSpPr>
        <p:spPr bwMode="auto">
          <a:xfrm>
            <a:off x="3962400" y="3124200"/>
            <a:ext cx="457200" cy="1295400"/>
          </a:xfrm>
          <a:prstGeom prst="downArrow">
            <a:avLst>
              <a:gd name="adj1" fmla="val 50000"/>
              <a:gd name="adj2" fmla="val 70833"/>
            </a:avLst>
          </a:prstGeom>
          <a:solidFill>
            <a:schemeClr val="accent1"/>
          </a:solidFill>
          <a:ln w="9525">
            <a:solidFill>
              <a:schemeClr val="tx1"/>
            </a:solidFill>
            <a:miter lim="800000"/>
            <a:headEnd/>
            <a:tailEnd/>
          </a:ln>
          <a:effectLst/>
        </p:spPr>
        <p:txBody>
          <a:bodyPr wrap="none" anchor="ctr"/>
          <a:lstStyle/>
          <a:p>
            <a:endParaRPr lang="en-US"/>
          </a:p>
        </p:txBody>
      </p:sp>
      <p:sp>
        <p:nvSpPr>
          <p:cNvPr id="647176" name="Text Box 8"/>
          <p:cNvSpPr txBox="1">
            <a:spLocks noChangeArrowheads="1"/>
          </p:cNvSpPr>
          <p:nvPr/>
        </p:nvSpPr>
        <p:spPr bwMode="auto">
          <a:xfrm>
            <a:off x="4343400" y="3513138"/>
            <a:ext cx="1057275" cy="396875"/>
          </a:xfrm>
          <a:prstGeom prst="rect">
            <a:avLst/>
          </a:prstGeom>
          <a:noFill/>
          <a:ln w="9525">
            <a:noFill/>
            <a:miter lim="800000"/>
            <a:headEnd/>
            <a:tailEnd/>
          </a:ln>
          <a:effectLst/>
        </p:spPr>
        <p:txBody>
          <a:bodyPr wrap="none">
            <a:spAutoFit/>
          </a:bodyPr>
          <a:lstStyle/>
          <a:p>
            <a:pPr algn="l"/>
            <a:r>
              <a:rPr lang="en-US" sz="2000"/>
              <a:t>Compile</a:t>
            </a:r>
          </a:p>
        </p:txBody>
      </p:sp>
      <p:sp>
        <p:nvSpPr>
          <p:cNvPr id="647177" name="Text Box 9"/>
          <p:cNvSpPr txBox="1">
            <a:spLocks noChangeArrowheads="1"/>
          </p:cNvSpPr>
          <p:nvPr/>
        </p:nvSpPr>
        <p:spPr bwMode="auto">
          <a:xfrm>
            <a:off x="1447800" y="1735138"/>
            <a:ext cx="1189038" cy="519112"/>
          </a:xfrm>
          <a:prstGeom prst="rect">
            <a:avLst/>
          </a:prstGeom>
          <a:noFill/>
          <a:ln w="9525">
            <a:noFill/>
            <a:miter lim="800000"/>
            <a:headEnd/>
            <a:tailEnd/>
          </a:ln>
          <a:effectLst/>
        </p:spPr>
        <p:txBody>
          <a:bodyPr wrap="none">
            <a:spAutoFit/>
          </a:bodyPr>
          <a:lstStyle/>
          <a:p>
            <a:pPr algn="l"/>
            <a:r>
              <a:rPr lang="en-US" sz="2800" b="1" u="sng">
                <a:solidFill>
                  <a:schemeClr val="hlink"/>
                </a:solidFill>
              </a:rPr>
              <a:t>Before</a:t>
            </a:r>
          </a:p>
        </p:txBody>
      </p:sp>
      <p:sp>
        <p:nvSpPr>
          <p:cNvPr id="647178" name="Text Box 10"/>
          <p:cNvSpPr txBox="1">
            <a:spLocks noChangeArrowheads="1"/>
          </p:cNvSpPr>
          <p:nvPr/>
        </p:nvSpPr>
        <p:spPr bwMode="auto">
          <a:xfrm>
            <a:off x="1600200" y="4783138"/>
            <a:ext cx="993775" cy="519112"/>
          </a:xfrm>
          <a:prstGeom prst="rect">
            <a:avLst/>
          </a:prstGeom>
          <a:noFill/>
          <a:ln w="9525">
            <a:noFill/>
            <a:miter lim="800000"/>
            <a:headEnd/>
            <a:tailEnd/>
          </a:ln>
          <a:effectLst/>
        </p:spPr>
        <p:txBody>
          <a:bodyPr wrap="none">
            <a:spAutoFit/>
          </a:bodyPr>
          <a:lstStyle/>
          <a:p>
            <a:pPr algn="l"/>
            <a:r>
              <a:rPr lang="en-US" sz="2800" b="1" u="sng">
                <a:solidFill>
                  <a:schemeClr val="folHlink"/>
                </a:solidFill>
              </a:rPr>
              <a:t>After</a:t>
            </a:r>
          </a:p>
        </p:txBody>
      </p:sp>
    </p:spTree>
    <p:custDataLst>
      <p:tags r:id="rId1"/>
    </p:custDataLst>
    <p:extLst>
      <p:ext uri="{BB962C8B-B14F-4D97-AF65-F5344CB8AC3E}">
        <p14:creationId xmlns:p14="http://schemas.microsoft.com/office/powerpoint/2010/main" val="29564019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a:t>Supercomputing in Plain </a:t>
            </a:r>
            <a:r>
              <a:rPr lang="en-US" dirty="0" smtClean="0"/>
              <a:t>English: Compilers</a:t>
            </a:r>
            <a:endParaRPr lang="en-US" dirty="0"/>
          </a:p>
          <a:p>
            <a:r>
              <a:rPr lang="en-US" dirty="0" smtClean="0"/>
              <a:t>Tue </a:t>
            </a:r>
            <a:r>
              <a:rPr lang="en-US" dirty="0" smtClean="0"/>
              <a:t>Feb 12 </a:t>
            </a:r>
            <a:r>
              <a:rPr lang="en-US" dirty="0" smtClean="0"/>
              <a:t>2013</a:t>
            </a:r>
            <a:endParaRPr lang="en-US" dirty="0"/>
          </a:p>
        </p:txBody>
      </p:sp>
      <p:sp>
        <p:nvSpPr>
          <p:cNvPr id="5" name="Slide Number Placeholder 4"/>
          <p:cNvSpPr>
            <a:spLocks noGrp="1"/>
          </p:cNvSpPr>
          <p:nvPr>
            <p:ph type="sldNum" sz="quarter" idx="11"/>
          </p:nvPr>
        </p:nvSpPr>
        <p:spPr/>
        <p:txBody>
          <a:bodyPr/>
          <a:lstStyle/>
          <a:p>
            <a:fld id="{40C5B91A-D25A-4171-9B64-6EC05E7A942A}" type="slidenum">
              <a:rPr lang="en-US"/>
              <a:pPr/>
              <a:t>5</a:t>
            </a:fld>
            <a:endParaRPr lang="en-US"/>
          </a:p>
        </p:txBody>
      </p:sp>
      <p:sp>
        <p:nvSpPr>
          <p:cNvPr id="452610" name="Rectangle 2"/>
          <p:cNvSpPr>
            <a:spLocks noGrp="1" noChangeArrowheads="1"/>
          </p:cNvSpPr>
          <p:nvPr>
            <p:ph type="title"/>
          </p:nvPr>
        </p:nvSpPr>
        <p:spPr/>
        <p:txBody>
          <a:bodyPr/>
          <a:lstStyle/>
          <a:p>
            <a:r>
              <a:rPr lang="en-US" sz="3600" dirty="0" err="1" smtClean="0"/>
              <a:t>Wowza</a:t>
            </a:r>
            <a:r>
              <a:rPr lang="en-US" sz="3600" dirty="0" smtClean="0"/>
              <a:t> #1</a:t>
            </a:r>
            <a:endParaRPr lang="en-US" sz="3600" dirty="0"/>
          </a:p>
        </p:txBody>
      </p:sp>
      <p:sp>
        <p:nvSpPr>
          <p:cNvPr id="452611" name="Rectangle 3"/>
          <p:cNvSpPr>
            <a:spLocks noGrp="1" noChangeArrowheads="1"/>
          </p:cNvSpPr>
          <p:nvPr>
            <p:ph type="body" idx="1"/>
          </p:nvPr>
        </p:nvSpPr>
        <p:spPr>
          <a:xfrm>
            <a:off x="381000" y="1371600"/>
            <a:ext cx="8382000" cy="4648200"/>
          </a:xfrm>
        </p:spPr>
        <p:txBody>
          <a:bodyPr/>
          <a:lstStyle/>
          <a:p>
            <a:pPr>
              <a:buFont typeface="Wingdings" pitchFamily="2" charset="2"/>
              <a:buNone/>
            </a:pPr>
            <a:r>
              <a:rPr lang="en-US" dirty="0" smtClean="0"/>
              <a:t>You can watch from a Windows, </a:t>
            </a:r>
            <a:r>
              <a:rPr lang="en-US" dirty="0" err="1" smtClean="0"/>
              <a:t>MacOS</a:t>
            </a:r>
            <a:r>
              <a:rPr lang="en-US" dirty="0" smtClean="0"/>
              <a:t> or Linux laptop using </a:t>
            </a:r>
            <a:r>
              <a:rPr lang="en-US" dirty="0" err="1" smtClean="0"/>
              <a:t>Wowza</a:t>
            </a:r>
            <a:r>
              <a:rPr lang="en-US" dirty="0" smtClean="0"/>
              <a:t> from either of the following URLs:</a:t>
            </a:r>
          </a:p>
          <a:p>
            <a:pPr>
              <a:buFont typeface="Wingdings" pitchFamily="2" charset="2"/>
              <a:buNone/>
            </a:pPr>
            <a:endParaRPr lang="en-US" dirty="0" smtClean="0"/>
          </a:p>
          <a:p>
            <a:pPr algn="ctr">
              <a:buFont typeface="Wingdings" pitchFamily="2" charset="2"/>
              <a:buNone/>
            </a:pPr>
            <a:r>
              <a:rPr lang="en-US" sz="1800" dirty="0" smtClean="0">
                <a:latin typeface="Courier New" pitchFamily="49" charset="0"/>
                <a:cs typeface="Courier New" pitchFamily="49" charset="0"/>
                <a:hlinkClick r:id="rId2"/>
              </a:rPr>
              <a:t>http://www.onenet.net/technical-resources/video/sipe-stream/</a:t>
            </a:r>
            <a:endParaRPr lang="en-US" sz="1800" dirty="0" smtClean="0">
              <a:latin typeface="Courier New" pitchFamily="49" charset="0"/>
              <a:cs typeface="Courier New" pitchFamily="49" charset="0"/>
            </a:endParaRPr>
          </a:p>
          <a:p>
            <a:pPr algn="ctr">
              <a:buFont typeface="Wingdings" pitchFamily="2" charset="2"/>
              <a:buNone/>
            </a:pPr>
            <a:r>
              <a:rPr lang="en-US" dirty="0" smtClean="0">
                <a:latin typeface="Times New Roman" pitchFamily="18" charset="0"/>
                <a:cs typeface="Times New Roman" pitchFamily="18" charset="0"/>
              </a:rPr>
              <a:t>OR</a:t>
            </a:r>
          </a:p>
          <a:p>
            <a:pPr algn="ctr">
              <a:buFont typeface="Wingdings" pitchFamily="2" charset="2"/>
              <a:buNone/>
            </a:pPr>
            <a:r>
              <a:rPr lang="en-US" sz="1800" dirty="0" smtClean="0">
                <a:latin typeface="Courier New" pitchFamily="49" charset="0"/>
                <a:cs typeface="Courier New" pitchFamily="49" charset="0"/>
                <a:hlinkClick r:id="rId3"/>
              </a:rPr>
              <a:t>https://vcenter.njvid.net/videos/livestreams/page1/</a:t>
            </a:r>
            <a:endParaRPr lang="en-US" sz="1800" dirty="0">
              <a:latin typeface="Courier New" pitchFamily="49" charset="0"/>
              <a:cs typeface="Courier New" pitchFamily="49" charset="0"/>
            </a:endParaRPr>
          </a:p>
          <a:p>
            <a:pPr>
              <a:buNone/>
            </a:pPr>
            <a:endParaRPr lang="en-US" dirty="0" smtClean="0"/>
          </a:p>
          <a:p>
            <a:pPr>
              <a:buNone/>
            </a:pPr>
            <a:r>
              <a:rPr lang="en-US" dirty="0" err="1" smtClean="0"/>
              <a:t>Wowza</a:t>
            </a:r>
            <a:r>
              <a:rPr lang="en-US" dirty="0" smtClean="0"/>
              <a:t> behaves a lot like YouTube, except live.</a:t>
            </a:r>
            <a:endParaRPr lang="en-US" dirty="0"/>
          </a:p>
          <a:p>
            <a:pPr>
              <a:buNone/>
            </a:pPr>
            <a:endParaRPr lang="en-US" dirty="0" smtClean="0"/>
          </a:p>
          <a:p>
            <a:pPr>
              <a:buNone/>
            </a:pPr>
            <a:r>
              <a:rPr lang="en-US" dirty="0" smtClean="0"/>
              <a:t>Many </a:t>
            </a:r>
            <a:r>
              <a:rPr lang="en-US" dirty="0"/>
              <a:t>thanks to </a:t>
            </a:r>
            <a:r>
              <a:rPr lang="en-US" dirty="0" err="1"/>
              <a:t>Skyler</a:t>
            </a:r>
            <a:r>
              <a:rPr lang="en-US" dirty="0"/>
              <a:t> Donahue and Steven </a:t>
            </a:r>
            <a:r>
              <a:rPr lang="en-US" dirty="0" err="1"/>
              <a:t>Haldeman</a:t>
            </a:r>
            <a:r>
              <a:rPr lang="en-US" dirty="0"/>
              <a:t> of </a:t>
            </a:r>
            <a:r>
              <a:rPr lang="en-US" dirty="0" err="1"/>
              <a:t>OneNet</a:t>
            </a:r>
            <a:r>
              <a:rPr lang="en-US" dirty="0"/>
              <a:t> </a:t>
            </a:r>
            <a:r>
              <a:rPr lang="en-US" dirty="0" smtClean="0"/>
              <a:t>and Bob </a:t>
            </a:r>
            <a:r>
              <a:rPr lang="en-US" dirty="0" err="1" smtClean="0"/>
              <a:t>Gerdes</a:t>
            </a:r>
            <a:r>
              <a:rPr lang="en-US" dirty="0" smtClean="0"/>
              <a:t> of Rutgers U for </a:t>
            </a:r>
            <a:r>
              <a:rPr lang="en-US" dirty="0"/>
              <a:t>providing this.</a:t>
            </a:r>
          </a:p>
          <a:p>
            <a:pPr>
              <a:buFont typeface="Wingdings" pitchFamily="2" charset="2"/>
              <a:buNone/>
            </a:pPr>
            <a:endParaRPr lang="en-US" dirty="0"/>
          </a:p>
        </p:txBody>
      </p:sp>
    </p:spTree>
    <p:extLst>
      <p:ext uri="{BB962C8B-B14F-4D97-AF65-F5344CB8AC3E}">
        <p14:creationId xmlns:p14="http://schemas.microsoft.com/office/powerpoint/2010/main" val="4177709040"/>
      </p:ext>
    </p:extLst>
  </p:cSld>
  <p:clrMapOvr>
    <a:masterClrMapping/>
  </p:clrMapOvr>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ooter Placeholder 3"/>
          <p:cNvSpPr>
            <a:spLocks noGrp="1"/>
          </p:cNvSpPr>
          <p:nvPr>
            <p:ph type="ftr" sz="quarter" idx="10"/>
          </p:nvPr>
        </p:nvSpPr>
        <p:spPr/>
        <p:txBody>
          <a:bodyPr/>
          <a:lstStyle/>
          <a:p>
            <a:r>
              <a:rPr lang="en-US" dirty="0" smtClean="0"/>
              <a:t>Supercomputing in Plain </a:t>
            </a:r>
            <a:r>
              <a:rPr lang="en-US" dirty="0" smtClean="0"/>
              <a:t>English: Compilers</a:t>
            </a:r>
            <a:endParaRPr lang="en-US" dirty="0"/>
          </a:p>
          <a:p>
            <a:r>
              <a:rPr lang="en-US" dirty="0" smtClean="0"/>
              <a:t>Tue </a:t>
            </a:r>
            <a:r>
              <a:rPr lang="en-US" dirty="0" smtClean="0"/>
              <a:t>Feb 12 2013</a:t>
            </a:r>
            <a:endParaRPr lang="en-US" dirty="0"/>
          </a:p>
        </p:txBody>
      </p:sp>
      <p:sp>
        <p:nvSpPr>
          <p:cNvPr id="9" name="Slide Number Placeholder 4"/>
          <p:cNvSpPr>
            <a:spLocks noGrp="1"/>
          </p:cNvSpPr>
          <p:nvPr>
            <p:ph type="sldNum" sz="quarter" idx="11"/>
          </p:nvPr>
        </p:nvSpPr>
        <p:spPr/>
        <p:txBody>
          <a:bodyPr/>
          <a:lstStyle/>
          <a:p>
            <a:fld id="{B1E36FED-0CB1-4943-889C-63369B11121E}" type="slidenum">
              <a:rPr lang="en-US"/>
              <a:pPr/>
              <a:t>50</a:t>
            </a:fld>
            <a:endParaRPr lang="en-US"/>
          </a:p>
        </p:txBody>
      </p:sp>
      <p:sp>
        <p:nvSpPr>
          <p:cNvPr id="648194" name="Rectangle 2"/>
          <p:cNvSpPr>
            <a:spLocks noGrp="1" noChangeArrowheads="1"/>
          </p:cNvSpPr>
          <p:nvPr>
            <p:ph type="title"/>
          </p:nvPr>
        </p:nvSpPr>
        <p:spPr/>
        <p:txBody>
          <a:bodyPr/>
          <a:lstStyle/>
          <a:p>
            <a:r>
              <a:rPr lang="en-US" dirty="0"/>
              <a:t>Constant </a:t>
            </a:r>
            <a:r>
              <a:rPr lang="en-US" dirty="0" smtClean="0"/>
              <a:t>Folding (F90)</a:t>
            </a:r>
            <a:endParaRPr lang="en-US" dirty="0"/>
          </a:p>
        </p:txBody>
      </p:sp>
      <p:sp>
        <p:nvSpPr>
          <p:cNvPr id="648195" name="Rectangle 3"/>
          <p:cNvSpPr>
            <a:spLocks noGrp="1" noChangeArrowheads="1"/>
          </p:cNvSpPr>
          <p:nvPr>
            <p:ph type="body" idx="1"/>
          </p:nvPr>
        </p:nvSpPr>
        <p:spPr>
          <a:xfrm>
            <a:off x="609600" y="2209800"/>
            <a:ext cx="3657600" cy="1676400"/>
          </a:xfrm>
        </p:spPr>
        <p:txBody>
          <a:bodyPr/>
          <a:lstStyle/>
          <a:p>
            <a:pPr>
              <a:buFont typeface="Wingdings" pitchFamily="2" charset="2"/>
              <a:buNone/>
            </a:pPr>
            <a:r>
              <a:rPr lang="en-US" b="1">
                <a:latin typeface="Courier New" pitchFamily="49" charset="0"/>
              </a:rPr>
              <a:t>add = 100</a:t>
            </a:r>
          </a:p>
          <a:p>
            <a:pPr>
              <a:buFont typeface="Wingdings" pitchFamily="2" charset="2"/>
              <a:buNone/>
            </a:pPr>
            <a:r>
              <a:rPr lang="en-US" b="1">
                <a:latin typeface="Courier New" pitchFamily="49" charset="0"/>
              </a:rPr>
              <a:t>aug = 200</a:t>
            </a:r>
          </a:p>
          <a:p>
            <a:pPr>
              <a:buFont typeface="Wingdings" pitchFamily="2" charset="2"/>
              <a:buNone/>
            </a:pPr>
            <a:r>
              <a:rPr lang="en-US" b="1">
                <a:latin typeface="Courier New" pitchFamily="49" charset="0"/>
              </a:rPr>
              <a:t>sum =</a:t>
            </a:r>
            <a:r>
              <a:rPr lang="en-US" b="1">
                <a:solidFill>
                  <a:srgbClr val="000099"/>
                </a:solidFill>
                <a:latin typeface="Courier New" pitchFamily="49" charset="0"/>
              </a:rPr>
              <a:t> </a:t>
            </a:r>
            <a:r>
              <a:rPr lang="en-US" b="1">
                <a:solidFill>
                  <a:schemeClr val="hlink"/>
                </a:solidFill>
                <a:latin typeface="Courier New" pitchFamily="49" charset="0"/>
              </a:rPr>
              <a:t>add + aug</a:t>
            </a:r>
          </a:p>
        </p:txBody>
      </p:sp>
      <p:sp>
        <p:nvSpPr>
          <p:cNvPr id="648196" name="Text Box 4"/>
          <p:cNvSpPr txBox="1">
            <a:spLocks noChangeArrowheads="1"/>
          </p:cNvSpPr>
          <p:nvPr/>
        </p:nvSpPr>
        <p:spPr bwMode="auto">
          <a:xfrm>
            <a:off x="457200" y="4114800"/>
            <a:ext cx="8229600" cy="1187450"/>
          </a:xfrm>
          <a:prstGeom prst="rect">
            <a:avLst/>
          </a:prstGeom>
          <a:noFill/>
          <a:ln w="9525">
            <a:noFill/>
            <a:miter lim="800000"/>
            <a:headEnd/>
            <a:tailEnd/>
          </a:ln>
          <a:effectLst/>
        </p:spPr>
        <p:txBody>
          <a:bodyPr>
            <a:spAutoFit/>
          </a:bodyPr>
          <a:lstStyle/>
          <a:p>
            <a:pPr algn="l"/>
            <a:r>
              <a:rPr lang="en-US" sz="2400"/>
              <a:t>Notice that</a:t>
            </a:r>
            <a:r>
              <a:rPr lang="en-US" sz="2400">
                <a:latin typeface="Tahoma" pitchFamily="34" charset="0"/>
              </a:rPr>
              <a:t>  </a:t>
            </a:r>
            <a:r>
              <a:rPr lang="en-US" sz="2400" b="1">
                <a:latin typeface="Courier New" pitchFamily="49" charset="0"/>
              </a:rPr>
              <a:t>sum </a:t>
            </a:r>
            <a:r>
              <a:rPr lang="en-US" sz="2400">
                <a:latin typeface="Tahoma" pitchFamily="34" charset="0"/>
              </a:rPr>
              <a:t> </a:t>
            </a:r>
            <a:r>
              <a:rPr lang="en-US" sz="2400"/>
              <a:t>is actually the sum of two constants, so the compiler can precalculate it, eliminating the addition that otherwise would be performed at runtime.</a:t>
            </a:r>
          </a:p>
        </p:txBody>
      </p:sp>
      <p:sp>
        <p:nvSpPr>
          <p:cNvPr id="648197" name="Rectangle 5"/>
          <p:cNvSpPr>
            <a:spLocks noChangeArrowheads="1"/>
          </p:cNvSpPr>
          <p:nvPr/>
        </p:nvSpPr>
        <p:spPr bwMode="auto">
          <a:xfrm>
            <a:off x="4876800" y="2209800"/>
            <a:ext cx="3657600" cy="1676400"/>
          </a:xfrm>
          <a:prstGeom prst="rect">
            <a:avLst/>
          </a:prstGeom>
          <a:noFill/>
          <a:ln w="9525">
            <a:noFill/>
            <a:miter lim="800000"/>
            <a:headEnd/>
            <a:tailEnd/>
          </a:ln>
          <a:effectLst/>
        </p:spPr>
        <p:txBody>
          <a:bodyPr/>
          <a:lstStyle/>
          <a:p>
            <a:pPr marL="342900" indent="-342900" algn="l">
              <a:spcBef>
                <a:spcPct val="20000"/>
              </a:spcBef>
              <a:buClr>
                <a:schemeClr val="folHlink"/>
              </a:buClr>
              <a:buSzPct val="60000"/>
              <a:buFont typeface="Wingdings" pitchFamily="2" charset="2"/>
              <a:buNone/>
            </a:pPr>
            <a:r>
              <a:rPr lang="en-US" sz="2800" b="1">
                <a:latin typeface="Courier New" pitchFamily="49" charset="0"/>
              </a:rPr>
              <a:t>sum =</a:t>
            </a:r>
            <a:r>
              <a:rPr lang="en-US" sz="2800" b="1">
                <a:solidFill>
                  <a:srgbClr val="000099"/>
                </a:solidFill>
                <a:latin typeface="Courier New" pitchFamily="49" charset="0"/>
              </a:rPr>
              <a:t> </a:t>
            </a:r>
            <a:r>
              <a:rPr lang="en-US" sz="2800" b="1">
                <a:solidFill>
                  <a:schemeClr val="folHlink"/>
                </a:solidFill>
                <a:latin typeface="Courier New" pitchFamily="49" charset="0"/>
              </a:rPr>
              <a:t>300</a:t>
            </a:r>
          </a:p>
        </p:txBody>
      </p:sp>
      <p:sp>
        <p:nvSpPr>
          <p:cNvPr id="648198" name="Text Box 6"/>
          <p:cNvSpPr txBox="1">
            <a:spLocks noChangeArrowheads="1"/>
          </p:cNvSpPr>
          <p:nvPr/>
        </p:nvSpPr>
        <p:spPr bwMode="auto">
          <a:xfrm>
            <a:off x="1236663" y="1438275"/>
            <a:ext cx="1189037" cy="519113"/>
          </a:xfrm>
          <a:prstGeom prst="rect">
            <a:avLst/>
          </a:prstGeom>
          <a:noFill/>
          <a:ln w="9525">
            <a:noFill/>
            <a:miter lim="800000"/>
            <a:headEnd/>
            <a:tailEnd/>
          </a:ln>
          <a:effectLst/>
        </p:spPr>
        <p:txBody>
          <a:bodyPr wrap="none">
            <a:spAutoFit/>
          </a:bodyPr>
          <a:lstStyle/>
          <a:p>
            <a:r>
              <a:rPr lang="en-US" sz="2800" b="1" u="sng">
                <a:solidFill>
                  <a:schemeClr val="hlink"/>
                </a:solidFill>
              </a:rPr>
              <a:t>Before</a:t>
            </a:r>
          </a:p>
        </p:txBody>
      </p:sp>
      <p:sp>
        <p:nvSpPr>
          <p:cNvPr id="648199" name="Text Box 7"/>
          <p:cNvSpPr txBox="1">
            <a:spLocks noChangeArrowheads="1"/>
          </p:cNvSpPr>
          <p:nvPr/>
        </p:nvSpPr>
        <p:spPr bwMode="auto">
          <a:xfrm>
            <a:off x="5289550" y="1430338"/>
            <a:ext cx="993775" cy="519112"/>
          </a:xfrm>
          <a:prstGeom prst="rect">
            <a:avLst/>
          </a:prstGeom>
          <a:noFill/>
          <a:ln w="9525">
            <a:noFill/>
            <a:miter lim="800000"/>
            <a:headEnd/>
            <a:tailEnd/>
          </a:ln>
          <a:effectLst/>
        </p:spPr>
        <p:txBody>
          <a:bodyPr wrap="none">
            <a:spAutoFit/>
          </a:bodyPr>
          <a:lstStyle/>
          <a:p>
            <a:r>
              <a:rPr lang="en-US" sz="2800" b="1" u="sng">
                <a:solidFill>
                  <a:schemeClr val="folHlink"/>
                </a:solidFill>
              </a:rPr>
              <a:t>After</a:t>
            </a:r>
          </a:p>
        </p:txBody>
      </p:sp>
    </p:spTree>
    <p:custDataLst>
      <p:tags r:id="rId1"/>
    </p:custDataLst>
    <p:extLst>
      <p:ext uri="{BB962C8B-B14F-4D97-AF65-F5344CB8AC3E}">
        <p14:creationId xmlns:p14="http://schemas.microsoft.com/office/powerpoint/2010/main" val="4228240925"/>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ooter Placeholder 3"/>
          <p:cNvSpPr>
            <a:spLocks noGrp="1"/>
          </p:cNvSpPr>
          <p:nvPr>
            <p:ph type="ftr" sz="quarter" idx="10"/>
          </p:nvPr>
        </p:nvSpPr>
        <p:spPr/>
        <p:txBody>
          <a:bodyPr/>
          <a:lstStyle/>
          <a:p>
            <a:r>
              <a:rPr lang="en-US" dirty="0" smtClean="0"/>
              <a:t>Supercomputing in Plain </a:t>
            </a:r>
            <a:r>
              <a:rPr lang="en-US" dirty="0" smtClean="0"/>
              <a:t>English: Compilers</a:t>
            </a:r>
            <a:endParaRPr lang="en-US" dirty="0"/>
          </a:p>
          <a:p>
            <a:r>
              <a:rPr lang="en-US" dirty="0" smtClean="0"/>
              <a:t>Tue </a:t>
            </a:r>
            <a:r>
              <a:rPr lang="en-US" dirty="0" smtClean="0"/>
              <a:t>Feb 12 2013</a:t>
            </a:r>
            <a:endParaRPr lang="en-US" dirty="0"/>
          </a:p>
        </p:txBody>
      </p:sp>
      <p:sp>
        <p:nvSpPr>
          <p:cNvPr id="9" name="Slide Number Placeholder 4"/>
          <p:cNvSpPr>
            <a:spLocks noGrp="1"/>
          </p:cNvSpPr>
          <p:nvPr>
            <p:ph type="sldNum" sz="quarter" idx="11"/>
          </p:nvPr>
        </p:nvSpPr>
        <p:spPr/>
        <p:txBody>
          <a:bodyPr/>
          <a:lstStyle/>
          <a:p>
            <a:fld id="{B1E36FED-0CB1-4943-889C-63369B11121E}" type="slidenum">
              <a:rPr lang="en-US"/>
              <a:pPr/>
              <a:t>51</a:t>
            </a:fld>
            <a:endParaRPr lang="en-US"/>
          </a:p>
        </p:txBody>
      </p:sp>
      <p:sp>
        <p:nvSpPr>
          <p:cNvPr id="648194" name="Rectangle 2"/>
          <p:cNvSpPr>
            <a:spLocks noGrp="1" noChangeArrowheads="1"/>
          </p:cNvSpPr>
          <p:nvPr>
            <p:ph type="title"/>
          </p:nvPr>
        </p:nvSpPr>
        <p:spPr/>
        <p:txBody>
          <a:bodyPr/>
          <a:lstStyle/>
          <a:p>
            <a:r>
              <a:rPr lang="en-US" dirty="0"/>
              <a:t>Constant </a:t>
            </a:r>
            <a:r>
              <a:rPr lang="en-US" dirty="0" smtClean="0"/>
              <a:t>Folding (C)</a:t>
            </a:r>
            <a:endParaRPr lang="en-US" dirty="0"/>
          </a:p>
        </p:txBody>
      </p:sp>
      <p:sp>
        <p:nvSpPr>
          <p:cNvPr id="648195" name="Rectangle 3"/>
          <p:cNvSpPr>
            <a:spLocks noGrp="1" noChangeArrowheads="1"/>
          </p:cNvSpPr>
          <p:nvPr>
            <p:ph type="body" idx="1"/>
          </p:nvPr>
        </p:nvSpPr>
        <p:spPr>
          <a:xfrm>
            <a:off x="609600" y="2209800"/>
            <a:ext cx="3657600" cy="1676400"/>
          </a:xfrm>
        </p:spPr>
        <p:txBody>
          <a:bodyPr/>
          <a:lstStyle/>
          <a:p>
            <a:pPr>
              <a:buFont typeface="Wingdings" pitchFamily="2" charset="2"/>
              <a:buNone/>
            </a:pPr>
            <a:r>
              <a:rPr lang="en-US" b="1" dirty="0">
                <a:latin typeface="Courier New" pitchFamily="49" charset="0"/>
              </a:rPr>
              <a:t>add = </a:t>
            </a:r>
            <a:r>
              <a:rPr lang="en-US" b="1" dirty="0" smtClean="0">
                <a:latin typeface="Courier New" pitchFamily="49" charset="0"/>
              </a:rPr>
              <a:t>100;</a:t>
            </a:r>
            <a:endParaRPr lang="en-US" b="1" dirty="0">
              <a:latin typeface="Courier New" pitchFamily="49" charset="0"/>
            </a:endParaRPr>
          </a:p>
          <a:p>
            <a:pPr>
              <a:buFont typeface="Wingdings" pitchFamily="2" charset="2"/>
              <a:buNone/>
            </a:pPr>
            <a:r>
              <a:rPr lang="en-US" b="1" dirty="0" err="1">
                <a:latin typeface="Courier New" pitchFamily="49" charset="0"/>
              </a:rPr>
              <a:t>aug</a:t>
            </a:r>
            <a:r>
              <a:rPr lang="en-US" b="1" dirty="0">
                <a:latin typeface="Courier New" pitchFamily="49" charset="0"/>
              </a:rPr>
              <a:t> = </a:t>
            </a:r>
            <a:r>
              <a:rPr lang="en-US" b="1" dirty="0" smtClean="0">
                <a:latin typeface="Courier New" pitchFamily="49" charset="0"/>
              </a:rPr>
              <a:t>200;</a:t>
            </a:r>
            <a:endParaRPr lang="en-US" b="1" dirty="0">
              <a:latin typeface="Courier New" pitchFamily="49" charset="0"/>
            </a:endParaRPr>
          </a:p>
          <a:p>
            <a:pPr>
              <a:buFont typeface="Wingdings" pitchFamily="2" charset="2"/>
              <a:buNone/>
            </a:pPr>
            <a:r>
              <a:rPr lang="en-US" b="1" dirty="0">
                <a:latin typeface="Courier New" pitchFamily="49" charset="0"/>
              </a:rPr>
              <a:t>sum =</a:t>
            </a:r>
            <a:r>
              <a:rPr lang="en-US" b="1" dirty="0">
                <a:solidFill>
                  <a:srgbClr val="000099"/>
                </a:solidFill>
                <a:latin typeface="Courier New" pitchFamily="49" charset="0"/>
              </a:rPr>
              <a:t> </a:t>
            </a:r>
            <a:r>
              <a:rPr lang="en-US" b="1" dirty="0">
                <a:solidFill>
                  <a:schemeClr val="hlink"/>
                </a:solidFill>
                <a:latin typeface="Courier New" pitchFamily="49" charset="0"/>
              </a:rPr>
              <a:t>add + </a:t>
            </a:r>
            <a:r>
              <a:rPr lang="en-US" b="1" dirty="0" err="1" smtClean="0">
                <a:solidFill>
                  <a:schemeClr val="hlink"/>
                </a:solidFill>
                <a:latin typeface="Courier New" pitchFamily="49" charset="0"/>
              </a:rPr>
              <a:t>aug</a:t>
            </a:r>
            <a:r>
              <a:rPr lang="en-US" b="1" dirty="0" smtClean="0">
                <a:latin typeface="Courier New" pitchFamily="49" charset="0"/>
              </a:rPr>
              <a:t>;</a:t>
            </a:r>
            <a:endParaRPr lang="en-US" b="1" dirty="0">
              <a:latin typeface="Courier New" pitchFamily="49" charset="0"/>
            </a:endParaRPr>
          </a:p>
        </p:txBody>
      </p:sp>
      <p:sp>
        <p:nvSpPr>
          <p:cNvPr id="648196" name="Text Box 4"/>
          <p:cNvSpPr txBox="1">
            <a:spLocks noChangeArrowheads="1"/>
          </p:cNvSpPr>
          <p:nvPr/>
        </p:nvSpPr>
        <p:spPr bwMode="auto">
          <a:xfrm>
            <a:off x="457200" y="4114800"/>
            <a:ext cx="8229600" cy="1187450"/>
          </a:xfrm>
          <a:prstGeom prst="rect">
            <a:avLst/>
          </a:prstGeom>
          <a:noFill/>
          <a:ln w="9525">
            <a:noFill/>
            <a:miter lim="800000"/>
            <a:headEnd/>
            <a:tailEnd/>
          </a:ln>
          <a:effectLst/>
        </p:spPr>
        <p:txBody>
          <a:bodyPr>
            <a:spAutoFit/>
          </a:bodyPr>
          <a:lstStyle/>
          <a:p>
            <a:pPr algn="l"/>
            <a:r>
              <a:rPr lang="en-US" sz="2400"/>
              <a:t>Notice that</a:t>
            </a:r>
            <a:r>
              <a:rPr lang="en-US" sz="2400">
                <a:latin typeface="Tahoma" pitchFamily="34" charset="0"/>
              </a:rPr>
              <a:t>  </a:t>
            </a:r>
            <a:r>
              <a:rPr lang="en-US" sz="2400" b="1">
                <a:latin typeface="Courier New" pitchFamily="49" charset="0"/>
              </a:rPr>
              <a:t>sum </a:t>
            </a:r>
            <a:r>
              <a:rPr lang="en-US" sz="2400">
                <a:latin typeface="Tahoma" pitchFamily="34" charset="0"/>
              </a:rPr>
              <a:t> </a:t>
            </a:r>
            <a:r>
              <a:rPr lang="en-US" sz="2400"/>
              <a:t>is actually the sum of two constants, so the compiler can precalculate it, eliminating the addition that otherwise would be performed at runtime.</a:t>
            </a:r>
          </a:p>
        </p:txBody>
      </p:sp>
      <p:sp>
        <p:nvSpPr>
          <p:cNvPr id="648197" name="Rectangle 5"/>
          <p:cNvSpPr>
            <a:spLocks noChangeArrowheads="1"/>
          </p:cNvSpPr>
          <p:nvPr/>
        </p:nvSpPr>
        <p:spPr bwMode="auto">
          <a:xfrm>
            <a:off x="4876800" y="2209800"/>
            <a:ext cx="3657600" cy="1676400"/>
          </a:xfrm>
          <a:prstGeom prst="rect">
            <a:avLst/>
          </a:prstGeom>
          <a:noFill/>
          <a:ln w="9525">
            <a:noFill/>
            <a:miter lim="800000"/>
            <a:headEnd/>
            <a:tailEnd/>
          </a:ln>
          <a:effectLst/>
        </p:spPr>
        <p:txBody>
          <a:bodyPr/>
          <a:lstStyle/>
          <a:p>
            <a:pPr marL="342900" indent="-342900" algn="l">
              <a:spcBef>
                <a:spcPct val="20000"/>
              </a:spcBef>
              <a:buClr>
                <a:schemeClr val="folHlink"/>
              </a:buClr>
              <a:buSzPct val="60000"/>
              <a:buFont typeface="Wingdings" pitchFamily="2" charset="2"/>
              <a:buNone/>
            </a:pPr>
            <a:r>
              <a:rPr lang="en-US" sz="2800" b="1" dirty="0">
                <a:latin typeface="Courier New" pitchFamily="49" charset="0"/>
              </a:rPr>
              <a:t>sum =</a:t>
            </a:r>
            <a:r>
              <a:rPr lang="en-US" sz="2800" b="1" dirty="0">
                <a:solidFill>
                  <a:srgbClr val="000099"/>
                </a:solidFill>
                <a:latin typeface="Courier New" pitchFamily="49" charset="0"/>
              </a:rPr>
              <a:t> </a:t>
            </a:r>
            <a:r>
              <a:rPr lang="en-US" sz="2800" b="1" dirty="0" smtClean="0">
                <a:solidFill>
                  <a:schemeClr val="folHlink"/>
                </a:solidFill>
                <a:latin typeface="Courier New" pitchFamily="49" charset="0"/>
              </a:rPr>
              <a:t>300;</a:t>
            </a:r>
            <a:endParaRPr lang="en-US" sz="2800" b="1" dirty="0">
              <a:solidFill>
                <a:schemeClr val="folHlink"/>
              </a:solidFill>
              <a:latin typeface="Courier New" pitchFamily="49" charset="0"/>
            </a:endParaRPr>
          </a:p>
        </p:txBody>
      </p:sp>
      <p:sp>
        <p:nvSpPr>
          <p:cNvPr id="648198" name="Text Box 6"/>
          <p:cNvSpPr txBox="1">
            <a:spLocks noChangeArrowheads="1"/>
          </p:cNvSpPr>
          <p:nvPr/>
        </p:nvSpPr>
        <p:spPr bwMode="auto">
          <a:xfrm>
            <a:off x="1236663" y="1438275"/>
            <a:ext cx="1189037" cy="519113"/>
          </a:xfrm>
          <a:prstGeom prst="rect">
            <a:avLst/>
          </a:prstGeom>
          <a:noFill/>
          <a:ln w="9525">
            <a:noFill/>
            <a:miter lim="800000"/>
            <a:headEnd/>
            <a:tailEnd/>
          </a:ln>
          <a:effectLst/>
        </p:spPr>
        <p:txBody>
          <a:bodyPr wrap="none">
            <a:spAutoFit/>
          </a:bodyPr>
          <a:lstStyle/>
          <a:p>
            <a:r>
              <a:rPr lang="en-US" sz="2800" b="1" u="sng">
                <a:solidFill>
                  <a:schemeClr val="hlink"/>
                </a:solidFill>
              </a:rPr>
              <a:t>Before</a:t>
            </a:r>
          </a:p>
        </p:txBody>
      </p:sp>
      <p:sp>
        <p:nvSpPr>
          <p:cNvPr id="648199" name="Text Box 7"/>
          <p:cNvSpPr txBox="1">
            <a:spLocks noChangeArrowheads="1"/>
          </p:cNvSpPr>
          <p:nvPr/>
        </p:nvSpPr>
        <p:spPr bwMode="auto">
          <a:xfrm>
            <a:off x="5289550" y="1430338"/>
            <a:ext cx="993775" cy="519112"/>
          </a:xfrm>
          <a:prstGeom prst="rect">
            <a:avLst/>
          </a:prstGeom>
          <a:noFill/>
          <a:ln w="9525">
            <a:noFill/>
            <a:miter lim="800000"/>
            <a:headEnd/>
            <a:tailEnd/>
          </a:ln>
          <a:effectLst/>
        </p:spPr>
        <p:txBody>
          <a:bodyPr wrap="none">
            <a:spAutoFit/>
          </a:bodyPr>
          <a:lstStyle/>
          <a:p>
            <a:r>
              <a:rPr lang="en-US" sz="2800" b="1" u="sng">
                <a:solidFill>
                  <a:schemeClr val="folHlink"/>
                </a:solidFill>
              </a:rPr>
              <a:t>After</a:t>
            </a:r>
          </a:p>
        </p:txBody>
      </p:sp>
    </p:spTree>
    <p:custDataLst>
      <p:tags r:id="rId1"/>
    </p:custDataLst>
    <p:extLst>
      <p:ext uri="{BB962C8B-B14F-4D97-AF65-F5344CB8AC3E}">
        <p14:creationId xmlns:p14="http://schemas.microsoft.com/office/powerpoint/2010/main" val="301569965"/>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ooter Placeholder 3"/>
          <p:cNvSpPr>
            <a:spLocks noGrp="1"/>
          </p:cNvSpPr>
          <p:nvPr>
            <p:ph type="ftr" sz="quarter" idx="10"/>
          </p:nvPr>
        </p:nvSpPr>
        <p:spPr/>
        <p:txBody>
          <a:bodyPr/>
          <a:lstStyle/>
          <a:p>
            <a:r>
              <a:rPr lang="en-US" dirty="0" smtClean="0"/>
              <a:t>Supercomputing in Plain </a:t>
            </a:r>
            <a:r>
              <a:rPr lang="en-US" dirty="0" smtClean="0"/>
              <a:t>English: Compilers</a:t>
            </a:r>
            <a:endParaRPr lang="en-US" dirty="0"/>
          </a:p>
          <a:p>
            <a:r>
              <a:rPr lang="en-US" dirty="0" smtClean="0"/>
              <a:t>Tue </a:t>
            </a:r>
            <a:r>
              <a:rPr lang="en-US" dirty="0" smtClean="0"/>
              <a:t>Feb 12 2013</a:t>
            </a:r>
            <a:endParaRPr lang="en-US" dirty="0"/>
          </a:p>
        </p:txBody>
      </p:sp>
      <p:sp>
        <p:nvSpPr>
          <p:cNvPr id="9" name="Slide Number Placeholder 4"/>
          <p:cNvSpPr>
            <a:spLocks noGrp="1"/>
          </p:cNvSpPr>
          <p:nvPr>
            <p:ph type="sldNum" sz="quarter" idx="11"/>
          </p:nvPr>
        </p:nvSpPr>
        <p:spPr/>
        <p:txBody>
          <a:bodyPr/>
          <a:lstStyle/>
          <a:p>
            <a:fld id="{F62192C9-79C1-495F-B954-87E20E2F97BC}" type="slidenum">
              <a:rPr lang="en-US"/>
              <a:pPr/>
              <a:t>52</a:t>
            </a:fld>
            <a:endParaRPr lang="en-US"/>
          </a:p>
        </p:txBody>
      </p:sp>
      <p:sp>
        <p:nvSpPr>
          <p:cNvPr id="649218" name="Rectangle 2"/>
          <p:cNvSpPr>
            <a:spLocks noGrp="1" noChangeArrowheads="1"/>
          </p:cNvSpPr>
          <p:nvPr>
            <p:ph type="title"/>
          </p:nvPr>
        </p:nvSpPr>
        <p:spPr/>
        <p:txBody>
          <a:bodyPr/>
          <a:lstStyle/>
          <a:p>
            <a:r>
              <a:rPr lang="en-US"/>
              <a:t>Dead Code Removal (F90)</a:t>
            </a:r>
          </a:p>
        </p:txBody>
      </p:sp>
      <p:sp>
        <p:nvSpPr>
          <p:cNvPr id="649219" name="Rectangle 3"/>
          <p:cNvSpPr>
            <a:spLocks noGrp="1" noChangeArrowheads="1"/>
          </p:cNvSpPr>
          <p:nvPr>
            <p:ph type="body" idx="1"/>
          </p:nvPr>
        </p:nvSpPr>
        <p:spPr>
          <a:xfrm>
            <a:off x="381000" y="1828800"/>
            <a:ext cx="4191000" cy="1981200"/>
          </a:xfrm>
        </p:spPr>
        <p:txBody>
          <a:bodyPr/>
          <a:lstStyle/>
          <a:p>
            <a:pPr>
              <a:buFont typeface="Wingdings" pitchFamily="2" charset="2"/>
              <a:buNone/>
            </a:pPr>
            <a:r>
              <a:rPr lang="en-US" b="1">
                <a:latin typeface="Courier New" pitchFamily="49" charset="0"/>
              </a:rPr>
              <a:t>var = 5</a:t>
            </a:r>
          </a:p>
          <a:p>
            <a:pPr>
              <a:lnSpc>
                <a:spcPct val="90000"/>
              </a:lnSpc>
              <a:buFont typeface="Wingdings" pitchFamily="2" charset="2"/>
              <a:buNone/>
            </a:pPr>
            <a:r>
              <a:rPr lang="en-US" b="1">
                <a:latin typeface="Courier New" pitchFamily="49" charset="0"/>
              </a:rPr>
              <a:t>PRINT *, var</a:t>
            </a:r>
          </a:p>
          <a:p>
            <a:pPr>
              <a:lnSpc>
                <a:spcPct val="80000"/>
              </a:lnSpc>
              <a:buFont typeface="Wingdings" pitchFamily="2" charset="2"/>
              <a:buNone/>
            </a:pPr>
            <a:r>
              <a:rPr lang="en-US" b="1">
                <a:latin typeface="Courier New" pitchFamily="49" charset="0"/>
              </a:rPr>
              <a:t>STOP</a:t>
            </a:r>
          </a:p>
          <a:p>
            <a:pPr>
              <a:lnSpc>
                <a:spcPct val="80000"/>
              </a:lnSpc>
              <a:buFont typeface="Wingdings" pitchFamily="2" charset="2"/>
              <a:buNone/>
            </a:pPr>
            <a:r>
              <a:rPr lang="en-US" b="1">
                <a:solidFill>
                  <a:schemeClr val="hlink"/>
                </a:solidFill>
                <a:latin typeface="Courier New" pitchFamily="49" charset="0"/>
              </a:rPr>
              <a:t>PRINT *, var * 2</a:t>
            </a:r>
          </a:p>
        </p:txBody>
      </p:sp>
      <p:sp>
        <p:nvSpPr>
          <p:cNvPr id="649220" name="Text Box 4"/>
          <p:cNvSpPr txBox="1">
            <a:spLocks noChangeArrowheads="1"/>
          </p:cNvSpPr>
          <p:nvPr/>
        </p:nvSpPr>
        <p:spPr bwMode="auto">
          <a:xfrm>
            <a:off x="685800" y="3505200"/>
            <a:ext cx="7483475" cy="822325"/>
          </a:xfrm>
          <a:prstGeom prst="rect">
            <a:avLst/>
          </a:prstGeom>
          <a:noFill/>
          <a:ln w="9525">
            <a:noFill/>
            <a:miter lim="800000"/>
            <a:headEnd/>
            <a:tailEnd/>
          </a:ln>
          <a:effectLst/>
        </p:spPr>
        <p:txBody>
          <a:bodyPr>
            <a:spAutoFit/>
          </a:bodyPr>
          <a:lstStyle/>
          <a:p>
            <a:pPr algn="l"/>
            <a:r>
              <a:rPr lang="en-US" sz="2400"/>
              <a:t>Since the last statement never executes, the compiler can eliminate it.</a:t>
            </a:r>
          </a:p>
        </p:txBody>
      </p:sp>
      <p:sp>
        <p:nvSpPr>
          <p:cNvPr id="649221" name="Rectangle 5"/>
          <p:cNvSpPr>
            <a:spLocks noChangeArrowheads="1"/>
          </p:cNvSpPr>
          <p:nvPr/>
        </p:nvSpPr>
        <p:spPr bwMode="auto">
          <a:xfrm>
            <a:off x="4724400" y="1828800"/>
            <a:ext cx="3810000" cy="1600200"/>
          </a:xfrm>
          <a:prstGeom prst="rect">
            <a:avLst/>
          </a:prstGeom>
          <a:noFill/>
          <a:ln w="9525">
            <a:noFill/>
            <a:miter lim="800000"/>
            <a:headEnd/>
            <a:tailEnd/>
          </a:ln>
          <a:effectLst/>
        </p:spPr>
        <p:txBody>
          <a:bodyPr/>
          <a:lstStyle/>
          <a:p>
            <a:pPr marL="342900" indent="-342900" algn="l">
              <a:spcBef>
                <a:spcPct val="20000"/>
              </a:spcBef>
              <a:buClr>
                <a:schemeClr val="folHlink"/>
              </a:buClr>
              <a:buSzPct val="60000"/>
              <a:buFont typeface="Wingdings" pitchFamily="2" charset="2"/>
              <a:buNone/>
            </a:pPr>
            <a:r>
              <a:rPr lang="en-US" sz="2400" b="1">
                <a:latin typeface="Courier New" pitchFamily="49" charset="0"/>
              </a:rPr>
              <a:t>var = 5</a:t>
            </a:r>
          </a:p>
          <a:p>
            <a:pPr marL="342900" indent="-342900" algn="l">
              <a:lnSpc>
                <a:spcPct val="90000"/>
              </a:lnSpc>
              <a:spcBef>
                <a:spcPct val="20000"/>
              </a:spcBef>
              <a:buClr>
                <a:schemeClr val="folHlink"/>
              </a:buClr>
              <a:buSzPct val="60000"/>
              <a:buFont typeface="Wingdings" pitchFamily="2" charset="2"/>
              <a:buNone/>
            </a:pPr>
            <a:r>
              <a:rPr lang="en-US" sz="2400" b="1">
                <a:latin typeface="Courier New" pitchFamily="49" charset="0"/>
              </a:rPr>
              <a:t>PRINT *, var</a:t>
            </a:r>
          </a:p>
          <a:p>
            <a:pPr marL="342900" indent="-342900" algn="l">
              <a:lnSpc>
                <a:spcPct val="80000"/>
              </a:lnSpc>
              <a:spcBef>
                <a:spcPct val="20000"/>
              </a:spcBef>
              <a:buClr>
                <a:schemeClr val="folHlink"/>
              </a:buClr>
              <a:buSzPct val="60000"/>
              <a:buFont typeface="Wingdings" pitchFamily="2" charset="2"/>
              <a:buNone/>
            </a:pPr>
            <a:r>
              <a:rPr lang="en-US" sz="2400" b="1">
                <a:latin typeface="Courier New" pitchFamily="49" charset="0"/>
              </a:rPr>
              <a:t>STOP</a:t>
            </a:r>
          </a:p>
        </p:txBody>
      </p:sp>
      <p:sp>
        <p:nvSpPr>
          <p:cNvPr id="649222" name="Text Box 6"/>
          <p:cNvSpPr txBox="1">
            <a:spLocks noChangeArrowheads="1"/>
          </p:cNvSpPr>
          <p:nvPr/>
        </p:nvSpPr>
        <p:spPr bwMode="auto">
          <a:xfrm>
            <a:off x="1603375" y="1354138"/>
            <a:ext cx="1189038" cy="519112"/>
          </a:xfrm>
          <a:prstGeom prst="rect">
            <a:avLst/>
          </a:prstGeom>
          <a:noFill/>
          <a:ln w="9525">
            <a:noFill/>
            <a:miter lim="800000"/>
            <a:headEnd/>
            <a:tailEnd/>
          </a:ln>
          <a:effectLst/>
        </p:spPr>
        <p:txBody>
          <a:bodyPr wrap="none">
            <a:spAutoFit/>
          </a:bodyPr>
          <a:lstStyle/>
          <a:p>
            <a:r>
              <a:rPr lang="en-US" sz="2800" b="1" u="sng">
                <a:solidFill>
                  <a:schemeClr val="hlink"/>
                </a:solidFill>
              </a:rPr>
              <a:t>Before</a:t>
            </a:r>
          </a:p>
        </p:txBody>
      </p:sp>
      <p:sp>
        <p:nvSpPr>
          <p:cNvPr id="649223" name="Text Box 7"/>
          <p:cNvSpPr txBox="1">
            <a:spLocks noChangeArrowheads="1"/>
          </p:cNvSpPr>
          <p:nvPr/>
        </p:nvSpPr>
        <p:spPr bwMode="auto">
          <a:xfrm>
            <a:off x="5178425" y="1354138"/>
            <a:ext cx="993775" cy="519112"/>
          </a:xfrm>
          <a:prstGeom prst="rect">
            <a:avLst/>
          </a:prstGeom>
          <a:noFill/>
          <a:ln w="9525">
            <a:noFill/>
            <a:miter lim="800000"/>
            <a:headEnd/>
            <a:tailEnd/>
          </a:ln>
          <a:effectLst/>
        </p:spPr>
        <p:txBody>
          <a:bodyPr wrap="none">
            <a:spAutoFit/>
          </a:bodyPr>
          <a:lstStyle/>
          <a:p>
            <a:r>
              <a:rPr lang="en-US" sz="2800" b="1" u="sng">
                <a:solidFill>
                  <a:schemeClr val="folHlink"/>
                </a:solidFill>
              </a:rPr>
              <a:t>After</a:t>
            </a:r>
          </a:p>
        </p:txBody>
      </p:sp>
    </p:spTree>
    <p:custDataLst>
      <p:tags r:id="rId1"/>
    </p:custDataLst>
    <p:extLst>
      <p:ext uri="{BB962C8B-B14F-4D97-AF65-F5344CB8AC3E}">
        <p14:creationId xmlns:p14="http://schemas.microsoft.com/office/powerpoint/2010/main" val="3269604427"/>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ooter Placeholder 3"/>
          <p:cNvSpPr>
            <a:spLocks noGrp="1"/>
          </p:cNvSpPr>
          <p:nvPr>
            <p:ph type="ftr" sz="quarter" idx="10"/>
          </p:nvPr>
        </p:nvSpPr>
        <p:spPr/>
        <p:txBody>
          <a:bodyPr/>
          <a:lstStyle/>
          <a:p>
            <a:r>
              <a:rPr lang="en-US" dirty="0" smtClean="0"/>
              <a:t>Supercomputing in Plain </a:t>
            </a:r>
            <a:r>
              <a:rPr lang="en-US" dirty="0" smtClean="0"/>
              <a:t>English: Compilers</a:t>
            </a:r>
            <a:endParaRPr lang="en-US" dirty="0"/>
          </a:p>
          <a:p>
            <a:r>
              <a:rPr lang="en-US" dirty="0" smtClean="0"/>
              <a:t>Tue </a:t>
            </a:r>
            <a:r>
              <a:rPr lang="en-US" dirty="0" smtClean="0"/>
              <a:t>Feb 12 2013</a:t>
            </a:r>
            <a:endParaRPr lang="en-US" dirty="0"/>
          </a:p>
        </p:txBody>
      </p:sp>
      <p:sp>
        <p:nvSpPr>
          <p:cNvPr id="9" name="Slide Number Placeholder 4"/>
          <p:cNvSpPr>
            <a:spLocks noGrp="1"/>
          </p:cNvSpPr>
          <p:nvPr>
            <p:ph type="sldNum" sz="quarter" idx="11"/>
          </p:nvPr>
        </p:nvSpPr>
        <p:spPr/>
        <p:txBody>
          <a:bodyPr/>
          <a:lstStyle/>
          <a:p>
            <a:fld id="{8BD773DF-7786-4AB7-910C-2E334B438B55}" type="slidenum">
              <a:rPr lang="en-US"/>
              <a:pPr/>
              <a:t>53</a:t>
            </a:fld>
            <a:endParaRPr lang="en-US"/>
          </a:p>
        </p:txBody>
      </p:sp>
      <p:sp>
        <p:nvSpPr>
          <p:cNvPr id="650242" name="Rectangle 2"/>
          <p:cNvSpPr>
            <a:spLocks noGrp="1" noChangeArrowheads="1"/>
          </p:cNvSpPr>
          <p:nvPr>
            <p:ph type="title"/>
          </p:nvPr>
        </p:nvSpPr>
        <p:spPr/>
        <p:txBody>
          <a:bodyPr/>
          <a:lstStyle/>
          <a:p>
            <a:r>
              <a:rPr lang="en-US"/>
              <a:t>Dead Code Removal (C)</a:t>
            </a:r>
          </a:p>
        </p:txBody>
      </p:sp>
      <p:sp>
        <p:nvSpPr>
          <p:cNvPr id="650243" name="Rectangle 3"/>
          <p:cNvSpPr>
            <a:spLocks noGrp="1" noChangeArrowheads="1"/>
          </p:cNvSpPr>
          <p:nvPr>
            <p:ph type="body" idx="1"/>
          </p:nvPr>
        </p:nvSpPr>
        <p:spPr>
          <a:xfrm>
            <a:off x="381000" y="1828800"/>
            <a:ext cx="4419600" cy="1981200"/>
          </a:xfrm>
        </p:spPr>
        <p:txBody>
          <a:bodyPr/>
          <a:lstStyle/>
          <a:p>
            <a:pPr>
              <a:lnSpc>
                <a:spcPct val="90000"/>
              </a:lnSpc>
              <a:buFont typeface="Wingdings" pitchFamily="2" charset="2"/>
              <a:buNone/>
            </a:pPr>
            <a:r>
              <a:rPr lang="en-US" b="1">
                <a:latin typeface="Courier New" pitchFamily="49" charset="0"/>
              </a:rPr>
              <a:t>var = 5;</a:t>
            </a:r>
          </a:p>
          <a:p>
            <a:pPr>
              <a:lnSpc>
                <a:spcPct val="90000"/>
              </a:lnSpc>
              <a:buFont typeface="Wingdings" pitchFamily="2" charset="2"/>
              <a:buNone/>
            </a:pPr>
            <a:r>
              <a:rPr lang="en-US" b="1">
                <a:solidFill>
                  <a:schemeClr val="hlink"/>
                </a:solidFill>
                <a:latin typeface="Courier New" pitchFamily="49" charset="0"/>
              </a:rPr>
              <a:t>printf(</a:t>
            </a:r>
            <a:r>
              <a:rPr lang="en-US">
                <a:solidFill>
                  <a:schemeClr val="hlink"/>
                </a:solidFill>
                <a:latin typeface="Courier New" pitchFamily="49" charset="0"/>
              </a:rPr>
              <a:t>"</a:t>
            </a:r>
            <a:r>
              <a:rPr lang="en-US" b="1">
                <a:solidFill>
                  <a:schemeClr val="hlink"/>
                </a:solidFill>
                <a:latin typeface="Courier New" pitchFamily="49" charset="0"/>
              </a:rPr>
              <a:t>%d", var);</a:t>
            </a:r>
          </a:p>
          <a:p>
            <a:pPr>
              <a:lnSpc>
                <a:spcPct val="80000"/>
              </a:lnSpc>
              <a:buFont typeface="Wingdings" pitchFamily="2" charset="2"/>
              <a:buNone/>
            </a:pPr>
            <a:r>
              <a:rPr lang="en-US" b="1">
                <a:latin typeface="Courier New" pitchFamily="49" charset="0"/>
              </a:rPr>
              <a:t>exit(-1);</a:t>
            </a:r>
          </a:p>
          <a:p>
            <a:pPr>
              <a:lnSpc>
                <a:spcPct val="80000"/>
              </a:lnSpc>
              <a:buFont typeface="Wingdings" pitchFamily="2" charset="2"/>
              <a:buNone/>
            </a:pPr>
            <a:r>
              <a:rPr lang="en-US" b="1">
                <a:solidFill>
                  <a:schemeClr val="hlink"/>
                </a:solidFill>
                <a:latin typeface="Courier New" pitchFamily="49" charset="0"/>
              </a:rPr>
              <a:t>printf("%d", var * 2);</a:t>
            </a:r>
          </a:p>
        </p:txBody>
      </p:sp>
      <p:sp>
        <p:nvSpPr>
          <p:cNvPr id="650244" name="Text Box 4"/>
          <p:cNvSpPr txBox="1">
            <a:spLocks noChangeArrowheads="1"/>
          </p:cNvSpPr>
          <p:nvPr/>
        </p:nvSpPr>
        <p:spPr bwMode="auto">
          <a:xfrm>
            <a:off x="685800" y="3505200"/>
            <a:ext cx="7483475" cy="822325"/>
          </a:xfrm>
          <a:prstGeom prst="rect">
            <a:avLst/>
          </a:prstGeom>
          <a:noFill/>
          <a:ln w="9525">
            <a:noFill/>
            <a:miter lim="800000"/>
            <a:headEnd/>
            <a:tailEnd/>
          </a:ln>
          <a:effectLst/>
        </p:spPr>
        <p:txBody>
          <a:bodyPr>
            <a:spAutoFit/>
          </a:bodyPr>
          <a:lstStyle/>
          <a:p>
            <a:pPr algn="l"/>
            <a:r>
              <a:rPr lang="en-US" sz="2400"/>
              <a:t>Since the last statement never executes, the compiler can eliminate it.</a:t>
            </a:r>
          </a:p>
        </p:txBody>
      </p:sp>
      <p:sp>
        <p:nvSpPr>
          <p:cNvPr id="650245" name="Rectangle 5"/>
          <p:cNvSpPr>
            <a:spLocks noChangeArrowheads="1"/>
          </p:cNvSpPr>
          <p:nvPr/>
        </p:nvSpPr>
        <p:spPr bwMode="auto">
          <a:xfrm>
            <a:off x="4724400" y="1828800"/>
            <a:ext cx="3810000" cy="1600200"/>
          </a:xfrm>
          <a:prstGeom prst="rect">
            <a:avLst/>
          </a:prstGeom>
          <a:noFill/>
          <a:ln w="9525">
            <a:noFill/>
            <a:miter lim="800000"/>
            <a:headEnd/>
            <a:tailEnd/>
          </a:ln>
          <a:effectLst/>
        </p:spPr>
        <p:txBody>
          <a:bodyPr/>
          <a:lstStyle/>
          <a:p>
            <a:pPr marL="342900" indent="-342900" algn="l">
              <a:spcBef>
                <a:spcPct val="20000"/>
              </a:spcBef>
              <a:buClr>
                <a:schemeClr val="folHlink"/>
              </a:buClr>
              <a:buSzPct val="60000"/>
              <a:buFont typeface="Wingdings" pitchFamily="2" charset="2"/>
              <a:buNone/>
            </a:pPr>
            <a:r>
              <a:rPr lang="en-US" sz="2400" b="1">
                <a:latin typeface="Courier New" pitchFamily="49" charset="0"/>
              </a:rPr>
              <a:t>var = 5;</a:t>
            </a:r>
          </a:p>
          <a:p>
            <a:pPr marL="342900" indent="-342900" algn="l">
              <a:lnSpc>
                <a:spcPct val="90000"/>
              </a:lnSpc>
              <a:spcBef>
                <a:spcPct val="20000"/>
              </a:spcBef>
              <a:buClr>
                <a:schemeClr val="folHlink"/>
              </a:buClr>
              <a:buSzPct val="60000"/>
              <a:buFont typeface="Wingdings" pitchFamily="2" charset="2"/>
              <a:buNone/>
            </a:pPr>
            <a:r>
              <a:rPr lang="en-US" sz="2400" b="1">
                <a:solidFill>
                  <a:schemeClr val="hlink"/>
                </a:solidFill>
                <a:latin typeface="Courier New" pitchFamily="49" charset="0"/>
              </a:rPr>
              <a:t>printf("%d", var);</a:t>
            </a:r>
          </a:p>
          <a:p>
            <a:pPr marL="342900" indent="-342900" algn="l">
              <a:lnSpc>
                <a:spcPct val="80000"/>
              </a:lnSpc>
              <a:spcBef>
                <a:spcPct val="20000"/>
              </a:spcBef>
              <a:buClr>
                <a:schemeClr val="folHlink"/>
              </a:buClr>
              <a:buSzPct val="60000"/>
              <a:buFont typeface="Wingdings" pitchFamily="2" charset="2"/>
              <a:buNone/>
            </a:pPr>
            <a:r>
              <a:rPr lang="en-US" sz="2400" b="1">
                <a:latin typeface="Courier New" pitchFamily="49" charset="0"/>
              </a:rPr>
              <a:t>exit(-1);</a:t>
            </a:r>
          </a:p>
        </p:txBody>
      </p:sp>
      <p:sp>
        <p:nvSpPr>
          <p:cNvPr id="650246" name="Text Box 6"/>
          <p:cNvSpPr txBox="1">
            <a:spLocks noChangeArrowheads="1"/>
          </p:cNvSpPr>
          <p:nvPr/>
        </p:nvSpPr>
        <p:spPr bwMode="auto">
          <a:xfrm>
            <a:off x="1603375" y="1354138"/>
            <a:ext cx="1189038" cy="519112"/>
          </a:xfrm>
          <a:prstGeom prst="rect">
            <a:avLst/>
          </a:prstGeom>
          <a:noFill/>
          <a:ln w="9525">
            <a:noFill/>
            <a:miter lim="800000"/>
            <a:headEnd/>
            <a:tailEnd/>
          </a:ln>
          <a:effectLst/>
        </p:spPr>
        <p:txBody>
          <a:bodyPr wrap="none">
            <a:spAutoFit/>
          </a:bodyPr>
          <a:lstStyle/>
          <a:p>
            <a:r>
              <a:rPr lang="en-US" sz="2800" b="1" u="sng">
                <a:solidFill>
                  <a:schemeClr val="hlink"/>
                </a:solidFill>
              </a:rPr>
              <a:t>Before</a:t>
            </a:r>
          </a:p>
        </p:txBody>
      </p:sp>
      <p:sp>
        <p:nvSpPr>
          <p:cNvPr id="650247" name="Text Box 7"/>
          <p:cNvSpPr txBox="1">
            <a:spLocks noChangeArrowheads="1"/>
          </p:cNvSpPr>
          <p:nvPr/>
        </p:nvSpPr>
        <p:spPr bwMode="auto">
          <a:xfrm>
            <a:off x="5178425" y="1354138"/>
            <a:ext cx="993775" cy="519112"/>
          </a:xfrm>
          <a:prstGeom prst="rect">
            <a:avLst/>
          </a:prstGeom>
          <a:noFill/>
          <a:ln w="9525">
            <a:noFill/>
            <a:miter lim="800000"/>
            <a:headEnd/>
            <a:tailEnd/>
          </a:ln>
          <a:effectLst/>
        </p:spPr>
        <p:txBody>
          <a:bodyPr wrap="none">
            <a:spAutoFit/>
          </a:bodyPr>
          <a:lstStyle/>
          <a:p>
            <a:r>
              <a:rPr lang="en-US" sz="2800" b="1" u="sng">
                <a:solidFill>
                  <a:schemeClr val="folHlink"/>
                </a:solidFill>
              </a:rPr>
              <a:t>After</a:t>
            </a:r>
          </a:p>
        </p:txBody>
      </p:sp>
    </p:spTree>
    <p:custDataLst>
      <p:tags r:id="rId1"/>
    </p:custDataLst>
    <p:extLst>
      <p:ext uri="{BB962C8B-B14F-4D97-AF65-F5344CB8AC3E}">
        <p14:creationId xmlns:p14="http://schemas.microsoft.com/office/powerpoint/2010/main" val="2339123498"/>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ooter Placeholder 3"/>
          <p:cNvSpPr>
            <a:spLocks noGrp="1"/>
          </p:cNvSpPr>
          <p:nvPr>
            <p:ph type="ftr" sz="quarter" idx="10"/>
          </p:nvPr>
        </p:nvSpPr>
        <p:spPr/>
        <p:txBody>
          <a:bodyPr/>
          <a:lstStyle/>
          <a:p>
            <a:r>
              <a:rPr lang="en-US" dirty="0" smtClean="0"/>
              <a:t>Supercomputing in Plain </a:t>
            </a:r>
            <a:r>
              <a:rPr lang="en-US" dirty="0" smtClean="0"/>
              <a:t>English: Compilers</a:t>
            </a:r>
            <a:endParaRPr lang="en-US" dirty="0"/>
          </a:p>
          <a:p>
            <a:r>
              <a:rPr lang="en-US" dirty="0" smtClean="0"/>
              <a:t>Tue </a:t>
            </a:r>
            <a:r>
              <a:rPr lang="en-US" dirty="0" smtClean="0"/>
              <a:t>Feb 12 2013</a:t>
            </a:r>
            <a:endParaRPr lang="en-US" dirty="0"/>
          </a:p>
        </p:txBody>
      </p:sp>
      <p:sp>
        <p:nvSpPr>
          <p:cNvPr id="9" name="Slide Number Placeholder 4"/>
          <p:cNvSpPr>
            <a:spLocks noGrp="1"/>
          </p:cNvSpPr>
          <p:nvPr>
            <p:ph type="sldNum" sz="quarter" idx="11"/>
          </p:nvPr>
        </p:nvSpPr>
        <p:spPr/>
        <p:txBody>
          <a:bodyPr/>
          <a:lstStyle/>
          <a:p>
            <a:fld id="{DAD588E4-E335-4FD2-8378-D0A1CF22B70C}" type="slidenum">
              <a:rPr lang="en-US"/>
              <a:pPr/>
              <a:t>54</a:t>
            </a:fld>
            <a:endParaRPr lang="en-US"/>
          </a:p>
        </p:txBody>
      </p:sp>
      <p:sp>
        <p:nvSpPr>
          <p:cNvPr id="651266" name="Rectangle 2"/>
          <p:cNvSpPr>
            <a:spLocks noGrp="1" noChangeArrowheads="1"/>
          </p:cNvSpPr>
          <p:nvPr>
            <p:ph type="title"/>
          </p:nvPr>
        </p:nvSpPr>
        <p:spPr/>
        <p:txBody>
          <a:bodyPr/>
          <a:lstStyle/>
          <a:p>
            <a:r>
              <a:rPr lang="en-US"/>
              <a:t>Strength Reduction (F90)</a:t>
            </a:r>
          </a:p>
        </p:txBody>
      </p:sp>
      <p:sp>
        <p:nvSpPr>
          <p:cNvPr id="651267" name="Rectangle 3"/>
          <p:cNvSpPr>
            <a:spLocks noGrp="1" noChangeArrowheads="1"/>
          </p:cNvSpPr>
          <p:nvPr>
            <p:ph type="body" idx="1"/>
          </p:nvPr>
        </p:nvSpPr>
        <p:spPr>
          <a:xfrm>
            <a:off x="609600" y="1981200"/>
            <a:ext cx="3263900" cy="1219200"/>
          </a:xfrm>
        </p:spPr>
        <p:txBody>
          <a:bodyPr/>
          <a:lstStyle/>
          <a:p>
            <a:pPr>
              <a:buFont typeface="Wingdings" pitchFamily="2" charset="2"/>
              <a:buNone/>
            </a:pPr>
            <a:r>
              <a:rPr lang="en-US" b="1">
                <a:latin typeface="Courier New" pitchFamily="49" charset="0"/>
              </a:rPr>
              <a:t>x = y</a:t>
            </a:r>
            <a:r>
              <a:rPr lang="en-US" b="1">
                <a:solidFill>
                  <a:srgbClr val="000099"/>
                </a:solidFill>
                <a:latin typeface="Courier New" pitchFamily="49" charset="0"/>
              </a:rPr>
              <a:t> </a:t>
            </a:r>
            <a:r>
              <a:rPr lang="en-US" b="1">
                <a:solidFill>
                  <a:schemeClr val="hlink"/>
                </a:solidFill>
                <a:latin typeface="Courier New" pitchFamily="49" charset="0"/>
              </a:rPr>
              <a:t>**</a:t>
            </a:r>
            <a:r>
              <a:rPr lang="en-US" b="1">
                <a:solidFill>
                  <a:srgbClr val="000099"/>
                </a:solidFill>
                <a:latin typeface="Courier New" pitchFamily="49" charset="0"/>
              </a:rPr>
              <a:t> </a:t>
            </a:r>
            <a:r>
              <a:rPr lang="en-US" b="1">
                <a:latin typeface="Courier New" pitchFamily="49" charset="0"/>
              </a:rPr>
              <a:t>2.0</a:t>
            </a:r>
          </a:p>
          <a:p>
            <a:pPr>
              <a:buFont typeface="Wingdings" pitchFamily="2" charset="2"/>
              <a:buNone/>
            </a:pPr>
            <a:r>
              <a:rPr lang="en-US" b="1">
                <a:latin typeface="Courier New" pitchFamily="49" charset="0"/>
              </a:rPr>
              <a:t>a = c</a:t>
            </a:r>
            <a:r>
              <a:rPr lang="en-US" b="1">
                <a:solidFill>
                  <a:srgbClr val="000099"/>
                </a:solidFill>
                <a:latin typeface="Courier New" pitchFamily="49" charset="0"/>
              </a:rPr>
              <a:t> </a:t>
            </a:r>
            <a:r>
              <a:rPr lang="en-US" b="1">
                <a:solidFill>
                  <a:schemeClr val="hlink"/>
                </a:solidFill>
                <a:latin typeface="Courier New" pitchFamily="49" charset="0"/>
              </a:rPr>
              <a:t>/</a:t>
            </a:r>
            <a:r>
              <a:rPr lang="en-US" b="1">
                <a:solidFill>
                  <a:srgbClr val="000099"/>
                </a:solidFill>
                <a:latin typeface="Courier New" pitchFamily="49" charset="0"/>
              </a:rPr>
              <a:t>  </a:t>
            </a:r>
            <a:r>
              <a:rPr lang="en-US" b="1">
                <a:latin typeface="Courier New" pitchFamily="49" charset="0"/>
              </a:rPr>
              <a:t>2.0</a:t>
            </a:r>
          </a:p>
        </p:txBody>
      </p:sp>
      <p:sp>
        <p:nvSpPr>
          <p:cNvPr id="651268" name="Rectangle 4"/>
          <p:cNvSpPr>
            <a:spLocks noChangeArrowheads="1"/>
          </p:cNvSpPr>
          <p:nvPr/>
        </p:nvSpPr>
        <p:spPr bwMode="auto">
          <a:xfrm>
            <a:off x="4876800" y="1981200"/>
            <a:ext cx="3200400" cy="1219200"/>
          </a:xfrm>
          <a:prstGeom prst="rect">
            <a:avLst/>
          </a:prstGeom>
          <a:noFill/>
          <a:ln w="9525">
            <a:noFill/>
            <a:miter lim="800000"/>
            <a:headEnd/>
            <a:tailEnd/>
          </a:ln>
          <a:effectLst/>
        </p:spPr>
        <p:txBody>
          <a:bodyPr/>
          <a:lstStyle/>
          <a:p>
            <a:pPr marL="342900" indent="-342900" algn="l">
              <a:spcBef>
                <a:spcPct val="20000"/>
              </a:spcBef>
              <a:buClr>
                <a:schemeClr val="folHlink"/>
              </a:buClr>
              <a:buSzPct val="60000"/>
              <a:buFont typeface="Wingdings" pitchFamily="2" charset="2"/>
              <a:buNone/>
            </a:pPr>
            <a:r>
              <a:rPr lang="en-US" sz="2800" b="1">
                <a:latin typeface="Courier New" pitchFamily="49" charset="0"/>
              </a:rPr>
              <a:t>x = y</a:t>
            </a:r>
            <a:r>
              <a:rPr lang="en-US" sz="2800" b="1">
                <a:solidFill>
                  <a:srgbClr val="000099"/>
                </a:solidFill>
                <a:latin typeface="Courier New" pitchFamily="49" charset="0"/>
              </a:rPr>
              <a:t> </a:t>
            </a:r>
            <a:r>
              <a:rPr lang="en-US" sz="2800" b="1">
                <a:solidFill>
                  <a:schemeClr val="folHlink"/>
                </a:solidFill>
                <a:latin typeface="Courier New" pitchFamily="49" charset="0"/>
              </a:rPr>
              <a:t>*</a:t>
            </a:r>
            <a:r>
              <a:rPr lang="en-US" sz="2800" b="1">
                <a:solidFill>
                  <a:srgbClr val="000099"/>
                </a:solidFill>
                <a:latin typeface="Courier New" pitchFamily="49" charset="0"/>
              </a:rPr>
              <a:t> </a:t>
            </a:r>
            <a:r>
              <a:rPr lang="en-US" sz="2800" b="1">
                <a:latin typeface="Courier New" pitchFamily="49" charset="0"/>
              </a:rPr>
              <a:t>y</a:t>
            </a:r>
          </a:p>
          <a:p>
            <a:pPr marL="342900" indent="-342900" algn="l">
              <a:spcBef>
                <a:spcPct val="20000"/>
              </a:spcBef>
              <a:buClr>
                <a:schemeClr val="folHlink"/>
              </a:buClr>
              <a:buSzPct val="60000"/>
              <a:buFont typeface="Wingdings" pitchFamily="2" charset="2"/>
              <a:buNone/>
            </a:pPr>
            <a:r>
              <a:rPr lang="en-US" sz="2800" b="1">
                <a:latin typeface="Courier New" pitchFamily="49" charset="0"/>
              </a:rPr>
              <a:t>a = c</a:t>
            </a:r>
            <a:r>
              <a:rPr lang="en-US" sz="2800" b="1">
                <a:solidFill>
                  <a:srgbClr val="000099"/>
                </a:solidFill>
                <a:latin typeface="Courier New" pitchFamily="49" charset="0"/>
              </a:rPr>
              <a:t> </a:t>
            </a:r>
            <a:r>
              <a:rPr lang="en-US" sz="2800" b="1">
                <a:solidFill>
                  <a:schemeClr val="folHlink"/>
                </a:solidFill>
                <a:latin typeface="Courier New" pitchFamily="49" charset="0"/>
              </a:rPr>
              <a:t>*</a:t>
            </a:r>
            <a:r>
              <a:rPr lang="en-US" sz="2800" b="1">
                <a:solidFill>
                  <a:srgbClr val="000099"/>
                </a:solidFill>
                <a:latin typeface="Courier New" pitchFamily="49" charset="0"/>
              </a:rPr>
              <a:t> </a:t>
            </a:r>
            <a:r>
              <a:rPr lang="en-US" sz="2800" b="1">
                <a:latin typeface="Courier New" pitchFamily="49" charset="0"/>
              </a:rPr>
              <a:t>0.5</a:t>
            </a:r>
          </a:p>
        </p:txBody>
      </p:sp>
      <p:sp>
        <p:nvSpPr>
          <p:cNvPr id="651269" name="Text Box 5"/>
          <p:cNvSpPr txBox="1">
            <a:spLocks noChangeArrowheads="1"/>
          </p:cNvSpPr>
          <p:nvPr/>
        </p:nvSpPr>
        <p:spPr bwMode="auto">
          <a:xfrm>
            <a:off x="1908175" y="1430338"/>
            <a:ext cx="1189038" cy="519112"/>
          </a:xfrm>
          <a:prstGeom prst="rect">
            <a:avLst/>
          </a:prstGeom>
          <a:noFill/>
          <a:ln w="9525">
            <a:noFill/>
            <a:miter lim="800000"/>
            <a:headEnd/>
            <a:tailEnd/>
          </a:ln>
          <a:effectLst/>
        </p:spPr>
        <p:txBody>
          <a:bodyPr wrap="none">
            <a:spAutoFit/>
          </a:bodyPr>
          <a:lstStyle/>
          <a:p>
            <a:r>
              <a:rPr lang="en-US" sz="2800" b="1" u="sng">
                <a:solidFill>
                  <a:schemeClr val="hlink"/>
                </a:solidFill>
              </a:rPr>
              <a:t>Before</a:t>
            </a:r>
          </a:p>
        </p:txBody>
      </p:sp>
      <p:sp>
        <p:nvSpPr>
          <p:cNvPr id="651270" name="Text Box 6"/>
          <p:cNvSpPr txBox="1">
            <a:spLocks noChangeArrowheads="1"/>
          </p:cNvSpPr>
          <p:nvPr/>
        </p:nvSpPr>
        <p:spPr bwMode="auto">
          <a:xfrm>
            <a:off x="5592763" y="1430338"/>
            <a:ext cx="993775" cy="519112"/>
          </a:xfrm>
          <a:prstGeom prst="rect">
            <a:avLst/>
          </a:prstGeom>
          <a:noFill/>
          <a:ln w="9525">
            <a:noFill/>
            <a:miter lim="800000"/>
            <a:headEnd/>
            <a:tailEnd/>
          </a:ln>
          <a:effectLst/>
        </p:spPr>
        <p:txBody>
          <a:bodyPr wrap="none">
            <a:spAutoFit/>
          </a:bodyPr>
          <a:lstStyle/>
          <a:p>
            <a:r>
              <a:rPr lang="en-US" sz="2800" b="1" u="sng">
                <a:solidFill>
                  <a:schemeClr val="folHlink"/>
                </a:solidFill>
              </a:rPr>
              <a:t>After</a:t>
            </a:r>
          </a:p>
        </p:txBody>
      </p:sp>
      <p:sp>
        <p:nvSpPr>
          <p:cNvPr id="651271" name="Text Box 7"/>
          <p:cNvSpPr txBox="1">
            <a:spLocks noChangeArrowheads="1"/>
          </p:cNvSpPr>
          <p:nvPr/>
        </p:nvSpPr>
        <p:spPr bwMode="auto">
          <a:xfrm>
            <a:off x="685800" y="2971800"/>
            <a:ext cx="7924800" cy="2308324"/>
          </a:xfrm>
          <a:prstGeom prst="rect">
            <a:avLst/>
          </a:prstGeom>
          <a:noFill/>
          <a:ln w="9525">
            <a:noFill/>
            <a:miter lim="800000"/>
            <a:headEnd/>
            <a:tailEnd/>
          </a:ln>
          <a:effectLst/>
        </p:spPr>
        <p:txBody>
          <a:bodyPr>
            <a:spAutoFit/>
          </a:bodyPr>
          <a:lstStyle/>
          <a:p>
            <a:pPr algn="l"/>
            <a:r>
              <a:rPr lang="en-US" sz="2400" dirty="0"/>
              <a:t>Raising one value to the power of another, or dividing, is more expensive than multiplying.  If the compiler can tell that the power is a small integer, or that the denominator is a constant, it’ll use multiplication instead</a:t>
            </a:r>
            <a:r>
              <a:rPr lang="en-US" sz="2400" dirty="0" smtClean="0"/>
              <a:t>.</a:t>
            </a:r>
          </a:p>
          <a:p>
            <a:pPr algn="l"/>
            <a:endParaRPr lang="en-US" sz="2400" dirty="0"/>
          </a:p>
          <a:p>
            <a:pPr algn="l"/>
            <a:r>
              <a:rPr lang="en-US" sz="2400" dirty="0"/>
              <a:t>Note: In Fortran, “</a:t>
            </a:r>
            <a:r>
              <a:rPr lang="en-US" sz="2400" b="1" dirty="0">
                <a:latin typeface="Courier New" pitchFamily="49" charset="0"/>
              </a:rPr>
              <a:t>y</a:t>
            </a:r>
            <a:r>
              <a:rPr lang="en-US" sz="2400" b="1" dirty="0">
                <a:solidFill>
                  <a:srgbClr val="000099"/>
                </a:solidFill>
                <a:latin typeface="Courier New" pitchFamily="49" charset="0"/>
              </a:rPr>
              <a:t> </a:t>
            </a:r>
            <a:r>
              <a:rPr lang="en-US" sz="2400" b="1" dirty="0">
                <a:solidFill>
                  <a:schemeClr val="hlink"/>
                </a:solidFill>
                <a:latin typeface="Courier New" pitchFamily="49" charset="0"/>
              </a:rPr>
              <a:t>**</a:t>
            </a:r>
            <a:r>
              <a:rPr lang="en-US" sz="2400" b="1" dirty="0">
                <a:solidFill>
                  <a:srgbClr val="000099"/>
                </a:solidFill>
                <a:latin typeface="Courier New" pitchFamily="49" charset="0"/>
              </a:rPr>
              <a:t> </a:t>
            </a:r>
            <a:r>
              <a:rPr lang="en-US" sz="2400" b="1" dirty="0">
                <a:latin typeface="Courier New" pitchFamily="49" charset="0"/>
              </a:rPr>
              <a:t>2.0</a:t>
            </a:r>
            <a:r>
              <a:rPr lang="en-US" sz="2400" dirty="0"/>
              <a:t>” means “y to the power 2.”</a:t>
            </a:r>
          </a:p>
        </p:txBody>
      </p:sp>
    </p:spTree>
    <p:custDataLst>
      <p:tags r:id="rId1"/>
    </p:custDataLst>
    <p:extLst>
      <p:ext uri="{BB962C8B-B14F-4D97-AF65-F5344CB8AC3E}">
        <p14:creationId xmlns:p14="http://schemas.microsoft.com/office/powerpoint/2010/main" val="4140112510"/>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ooter Placeholder 3"/>
          <p:cNvSpPr>
            <a:spLocks noGrp="1"/>
          </p:cNvSpPr>
          <p:nvPr>
            <p:ph type="ftr" sz="quarter" idx="10"/>
          </p:nvPr>
        </p:nvSpPr>
        <p:spPr/>
        <p:txBody>
          <a:bodyPr/>
          <a:lstStyle/>
          <a:p>
            <a:r>
              <a:rPr lang="en-US" dirty="0" smtClean="0"/>
              <a:t>Supercomputing in Plain </a:t>
            </a:r>
            <a:r>
              <a:rPr lang="en-US" dirty="0" smtClean="0"/>
              <a:t>English: Compilers</a:t>
            </a:r>
            <a:endParaRPr lang="en-US" dirty="0"/>
          </a:p>
          <a:p>
            <a:r>
              <a:rPr lang="en-US" dirty="0" smtClean="0"/>
              <a:t>Tue </a:t>
            </a:r>
            <a:r>
              <a:rPr lang="en-US" dirty="0" smtClean="0"/>
              <a:t>Feb 12 2013</a:t>
            </a:r>
            <a:endParaRPr lang="en-US" dirty="0"/>
          </a:p>
        </p:txBody>
      </p:sp>
      <p:sp>
        <p:nvSpPr>
          <p:cNvPr id="9" name="Slide Number Placeholder 4"/>
          <p:cNvSpPr>
            <a:spLocks noGrp="1"/>
          </p:cNvSpPr>
          <p:nvPr>
            <p:ph type="sldNum" sz="quarter" idx="11"/>
          </p:nvPr>
        </p:nvSpPr>
        <p:spPr/>
        <p:txBody>
          <a:bodyPr/>
          <a:lstStyle/>
          <a:p>
            <a:fld id="{3BEFE682-6A1C-4756-9281-4EBC9170141B}" type="slidenum">
              <a:rPr lang="en-US"/>
              <a:pPr/>
              <a:t>55</a:t>
            </a:fld>
            <a:endParaRPr lang="en-US"/>
          </a:p>
        </p:txBody>
      </p:sp>
      <p:sp>
        <p:nvSpPr>
          <p:cNvPr id="652290" name="Rectangle 2"/>
          <p:cNvSpPr>
            <a:spLocks noGrp="1" noChangeArrowheads="1"/>
          </p:cNvSpPr>
          <p:nvPr>
            <p:ph type="title"/>
          </p:nvPr>
        </p:nvSpPr>
        <p:spPr/>
        <p:txBody>
          <a:bodyPr/>
          <a:lstStyle/>
          <a:p>
            <a:r>
              <a:rPr lang="en-US"/>
              <a:t>Strength Reduction (C)</a:t>
            </a:r>
          </a:p>
        </p:txBody>
      </p:sp>
      <p:sp>
        <p:nvSpPr>
          <p:cNvPr id="652291" name="Rectangle 3"/>
          <p:cNvSpPr>
            <a:spLocks noGrp="1" noChangeArrowheads="1"/>
          </p:cNvSpPr>
          <p:nvPr>
            <p:ph type="body" idx="1"/>
          </p:nvPr>
        </p:nvSpPr>
        <p:spPr>
          <a:xfrm>
            <a:off x="609600" y="1981200"/>
            <a:ext cx="3263900" cy="1219200"/>
          </a:xfrm>
        </p:spPr>
        <p:txBody>
          <a:bodyPr/>
          <a:lstStyle/>
          <a:p>
            <a:pPr>
              <a:buFont typeface="Wingdings" pitchFamily="2" charset="2"/>
              <a:buNone/>
            </a:pPr>
            <a:r>
              <a:rPr lang="en-US" b="1">
                <a:latin typeface="Courier New" pitchFamily="49" charset="0"/>
              </a:rPr>
              <a:t>x = pow(y, 2.0);</a:t>
            </a:r>
          </a:p>
          <a:p>
            <a:pPr>
              <a:buFont typeface="Wingdings" pitchFamily="2" charset="2"/>
              <a:buNone/>
            </a:pPr>
            <a:r>
              <a:rPr lang="en-US" b="1">
                <a:latin typeface="Courier New" pitchFamily="49" charset="0"/>
              </a:rPr>
              <a:t>a = c</a:t>
            </a:r>
            <a:r>
              <a:rPr lang="en-US" b="1">
                <a:solidFill>
                  <a:srgbClr val="000099"/>
                </a:solidFill>
                <a:latin typeface="Courier New" pitchFamily="49" charset="0"/>
              </a:rPr>
              <a:t> </a:t>
            </a:r>
            <a:r>
              <a:rPr lang="en-US" b="1">
                <a:solidFill>
                  <a:schemeClr val="hlink"/>
                </a:solidFill>
                <a:latin typeface="Courier New" pitchFamily="49" charset="0"/>
              </a:rPr>
              <a:t>/</a:t>
            </a:r>
            <a:r>
              <a:rPr lang="en-US" b="1">
                <a:solidFill>
                  <a:srgbClr val="000099"/>
                </a:solidFill>
                <a:latin typeface="Courier New" pitchFamily="49" charset="0"/>
              </a:rPr>
              <a:t>  </a:t>
            </a:r>
            <a:r>
              <a:rPr lang="en-US" b="1">
                <a:latin typeface="Courier New" pitchFamily="49" charset="0"/>
              </a:rPr>
              <a:t>2.0;</a:t>
            </a:r>
          </a:p>
        </p:txBody>
      </p:sp>
      <p:sp>
        <p:nvSpPr>
          <p:cNvPr id="652292" name="Rectangle 4"/>
          <p:cNvSpPr>
            <a:spLocks noChangeArrowheads="1"/>
          </p:cNvSpPr>
          <p:nvPr/>
        </p:nvSpPr>
        <p:spPr bwMode="auto">
          <a:xfrm>
            <a:off x="4876800" y="1981200"/>
            <a:ext cx="3200400" cy="1219200"/>
          </a:xfrm>
          <a:prstGeom prst="rect">
            <a:avLst/>
          </a:prstGeom>
          <a:noFill/>
          <a:ln w="9525">
            <a:noFill/>
            <a:miter lim="800000"/>
            <a:headEnd/>
            <a:tailEnd/>
          </a:ln>
          <a:effectLst/>
        </p:spPr>
        <p:txBody>
          <a:bodyPr/>
          <a:lstStyle/>
          <a:p>
            <a:pPr marL="342900" indent="-342900" algn="l">
              <a:spcBef>
                <a:spcPct val="20000"/>
              </a:spcBef>
              <a:buClr>
                <a:schemeClr val="folHlink"/>
              </a:buClr>
              <a:buSzPct val="60000"/>
              <a:buFont typeface="Wingdings" pitchFamily="2" charset="2"/>
              <a:buNone/>
            </a:pPr>
            <a:r>
              <a:rPr lang="en-US" sz="2800" b="1">
                <a:latin typeface="Courier New" pitchFamily="49" charset="0"/>
              </a:rPr>
              <a:t>x = y</a:t>
            </a:r>
            <a:r>
              <a:rPr lang="en-US" sz="2800" b="1">
                <a:solidFill>
                  <a:srgbClr val="000099"/>
                </a:solidFill>
                <a:latin typeface="Courier New" pitchFamily="49" charset="0"/>
              </a:rPr>
              <a:t> </a:t>
            </a:r>
            <a:r>
              <a:rPr lang="en-US" sz="2800" b="1">
                <a:solidFill>
                  <a:schemeClr val="folHlink"/>
                </a:solidFill>
                <a:latin typeface="Courier New" pitchFamily="49" charset="0"/>
              </a:rPr>
              <a:t>*</a:t>
            </a:r>
            <a:r>
              <a:rPr lang="en-US" sz="2800" b="1">
                <a:solidFill>
                  <a:srgbClr val="000099"/>
                </a:solidFill>
                <a:latin typeface="Courier New" pitchFamily="49" charset="0"/>
              </a:rPr>
              <a:t> </a:t>
            </a:r>
            <a:r>
              <a:rPr lang="en-US" sz="2800" b="1">
                <a:latin typeface="Courier New" pitchFamily="49" charset="0"/>
              </a:rPr>
              <a:t>y;</a:t>
            </a:r>
          </a:p>
          <a:p>
            <a:pPr marL="342900" indent="-342900" algn="l">
              <a:spcBef>
                <a:spcPct val="20000"/>
              </a:spcBef>
              <a:buClr>
                <a:schemeClr val="folHlink"/>
              </a:buClr>
              <a:buSzPct val="60000"/>
              <a:buFont typeface="Wingdings" pitchFamily="2" charset="2"/>
              <a:buNone/>
            </a:pPr>
            <a:r>
              <a:rPr lang="en-US" sz="2800" b="1">
                <a:latin typeface="Courier New" pitchFamily="49" charset="0"/>
              </a:rPr>
              <a:t>a = c</a:t>
            </a:r>
            <a:r>
              <a:rPr lang="en-US" sz="2800" b="1">
                <a:solidFill>
                  <a:srgbClr val="000099"/>
                </a:solidFill>
                <a:latin typeface="Courier New" pitchFamily="49" charset="0"/>
              </a:rPr>
              <a:t> </a:t>
            </a:r>
            <a:r>
              <a:rPr lang="en-US" sz="2800" b="1">
                <a:solidFill>
                  <a:schemeClr val="folHlink"/>
                </a:solidFill>
                <a:latin typeface="Courier New" pitchFamily="49" charset="0"/>
              </a:rPr>
              <a:t>*</a:t>
            </a:r>
            <a:r>
              <a:rPr lang="en-US" sz="2800" b="1">
                <a:solidFill>
                  <a:srgbClr val="000099"/>
                </a:solidFill>
                <a:latin typeface="Courier New" pitchFamily="49" charset="0"/>
              </a:rPr>
              <a:t> </a:t>
            </a:r>
            <a:r>
              <a:rPr lang="en-US" sz="2800" b="1">
                <a:latin typeface="Courier New" pitchFamily="49" charset="0"/>
              </a:rPr>
              <a:t>0.5;</a:t>
            </a:r>
          </a:p>
        </p:txBody>
      </p:sp>
      <p:sp>
        <p:nvSpPr>
          <p:cNvPr id="652293" name="Text Box 5"/>
          <p:cNvSpPr txBox="1">
            <a:spLocks noChangeArrowheads="1"/>
          </p:cNvSpPr>
          <p:nvPr/>
        </p:nvSpPr>
        <p:spPr bwMode="auto">
          <a:xfrm>
            <a:off x="1908175" y="1430338"/>
            <a:ext cx="1189038" cy="519112"/>
          </a:xfrm>
          <a:prstGeom prst="rect">
            <a:avLst/>
          </a:prstGeom>
          <a:noFill/>
          <a:ln w="9525">
            <a:noFill/>
            <a:miter lim="800000"/>
            <a:headEnd/>
            <a:tailEnd/>
          </a:ln>
          <a:effectLst/>
        </p:spPr>
        <p:txBody>
          <a:bodyPr wrap="none">
            <a:spAutoFit/>
          </a:bodyPr>
          <a:lstStyle/>
          <a:p>
            <a:r>
              <a:rPr lang="en-US" sz="2800" b="1" u="sng">
                <a:solidFill>
                  <a:schemeClr val="hlink"/>
                </a:solidFill>
              </a:rPr>
              <a:t>Before</a:t>
            </a:r>
          </a:p>
        </p:txBody>
      </p:sp>
      <p:sp>
        <p:nvSpPr>
          <p:cNvPr id="652294" name="Text Box 6"/>
          <p:cNvSpPr txBox="1">
            <a:spLocks noChangeArrowheads="1"/>
          </p:cNvSpPr>
          <p:nvPr/>
        </p:nvSpPr>
        <p:spPr bwMode="auto">
          <a:xfrm>
            <a:off x="5592763" y="1430338"/>
            <a:ext cx="993775" cy="519112"/>
          </a:xfrm>
          <a:prstGeom prst="rect">
            <a:avLst/>
          </a:prstGeom>
          <a:noFill/>
          <a:ln w="9525">
            <a:noFill/>
            <a:miter lim="800000"/>
            <a:headEnd/>
            <a:tailEnd/>
          </a:ln>
          <a:effectLst/>
        </p:spPr>
        <p:txBody>
          <a:bodyPr wrap="none">
            <a:spAutoFit/>
          </a:bodyPr>
          <a:lstStyle/>
          <a:p>
            <a:r>
              <a:rPr lang="en-US" sz="2800" b="1" u="sng">
                <a:solidFill>
                  <a:schemeClr val="folHlink"/>
                </a:solidFill>
              </a:rPr>
              <a:t>After</a:t>
            </a:r>
          </a:p>
        </p:txBody>
      </p:sp>
      <p:sp>
        <p:nvSpPr>
          <p:cNvPr id="652295" name="Text Box 7"/>
          <p:cNvSpPr txBox="1">
            <a:spLocks noChangeArrowheads="1"/>
          </p:cNvSpPr>
          <p:nvPr/>
        </p:nvSpPr>
        <p:spPr bwMode="auto">
          <a:xfrm>
            <a:off x="685800" y="2971800"/>
            <a:ext cx="7924800" cy="2308324"/>
          </a:xfrm>
          <a:prstGeom prst="rect">
            <a:avLst/>
          </a:prstGeom>
          <a:noFill/>
          <a:ln w="9525">
            <a:noFill/>
            <a:miter lim="800000"/>
            <a:headEnd/>
            <a:tailEnd/>
          </a:ln>
          <a:effectLst/>
        </p:spPr>
        <p:txBody>
          <a:bodyPr>
            <a:spAutoFit/>
          </a:bodyPr>
          <a:lstStyle/>
          <a:p>
            <a:pPr algn="l"/>
            <a:r>
              <a:rPr lang="en-US" sz="2400" dirty="0"/>
              <a:t>Raising one value to the power of another, or dividing, is more expensive than multiplying.  If the compiler can tell that the power is a small integer, or that the denominator is a constant, it’ll use multiplication instead.</a:t>
            </a:r>
          </a:p>
          <a:p>
            <a:pPr algn="l"/>
            <a:endParaRPr lang="en-US" sz="2400" dirty="0" smtClean="0"/>
          </a:p>
          <a:p>
            <a:pPr algn="l"/>
            <a:r>
              <a:rPr lang="en-US" sz="2400" dirty="0" smtClean="0"/>
              <a:t>Note</a:t>
            </a:r>
            <a:r>
              <a:rPr lang="en-US" sz="2400" dirty="0"/>
              <a:t>: In C, “</a:t>
            </a:r>
            <a:r>
              <a:rPr lang="en-US" sz="2400" b="1" dirty="0" err="1">
                <a:latin typeface="Courier New" pitchFamily="49" charset="0"/>
              </a:rPr>
              <a:t>pow</a:t>
            </a:r>
            <a:r>
              <a:rPr lang="en-US" sz="2400" b="1" dirty="0">
                <a:latin typeface="Courier New" pitchFamily="49" charset="0"/>
              </a:rPr>
              <a:t>(y, 2.0)</a:t>
            </a:r>
            <a:r>
              <a:rPr lang="en-US" sz="2400" dirty="0"/>
              <a:t>” means “y to </a:t>
            </a:r>
            <a:r>
              <a:rPr lang="en-US" sz="2400" dirty="0" smtClean="0"/>
              <a:t>the power </a:t>
            </a:r>
            <a:r>
              <a:rPr lang="en-US" sz="2400" dirty="0"/>
              <a:t>2.”</a:t>
            </a:r>
          </a:p>
        </p:txBody>
      </p:sp>
    </p:spTree>
    <p:custDataLst>
      <p:tags r:id="rId1"/>
    </p:custDataLst>
    <p:extLst>
      <p:ext uri="{BB962C8B-B14F-4D97-AF65-F5344CB8AC3E}">
        <p14:creationId xmlns:p14="http://schemas.microsoft.com/office/powerpoint/2010/main" val="3795802232"/>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ooter Placeholder 3"/>
          <p:cNvSpPr>
            <a:spLocks noGrp="1"/>
          </p:cNvSpPr>
          <p:nvPr>
            <p:ph type="ftr" sz="quarter" idx="10"/>
          </p:nvPr>
        </p:nvSpPr>
        <p:spPr/>
        <p:txBody>
          <a:bodyPr/>
          <a:lstStyle/>
          <a:p>
            <a:r>
              <a:rPr lang="en-US" dirty="0" smtClean="0"/>
              <a:t>Supercomputing in Plain </a:t>
            </a:r>
            <a:r>
              <a:rPr lang="en-US" dirty="0" smtClean="0"/>
              <a:t>English: Compilers</a:t>
            </a:r>
            <a:endParaRPr lang="en-US" dirty="0"/>
          </a:p>
          <a:p>
            <a:r>
              <a:rPr lang="en-US" dirty="0" smtClean="0"/>
              <a:t>Tue </a:t>
            </a:r>
            <a:r>
              <a:rPr lang="en-US" dirty="0" smtClean="0"/>
              <a:t>Feb 12 2013</a:t>
            </a:r>
            <a:endParaRPr lang="en-US" dirty="0"/>
          </a:p>
        </p:txBody>
      </p:sp>
      <p:sp>
        <p:nvSpPr>
          <p:cNvPr id="9" name="Slide Number Placeholder 4"/>
          <p:cNvSpPr>
            <a:spLocks noGrp="1"/>
          </p:cNvSpPr>
          <p:nvPr>
            <p:ph type="sldNum" sz="quarter" idx="11"/>
          </p:nvPr>
        </p:nvSpPr>
        <p:spPr/>
        <p:txBody>
          <a:bodyPr/>
          <a:lstStyle/>
          <a:p>
            <a:fld id="{36C2BAE3-B7D0-45B6-94DB-31A391016DAE}" type="slidenum">
              <a:rPr lang="en-US"/>
              <a:pPr/>
              <a:t>56</a:t>
            </a:fld>
            <a:endParaRPr lang="en-US"/>
          </a:p>
        </p:txBody>
      </p:sp>
      <p:sp>
        <p:nvSpPr>
          <p:cNvPr id="653314" name="Rectangle 2"/>
          <p:cNvSpPr>
            <a:spLocks noGrp="1" noChangeArrowheads="1"/>
          </p:cNvSpPr>
          <p:nvPr>
            <p:ph type="title"/>
          </p:nvPr>
        </p:nvSpPr>
        <p:spPr/>
        <p:txBody>
          <a:bodyPr/>
          <a:lstStyle/>
          <a:p>
            <a:r>
              <a:rPr lang="en-US" sz="3350" dirty="0"/>
              <a:t>Common </a:t>
            </a:r>
            <a:r>
              <a:rPr lang="en-US" sz="3350" dirty="0" err="1"/>
              <a:t>Subexpression</a:t>
            </a:r>
            <a:r>
              <a:rPr lang="en-US" sz="3350" dirty="0"/>
              <a:t> </a:t>
            </a:r>
            <a:r>
              <a:rPr lang="en-US" sz="3350" dirty="0" smtClean="0"/>
              <a:t>Elimination (F90)</a:t>
            </a:r>
            <a:endParaRPr lang="en-US" sz="3350" dirty="0"/>
          </a:p>
        </p:txBody>
      </p:sp>
      <p:sp>
        <p:nvSpPr>
          <p:cNvPr id="653315" name="Rectangle 3"/>
          <p:cNvSpPr>
            <a:spLocks noGrp="1" noChangeArrowheads="1"/>
          </p:cNvSpPr>
          <p:nvPr>
            <p:ph type="body" idx="1"/>
          </p:nvPr>
        </p:nvSpPr>
        <p:spPr>
          <a:xfrm>
            <a:off x="609600" y="1905000"/>
            <a:ext cx="3810000" cy="1219200"/>
          </a:xfrm>
        </p:spPr>
        <p:txBody>
          <a:bodyPr/>
          <a:lstStyle/>
          <a:p>
            <a:pPr>
              <a:buFont typeface="Wingdings" pitchFamily="2" charset="2"/>
              <a:buNone/>
            </a:pPr>
            <a:r>
              <a:rPr lang="en-US" b="1">
                <a:latin typeface="Courier New" pitchFamily="49" charset="0"/>
              </a:rPr>
              <a:t>d = c *</a:t>
            </a:r>
            <a:r>
              <a:rPr lang="en-US" b="1">
                <a:solidFill>
                  <a:srgbClr val="000099"/>
                </a:solidFill>
                <a:latin typeface="Courier New" pitchFamily="49" charset="0"/>
              </a:rPr>
              <a:t> </a:t>
            </a:r>
            <a:r>
              <a:rPr lang="en-US" b="1">
                <a:solidFill>
                  <a:schemeClr val="hlink"/>
                </a:solidFill>
                <a:latin typeface="Courier New" pitchFamily="49" charset="0"/>
              </a:rPr>
              <a:t>(a / b)</a:t>
            </a:r>
          </a:p>
          <a:p>
            <a:pPr>
              <a:buFont typeface="Wingdings" pitchFamily="2" charset="2"/>
              <a:buNone/>
            </a:pPr>
            <a:r>
              <a:rPr lang="en-US" b="1">
                <a:latin typeface="Courier New" pitchFamily="49" charset="0"/>
              </a:rPr>
              <a:t>e =</a:t>
            </a:r>
            <a:r>
              <a:rPr lang="en-US" b="1">
                <a:solidFill>
                  <a:srgbClr val="000099"/>
                </a:solidFill>
                <a:latin typeface="Courier New" pitchFamily="49" charset="0"/>
              </a:rPr>
              <a:t> </a:t>
            </a:r>
            <a:r>
              <a:rPr lang="en-US" b="1">
                <a:solidFill>
                  <a:schemeClr val="hlink"/>
                </a:solidFill>
                <a:latin typeface="Courier New" pitchFamily="49" charset="0"/>
              </a:rPr>
              <a:t>(a / b)</a:t>
            </a:r>
            <a:r>
              <a:rPr lang="en-US" b="1">
                <a:solidFill>
                  <a:srgbClr val="000099"/>
                </a:solidFill>
                <a:latin typeface="Courier New" pitchFamily="49" charset="0"/>
              </a:rPr>
              <a:t> </a:t>
            </a:r>
            <a:r>
              <a:rPr lang="en-US" b="1">
                <a:latin typeface="Courier New" pitchFamily="49" charset="0"/>
              </a:rPr>
              <a:t>* 2.0</a:t>
            </a:r>
          </a:p>
        </p:txBody>
      </p:sp>
      <p:sp>
        <p:nvSpPr>
          <p:cNvPr id="653316" name="Rectangle 4"/>
          <p:cNvSpPr>
            <a:spLocks noChangeArrowheads="1"/>
          </p:cNvSpPr>
          <p:nvPr/>
        </p:nvSpPr>
        <p:spPr bwMode="auto">
          <a:xfrm>
            <a:off x="4648200" y="1905000"/>
            <a:ext cx="3886200" cy="1828800"/>
          </a:xfrm>
          <a:prstGeom prst="rect">
            <a:avLst/>
          </a:prstGeom>
          <a:noFill/>
          <a:ln w="9525">
            <a:noFill/>
            <a:miter lim="800000"/>
            <a:headEnd/>
            <a:tailEnd/>
          </a:ln>
          <a:effectLst/>
        </p:spPr>
        <p:txBody>
          <a:bodyPr/>
          <a:lstStyle/>
          <a:p>
            <a:pPr marL="342900" indent="-342900" algn="l">
              <a:spcBef>
                <a:spcPct val="20000"/>
              </a:spcBef>
              <a:buClr>
                <a:schemeClr val="folHlink"/>
              </a:buClr>
              <a:buSzPct val="60000"/>
              <a:buFont typeface="Wingdings" pitchFamily="2" charset="2"/>
              <a:buNone/>
            </a:pPr>
            <a:r>
              <a:rPr lang="en-US" sz="2800" b="1">
                <a:solidFill>
                  <a:schemeClr val="folHlink"/>
                </a:solidFill>
                <a:latin typeface="Courier New" pitchFamily="49" charset="0"/>
              </a:rPr>
              <a:t>adivb = a / b</a:t>
            </a:r>
          </a:p>
          <a:p>
            <a:pPr marL="342900" indent="-342900" algn="l">
              <a:spcBef>
                <a:spcPct val="20000"/>
              </a:spcBef>
              <a:buClr>
                <a:schemeClr val="folHlink"/>
              </a:buClr>
              <a:buSzPct val="60000"/>
              <a:buFont typeface="Wingdings" pitchFamily="2" charset="2"/>
              <a:buNone/>
            </a:pPr>
            <a:r>
              <a:rPr lang="en-US" sz="2800" b="1">
                <a:latin typeface="Courier New" pitchFamily="49" charset="0"/>
              </a:rPr>
              <a:t>d = c *</a:t>
            </a:r>
            <a:r>
              <a:rPr lang="en-US" sz="2800" b="1">
                <a:solidFill>
                  <a:srgbClr val="000099"/>
                </a:solidFill>
                <a:latin typeface="Courier New" pitchFamily="49" charset="0"/>
              </a:rPr>
              <a:t> </a:t>
            </a:r>
            <a:r>
              <a:rPr lang="en-US" sz="2800" b="1">
                <a:solidFill>
                  <a:schemeClr val="folHlink"/>
                </a:solidFill>
                <a:latin typeface="Courier New" pitchFamily="49" charset="0"/>
              </a:rPr>
              <a:t>adivb</a:t>
            </a:r>
          </a:p>
          <a:p>
            <a:pPr marL="342900" indent="-342900" algn="l">
              <a:spcBef>
                <a:spcPct val="20000"/>
              </a:spcBef>
              <a:buClr>
                <a:schemeClr val="folHlink"/>
              </a:buClr>
              <a:buSzPct val="60000"/>
              <a:buFont typeface="Wingdings" pitchFamily="2" charset="2"/>
              <a:buNone/>
            </a:pPr>
            <a:r>
              <a:rPr lang="en-US" sz="2800" b="1">
                <a:latin typeface="Courier New" pitchFamily="49" charset="0"/>
              </a:rPr>
              <a:t>e =</a:t>
            </a:r>
            <a:r>
              <a:rPr lang="en-US" sz="2800" b="1">
                <a:solidFill>
                  <a:srgbClr val="000099"/>
                </a:solidFill>
                <a:latin typeface="Courier New" pitchFamily="49" charset="0"/>
              </a:rPr>
              <a:t> </a:t>
            </a:r>
            <a:r>
              <a:rPr lang="en-US" sz="2800" b="1">
                <a:solidFill>
                  <a:schemeClr val="folHlink"/>
                </a:solidFill>
                <a:latin typeface="Courier New" pitchFamily="49" charset="0"/>
              </a:rPr>
              <a:t>adivb</a:t>
            </a:r>
            <a:r>
              <a:rPr lang="en-US" sz="2800" b="1">
                <a:solidFill>
                  <a:srgbClr val="000099"/>
                </a:solidFill>
                <a:latin typeface="Courier New" pitchFamily="49" charset="0"/>
              </a:rPr>
              <a:t> </a:t>
            </a:r>
            <a:r>
              <a:rPr lang="en-US" sz="2800" b="1">
                <a:latin typeface="Courier New" pitchFamily="49" charset="0"/>
              </a:rPr>
              <a:t>* 2.0</a:t>
            </a:r>
          </a:p>
        </p:txBody>
      </p:sp>
      <p:sp>
        <p:nvSpPr>
          <p:cNvPr id="653317" name="Text Box 5"/>
          <p:cNvSpPr txBox="1">
            <a:spLocks noChangeArrowheads="1"/>
          </p:cNvSpPr>
          <p:nvPr/>
        </p:nvSpPr>
        <p:spPr bwMode="auto">
          <a:xfrm>
            <a:off x="1831975" y="1277938"/>
            <a:ext cx="1189038" cy="519112"/>
          </a:xfrm>
          <a:prstGeom prst="rect">
            <a:avLst/>
          </a:prstGeom>
          <a:noFill/>
          <a:ln w="9525">
            <a:noFill/>
            <a:miter lim="800000"/>
            <a:headEnd/>
            <a:tailEnd/>
          </a:ln>
          <a:effectLst/>
        </p:spPr>
        <p:txBody>
          <a:bodyPr wrap="none">
            <a:spAutoFit/>
          </a:bodyPr>
          <a:lstStyle/>
          <a:p>
            <a:r>
              <a:rPr lang="en-US" sz="2800" b="1" u="sng">
                <a:solidFill>
                  <a:schemeClr val="hlink"/>
                </a:solidFill>
              </a:rPr>
              <a:t>Before</a:t>
            </a:r>
          </a:p>
        </p:txBody>
      </p:sp>
      <p:sp>
        <p:nvSpPr>
          <p:cNvPr id="653318" name="Text Box 6"/>
          <p:cNvSpPr txBox="1">
            <a:spLocks noChangeArrowheads="1"/>
          </p:cNvSpPr>
          <p:nvPr/>
        </p:nvSpPr>
        <p:spPr bwMode="auto">
          <a:xfrm>
            <a:off x="5899150" y="1277938"/>
            <a:ext cx="993775" cy="519112"/>
          </a:xfrm>
          <a:prstGeom prst="rect">
            <a:avLst/>
          </a:prstGeom>
          <a:noFill/>
          <a:ln w="9525">
            <a:noFill/>
            <a:miter lim="800000"/>
            <a:headEnd/>
            <a:tailEnd/>
          </a:ln>
          <a:effectLst/>
        </p:spPr>
        <p:txBody>
          <a:bodyPr wrap="none">
            <a:spAutoFit/>
          </a:bodyPr>
          <a:lstStyle/>
          <a:p>
            <a:r>
              <a:rPr lang="en-US" sz="2800" b="1" u="sng">
                <a:solidFill>
                  <a:schemeClr val="folHlink"/>
                </a:solidFill>
              </a:rPr>
              <a:t>After</a:t>
            </a:r>
          </a:p>
        </p:txBody>
      </p:sp>
      <p:sp>
        <p:nvSpPr>
          <p:cNvPr id="653319" name="Text Box 7"/>
          <p:cNvSpPr txBox="1">
            <a:spLocks noChangeArrowheads="1"/>
          </p:cNvSpPr>
          <p:nvPr/>
        </p:nvSpPr>
        <p:spPr bwMode="auto">
          <a:xfrm>
            <a:off x="762000" y="3581400"/>
            <a:ext cx="7635875" cy="1938992"/>
          </a:xfrm>
          <a:prstGeom prst="rect">
            <a:avLst/>
          </a:prstGeom>
          <a:noFill/>
          <a:ln w="9525">
            <a:noFill/>
            <a:miter lim="800000"/>
            <a:headEnd/>
            <a:tailEnd/>
          </a:ln>
          <a:effectLst/>
        </p:spPr>
        <p:txBody>
          <a:bodyPr>
            <a:spAutoFit/>
          </a:bodyPr>
          <a:lstStyle/>
          <a:p>
            <a:pPr algn="l"/>
            <a:r>
              <a:rPr lang="en-US" sz="2400" dirty="0"/>
              <a:t>The </a:t>
            </a:r>
            <a:r>
              <a:rPr lang="en-US" sz="2400" dirty="0" err="1"/>
              <a:t>subexpression</a:t>
            </a:r>
            <a:r>
              <a:rPr lang="en-US" sz="2400" dirty="0">
                <a:latin typeface="Tahoma" pitchFamily="34" charset="0"/>
              </a:rPr>
              <a:t> </a:t>
            </a:r>
            <a:r>
              <a:rPr lang="en-US" sz="2400" b="1" dirty="0">
                <a:solidFill>
                  <a:schemeClr val="hlink"/>
                </a:solidFill>
                <a:latin typeface="Courier New" pitchFamily="49" charset="0"/>
              </a:rPr>
              <a:t>(a / b)</a:t>
            </a:r>
            <a:r>
              <a:rPr lang="en-US" sz="2400" dirty="0">
                <a:latin typeface="Tahoma" pitchFamily="34" charset="0"/>
              </a:rPr>
              <a:t> </a:t>
            </a:r>
            <a:r>
              <a:rPr lang="en-US" sz="2400" dirty="0"/>
              <a:t>occurs in both assignment statements, so there’s no point in calculating it twice.</a:t>
            </a:r>
          </a:p>
          <a:p>
            <a:pPr algn="l"/>
            <a:endParaRPr lang="en-US" sz="2400" dirty="0" smtClean="0"/>
          </a:p>
          <a:p>
            <a:pPr algn="l"/>
            <a:r>
              <a:rPr lang="en-US" sz="2400" dirty="0" smtClean="0"/>
              <a:t>This </a:t>
            </a:r>
            <a:r>
              <a:rPr lang="en-US" sz="2400" dirty="0"/>
              <a:t>is typically only worth doing if the common </a:t>
            </a:r>
            <a:r>
              <a:rPr lang="en-US" sz="2400" dirty="0" err="1"/>
              <a:t>subexpression</a:t>
            </a:r>
            <a:r>
              <a:rPr lang="en-US" sz="2400" dirty="0"/>
              <a:t> is expensive to calculate.</a:t>
            </a:r>
          </a:p>
        </p:txBody>
      </p:sp>
    </p:spTree>
    <p:custDataLst>
      <p:tags r:id="rId1"/>
    </p:custDataLst>
    <p:extLst>
      <p:ext uri="{BB962C8B-B14F-4D97-AF65-F5344CB8AC3E}">
        <p14:creationId xmlns:p14="http://schemas.microsoft.com/office/powerpoint/2010/main" val="979759187"/>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ooter Placeholder 3"/>
          <p:cNvSpPr>
            <a:spLocks noGrp="1"/>
          </p:cNvSpPr>
          <p:nvPr>
            <p:ph type="ftr" sz="quarter" idx="10"/>
          </p:nvPr>
        </p:nvSpPr>
        <p:spPr/>
        <p:txBody>
          <a:bodyPr/>
          <a:lstStyle/>
          <a:p>
            <a:r>
              <a:rPr lang="en-US" dirty="0" smtClean="0"/>
              <a:t>Supercomputing in Plain </a:t>
            </a:r>
            <a:r>
              <a:rPr lang="en-US" dirty="0" smtClean="0"/>
              <a:t>English: Compilers</a:t>
            </a:r>
            <a:endParaRPr lang="en-US" dirty="0"/>
          </a:p>
          <a:p>
            <a:r>
              <a:rPr lang="en-US" dirty="0" smtClean="0"/>
              <a:t>Tue </a:t>
            </a:r>
            <a:r>
              <a:rPr lang="en-US" dirty="0" smtClean="0"/>
              <a:t>Feb 12 2013</a:t>
            </a:r>
            <a:endParaRPr lang="en-US" dirty="0"/>
          </a:p>
        </p:txBody>
      </p:sp>
      <p:sp>
        <p:nvSpPr>
          <p:cNvPr id="9" name="Slide Number Placeholder 4"/>
          <p:cNvSpPr>
            <a:spLocks noGrp="1"/>
          </p:cNvSpPr>
          <p:nvPr>
            <p:ph type="sldNum" sz="quarter" idx="11"/>
          </p:nvPr>
        </p:nvSpPr>
        <p:spPr/>
        <p:txBody>
          <a:bodyPr/>
          <a:lstStyle/>
          <a:p>
            <a:fld id="{36C2BAE3-B7D0-45B6-94DB-31A391016DAE}" type="slidenum">
              <a:rPr lang="en-US"/>
              <a:pPr/>
              <a:t>57</a:t>
            </a:fld>
            <a:endParaRPr lang="en-US"/>
          </a:p>
        </p:txBody>
      </p:sp>
      <p:sp>
        <p:nvSpPr>
          <p:cNvPr id="653314" name="Rectangle 2"/>
          <p:cNvSpPr>
            <a:spLocks noGrp="1" noChangeArrowheads="1"/>
          </p:cNvSpPr>
          <p:nvPr>
            <p:ph type="title"/>
          </p:nvPr>
        </p:nvSpPr>
        <p:spPr/>
        <p:txBody>
          <a:bodyPr/>
          <a:lstStyle/>
          <a:p>
            <a:r>
              <a:rPr lang="en-US" sz="3400" dirty="0"/>
              <a:t>Common </a:t>
            </a:r>
            <a:r>
              <a:rPr lang="en-US" sz="3400" dirty="0" err="1"/>
              <a:t>Subexpression</a:t>
            </a:r>
            <a:r>
              <a:rPr lang="en-US" sz="3400" dirty="0"/>
              <a:t> </a:t>
            </a:r>
            <a:r>
              <a:rPr lang="en-US" sz="3400" dirty="0" smtClean="0"/>
              <a:t>Elimination (C)</a:t>
            </a:r>
            <a:endParaRPr lang="en-US" sz="3400" dirty="0"/>
          </a:p>
        </p:txBody>
      </p:sp>
      <p:sp>
        <p:nvSpPr>
          <p:cNvPr id="653315" name="Rectangle 3"/>
          <p:cNvSpPr>
            <a:spLocks noGrp="1" noChangeArrowheads="1"/>
          </p:cNvSpPr>
          <p:nvPr>
            <p:ph type="body" idx="1"/>
          </p:nvPr>
        </p:nvSpPr>
        <p:spPr>
          <a:xfrm>
            <a:off x="609600" y="1905000"/>
            <a:ext cx="3810000" cy="1219200"/>
          </a:xfrm>
        </p:spPr>
        <p:txBody>
          <a:bodyPr/>
          <a:lstStyle/>
          <a:p>
            <a:pPr>
              <a:buFont typeface="Wingdings" pitchFamily="2" charset="2"/>
              <a:buNone/>
            </a:pPr>
            <a:r>
              <a:rPr lang="en-US" b="1" dirty="0">
                <a:latin typeface="Courier New" pitchFamily="49" charset="0"/>
              </a:rPr>
              <a:t>d = c *</a:t>
            </a:r>
            <a:r>
              <a:rPr lang="en-US" b="1" dirty="0">
                <a:solidFill>
                  <a:srgbClr val="000099"/>
                </a:solidFill>
                <a:latin typeface="Courier New" pitchFamily="49" charset="0"/>
              </a:rPr>
              <a:t> </a:t>
            </a:r>
            <a:r>
              <a:rPr lang="en-US" b="1" dirty="0">
                <a:solidFill>
                  <a:schemeClr val="hlink"/>
                </a:solidFill>
                <a:latin typeface="Courier New" pitchFamily="49" charset="0"/>
              </a:rPr>
              <a:t>(a / b</a:t>
            </a:r>
            <a:r>
              <a:rPr lang="en-US" b="1" dirty="0" smtClean="0">
                <a:solidFill>
                  <a:schemeClr val="hlink"/>
                </a:solidFill>
                <a:latin typeface="Courier New" pitchFamily="49" charset="0"/>
              </a:rPr>
              <a:t>);</a:t>
            </a:r>
            <a:endParaRPr lang="en-US" b="1" dirty="0">
              <a:solidFill>
                <a:schemeClr val="hlink"/>
              </a:solidFill>
              <a:latin typeface="Courier New" pitchFamily="49" charset="0"/>
            </a:endParaRPr>
          </a:p>
          <a:p>
            <a:pPr>
              <a:buFont typeface="Wingdings" pitchFamily="2" charset="2"/>
              <a:buNone/>
            </a:pPr>
            <a:r>
              <a:rPr lang="en-US" b="1" dirty="0">
                <a:latin typeface="Courier New" pitchFamily="49" charset="0"/>
              </a:rPr>
              <a:t>e =</a:t>
            </a:r>
            <a:r>
              <a:rPr lang="en-US" b="1" dirty="0">
                <a:solidFill>
                  <a:srgbClr val="000099"/>
                </a:solidFill>
                <a:latin typeface="Courier New" pitchFamily="49" charset="0"/>
              </a:rPr>
              <a:t> </a:t>
            </a:r>
            <a:r>
              <a:rPr lang="en-US" b="1" dirty="0">
                <a:solidFill>
                  <a:schemeClr val="hlink"/>
                </a:solidFill>
                <a:latin typeface="Courier New" pitchFamily="49" charset="0"/>
              </a:rPr>
              <a:t>(a / b)</a:t>
            </a:r>
            <a:r>
              <a:rPr lang="en-US" b="1" dirty="0">
                <a:solidFill>
                  <a:srgbClr val="000099"/>
                </a:solidFill>
                <a:latin typeface="Courier New" pitchFamily="49" charset="0"/>
              </a:rPr>
              <a:t> </a:t>
            </a:r>
            <a:r>
              <a:rPr lang="en-US" b="1" dirty="0">
                <a:latin typeface="Courier New" pitchFamily="49" charset="0"/>
              </a:rPr>
              <a:t>* </a:t>
            </a:r>
            <a:r>
              <a:rPr lang="en-US" b="1" dirty="0" smtClean="0">
                <a:latin typeface="Courier New" pitchFamily="49" charset="0"/>
              </a:rPr>
              <a:t>2.0;</a:t>
            </a:r>
            <a:endParaRPr lang="en-US" b="1" dirty="0">
              <a:latin typeface="Courier New" pitchFamily="49" charset="0"/>
            </a:endParaRPr>
          </a:p>
        </p:txBody>
      </p:sp>
      <p:sp>
        <p:nvSpPr>
          <p:cNvPr id="653316" name="Rectangle 4"/>
          <p:cNvSpPr>
            <a:spLocks noChangeArrowheads="1"/>
          </p:cNvSpPr>
          <p:nvPr/>
        </p:nvSpPr>
        <p:spPr bwMode="auto">
          <a:xfrm>
            <a:off x="4648200" y="1905000"/>
            <a:ext cx="3886200" cy="1828800"/>
          </a:xfrm>
          <a:prstGeom prst="rect">
            <a:avLst/>
          </a:prstGeom>
          <a:noFill/>
          <a:ln w="9525">
            <a:noFill/>
            <a:miter lim="800000"/>
            <a:headEnd/>
            <a:tailEnd/>
          </a:ln>
          <a:effectLst/>
        </p:spPr>
        <p:txBody>
          <a:bodyPr/>
          <a:lstStyle/>
          <a:p>
            <a:pPr marL="342900" indent="-342900" algn="l">
              <a:spcBef>
                <a:spcPct val="20000"/>
              </a:spcBef>
              <a:buClr>
                <a:schemeClr val="folHlink"/>
              </a:buClr>
              <a:buSzPct val="60000"/>
              <a:buFont typeface="Wingdings" pitchFamily="2" charset="2"/>
              <a:buNone/>
            </a:pPr>
            <a:r>
              <a:rPr lang="en-US" sz="2800" b="1" dirty="0" err="1">
                <a:solidFill>
                  <a:schemeClr val="folHlink"/>
                </a:solidFill>
                <a:latin typeface="Courier New" pitchFamily="49" charset="0"/>
              </a:rPr>
              <a:t>adivb</a:t>
            </a:r>
            <a:r>
              <a:rPr lang="en-US" sz="2800" b="1" dirty="0">
                <a:solidFill>
                  <a:schemeClr val="folHlink"/>
                </a:solidFill>
                <a:latin typeface="Courier New" pitchFamily="49" charset="0"/>
              </a:rPr>
              <a:t> = a / </a:t>
            </a:r>
            <a:r>
              <a:rPr lang="en-US" sz="2800" b="1" dirty="0" smtClean="0">
                <a:solidFill>
                  <a:schemeClr val="folHlink"/>
                </a:solidFill>
                <a:latin typeface="Courier New" pitchFamily="49" charset="0"/>
              </a:rPr>
              <a:t>b;</a:t>
            </a:r>
            <a:endParaRPr lang="en-US" sz="2800" b="1" dirty="0">
              <a:solidFill>
                <a:schemeClr val="folHlink"/>
              </a:solidFill>
              <a:latin typeface="Courier New" pitchFamily="49" charset="0"/>
            </a:endParaRPr>
          </a:p>
          <a:p>
            <a:pPr marL="342900" indent="-342900" algn="l">
              <a:spcBef>
                <a:spcPct val="20000"/>
              </a:spcBef>
              <a:buClr>
                <a:schemeClr val="folHlink"/>
              </a:buClr>
              <a:buSzPct val="60000"/>
              <a:buFont typeface="Wingdings" pitchFamily="2" charset="2"/>
              <a:buNone/>
            </a:pPr>
            <a:r>
              <a:rPr lang="en-US" sz="2800" b="1" dirty="0">
                <a:latin typeface="Courier New" pitchFamily="49" charset="0"/>
              </a:rPr>
              <a:t>d = c *</a:t>
            </a:r>
            <a:r>
              <a:rPr lang="en-US" sz="2800" b="1" dirty="0">
                <a:solidFill>
                  <a:srgbClr val="000099"/>
                </a:solidFill>
                <a:latin typeface="Courier New" pitchFamily="49" charset="0"/>
              </a:rPr>
              <a:t> </a:t>
            </a:r>
            <a:r>
              <a:rPr lang="en-US" sz="2800" b="1" dirty="0" err="1" smtClean="0">
                <a:solidFill>
                  <a:schemeClr val="folHlink"/>
                </a:solidFill>
                <a:latin typeface="Courier New" pitchFamily="49" charset="0"/>
              </a:rPr>
              <a:t>adivb</a:t>
            </a:r>
            <a:r>
              <a:rPr lang="en-US" sz="2800" b="1" dirty="0" smtClean="0">
                <a:solidFill>
                  <a:schemeClr val="folHlink"/>
                </a:solidFill>
                <a:latin typeface="Courier New" pitchFamily="49" charset="0"/>
              </a:rPr>
              <a:t>;</a:t>
            </a:r>
            <a:endParaRPr lang="en-US" sz="2800" b="1" dirty="0">
              <a:solidFill>
                <a:schemeClr val="folHlink"/>
              </a:solidFill>
              <a:latin typeface="Courier New" pitchFamily="49" charset="0"/>
            </a:endParaRPr>
          </a:p>
          <a:p>
            <a:pPr marL="342900" indent="-342900" algn="l">
              <a:spcBef>
                <a:spcPct val="20000"/>
              </a:spcBef>
              <a:buClr>
                <a:schemeClr val="folHlink"/>
              </a:buClr>
              <a:buSzPct val="60000"/>
              <a:buFont typeface="Wingdings" pitchFamily="2" charset="2"/>
              <a:buNone/>
            </a:pPr>
            <a:r>
              <a:rPr lang="en-US" sz="2800" b="1" dirty="0">
                <a:latin typeface="Courier New" pitchFamily="49" charset="0"/>
              </a:rPr>
              <a:t>e =</a:t>
            </a:r>
            <a:r>
              <a:rPr lang="en-US" sz="2800" b="1" dirty="0">
                <a:solidFill>
                  <a:srgbClr val="000099"/>
                </a:solidFill>
                <a:latin typeface="Courier New" pitchFamily="49" charset="0"/>
              </a:rPr>
              <a:t> </a:t>
            </a:r>
            <a:r>
              <a:rPr lang="en-US" sz="2800" b="1" dirty="0" err="1">
                <a:solidFill>
                  <a:schemeClr val="folHlink"/>
                </a:solidFill>
                <a:latin typeface="Courier New" pitchFamily="49" charset="0"/>
              </a:rPr>
              <a:t>adivb</a:t>
            </a:r>
            <a:r>
              <a:rPr lang="en-US" sz="2800" b="1" dirty="0">
                <a:solidFill>
                  <a:srgbClr val="000099"/>
                </a:solidFill>
                <a:latin typeface="Courier New" pitchFamily="49" charset="0"/>
              </a:rPr>
              <a:t> </a:t>
            </a:r>
            <a:r>
              <a:rPr lang="en-US" sz="2800" b="1" dirty="0">
                <a:latin typeface="Courier New" pitchFamily="49" charset="0"/>
              </a:rPr>
              <a:t>* </a:t>
            </a:r>
            <a:r>
              <a:rPr lang="en-US" sz="2800" b="1" dirty="0" smtClean="0">
                <a:latin typeface="Courier New" pitchFamily="49" charset="0"/>
              </a:rPr>
              <a:t>2.0;</a:t>
            </a:r>
            <a:endParaRPr lang="en-US" sz="2800" b="1" dirty="0">
              <a:latin typeface="Courier New" pitchFamily="49" charset="0"/>
            </a:endParaRPr>
          </a:p>
        </p:txBody>
      </p:sp>
      <p:sp>
        <p:nvSpPr>
          <p:cNvPr id="653317" name="Text Box 5"/>
          <p:cNvSpPr txBox="1">
            <a:spLocks noChangeArrowheads="1"/>
          </p:cNvSpPr>
          <p:nvPr/>
        </p:nvSpPr>
        <p:spPr bwMode="auto">
          <a:xfrm>
            <a:off x="1831975" y="1277938"/>
            <a:ext cx="1189038" cy="519112"/>
          </a:xfrm>
          <a:prstGeom prst="rect">
            <a:avLst/>
          </a:prstGeom>
          <a:noFill/>
          <a:ln w="9525">
            <a:noFill/>
            <a:miter lim="800000"/>
            <a:headEnd/>
            <a:tailEnd/>
          </a:ln>
          <a:effectLst/>
        </p:spPr>
        <p:txBody>
          <a:bodyPr wrap="none">
            <a:spAutoFit/>
          </a:bodyPr>
          <a:lstStyle/>
          <a:p>
            <a:r>
              <a:rPr lang="en-US" sz="2800" b="1" u="sng">
                <a:solidFill>
                  <a:schemeClr val="hlink"/>
                </a:solidFill>
              </a:rPr>
              <a:t>Before</a:t>
            </a:r>
          </a:p>
        </p:txBody>
      </p:sp>
      <p:sp>
        <p:nvSpPr>
          <p:cNvPr id="653318" name="Text Box 6"/>
          <p:cNvSpPr txBox="1">
            <a:spLocks noChangeArrowheads="1"/>
          </p:cNvSpPr>
          <p:nvPr/>
        </p:nvSpPr>
        <p:spPr bwMode="auto">
          <a:xfrm>
            <a:off x="5899150" y="1277938"/>
            <a:ext cx="993775" cy="519112"/>
          </a:xfrm>
          <a:prstGeom prst="rect">
            <a:avLst/>
          </a:prstGeom>
          <a:noFill/>
          <a:ln w="9525">
            <a:noFill/>
            <a:miter lim="800000"/>
            <a:headEnd/>
            <a:tailEnd/>
          </a:ln>
          <a:effectLst/>
        </p:spPr>
        <p:txBody>
          <a:bodyPr wrap="none">
            <a:spAutoFit/>
          </a:bodyPr>
          <a:lstStyle/>
          <a:p>
            <a:r>
              <a:rPr lang="en-US" sz="2800" b="1" u="sng">
                <a:solidFill>
                  <a:schemeClr val="folHlink"/>
                </a:solidFill>
              </a:rPr>
              <a:t>After</a:t>
            </a:r>
          </a:p>
        </p:txBody>
      </p:sp>
      <p:sp>
        <p:nvSpPr>
          <p:cNvPr id="653319" name="Text Box 7"/>
          <p:cNvSpPr txBox="1">
            <a:spLocks noChangeArrowheads="1"/>
          </p:cNvSpPr>
          <p:nvPr/>
        </p:nvSpPr>
        <p:spPr bwMode="auto">
          <a:xfrm>
            <a:off x="762000" y="3581400"/>
            <a:ext cx="7635875" cy="1938992"/>
          </a:xfrm>
          <a:prstGeom prst="rect">
            <a:avLst/>
          </a:prstGeom>
          <a:noFill/>
          <a:ln w="9525">
            <a:noFill/>
            <a:miter lim="800000"/>
            <a:headEnd/>
            <a:tailEnd/>
          </a:ln>
          <a:effectLst/>
        </p:spPr>
        <p:txBody>
          <a:bodyPr>
            <a:spAutoFit/>
          </a:bodyPr>
          <a:lstStyle/>
          <a:p>
            <a:pPr algn="l"/>
            <a:r>
              <a:rPr lang="en-US" sz="2400" dirty="0"/>
              <a:t>The </a:t>
            </a:r>
            <a:r>
              <a:rPr lang="en-US" sz="2400" dirty="0" err="1"/>
              <a:t>subexpression</a:t>
            </a:r>
            <a:r>
              <a:rPr lang="en-US" sz="2400" dirty="0">
                <a:latin typeface="Tahoma" pitchFamily="34" charset="0"/>
              </a:rPr>
              <a:t> </a:t>
            </a:r>
            <a:r>
              <a:rPr lang="en-US" sz="2400" b="1" dirty="0">
                <a:solidFill>
                  <a:schemeClr val="hlink"/>
                </a:solidFill>
                <a:latin typeface="Courier New" pitchFamily="49" charset="0"/>
              </a:rPr>
              <a:t>(a / b)</a:t>
            </a:r>
            <a:r>
              <a:rPr lang="en-US" sz="2400" dirty="0">
                <a:latin typeface="Tahoma" pitchFamily="34" charset="0"/>
              </a:rPr>
              <a:t> </a:t>
            </a:r>
            <a:r>
              <a:rPr lang="en-US" sz="2400" dirty="0"/>
              <a:t>occurs in both assignment statements, so there’s no point in calculating it twice.</a:t>
            </a:r>
          </a:p>
          <a:p>
            <a:pPr algn="l"/>
            <a:endParaRPr lang="en-US" sz="2400" dirty="0" smtClean="0"/>
          </a:p>
          <a:p>
            <a:pPr algn="l"/>
            <a:r>
              <a:rPr lang="en-US" sz="2400" dirty="0" smtClean="0"/>
              <a:t>This </a:t>
            </a:r>
            <a:r>
              <a:rPr lang="en-US" sz="2400" dirty="0"/>
              <a:t>is typically only worth doing if the common </a:t>
            </a:r>
            <a:r>
              <a:rPr lang="en-US" sz="2400" dirty="0" err="1"/>
              <a:t>subexpression</a:t>
            </a:r>
            <a:r>
              <a:rPr lang="en-US" sz="2400" dirty="0"/>
              <a:t> is expensive to calculate.</a:t>
            </a:r>
          </a:p>
        </p:txBody>
      </p:sp>
    </p:spTree>
    <p:custDataLst>
      <p:tags r:id="rId1"/>
    </p:custDataLst>
    <p:extLst>
      <p:ext uri="{BB962C8B-B14F-4D97-AF65-F5344CB8AC3E}">
        <p14:creationId xmlns:p14="http://schemas.microsoft.com/office/powerpoint/2010/main" val="2476702374"/>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ooter Placeholder 3"/>
          <p:cNvSpPr>
            <a:spLocks noGrp="1"/>
          </p:cNvSpPr>
          <p:nvPr>
            <p:ph type="ftr" sz="quarter" idx="10"/>
          </p:nvPr>
        </p:nvSpPr>
        <p:spPr/>
        <p:txBody>
          <a:bodyPr/>
          <a:lstStyle/>
          <a:p>
            <a:r>
              <a:rPr lang="en-US" dirty="0" smtClean="0"/>
              <a:t>Supercomputing in Plain </a:t>
            </a:r>
            <a:r>
              <a:rPr lang="en-US" dirty="0" smtClean="0"/>
              <a:t>English: Compilers</a:t>
            </a:r>
            <a:endParaRPr lang="en-US" dirty="0"/>
          </a:p>
          <a:p>
            <a:r>
              <a:rPr lang="en-US" dirty="0" smtClean="0"/>
              <a:t>Tue </a:t>
            </a:r>
            <a:r>
              <a:rPr lang="en-US" dirty="0" smtClean="0"/>
              <a:t>Feb 12 2013</a:t>
            </a:r>
            <a:endParaRPr lang="en-US" dirty="0"/>
          </a:p>
        </p:txBody>
      </p:sp>
      <p:sp>
        <p:nvSpPr>
          <p:cNvPr id="9" name="Slide Number Placeholder 4"/>
          <p:cNvSpPr>
            <a:spLocks noGrp="1"/>
          </p:cNvSpPr>
          <p:nvPr>
            <p:ph type="sldNum" sz="quarter" idx="11"/>
          </p:nvPr>
        </p:nvSpPr>
        <p:spPr/>
        <p:txBody>
          <a:bodyPr/>
          <a:lstStyle/>
          <a:p>
            <a:fld id="{60F8B66F-D2B3-483D-97FA-6FA6D0726334}" type="slidenum">
              <a:rPr lang="en-US"/>
              <a:pPr/>
              <a:t>58</a:t>
            </a:fld>
            <a:endParaRPr lang="en-US"/>
          </a:p>
        </p:txBody>
      </p:sp>
      <p:sp>
        <p:nvSpPr>
          <p:cNvPr id="654338" name="Rectangle 2"/>
          <p:cNvSpPr>
            <a:spLocks noGrp="1" noChangeArrowheads="1"/>
          </p:cNvSpPr>
          <p:nvPr>
            <p:ph type="title"/>
          </p:nvPr>
        </p:nvSpPr>
        <p:spPr/>
        <p:txBody>
          <a:bodyPr/>
          <a:lstStyle/>
          <a:p>
            <a:r>
              <a:rPr lang="en-US" dirty="0"/>
              <a:t>Variable </a:t>
            </a:r>
            <a:r>
              <a:rPr lang="en-US" dirty="0" smtClean="0"/>
              <a:t>Renaming (F90)</a:t>
            </a:r>
            <a:endParaRPr lang="en-US" dirty="0"/>
          </a:p>
        </p:txBody>
      </p:sp>
      <p:sp>
        <p:nvSpPr>
          <p:cNvPr id="654339" name="Rectangle 3"/>
          <p:cNvSpPr>
            <a:spLocks noGrp="1" noChangeArrowheads="1"/>
          </p:cNvSpPr>
          <p:nvPr>
            <p:ph type="body" idx="1"/>
          </p:nvPr>
        </p:nvSpPr>
        <p:spPr>
          <a:xfrm>
            <a:off x="838200" y="1981200"/>
            <a:ext cx="3657600" cy="1905000"/>
          </a:xfrm>
        </p:spPr>
        <p:txBody>
          <a:bodyPr/>
          <a:lstStyle/>
          <a:p>
            <a:pPr>
              <a:buFont typeface="Wingdings" pitchFamily="2" charset="2"/>
              <a:buNone/>
            </a:pPr>
            <a:r>
              <a:rPr lang="en-US" b="1">
                <a:solidFill>
                  <a:schemeClr val="hlink"/>
                </a:solidFill>
                <a:latin typeface="Courier New" pitchFamily="49" charset="0"/>
              </a:rPr>
              <a:t>x</a:t>
            </a:r>
            <a:r>
              <a:rPr lang="en-US" b="1">
                <a:solidFill>
                  <a:srgbClr val="000099"/>
                </a:solidFill>
                <a:latin typeface="Courier New" pitchFamily="49" charset="0"/>
              </a:rPr>
              <a:t> </a:t>
            </a:r>
            <a:r>
              <a:rPr lang="en-US" b="1">
                <a:latin typeface="Courier New" pitchFamily="49" charset="0"/>
              </a:rPr>
              <a:t>= y * z</a:t>
            </a:r>
          </a:p>
          <a:p>
            <a:pPr>
              <a:buFont typeface="Wingdings" pitchFamily="2" charset="2"/>
              <a:buNone/>
            </a:pPr>
            <a:r>
              <a:rPr lang="en-US" b="1">
                <a:latin typeface="Courier New" pitchFamily="49" charset="0"/>
              </a:rPr>
              <a:t>q = r +</a:t>
            </a:r>
            <a:r>
              <a:rPr lang="en-US" b="1">
                <a:solidFill>
                  <a:srgbClr val="000099"/>
                </a:solidFill>
                <a:latin typeface="Courier New" pitchFamily="49" charset="0"/>
              </a:rPr>
              <a:t> </a:t>
            </a:r>
            <a:r>
              <a:rPr lang="en-US" b="1">
                <a:solidFill>
                  <a:schemeClr val="hlink"/>
                </a:solidFill>
                <a:latin typeface="Courier New" pitchFamily="49" charset="0"/>
              </a:rPr>
              <a:t>x</a:t>
            </a:r>
            <a:r>
              <a:rPr lang="en-US" b="1">
                <a:solidFill>
                  <a:srgbClr val="000099"/>
                </a:solidFill>
                <a:latin typeface="Courier New" pitchFamily="49" charset="0"/>
              </a:rPr>
              <a:t> </a:t>
            </a:r>
            <a:r>
              <a:rPr lang="en-US" b="1">
                <a:latin typeface="Courier New" pitchFamily="49" charset="0"/>
              </a:rPr>
              <a:t>* 2</a:t>
            </a:r>
          </a:p>
          <a:p>
            <a:pPr>
              <a:buFont typeface="Wingdings" pitchFamily="2" charset="2"/>
              <a:buNone/>
            </a:pPr>
            <a:r>
              <a:rPr lang="en-US" b="1">
                <a:solidFill>
                  <a:schemeClr val="hlink"/>
                </a:solidFill>
                <a:latin typeface="Courier New" pitchFamily="49" charset="0"/>
              </a:rPr>
              <a:t>x</a:t>
            </a:r>
            <a:r>
              <a:rPr lang="en-US" b="1">
                <a:solidFill>
                  <a:srgbClr val="000099"/>
                </a:solidFill>
                <a:latin typeface="Courier New" pitchFamily="49" charset="0"/>
              </a:rPr>
              <a:t> </a:t>
            </a:r>
            <a:r>
              <a:rPr lang="en-US" b="1">
                <a:latin typeface="Courier New" pitchFamily="49" charset="0"/>
              </a:rPr>
              <a:t>= a + b</a:t>
            </a:r>
          </a:p>
        </p:txBody>
      </p:sp>
      <p:sp>
        <p:nvSpPr>
          <p:cNvPr id="654340" name="Rectangle 4"/>
          <p:cNvSpPr>
            <a:spLocks noChangeArrowheads="1"/>
          </p:cNvSpPr>
          <p:nvPr/>
        </p:nvSpPr>
        <p:spPr bwMode="auto">
          <a:xfrm>
            <a:off x="4648200" y="1981200"/>
            <a:ext cx="3657600" cy="1905000"/>
          </a:xfrm>
          <a:prstGeom prst="rect">
            <a:avLst/>
          </a:prstGeom>
          <a:noFill/>
          <a:ln w="9525">
            <a:noFill/>
            <a:miter lim="800000"/>
            <a:headEnd/>
            <a:tailEnd/>
          </a:ln>
          <a:effectLst/>
        </p:spPr>
        <p:txBody>
          <a:bodyPr/>
          <a:lstStyle/>
          <a:p>
            <a:pPr marL="342900" indent="-342900" algn="l">
              <a:spcBef>
                <a:spcPct val="20000"/>
              </a:spcBef>
              <a:buClr>
                <a:schemeClr val="folHlink"/>
              </a:buClr>
              <a:buSzPct val="60000"/>
              <a:buFont typeface="Wingdings" pitchFamily="2" charset="2"/>
              <a:buNone/>
            </a:pPr>
            <a:r>
              <a:rPr lang="en-US" sz="2400" b="1">
                <a:solidFill>
                  <a:schemeClr val="folHlink"/>
                </a:solidFill>
                <a:latin typeface="Courier New" pitchFamily="49" charset="0"/>
              </a:rPr>
              <a:t>x0</a:t>
            </a:r>
            <a:r>
              <a:rPr lang="en-US" sz="2400" b="1">
                <a:solidFill>
                  <a:srgbClr val="000099"/>
                </a:solidFill>
                <a:latin typeface="Courier New" pitchFamily="49" charset="0"/>
              </a:rPr>
              <a:t> </a:t>
            </a:r>
            <a:r>
              <a:rPr lang="en-US" sz="2400" b="1">
                <a:latin typeface="Courier New" pitchFamily="49" charset="0"/>
              </a:rPr>
              <a:t>= y * z</a:t>
            </a:r>
          </a:p>
          <a:p>
            <a:pPr marL="342900" indent="-342900" algn="l">
              <a:spcBef>
                <a:spcPct val="20000"/>
              </a:spcBef>
              <a:buClr>
                <a:schemeClr val="folHlink"/>
              </a:buClr>
              <a:buSzPct val="60000"/>
              <a:buFont typeface="Wingdings" pitchFamily="2" charset="2"/>
              <a:buNone/>
            </a:pPr>
            <a:r>
              <a:rPr lang="en-US" sz="2400" b="1">
                <a:latin typeface="Courier New" pitchFamily="49" charset="0"/>
              </a:rPr>
              <a:t>q = r +</a:t>
            </a:r>
            <a:r>
              <a:rPr lang="en-US" sz="2400" b="1">
                <a:solidFill>
                  <a:srgbClr val="000099"/>
                </a:solidFill>
                <a:latin typeface="Courier New" pitchFamily="49" charset="0"/>
              </a:rPr>
              <a:t> </a:t>
            </a:r>
            <a:r>
              <a:rPr lang="en-US" sz="2400" b="1">
                <a:solidFill>
                  <a:schemeClr val="folHlink"/>
                </a:solidFill>
                <a:latin typeface="Courier New" pitchFamily="49" charset="0"/>
              </a:rPr>
              <a:t>x0</a:t>
            </a:r>
            <a:r>
              <a:rPr lang="en-US" sz="2400" b="1">
                <a:solidFill>
                  <a:srgbClr val="000099"/>
                </a:solidFill>
                <a:latin typeface="Courier New" pitchFamily="49" charset="0"/>
              </a:rPr>
              <a:t> </a:t>
            </a:r>
            <a:r>
              <a:rPr lang="en-US" sz="2400" b="1">
                <a:latin typeface="Courier New" pitchFamily="49" charset="0"/>
              </a:rPr>
              <a:t>* 2</a:t>
            </a:r>
          </a:p>
          <a:p>
            <a:pPr marL="342900" indent="-342900" algn="l">
              <a:spcBef>
                <a:spcPct val="20000"/>
              </a:spcBef>
              <a:buClr>
                <a:schemeClr val="folHlink"/>
              </a:buClr>
              <a:buSzPct val="60000"/>
              <a:buFont typeface="Wingdings" pitchFamily="2" charset="2"/>
              <a:buNone/>
            </a:pPr>
            <a:r>
              <a:rPr lang="en-US" sz="2400" b="1">
                <a:solidFill>
                  <a:schemeClr val="folHlink"/>
                </a:solidFill>
                <a:latin typeface="Courier New" pitchFamily="49" charset="0"/>
              </a:rPr>
              <a:t>x</a:t>
            </a:r>
            <a:r>
              <a:rPr lang="en-US" sz="2400" b="1">
                <a:solidFill>
                  <a:srgbClr val="000099"/>
                </a:solidFill>
                <a:latin typeface="Courier New" pitchFamily="49" charset="0"/>
              </a:rPr>
              <a:t> </a:t>
            </a:r>
            <a:r>
              <a:rPr lang="en-US" sz="2400" b="1">
                <a:latin typeface="Courier New" pitchFamily="49" charset="0"/>
              </a:rPr>
              <a:t>= a + b</a:t>
            </a:r>
          </a:p>
        </p:txBody>
      </p:sp>
      <p:sp>
        <p:nvSpPr>
          <p:cNvPr id="654341" name="Text Box 5"/>
          <p:cNvSpPr txBox="1">
            <a:spLocks noChangeArrowheads="1"/>
          </p:cNvSpPr>
          <p:nvPr/>
        </p:nvSpPr>
        <p:spPr bwMode="auto">
          <a:xfrm>
            <a:off x="1465263" y="1438275"/>
            <a:ext cx="1189037" cy="519113"/>
          </a:xfrm>
          <a:prstGeom prst="rect">
            <a:avLst/>
          </a:prstGeom>
          <a:noFill/>
          <a:ln w="9525">
            <a:noFill/>
            <a:miter lim="800000"/>
            <a:headEnd/>
            <a:tailEnd/>
          </a:ln>
          <a:effectLst/>
        </p:spPr>
        <p:txBody>
          <a:bodyPr wrap="none">
            <a:spAutoFit/>
          </a:bodyPr>
          <a:lstStyle/>
          <a:p>
            <a:r>
              <a:rPr lang="en-US" sz="2800" b="1" u="sng">
                <a:solidFill>
                  <a:schemeClr val="hlink"/>
                </a:solidFill>
              </a:rPr>
              <a:t>Before</a:t>
            </a:r>
          </a:p>
        </p:txBody>
      </p:sp>
      <p:sp>
        <p:nvSpPr>
          <p:cNvPr id="654342" name="Text Box 6"/>
          <p:cNvSpPr txBox="1">
            <a:spLocks noChangeArrowheads="1"/>
          </p:cNvSpPr>
          <p:nvPr/>
        </p:nvSpPr>
        <p:spPr bwMode="auto">
          <a:xfrm>
            <a:off x="5600700" y="1438275"/>
            <a:ext cx="993775" cy="519113"/>
          </a:xfrm>
          <a:prstGeom prst="rect">
            <a:avLst/>
          </a:prstGeom>
          <a:noFill/>
          <a:ln w="9525">
            <a:noFill/>
            <a:miter lim="800000"/>
            <a:headEnd/>
            <a:tailEnd/>
          </a:ln>
          <a:effectLst/>
        </p:spPr>
        <p:txBody>
          <a:bodyPr wrap="none">
            <a:spAutoFit/>
          </a:bodyPr>
          <a:lstStyle/>
          <a:p>
            <a:r>
              <a:rPr lang="en-US" sz="2800" b="1" u="sng">
                <a:solidFill>
                  <a:schemeClr val="folHlink"/>
                </a:solidFill>
              </a:rPr>
              <a:t>After</a:t>
            </a:r>
          </a:p>
        </p:txBody>
      </p:sp>
      <p:sp>
        <p:nvSpPr>
          <p:cNvPr id="654343" name="Text Box 7"/>
          <p:cNvSpPr txBox="1">
            <a:spLocks noChangeArrowheads="1"/>
          </p:cNvSpPr>
          <p:nvPr/>
        </p:nvSpPr>
        <p:spPr bwMode="auto">
          <a:xfrm>
            <a:off x="609600" y="3886200"/>
            <a:ext cx="7924800" cy="830997"/>
          </a:xfrm>
          <a:prstGeom prst="rect">
            <a:avLst/>
          </a:prstGeom>
          <a:noFill/>
          <a:ln w="9525">
            <a:noFill/>
            <a:miter lim="800000"/>
            <a:headEnd/>
            <a:tailEnd/>
          </a:ln>
          <a:effectLst/>
        </p:spPr>
        <p:txBody>
          <a:bodyPr>
            <a:spAutoFit/>
          </a:bodyPr>
          <a:lstStyle/>
          <a:p>
            <a:pPr algn="l"/>
            <a:r>
              <a:rPr lang="en-US" sz="2400" dirty="0"/>
              <a:t>The original code has an </a:t>
            </a:r>
            <a:r>
              <a:rPr lang="en-US" sz="2400" b="1" u="sng" dirty="0">
                <a:solidFill>
                  <a:schemeClr val="hlink"/>
                </a:solidFill>
              </a:rPr>
              <a:t>output dependency</a:t>
            </a:r>
            <a:r>
              <a:rPr lang="en-US" sz="2400" dirty="0"/>
              <a:t>, while the new code </a:t>
            </a:r>
            <a:r>
              <a:rPr lang="en-US" sz="2400" b="1" u="sng" dirty="0">
                <a:solidFill>
                  <a:schemeClr val="folHlink"/>
                </a:solidFill>
              </a:rPr>
              <a:t>doesn’t</a:t>
            </a:r>
            <a:r>
              <a:rPr lang="en-US" sz="2400" dirty="0">
                <a:solidFill>
                  <a:srgbClr val="008000"/>
                </a:solidFill>
              </a:rPr>
              <a:t> </a:t>
            </a:r>
            <a:r>
              <a:rPr lang="en-US" sz="2400" dirty="0"/>
              <a:t>– but the final value of</a:t>
            </a:r>
            <a:r>
              <a:rPr lang="en-US" sz="2400" dirty="0">
                <a:latin typeface="Tahoma" pitchFamily="34" charset="0"/>
              </a:rPr>
              <a:t>  </a:t>
            </a:r>
            <a:r>
              <a:rPr lang="en-US" sz="2400" b="1" dirty="0">
                <a:latin typeface="Courier New" pitchFamily="49" charset="0"/>
              </a:rPr>
              <a:t>x</a:t>
            </a:r>
            <a:r>
              <a:rPr lang="en-US" sz="2400" dirty="0">
                <a:latin typeface="Tahoma" pitchFamily="34" charset="0"/>
              </a:rPr>
              <a:t>  </a:t>
            </a:r>
            <a:r>
              <a:rPr lang="en-US" sz="2400" dirty="0"/>
              <a:t>is still correct.</a:t>
            </a:r>
          </a:p>
        </p:txBody>
      </p:sp>
    </p:spTree>
    <p:custDataLst>
      <p:tags r:id="rId1"/>
    </p:custDataLst>
    <p:extLst>
      <p:ext uri="{BB962C8B-B14F-4D97-AF65-F5344CB8AC3E}">
        <p14:creationId xmlns:p14="http://schemas.microsoft.com/office/powerpoint/2010/main" val="3392166163"/>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ooter Placeholder 3"/>
          <p:cNvSpPr>
            <a:spLocks noGrp="1"/>
          </p:cNvSpPr>
          <p:nvPr>
            <p:ph type="ftr" sz="quarter" idx="10"/>
          </p:nvPr>
        </p:nvSpPr>
        <p:spPr/>
        <p:txBody>
          <a:bodyPr/>
          <a:lstStyle/>
          <a:p>
            <a:r>
              <a:rPr lang="en-US" dirty="0" smtClean="0"/>
              <a:t>Supercomputing in Plain </a:t>
            </a:r>
            <a:r>
              <a:rPr lang="en-US" dirty="0" smtClean="0"/>
              <a:t>English: Compilers</a:t>
            </a:r>
            <a:endParaRPr lang="en-US" dirty="0"/>
          </a:p>
          <a:p>
            <a:r>
              <a:rPr lang="en-US" dirty="0" smtClean="0"/>
              <a:t>Tue </a:t>
            </a:r>
            <a:r>
              <a:rPr lang="en-US" dirty="0" smtClean="0"/>
              <a:t>Feb 12 2013</a:t>
            </a:r>
            <a:endParaRPr lang="en-US" dirty="0"/>
          </a:p>
        </p:txBody>
      </p:sp>
      <p:sp>
        <p:nvSpPr>
          <p:cNvPr id="9" name="Slide Number Placeholder 4"/>
          <p:cNvSpPr>
            <a:spLocks noGrp="1"/>
          </p:cNvSpPr>
          <p:nvPr>
            <p:ph type="sldNum" sz="quarter" idx="11"/>
          </p:nvPr>
        </p:nvSpPr>
        <p:spPr/>
        <p:txBody>
          <a:bodyPr/>
          <a:lstStyle/>
          <a:p>
            <a:fld id="{60F8B66F-D2B3-483D-97FA-6FA6D0726334}" type="slidenum">
              <a:rPr lang="en-US"/>
              <a:pPr/>
              <a:t>59</a:t>
            </a:fld>
            <a:endParaRPr lang="en-US"/>
          </a:p>
        </p:txBody>
      </p:sp>
      <p:sp>
        <p:nvSpPr>
          <p:cNvPr id="654338" name="Rectangle 2"/>
          <p:cNvSpPr>
            <a:spLocks noGrp="1" noChangeArrowheads="1"/>
          </p:cNvSpPr>
          <p:nvPr>
            <p:ph type="title"/>
          </p:nvPr>
        </p:nvSpPr>
        <p:spPr/>
        <p:txBody>
          <a:bodyPr/>
          <a:lstStyle/>
          <a:p>
            <a:r>
              <a:rPr lang="en-US" dirty="0"/>
              <a:t>Variable </a:t>
            </a:r>
            <a:r>
              <a:rPr lang="en-US" dirty="0" smtClean="0"/>
              <a:t>Renaming (C)</a:t>
            </a:r>
            <a:endParaRPr lang="en-US" dirty="0"/>
          </a:p>
        </p:txBody>
      </p:sp>
      <p:sp>
        <p:nvSpPr>
          <p:cNvPr id="654339" name="Rectangle 3"/>
          <p:cNvSpPr>
            <a:spLocks noGrp="1" noChangeArrowheads="1"/>
          </p:cNvSpPr>
          <p:nvPr>
            <p:ph type="body" idx="1"/>
          </p:nvPr>
        </p:nvSpPr>
        <p:spPr>
          <a:xfrm>
            <a:off x="838200" y="1981200"/>
            <a:ext cx="3657600" cy="1905000"/>
          </a:xfrm>
        </p:spPr>
        <p:txBody>
          <a:bodyPr/>
          <a:lstStyle/>
          <a:p>
            <a:pPr>
              <a:buFont typeface="Wingdings" pitchFamily="2" charset="2"/>
              <a:buNone/>
            </a:pPr>
            <a:r>
              <a:rPr lang="en-US" b="1" dirty="0">
                <a:solidFill>
                  <a:schemeClr val="hlink"/>
                </a:solidFill>
                <a:latin typeface="Courier New" pitchFamily="49" charset="0"/>
              </a:rPr>
              <a:t>x</a:t>
            </a:r>
            <a:r>
              <a:rPr lang="en-US" b="1" dirty="0">
                <a:solidFill>
                  <a:srgbClr val="000099"/>
                </a:solidFill>
                <a:latin typeface="Courier New" pitchFamily="49" charset="0"/>
              </a:rPr>
              <a:t> </a:t>
            </a:r>
            <a:r>
              <a:rPr lang="en-US" b="1" dirty="0">
                <a:latin typeface="Courier New" pitchFamily="49" charset="0"/>
              </a:rPr>
              <a:t>= y * </a:t>
            </a:r>
            <a:r>
              <a:rPr lang="en-US" b="1" dirty="0" smtClean="0">
                <a:latin typeface="Courier New" pitchFamily="49" charset="0"/>
              </a:rPr>
              <a:t>z;</a:t>
            </a:r>
            <a:endParaRPr lang="en-US" b="1" dirty="0">
              <a:latin typeface="Courier New" pitchFamily="49" charset="0"/>
            </a:endParaRPr>
          </a:p>
          <a:p>
            <a:pPr>
              <a:buFont typeface="Wingdings" pitchFamily="2" charset="2"/>
              <a:buNone/>
            </a:pPr>
            <a:r>
              <a:rPr lang="en-US" b="1" dirty="0">
                <a:latin typeface="Courier New" pitchFamily="49" charset="0"/>
              </a:rPr>
              <a:t>q = r +</a:t>
            </a:r>
            <a:r>
              <a:rPr lang="en-US" b="1" dirty="0">
                <a:solidFill>
                  <a:srgbClr val="000099"/>
                </a:solidFill>
                <a:latin typeface="Courier New" pitchFamily="49" charset="0"/>
              </a:rPr>
              <a:t> </a:t>
            </a:r>
            <a:r>
              <a:rPr lang="en-US" b="1" dirty="0">
                <a:solidFill>
                  <a:schemeClr val="hlink"/>
                </a:solidFill>
                <a:latin typeface="Courier New" pitchFamily="49" charset="0"/>
              </a:rPr>
              <a:t>x</a:t>
            </a:r>
            <a:r>
              <a:rPr lang="en-US" b="1" dirty="0">
                <a:solidFill>
                  <a:srgbClr val="000099"/>
                </a:solidFill>
                <a:latin typeface="Courier New" pitchFamily="49" charset="0"/>
              </a:rPr>
              <a:t> </a:t>
            </a:r>
            <a:r>
              <a:rPr lang="en-US" b="1" dirty="0">
                <a:latin typeface="Courier New" pitchFamily="49" charset="0"/>
              </a:rPr>
              <a:t>* </a:t>
            </a:r>
            <a:r>
              <a:rPr lang="en-US" b="1" dirty="0" smtClean="0">
                <a:latin typeface="Courier New" pitchFamily="49" charset="0"/>
              </a:rPr>
              <a:t>2;</a:t>
            </a:r>
            <a:endParaRPr lang="en-US" b="1" dirty="0">
              <a:latin typeface="Courier New" pitchFamily="49" charset="0"/>
            </a:endParaRPr>
          </a:p>
          <a:p>
            <a:pPr>
              <a:buFont typeface="Wingdings" pitchFamily="2" charset="2"/>
              <a:buNone/>
            </a:pPr>
            <a:r>
              <a:rPr lang="en-US" b="1" dirty="0">
                <a:solidFill>
                  <a:schemeClr val="hlink"/>
                </a:solidFill>
                <a:latin typeface="Courier New" pitchFamily="49" charset="0"/>
              </a:rPr>
              <a:t>x</a:t>
            </a:r>
            <a:r>
              <a:rPr lang="en-US" b="1" dirty="0">
                <a:solidFill>
                  <a:srgbClr val="000099"/>
                </a:solidFill>
                <a:latin typeface="Courier New" pitchFamily="49" charset="0"/>
              </a:rPr>
              <a:t> </a:t>
            </a:r>
            <a:r>
              <a:rPr lang="en-US" b="1" dirty="0">
                <a:latin typeface="Courier New" pitchFamily="49" charset="0"/>
              </a:rPr>
              <a:t>= a + </a:t>
            </a:r>
            <a:r>
              <a:rPr lang="en-US" b="1" dirty="0" smtClean="0">
                <a:latin typeface="Courier New" pitchFamily="49" charset="0"/>
              </a:rPr>
              <a:t>b;</a:t>
            </a:r>
            <a:endParaRPr lang="en-US" b="1" dirty="0">
              <a:latin typeface="Courier New" pitchFamily="49" charset="0"/>
            </a:endParaRPr>
          </a:p>
        </p:txBody>
      </p:sp>
      <p:sp>
        <p:nvSpPr>
          <p:cNvPr id="654340" name="Rectangle 4"/>
          <p:cNvSpPr>
            <a:spLocks noChangeArrowheads="1"/>
          </p:cNvSpPr>
          <p:nvPr/>
        </p:nvSpPr>
        <p:spPr bwMode="auto">
          <a:xfrm>
            <a:off x="4648200" y="1981200"/>
            <a:ext cx="3657600" cy="1905000"/>
          </a:xfrm>
          <a:prstGeom prst="rect">
            <a:avLst/>
          </a:prstGeom>
          <a:noFill/>
          <a:ln w="9525">
            <a:noFill/>
            <a:miter lim="800000"/>
            <a:headEnd/>
            <a:tailEnd/>
          </a:ln>
          <a:effectLst/>
        </p:spPr>
        <p:txBody>
          <a:bodyPr/>
          <a:lstStyle/>
          <a:p>
            <a:pPr marL="342900" indent="-342900" algn="l">
              <a:spcBef>
                <a:spcPct val="20000"/>
              </a:spcBef>
              <a:buClr>
                <a:schemeClr val="folHlink"/>
              </a:buClr>
              <a:buSzPct val="60000"/>
              <a:buFont typeface="Wingdings" pitchFamily="2" charset="2"/>
              <a:buNone/>
            </a:pPr>
            <a:r>
              <a:rPr lang="en-US" sz="2400" b="1" dirty="0">
                <a:solidFill>
                  <a:schemeClr val="folHlink"/>
                </a:solidFill>
                <a:latin typeface="Courier New" pitchFamily="49" charset="0"/>
              </a:rPr>
              <a:t>x0</a:t>
            </a:r>
            <a:r>
              <a:rPr lang="en-US" sz="2400" b="1" dirty="0">
                <a:solidFill>
                  <a:srgbClr val="000099"/>
                </a:solidFill>
                <a:latin typeface="Courier New" pitchFamily="49" charset="0"/>
              </a:rPr>
              <a:t> </a:t>
            </a:r>
            <a:r>
              <a:rPr lang="en-US" sz="2400" b="1" dirty="0">
                <a:latin typeface="Courier New" pitchFamily="49" charset="0"/>
              </a:rPr>
              <a:t>= y * </a:t>
            </a:r>
            <a:r>
              <a:rPr lang="en-US" sz="2400" b="1" dirty="0" smtClean="0">
                <a:latin typeface="Courier New" pitchFamily="49" charset="0"/>
              </a:rPr>
              <a:t>z;</a:t>
            </a:r>
            <a:endParaRPr lang="en-US" sz="2400" b="1" dirty="0">
              <a:latin typeface="Courier New" pitchFamily="49" charset="0"/>
            </a:endParaRPr>
          </a:p>
          <a:p>
            <a:pPr marL="342900" indent="-342900" algn="l">
              <a:spcBef>
                <a:spcPct val="20000"/>
              </a:spcBef>
              <a:buClr>
                <a:schemeClr val="folHlink"/>
              </a:buClr>
              <a:buSzPct val="60000"/>
              <a:buFont typeface="Wingdings" pitchFamily="2" charset="2"/>
              <a:buNone/>
            </a:pPr>
            <a:r>
              <a:rPr lang="en-US" sz="2400" b="1" dirty="0">
                <a:latin typeface="Courier New" pitchFamily="49" charset="0"/>
              </a:rPr>
              <a:t>q = r +</a:t>
            </a:r>
            <a:r>
              <a:rPr lang="en-US" sz="2400" b="1" dirty="0">
                <a:solidFill>
                  <a:srgbClr val="000099"/>
                </a:solidFill>
                <a:latin typeface="Courier New" pitchFamily="49" charset="0"/>
              </a:rPr>
              <a:t> </a:t>
            </a:r>
            <a:r>
              <a:rPr lang="en-US" sz="2400" b="1" dirty="0">
                <a:solidFill>
                  <a:schemeClr val="folHlink"/>
                </a:solidFill>
                <a:latin typeface="Courier New" pitchFamily="49" charset="0"/>
              </a:rPr>
              <a:t>x0</a:t>
            </a:r>
            <a:r>
              <a:rPr lang="en-US" sz="2400" b="1" dirty="0">
                <a:solidFill>
                  <a:srgbClr val="000099"/>
                </a:solidFill>
                <a:latin typeface="Courier New" pitchFamily="49" charset="0"/>
              </a:rPr>
              <a:t> </a:t>
            </a:r>
            <a:r>
              <a:rPr lang="en-US" sz="2400" b="1" dirty="0">
                <a:latin typeface="Courier New" pitchFamily="49" charset="0"/>
              </a:rPr>
              <a:t>* </a:t>
            </a:r>
            <a:r>
              <a:rPr lang="en-US" sz="2400" b="1" dirty="0" smtClean="0">
                <a:latin typeface="Courier New" pitchFamily="49" charset="0"/>
              </a:rPr>
              <a:t>2;</a:t>
            </a:r>
            <a:endParaRPr lang="en-US" sz="2400" b="1" dirty="0">
              <a:latin typeface="Courier New" pitchFamily="49" charset="0"/>
            </a:endParaRPr>
          </a:p>
          <a:p>
            <a:pPr marL="342900" indent="-342900" algn="l">
              <a:spcBef>
                <a:spcPct val="20000"/>
              </a:spcBef>
              <a:buClr>
                <a:schemeClr val="folHlink"/>
              </a:buClr>
              <a:buSzPct val="60000"/>
              <a:buFont typeface="Wingdings" pitchFamily="2" charset="2"/>
              <a:buNone/>
            </a:pPr>
            <a:r>
              <a:rPr lang="en-US" sz="2400" b="1" dirty="0">
                <a:solidFill>
                  <a:schemeClr val="folHlink"/>
                </a:solidFill>
                <a:latin typeface="Courier New" pitchFamily="49" charset="0"/>
              </a:rPr>
              <a:t>x</a:t>
            </a:r>
            <a:r>
              <a:rPr lang="en-US" sz="2400" b="1" dirty="0">
                <a:solidFill>
                  <a:srgbClr val="000099"/>
                </a:solidFill>
                <a:latin typeface="Courier New" pitchFamily="49" charset="0"/>
              </a:rPr>
              <a:t> </a:t>
            </a:r>
            <a:r>
              <a:rPr lang="en-US" sz="2400" b="1" dirty="0">
                <a:latin typeface="Courier New" pitchFamily="49" charset="0"/>
              </a:rPr>
              <a:t>= a + </a:t>
            </a:r>
            <a:r>
              <a:rPr lang="en-US" sz="2400" b="1" dirty="0" smtClean="0">
                <a:latin typeface="Courier New" pitchFamily="49" charset="0"/>
              </a:rPr>
              <a:t>b;</a:t>
            </a:r>
            <a:endParaRPr lang="en-US" sz="2400" b="1" dirty="0">
              <a:latin typeface="Courier New" pitchFamily="49" charset="0"/>
            </a:endParaRPr>
          </a:p>
        </p:txBody>
      </p:sp>
      <p:sp>
        <p:nvSpPr>
          <p:cNvPr id="654341" name="Text Box 5"/>
          <p:cNvSpPr txBox="1">
            <a:spLocks noChangeArrowheads="1"/>
          </p:cNvSpPr>
          <p:nvPr/>
        </p:nvSpPr>
        <p:spPr bwMode="auto">
          <a:xfrm>
            <a:off x="1465263" y="1438275"/>
            <a:ext cx="1189037" cy="519113"/>
          </a:xfrm>
          <a:prstGeom prst="rect">
            <a:avLst/>
          </a:prstGeom>
          <a:noFill/>
          <a:ln w="9525">
            <a:noFill/>
            <a:miter lim="800000"/>
            <a:headEnd/>
            <a:tailEnd/>
          </a:ln>
          <a:effectLst/>
        </p:spPr>
        <p:txBody>
          <a:bodyPr wrap="none">
            <a:spAutoFit/>
          </a:bodyPr>
          <a:lstStyle/>
          <a:p>
            <a:r>
              <a:rPr lang="en-US" sz="2800" b="1" u="sng">
                <a:solidFill>
                  <a:schemeClr val="hlink"/>
                </a:solidFill>
              </a:rPr>
              <a:t>Before</a:t>
            </a:r>
          </a:p>
        </p:txBody>
      </p:sp>
      <p:sp>
        <p:nvSpPr>
          <p:cNvPr id="654342" name="Text Box 6"/>
          <p:cNvSpPr txBox="1">
            <a:spLocks noChangeArrowheads="1"/>
          </p:cNvSpPr>
          <p:nvPr/>
        </p:nvSpPr>
        <p:spPr bwMode="auto">
          <a:xfrm>
            <a:off x="5600700" y="1438275"/>
            <a:ext cx="993775" cy="519113"/>
          </a:xfrm>
          <a:prstGeom prst="rect">
            <a:avLst/>
          </a:prstGeom>
          <a:noFill/>
          <a:ln w="9525">
            <a:noFill/>
            <a:miter lim="800000"/>
            <a:headEnd/>
            <a:tailEnd/>
          </a:ln>
          <a:effectLst/>
        </p:spPr>
        <p:txBody>
          <a:bodyPr wrap="none">
            <a:spAutoFit/>
          </a:bodyPr>
          <a:lstStyle/>
          <a:p>
            <a:r>
              <a:rPr lang="en-US" sz="2800" b="1" u="sng">
                <a:solidFill>
                  <a:schemeClr val="folHlink"/>
                </a:solidFill>
              </a:rPr>
              <a:t>After</a:t>
            </a:r>
          </a:p>
        </p:txBody>
      </p:sp>
      <p:sp>
        <p:nvSpPr>
          <p:cNvPr id="654343" name="Text Box 7"/>
          <p:cNvSpPr txBox="1">
            <a:spLocks noChangeArrowheads="1"/>
          </p:cNvSpPr>
          <p:nvPr/>
        </p:nvSpPr>
        <p:spPr bwMode="auto">
          <a:xfrm>
            <a:off x="609600" y="3886200"/>
            <a:ext cx="7924800" cy="830997"/>
          </a:xfrm>
          <a:prstGeom prst="rect">
            <a:avLst/>
          </a:prstGeom>
          <a:noFill/>
          <a:ln w="9525">
            <a:noFill/>
            <a:miter lim="800000"/>
            <a:headEnd/>
            <a:tailEnd/>
          </a:ln>
          <a:effectLst/>
        </p:spPr>
        <p:txBody>
          <a:bodyPr>
            <a:spAutoFit/>
          </a:bodyPr>
          <a:lstStyle/>
          <a:p>
            <a:pPr algn="l"/>
            <a:r>
              <a:rPr lang="en-US" sz="2400" dirty="0"/>
              <a:t>The original code has an </a:t>
            </a:r>
            <a:r>
              <a:rPr lang="en-US" sz="2400" b="1" u="sng" dirty="0">
                <a:solidFill>
                  <a:schemeClr val="hlink"/>
                </a:solidFill>
              </a:rPr>
              <a:t>output dependency</a:t>
            </a:r>
            <a:r>
              <a:rPr lang="en-US" sz="2400" dirty="0"/>
              <a:t>, while the new code </a:t>
            </a:r>
            <a:r>
              <a:rPr lang="en-US" sz="2400" b="1" u="sng" dirty="0">
                <a:solidFill>
                  <a:schemeClr val="folHlink"/>
                </a:solidFill>
              </a:rPr>
              <a:t>doesn’t</a:t>
            </a:r>
            <a:r>
              <a:rPr lang="en-US" sz="2400" dirty="0">
                <a:solidFill>
                  <a:srgbClr val="008000"/>
                </a:solidFill>
              </a:rPr>
              <a:t> </a:t>
            </a:r>
            <a:r>
              <a:rPr lang="en-US" sz="2400" dirty="0"/>
              <a:t>– but the final value of</a:t>
            </a:r>
            <a:r>
              <a:rPr lang="en-US" sz="2400" dirty="0">
                <a:latin typeface="Tahoma" pitchFamily="34" charset="0"/>
              </a:rPr>
              <a:t>  </a:t>
            </a:r>
            <a:r>
              <a:rPr lang="en-US" sz="2400" b="1" dirty="0">
                <a:latin typeface="Courier New" pitchFamily="49" charset="0"/>
              </a:rPr>
              <a:t>x</a:t>
            </a:r>
            <a:r>
              <a:rPr lang="en-US" sz="2400" dirty="0">
                <a:latin typeface="Tahoma" pitchFamily="34" charset="0"/>
              </a:rPr>
              <a:t>  </a:t>
            </a:r>
            <a:r>
              <a:rPr lang="en-US" sz="2400" dirty="0"/>
              <a:t>is still correct.</a:t>
            </a:r>
          </a:p>
        </p:txBody>
      </p:sp>
    </p:spTree>
    <p:custDataLst>
      <p:tags r:id="rId1"/>
    </p:custDataLst>
    <p:extLst>
      <p:ext uri="{BB962C8B-B14F-4D97-AF65-F5344CB8AC3E}">
        <p14:creationId xmlns:p14="http://schemas.microsoft.com/office/powerpoint/2010/main" val="403419328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Wowza</a:t>
            </a:r>
            <a:r>
              <a:rPr lang="en-US" dirty="0" smtClean="0"/>
              <a:t> #2</a:t>
            </a:r>
            <a:endParaRPr lang="en-US" dirty="0"/>
          </a:p>
        </p:txBody>
      </p:sp>
      <p:sp>
        <p:nvSpPr>
          <p:cNvPr id="3" name="Content Placeholder 2"/>
          <p:cNvSpPr>
            <a:spLocks noGrp="1"/>
          </p:cNvSpPr>
          <p:nvPr>
            <p:ph idx="1"/>
          </p:nvPr>
        </p:nvSpPr>
        <p:spPr/>
        <p:txBody>
          <a:bodyPr/>
          <a:lstStyle/>
          <a:p>
            <a:pPr marL="0" indent="0">
              <a:buNone/>
            </a:pPr>
            <a:r>
              <a:rPr lang="en-US" dirty="0" err="1" smtClean="0"/>
              <a:t>Wowza</a:t>
            </a:r>
            <a:r>
              <a:rPr lang="en-US" dirty="0" smtClean="0"/>
              <a:t> has been tested on multiple browsers on each of:</a:t>
            </a:r>
          </a:p>
          <a:p>
            <a:r>
              <a:rPr lang="en-US" dirty="0" smtClean="0"/>
              <a:t>Windows (7 and 8): IE, Firefox, Chrome, Opera, Safari</a:t>
            </a:r>
          </a:p>
          <a:p>
            <a:r>
              <a:rPr lang="en-US" dirty="0" err="1" smtClean="0"/>
              <a:t>MacOS</a:t>
            </a:r>
            <a:r>
              <a:rPr lang="en-US" dirty="0" smtClean="0"/>
              <a:t> X: Safari, Firefox</a:t>
            </a:r>
          </a:p>
          <a:p>
            <a:r>
              <a:rPr lang="en-US" dirty="0" smtClean="0"/>
              <a:t>Linux: Firefox, Opera</a:t>
            </a:r>
          </a:p>
          <a:p>
            <a:pPr marL="0" indent="0">
              <a:buNone/>
            </a:pPr>
            <a:r>
              <a:rPr lang="en-US" dirty="0" smtClean="0"/>
              <a:t>We’ve also successfully tested it on devices with:</a:t>
            </a:r>
          </a:p>
          <a:p>
            <a:r>
              <a:rPr lang="en-US" dirty="0" smtClean="0"/>
              <a:t>Android</a:t>
            </a:r>
          </a:p>
          <a:p>
            <a:r>
              <a:rPr lang="en-US" dirty="0" err="1" smtClean="0"/>
              <a:t>iOS</a:t>
            </a:r>
            <a:endParaRPr lang="en-US" dirty="0" smtClean="0"/>
          </a:p>
          <a:p>
            <a:pPr marL="0" indent="0">
              <a:buNone/>
            </a:pPr>
            <a:r>
              <a:rPr lang="en-US" dirty="0" smtClean="0"/>
              <a:t>However, we make no representations on the likelihood of it working on your device, because we don’t know which versions of Android or </a:t>
            </a:r>
            <a:r>
              <a:rPr lang="en-US" dirty="0" err="1" smtClean="0"/>
              <a:t>iOS</a:t>
            </a:r>
            <a:r>
              <a:rPr lang="en-US" dirty="0" smtClean="0"/>
              <a:t> it might or might not work with.</a:t>
            </a:r>
            <a:endParaRPr lang="en-US" dirty="0"/>
          </a:p>
        </p:txBody>
      </p:sp>
      <p:sp>
        <p:nvSpPr>
          <p:cNvPr id="4" name="Footer Placeholder 3"/>
          <p:cNvSpPr>
            <a:spLocks noGrp="1"/>
          </p:cNvSpPr>
          <p:nvPr>
            <p:ph type="ftr" sz="quarter" idx="10"/>
          </p:nvPr>
        </p:nvSpPr>
        <p:spPr/>
        <p:txBody>
          <a:bodyPr/>
          <a:lstStyle/>
          <a:p>
            <a:pPr>
              <a:defRPr/>
            </a:pPr>
            <a:r>
              <a:rPr lang="en-US" dirty="0" smtClean="0"/>
              <a:t>Supercomputing in Plain </a:t>
            </a:r>
            <a:r>
              <a:rPr lang="en-US" dirty="0" smtClean="0"/>
              <a:t>English: Compilers</a:t>
            </a:r>
            <a:endParaRPr lang="en-US" dirty="0" smtClean="0"/>
          </a:p>
          <a:p>
            <a:pPr>
              <a:defRPr/>
            </a:pPr>
            <a:r>
              <a:rPr lang="en-US" dirty="0" smtClean="0"/>
              <a:t>Tue </a:t>
            </a:r>
            <a:r>
              <a:rPr lang="en-US" dirty="0" smtClean="0"/>
              <a:t>Feb 12 </a:t>
            </a:r>
            <a:r>
              <a:rPr lang="en-US" dirty="0" smtClean="0"/>
              <a:t>2013</a:t>
            </a:r>
            <a:endParaRPr lang="en-US" dirty="0"/>
          </a:p>
        </p:txBody>
      </p:sp>
      <p:sp>
        <p:nvSpPr>
          <p:cNvPr id="5" name="Slide Number Placeholder 4"/>
          <p:cNvSpPr>
            <a:spLocks noGrp="1"/>
          </p:cNvSpPr>
          <p:nvPr>
            <p:ph type="sldNum" sz="quarter" idx="11"/>
          </p:nvPr>
        </p:nvSpPr>
        <p:spPr/>
        <p:txBody>
          <a:bodyPr/>
          <a:lstStyle/>
          <a:p>
            <a:pPr>
              <a:defRPr/>
            </a:pPr>
            <a:fld id="{DAFF6522-D39A-4EFB-9FD2-0F43165FD2EE}" type="slidenum">
              <a:rPr lang="en-US" smtClean="0"/>
              <a:pPr>
                <a:defRPr/>
              </a:pPr>
              <a:t>6</a:t>
            </a:fld>
            <a:endParaRPr lang="en-US"/>
          </a:p>
        </p:txBody>
      </p:sp>
    </p:spTree>
    <p:extLst>
      <p:ext uri="{BB962C8B-B14F-4D97-AF65-F5344CB8AC3E}">
        <p14:creationId xmlns:p14="http://schemas.microsoft.com/office/powerpoint/2010/main" val="3953028102"/>
      </p:ext>
    </p:extLst>
  </p:cSld>
  <p:clrMapOvr>
    <a:masterClrMapping/>
  </p:clrMapOvr>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a:t>
            </a:r>
            <a:r>
              <a:rPr lang="en-US" dirty="0" smtClean="0"/>
              <a:t>English: Compilers</a:t>
            </a:r>
            <a:endParaRPr lang="en-US" dirty="0"/>
          </a:p>
          <a:p>
            <a:r>
              <a:rPr lang="en-US" dirty="0" smtClean="0"/>
              <a:t>Tue </a:t>
            </a:r>
            <a:r>
              <a:rPr lang="en-US" dirty="0" smtClean="0"/>
              <a:t>Feb 12 2013</a:t>
            </a:r>
            <a:endParaRPr lang="en-US" dirty="0"/>
          </a:p>
        </p:txBody>
      </p:sp>
      <p:sp>
        <p:nvSpPr>
          <p:cNvPr id="5" name="Slide Number Placeholder 4"/>
          <p:cNvSpPr>
            <a:spLocks noGrp="1"/>
          </p:cNvSpPr>
          <p:nvPr>
            <p:ph type="sldNum" sz="quarter" idx="11"/>
          </p:nvPr>
        </p:nvSpPr>
        <p:spPr/>
        <p:txBody>
          <a:bodyPr/>
          <a:lstStyle/>
          <a:p>
            <a:fld id="{31D9407D-398C-4D34-87A1-859B3E44BB54}" type="slidenum">
              <a:rPr lang="en-US"/>
              <a:pPr/>
              <a:t>60</a:t>
            </a:fld>
            <a:endParaRPr lang="en-US"/>
          </a:p>
        </p:txBody>
      </p:sp>
      <p:sp>
        <p:nvSpPr>
          <p:cNvPr id="655362" name="Rectangle 2"/>
          <p:cNvSpPr>
            <a:spLocks noGrp="1" noChangeArrowheads="1"/>
          </p:cNvSpPr>
          <p:nvPr>
            <p:ph type="title"/>
          </p:nvPr>
        </p:nvSpPr>
        <p:spPr/>
        <p:txBody>
          <a:bodyPr/>
          <a:lstStyle/>
          <a:p>
            <a:r>
              <a:rPr lang="en-US"/>
              <a:t>Loop Optimizations</a:t>
            </a:r>
          </a:p>
        </p:txBody>
      </p:sp>
      <p:sp>
        <p:nvSpPr>
          <p:cNvPr id="655363" name="Rectangle 3"/>
          <p:cNvSpPr>
            <a:spLocks noGrp="1" noChangeArrowheads="1"/>
          </p:cNvSpPr>
          <p:nvPr>
            <p:ph type="body" idx="1"/>
          </p:nvPr>
        </p:nvSpPr>
        <p:spPr>
          <a:xfrm>
            <a:off x="990600" y="1371600"/>
            <a:ext cx="7772400" cy="4876800"/>
          </a:xfrm>
        </p:spPr>
        <p:txBody>
          <a:bodyPr/>
          <a:lstStyle/>
          <a:p>
            <a:r>
              <a:rPr lang="en-US"/>
              <a:t>Hoisting Loop Invariant Code</a:t>
            </a:r>
          </a:p>
          <a:p>
            <a:pPr>
              <a:lnSpc>
                <a:spcPct val="80000"/>
              </a:lnSpc>
            </a:pPr>
            <a:r>
              <a:rPr lang="en-US"/>
              <a:t>Unswitching</a:t>
            </a:r>
          </a:p>
          <a:p>
            <a:pPr>
              <a:lnSpc>
                <a:spcPct val="80000"/>
              </a:lnSpc>
            </a:pPr>
            <a:r>
              <a:rPr lang="en-US"/>
              <a:t>Iteration Peeling</a:t>
            </a:r>
          </a:p>
          <a:p>
            <a:pPr>
              <a:lnSpc>
                <a:spcPct val="80000"/>
              </a:lnSpc>
            </a:pPr>
            <a:r>
              <a:rPr lang="en-US"/>
              <a:t>Index Set Splitting</a:t>
            </a:r>
          </a:p>
          <a:p>
            <a:pPr>
              <a:lnSpc>
                <a:spcPct val="80000"/>
              </a:lnSpc>
            </a:pPr>
            <a:r>
              <a:rPr lang="en-US"/>
              <a:t>Loop Interchange</a:t>
            </a:r>
          </a:p>
          <a:p>
            <a:pPr>
              <a:lnSpc>
                <a:spcPct val="80000"/>
              </a:lnSpc>
            </a:pPr>
            <a:r>
              <a:rPr lang="en-US"/>
              <a:t>Unrolling</a:t>
            </a:r>
          </a:p>
          <a:p>
            <a:pPr>
              <a:lnSpc>
                <a:spcPct val="80000"/>
              </a:lnSpc>
            </a:pPr>
            <a:r>
              <a:rPr lang="en-US"/>
              <a:t>Loop Fusion</a:t>
            </a:r>
          </a:p>
          <a:p>
            <a:pPr>
              <a:lnSpc>
                <a:spcPct val="80000"/>
              </a:lnSpc>
            </a:pPr>
            <a:r>
              <a:rPr lang="en-US"/>
              <a:t>Loop Fission</a:t>
            </a:r>
          </a:p>
          <a:p>
            <a:pPr>
              <a:buFont typeface="Wingdings" pitchFamily="2" charset="2"/>
              <a:buNone/>
            </a:pPr>
            <a:r>
              <a:rPr lang="en-US"/>
              <a:t>Not every compiler does all of these, so it sometimes can be worth doing some of these by hand.</a:t>
            </a:r>
          </a:p>
          <a:p>
            <a:pPr>
              <a:buFont typeface="Wingdings" pitchFamily="2" charset="2"/>
              <a:buNone/>
            </a:pPr>
            <a:r>
              <a:rPr lang="en-US" sz="1600"/>
              <a:t>Much of this discussion is from [3] and [6].</a:t>
            </a:r>
          </a:p>
          <a:p>
            <a:pPr>
              <a:buFont typeface="Wingdings" pitchFamily="2" charset="2"/>
              <a:buNone/>
            </a:pPr>
            <a:endParaRPr lang="en-US" sz="1600"/>
          </a:p>
        </p:txBody>
      </p:sp>
    </p:spTree>
    <p:custDataLst>
      <p:tags r:id="rId1"/>
    </p:custDataLst>
    <p:extLst>
      <p:ext uri="{BB962C8B-B14F-4D97-AF65-F5344CB8AC3E}">
        <p14:creationId xmlns:p14="http://schemas.microsoft.com/office/powerpoint/2010/main" val="2905921973"/>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Footer Placeholder 3"/>
          <p:cNvSpPr>
            <a:spLocks noGrp="1"/>
          </p:cNvSpPr>
          <p:nvPr>
            <p:ph type="ftr" sz="quarter" idx="10"/>
          </p:nvPr>
        </p:nvSpPr>
        <p:spPr/>
        <p:txBody>
          <a:bodyPr/>
          <a:lstStyle/>
          <a:p>
            <a:r>
              <a:rPr lang="en-US" dirty="0" smtClean="0"/>
              <a:t>Supercomputing in Plain </a:t>
            </a:r>
            <a:r>
              <a:rPr lang="en-US" dirty="0" smtClean="0"/>
              <a:t>English: Compilers</a:t>
            </a:r>
            <a:endParaRPr lang="en-US" dirty="0"/>
          </a:p>
          <a:p>
            <a:r>
              <a:rPr lang="en-US" dirty="0" smtClean="0"/>
              <a:t>Tue </a:t>
            </a:r>
            <a:r>
              <a:rPr lang="en-US" dirty="0" smtClean="0"/>
              <a:t>Feb 12 2013</a:t>
            </a:r>
            <a:endParaRPr lang="en-US" dirty="0"/>
          </a:p>
        </p:txBody>
      </p:sp>
      <p:sp>
        <p:nvSpPr>
          <p:cNvPr id="14" name="Slide Number Placeholder 4"/>
          <p:cNvSpPr>
            <a:spLocks noGrp="1"/>
          </p:cNvSpPr>
          <p:nvPr>
            <p:ph type="sldNum" sz="quarter" idx="11"/>
          </p:nvPr>
        </p:nvSpPr>
        <p:spPr/>
        <p:txBody>
          <a:bodyPr/>
          <a:lstStyle/>
          <a:p>
            <a:fld id="{D47A6799-5DC6-45F7-81EE-EE32C1920E52}" type="slidenum">
              <a:rPr lang="en-US"/>
              <a:pPr/>
              <a:t>61</a:t>
            </a:fld>
            <a:endParaRPr lang="en-US"/>
          </a:p>
        </p:txBody>
      </p:sp>
      <p:sp>
        <p:nvSpPr>
          <p:cNvPr id="656386" name="Rectangle 2"/>
          <p:cNvSpPr>
            <a:spLocks noGrp="1" noChangeArrowheads="1"/>
          </p:cNvSpPr>
          <p:nvPr>
            <p:ph type="title"/>
          </p:nvPr>
        </p:nvSpPr>
        <p:spPr/>
        <p:txBody>
          <a:bodyPr/>
          <a:lstStyle/>
          <a:p>
            <a:r>
              <a:rPr lang="en-US" dirty="0"/>
              <a:t>Hoisting Loop Invariant </a:t>
            </a:r>
            <a:r>
              <a:rPr lang="en-US" dirty="0" smtClean="0"/>
              <a:t>Code (F90)</a:t>
            </a:r>
            <a:endParaRPr lang="en-US" dirty="0"/>
          </a:p>
        </p:txBody>
      </p:sp>
      <p:sp>
        <p:nvSpPr>
          <p:cNvPr id="656387" name="Rectangle 3"/>
          <p:cNvSpPr>
            <a:spLocks noGrp="1" noChangeArrowheads="1"/>
          </p:cNvSpPr>
          <p:nvPr>
            <p:ph type="body" idx="1"/>
          </p:nvPr>
        </p:nvSpPr>
        <p:spPr>
          <a:xfrm>
            <a:off x="3657600" y="1371600"/>
            <a:ext cx="4953000" cy="2438400"/>
          </a:xfrm>
        </p:spPr>
        <p:txBody>
          <a:bodyPr/>
          <a:lstStyle/>
          <a:p>
            <a:pPr>
              <a:buFont typeface="Wingdings" pitchFamily="2" charset="2"/>
              <a:buNone/>
            </a:pPr>
            <a:r>
              <a:rPr lang="en-US" b="1">
                <a:latin typeface="Courier New" pitchFamily="49" charset="0"/>
              </a:rPr>
              <a:t>DO i = 1, n</a:t>
            </a:r>
          </a:p>
          <a:p>
            <a:pPr>
              <a:lnSpc>
                <a:spcPct val="90000"/>
              </a:lnSpc>
              <a:buFont typeface="Wingdings" pitchFamily="2" charset="2"/>
              <a:buNone/>
            </a:pPr>
            <a:r>
              <a:rPr lang="en-US" b="1">
                <a:solidFill>
                  <a:srgbClr val="000099"/>
                </a:solidFill>
                <a:latin typeface="Courier New" pitchFamily="49" charset="0"/>
              </a:rPr>
              <a:t>  </a:t>
            </a:r>
            <a:r>
              <a:rPr lang="en-US" b="1">
                <a:latin typeface="Courier New" pitchFamily="49" charset="0"/>
              </a:rPr>
              <a:t>a(i) = b(i) +</a:t>
            </a:r>
            <a:r>
              <a:rPr lang="en-US" b="1">
                <a:solidFill>
                  <a:srgbClr val="000099"/>
                </a:solidFill>
                <a:latin typeface="Courier New" pitchFamily="49" charset="0"/>
              </a:rPr>
              <a:t> </a:t>
            </a:r>
            <a:r>
              <a:rPr lang="en-US" b="1">
                <a:solidFill>
                  <a:schemeClr val="hlink"/>
                </a:solidFill>
                <a:latin typeface="Courier New" pitchFamily="49" charset="0"/>
              </a:rPr>
              <a:t>c * d</a:t>
            </a:r>
          </a:p>
          <a:p>
            <a:pPr>
              <a:lnSpc>
                <a:spcPct val="90000"/>
              </a:lnSpc>
              <a:buFont typeface="Wingdings" pitchFamily="2" charset="2"/>
              <a:buNone/>
            </a:pPr>
            <a:r>
              <a:rPr lang="en-US" b="1">
                <a:solidFill>
                  <a:srgbClr val="000099"/>
                </a:solidFill>
                <a:latin typeface="Courier New" pitchFamily="49" charset="0"/>
              </a:rPr>
              <a:t>  </a:t>
            </a:r>
            <a:r>
              <a:rPr lang="en-US" b="1">
                <a:solidFill>
                  <a:schemeClr val="hlink"/>
                </a:solidFill>
                <a:latin typeface="Courier New" pitchFamily="49" charset="0"/>
              </a:rPr>
              <a:t>e = g(n)</a:t>
            </a:r>
          </a:p>
          <a:p>
            <a:pPr>
              <a:lnSpc>
                <a:spcPct val="90000"/>
              </a:lnSpc>
              <a:buFont typeface="Wingdings" pitchFamily="2" charset="2"/>
              <a:buNone/>
            </a:pPr>
            <a:r>
              <a:rPr lang="en-US" b="1">
                <a:latin typeface="Courier New" pitchFamily="49" charset="0"/>
              </a:rPr>
              <a:t>END DO</a:t>
            </a:r>
          </a:p>
        </p:txBody>
      </p:sp>
      <p:sp>
        <p:nvSpPr>
          <p:cNvPr id="656388" name="Text Box 4"/>
          <p:cNvSpPr txBox="1">
            <a:spLocks noChangeArrowheads="1"/>
          </p:cNvSpPr>
          <p:nvPr/>
        </p:nvSpPr>
        <p:spPr bwMode="auto">
          <a:xfrm>
            <a:off x="2590800" y="1981200"/>
            <a:ext cx="1189038" cy="519113"/>
          </a:xfrm>
          <a:prstGeom prst="rect">
            <a:avLst/>
          </a:prstGeom>
          <a:noFill/>
          <a:ln w="9525">
            <a:noFill/>
            <a:miter lim="800000"/>
            <a:headEnd/>
            <a:tailEnd/>
          </a:ln>
          <a:effectLst/>
        </p:spPr>
        <p:txBody>
          <a:bodyPr wrap="none">
            <a:spAutoFit/>
          </a:bodyPr>
          <a:lstStyle/>
          <a:p>
            <a:pPr algn="l"/>
            <a:r>
              <a:rPr lang="en-US" sz="2800" b="1" u="sng">
                <a:solidFill>
                  <a:schemeClr val="hlink"/>
                </a:solidFill>
              </a:rPr>
              <a:t>Before</a:t>
            </a:r>
          </a:p>
        </p:txBody>
      </p:sp>
      <p:sp>
        <p:nvSpPr>
          <p:cNvPr id="656389" name="Rectangle 5"/>
          <p:cNvSpPr>
            <a:spLocks noChangeArrowheads="1"/>
          </p:cNvSpPr>
          <p:nvPr/>
        </p:nvSpPr>
        <p:spPr bwMode="auto">
          <a:xfrm>
            <a:off x="3657600" y="3810000"/>
            <a:ext cx="4648200" cy="2362200"/>
          </a:xfrm>
          <a:prstGeom prst="rect">
            <a:avLst/>
          </a:prstGeom>
          <a:noFill/>
          <a:ln w="9525">
            <a:noFill/>
            <a:miter lim="800000"/>
            <a:headEnd/>
            <a:tailEnd/>
          </a:ln>
          <a:effectLst/>
        </p:spPr>
        <p:txBody>
          <a:bodyPr/>
          <a:lstStyle/>
          <a:p>
            <a:pPr marL="342900" indent="-342900" algn="l">
              <a:spcBef>
                <a:spcPct val="20000"/>
              </a:spcBef>
              <a:buClr>
                <a:schemeClr val="folHlink"/>
              </a:buClr>
              <a:buSzPct val="60000"/>
              <a:buFont typeface="Wingdings" pitchFamily="2" charset="2"/>
              <a:buNone/>
            </a:pPr>
            <a:r>
              <a:rPr lang="en-US" sz="2400" b="1" dirty="0">
                <a:latin typeface="Courier New" pitchFamily="49" charset="0"/>
              </a:rPr>
              <a:t>temp =</a:t>
            </a:r>
            <a:r>
              <a:rPr lang="en-US" sz="2400" b="1" dirty="0">
                <a:solidFill>
                  <a:srgbClr val="000099"/>
                </a:solidFill>
                <a:latin typeface="Courier New" pitchFamily="49" charset="0"/>
              </a:rPr>
              <a:t> </a:t>
            </a:r>
            <a:r>
              <a:rPr lang="en-US" sz="2400" b="1" dirty="0">
                <a:solidFill>
                  <a:schemeClr val="folHlink"/>
                </a:solidFill>
                <a:latin typeface="Courier New" pitchFamily="49" charset="0"/>
              </a:rPr>
              <a:t>c * d</a:t>
            </a:r>
          </a:p>
          <a:p>
            <a:pPr marL="342900" indent="-342900" algn="l">
              <a:lnSpc>
                <a:spcPct val="80000"/>
              </a:lnSpc>
              <a:spcBef>
                <a:spcPct val="20000"/>
              </a:spcBef>
              <a:buClr>
                <a:schemeClr val="folHlink"/>
              </a:buClr>
              <a:buSzPct val="60000"/>
              <a:buFont typeface="Wingdings" pitchFamily="2" charset="2"/>
              <a:buNone/>
            </a:pPr>
            <a:r>
              <a:rPr lang="en-US" sz="2400" b="1" dirty="0">
                <a:latin typeface="Courier New" pitchFamily="49" charset="0"/>
              </a:rPr>
              <a:t>DO </a:t>
            </a:r>
            <a:r>
              <a:rPr lang="en-US" sz="2400" b="1" dirty="0" err="1">
                <a:latin typeface="Courier New" pitchFamily="49" charset="0"/>
              </a:rPr>
              <a:t>i</a:t>
            </a:r>
            <a:r>
              <a:rPr lang="en-US" sz="2400" b="1" dirty="0">
                <a:latin typeface="Courier New" pitchFamily="49" charset="0"/>
              </a:rPr>
              <a:t> = 1, n</a:t>
            </a:r>
          </a:p>
          <a:p>
            <a:pPr marL="342900" indent="-342900" algn="l">
              <a:lnSpc>
                <a:spcPct val="80000"/>
              </a:lnSpc>
              <a:spcBef>
                <a:spcPct val="20000"/>
              </a:spcBef>
              <a:buClr>
                <a:schemeClr val="folHlink"/>
              </a:buClr>
              <a:buSzPct val="60000"/>
              <a:buFont typeface="Wingdings" pitchFamily="2" charset="2"/>
              <a:buNone/>
            </a:pPr>
            <a:r>
              <a:rPr lang="en-US" sz="2400" b="1" dirty="0">
                <a:latin typeface="Courier New" pitchFamily="49" charset="0"/>
              </a:rPr>
              <a:t>  a(</a:t>
            </a:r>
            <a:r>
              <a:rPr lang="en-US" sz="2400" b="1" dirty="0" err="1">
                <a:latin typeface="Courier New" pitchFamily="49" charset="0"/>
              </a:rPr>
              <a:t>i</a:t>
            </a:r>
            <a:r>
              <a:rPr lang="en-US" sz="2400" b="1" dirty="0">
                <a:latin typeface="Courier New" pitchFamily="49" charset="0"/>
              </a:rPr>
              <a:t>) = b(</a:t>
            </a:r>
            <a:r>
              <a:rPr lang="en-US" sz="2400" b="1" dirty="0" err="1">
                <a:latin typeface="Courier New" pitchFamily="49" charset="0"/>
              </a:rPr>
              <a:t>i</a:t>
            </a:r>
            <a:r>
              <a:rPr lang="en-US" sz="2400" b="1" dirty="0">
                <a:latin typeface="Courier New" pitchFamily="49" charset="0"/>
              </a:rPr>
              <a:t>) + temp</a:t>
            </a:r>
          </a:p>
          <a:p>
            <a:pPr marL="342900" indent="-342900" algn="l">
              <a:lnSpc>
                <a:spcPct val="80000"/>
              </a:lnSpc>
              <a:spcBef>
                <a:spcPct val="20000"/>
              </a:spcBef>
              <a:buClr>
                <a:schemeClr val="folHlink"/>
              </a:buClr>
              <a:buSzPct val="60000"/>
              <a:buFont typeface="Wingdings" pitchFamily="2" charset="2"/>
              <a:buNone/>
            </a:pPr>
            <a:r>
              <a:rPr lang="en-US" sz="2400" b="1" dirty="0">
                <a:latin typeface="Courier New" pitchFamily="49" charset="0"/>
              </a:rPr>
              <a:t>END DO</a:t>
            </a:r>
          </a:p>
          <a:p>
            <a:pPr marL="342900" indent="-342900" algn="l">
              <a:lnSpc>
                <a:spcPct val="70000"/>
              </a:lnSpc>
              <a:spcBef>
                <a:spcPct val="20000"/>
              </a:spcBef>
              <a:buClr>
                <a:schemeClr val="folHlink"/>
              </a:buClr>
              <a:buSzPct val="60000"/>
              <a:buFont typeface="Wingdings" pitchFamily="2" charset="2"/>
              <a:buNone/>
            </a:pPr>
            <a:r>
              <a:rPr lang="en-US" sz="2400" b="1" dirty="0">
                <a:solidFill>
                  <a:schemeClr val="folHlink"/>
                </a:solidFill>
                <a:latin typeface="Courier New" pitchFamily="49" charset="0"/>
              </a:rPr>
              <a:t>e = g(n)</a:t>
            </a:r>
          </a:p>
        </p:txBody>
      </p:sp>
      <p:sp>
        <p:nvSpPr>
          <p:cNvPr id="656390" name="Text Box 6"/>
          <p:cNvSpPr txBox="1">
            <a:spLocks noChangeArrowheads="1"/>
          </p:cNvSpPr>
          <p:nvPr/>
        </p:nvSpPr>
        <p:spPr bwMode="auto">
          <a:xfrm>
            <a:off x="2743200" y="4648200"/>
            <a:ext cx="993775" cy="519113"/>
          </a:xfrm>
          <a:prstGeom prst="rect">
            <a:avLst/>
          </a:prstGeom>
          <a:noFill/>
          <a:ln w="9525">
            <a:noFill/>
            <a:miter lim="800000"/>
            <a:headEnd/>
            <a:tailEnd/>
          </a:ln>
          <a:effectLst/>
        </p:spPr>
        <p:txBody>
          <a:bodyPr wrap="none">
            <a:spAutoFit/>
          </a:bodyPr>
          <a:lstStyle/>
          <a:p>
            <a:pPr algn="l"/>
            <a:r>
              <a:rPr lang="en-US" sz="2800" b="1" u="sng">
                <a:solidFill>
                  <a:schemeClr val="folHlink"/>
                </a:solidFill>
              </a:rPr>
              <a:t>After</a:t>
            </a:r>
          </a:p>
        </p:txBody>
      </p:sp>
      <p:sp>
        <p:nvSpPr>
          <p:cNvPr id="656391" name="Oval 7"/>
          <p:cNvSpPr>
            <a:spLocks noChangeArrowheads="1"/>
          </p:cNvSpPr>
          <p:nvPr/>
        </p:nvSpPr>
        <p:spPr bwMode="auto">
          <a:xfrm>
            <a:off x="6477000" y="1752600"/>
            <a:ext cx="1524000" cy="609600"/>
          </a:xfrm>
          <a:prstGeom prst="ellipse">
            <a:avLst/>
          </a:prstGeom>
          <a:noFill/>
          <a:ln w="9525">
            <a:solidFill>
              <a:schemeClr val="tx1"/>
            </a:solidFill>
            <a:miter lim="800000"/>
            <a:headEnd/>
            <a:tailEnd/>
          </a:ln>
          <a:effectLst/>
        </p:spPr>
        <p:txBody>
          <a:bodyPr wrap="none" anchor="ctr"/>
          <a:lstStyle/>
          <a:p>
            <a:endParaRPr lang="en-US"/>
          </a:p>
        </p:txBody>
      </p:sp>
      <p:sp>
        <p:nvSpPr>
          <p:cNvPr id="656392" name="Line 8"/>
          <p:cNvSpPr>
            <a:spLocks noChangeShapeType="1"/>
          </p:cNvSpPr>
          <p:nvPr/>
        </p:nvSpPr>
        <p:spPr bwMode="auto">
          <a:xfrm flipH="1" flipV="1">
            <a:off x="6400800" y="1371600"/>
            <a:ext cx="838200" cy="381000"/>
          </a:xfrm>
          <a:prstGeom prst="line">
            <a:avLst/>
          </a:prstGeom>
          <a:noFill/>
          <a:ln w="9525">
            <a:solidFill>
              <a:schemeClr val="tx1"/>
            </a:solidFill>
            <a:miter lim="800000"/>
            <a:headEnd/>
            <a:tailEnd type="triangle" w="med" len="med"/>
          </a:ln>
          <a:effectLst/>
        </p:spPr>
        <p:txBody>
          <a:bodyPr wrap="none"/>
          <a:lstStyle/>
          <a:p>
            <a:endParaRPr lang="en-US"/>
          </a:p>
        </p:txBody>
      </p:sp>
      <p:sp>
        <p:nvSpPr>
          <p:cNvPr id="656393" name="Oval 9"/>
          <p:cNvSpPr>
            <a:spLocks noChangeArrowheads="1"/>
          </p:cNvSpPr>
          <p:nvPr/>
        </p:nvSpPr>
        <p:spPr bwMode="auto">
          <a:xfrm>
            <a:off x="3810000" y="2243138"/>
            <a:ext cx="2438400" cy="457200"/>
          </a:xfrm>
          <a:prstGeom prst="ellipse">
            <a:avLst/>
          </a:prstGeom>
          <a:noFill/>
          <a:ln w="9525">
            <a:solidFill>
              <a:schemeClr val="tx1"/>
            </a:solidFill>
            <a:miter lim="800000"/>
            <a:headEnd/>
            <a:tailEnd/>
          </a:ln>
          <a:effectLst/>
        </p:spPr>
        <p:txBody>
          <a:bodyPr wrap="none" anchor="ctr"/>
          <a:lstStyle/>
          <a:p>
            <a:endParaRPr lang="en-US"/>
          </a:p>
        </p:txBody>
      </p:sp>
      <p:sp>
        <p:nvSpPr>
          <p:cNvPr id="656394" name="Line 10"/>
          <p:cNvSpPr>
            <a:spLocks noChangeShapeType="1"/>
          </p:cNvSpPr>
          <p:nvPr/>
        </p:nvSpPr>
        <p:spPr bwMode="auto">
          <a:xfrm flipH="1">
            <a:off x="4114800" y="2667000"/>
            <a:ext cx="1066800" cy="762000"/>
          </a:xfrm>
          <a:prstGeom prst="line">
            <a:avLst/>
          </a:prstGeom>
          <a:noFill/>
          <a:ln w="9525">
            <a:solidFill>
              <a:schemeClr val="tx1"/>
            </a:solidFill>
            <a:miter lim="800000"/>
            <a:headEnd/>
            <a:tailEnd type="triangle" w="med" len="med"/>
          </a:ln>
          <a:effectLst/>
        </p:spPr>
        <p:txBody>
          <a:bodyPr wrap="none"/>
          <a:lstStyle/>
          <a:p>
            <a:endParaRPr lang="en-US"/>
          </a:p>
        </p:txBody>
      </p:sp>
      <p:sp>
        <p:nvSpPr>
          <p:cNvPr id="656395" name="Text Box 11"/>
          <p:cNvSpPr txBox="1">
            <a:spLocks noChangeArrowheads="1"/>
          </p:cNvSpPr>
          <p:nvPr/>
        </p:nvSpPr>
        <p:spPr bwMode="auto">
          <a:xfrm>
            <a:off x="381000" y="1600200"/>
            <a:ext cx="2286000" cy="3013075"/>
          </a:xfrm>
          <a:prstGeom prst="rect">
            <a:avLst/>
          </a:prstGeom>
          <a:noFill/>
          <a:ln w="9525">
            <a:noFill/>
            <a:miter lim="800000"/>
            <a:headEnd/>
            <a:tailEnd/>
          </a:ln>
          <a:effectLst/>
        </p:spPr>
        <p:txBody>
          <a:bodyPr>
            <a:spAutoFit/>
          </a:bodyPr>
          <a:lstStyle/>
          <a:p>
            <a:pPr algn="l"/>
            <a:r>
              <a:rPr lang="en-US" sz="2400"/>
              <a:t>Code that doesn’t change inside the loop is known as      </a:t>
            </a:r>
            <a:r>
              <a:rPr lang="en-US" sz="2400" b="1" i="1" u="sng">
                <a:solidFill>
                  <a:srgbClr val="993366"/>
                </a:solidFill>
              </a:rPr>
              <a:t>loop invariant</a:t>
            </a:r>
            <a:r>
              <a:rPr lang="en-US" sz="2400"/>
              <a:t>. It doesn’t need to be calculated over and over.</a:t>
            </a:r>
          </a:p>
        </p:txBody>
      </p:sp>
      <p:sp>
        <p:nvSpPr>
          <p:cNvPr id="656396" name="Line 12"/>
          <p:cNvSpPr>
            <a:spLocks noChangeShapeType="1"/>
          </p:cNvSpPr>
          <p:nvPr/>
        </p:nvSpPr>
        <p:spPr bwMode="auto">
          <a:xfrm>
            <a:off x="2743200" y="3657600"/>
            <a:ext cx="5410200" cy="0"/>
          </a:xfrm>
          <a:prstGeom prst="line">
            <a:avLst/>
          </a:prstGeom>
          <a:noFill/>
          <a:ln w="9525">
            <a:solidFill>
              <a:schemeClr val="tx1"/>
            </a:solidFill>
            <a:miter lim="800000"/>
            <a:headEnd/>
            <a:tailEnd/>
          </a:ln>
          <a:effectLst/>
        </p:spPr>
        <p:txBody>
          <a:bodyPr wrap="none"/>
          <a:lstStyle/>
          <a:p>
            <a:endParaRPr lang="en-US"/>
          </a:p>
        </p:txBody>
      </p:sp>
    </p:spTree>
    <p:custDataLst>
      <p:tags r:id="rId1"/>
    </p:custDataLst>
    <p:extLst>
      <p:ext uri="{BB962C8B-B14F-4D97-AF65-F5344CB8AC3E}">
        <p14:creationId xmlns:p14="http://schemas.microsoft.com/office/powerpoint/2010/main" val="3833256889"/>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Footer Placeholder 3"/>
          <p:cNvSpPr>
            <a:spLocks noGrp="1"/>
          </p:cNvSpPr>
          <p:nvPr>
            <p:ph type="ftr" sz="quarter" idx="10"/>
          </p:nvPr>
        </p:nvSpPr>
        <p:spPr/>
        <p:txBody>
          <a:bodyPr/>
          <a:lstStyle/>
          <a:p>
            <a:r>
              <a:rPr lang="en-US" dirty="0" smtClean="0"/>
              <a:t>Supercomputing in Plain </a:t>
            </a:r>
            <a:r>
              <a:rPr lang="en-US" dirty="0" smtClean="0"/>
              <a:t>English: Compilers</a:t>
            </a:r>
            <a:endParaRPr lang="en-US" dirty="0"/>
          </a:p>
          <a:p>
            <a:r>
              <a:rPr lang="en-US" dirty="0" smtClean="0"/>
              <a:t>Tue </a:t>
            </a:r>
            <a:r>
              <a:rPr lang="en-US" dirty="0" smtClean="0"/>
              <a:t>Feb 12 2013</a:t>
            </a:r>
            <a:endParaRPr lang="en-US" dirty="0"/>
          </a:p>
        </p:txBody>
      </p:sp>
      <p:sp>
        <p:nvSpPr>
          <p:cNvPr id="14" name="Slide Number Placeholder 4"/>
          <p:cNvSpPr>
            <a:spLocks noGrp="1"/>
          </p:cNvSpPr>
          <p:nvPr>
            <p:ph type="sldNum" sz="quarter" idx="11"/>
          </p:nvPr>
        </p:nvSpPr>
        <p:spPr/>
        <p:txBody>
          <a:bodyPr/>
          <a:lstStyle/>
          <a:p>
            <a:fld id="{D47A6799-5DC6-45F7-81EE-EE32C1920E52}" type="slidenum">
              <a:rPr lang="en-US"/>
              <a:pPr/>
              <a:t>62</a:t>
            </a:fld>
            <a:endParaRPr lang="en-US"/>
          </a:p>
        </p:txBody>
      </p:sp>
      <p:sp>
        <p:nvSpPr>
          <p:cNvPr id="656386" name="Rectangle 2"/>
          <p:cNvSpPr>
            <a:spLocks noGrp="1" noChangeArrowheads="1"/>
          </p:cNvSpPr>
          <p:nvPr>
            <p:ph type="title"/>
          </p:nvPr>
        </p:nvSpPr>
        <p:spPr/>
        <p:txBody>
          <a:bodyPr/>
          <a:lstStyle/>
          <a:p>
            <a:r>
              <a:rPr lang="en-US" dirty="0"/>
              <a:t>Hoisting Loop Invariant </a:t>
            </a:r>
            <a:r>
              <a:rPr lang="en-US" dirty="0" smtClean="0"/>
              <a:t>Code (C)</a:t>
            </a:r>
            <a:endParaRPr lang="en-US" dirty="0"/>
          </a:p>
        </p:txBody>
      </p:sp>
      <p:sp>
        <p:nvSpPr>
          <p:cNvPr id="656387" name="Rectangle 3"/>
          <p:cNvSpPr>
            <a:spLocks noGrp="1" noChangeArrowheads="1"/>
          </p:cNvSpPr>
          <p:nvPr>
            <p:ph type="body" idx="1"/>
          </p:nvPr>
        </p:nvSpPr>
        <p:spPr>
          <a:xfrm>
            <a:off x="3657600" y="1371600"/>
            <a:ext cx="4953000" cy="2438400"/>
          </a:xfrm>
        </p:spPr>
        <p:txBody>
          <a:bodyPr/>
          <a:lstStyle/>
          <a:p>
            <a:pPr>
              <a:buFont typeface="Wingdings" pitchFamily="2" charset="2"/>
              <a:buNone/>
            </a:pPr>
            <a:r>
              <a:rPr lang="en-US" b="1" dirty="0" smtClean="0">
                <a:latin typeface="Courier New" pitchFamily="49" charset="0"/>
              </a:rPr>
              <a:t>for (</a:t>
            </a:r>
            <a:r>
              <a:rPr lang="en-US" b="1" dirty="0" err="1" smtClean="0">
                <a:latin typeface="Courier New" pitchFamily="49" charset="0"/>
              </a:rPr>
              <a:t>i</a:t>
            </a:r>
            <a:r>
              <a:rPr lang="en-US" b="1" dirty="0" smtClean="0">
                <a:latin typeface="Courier New" pitchFamily="49" charset="0"/>
              </a:rPr>
              <a:t> </a:t>
            </a:r>
            <a:r>
              <a:rPr lang="en-US" b="1" dirty="0">
                <a:latin typeface="Courier New" pitchFamily="49" charset="0"/>
              </a:rPr>
              <a:t>= </a:t>
            </a:r>
            <a:r>
              <a:rPr lang="en-US" b="1" dirty="0" smtClean="0">
                <a:latin typeface="Courier New" pitchFamily="49" charset="0"/>
              </a:rPr>
              <a:t>0; </a:t>
            </a:r>
            <a:r>
              <a:rPr lang="en-US" b="1" dirty="0" err="1" smtClean="0">
                <a:latin typeface="Courier New" pitchFamily="49" charset="0"/>
              </a:rPr>
              <a:t>i</a:t>
            </a:r>
            <a:r>
              <a:rPr lang="en-US" b="1" dirty="0" smtClean="0">
                <a:latin typeface="Courier New" pitchFamily="49" charset="0"/>
              </a:rPr>
              <a:t> &lt; n; </a:t>
            </a:r>
            <a:r>
              <a:rPr lang="en-US" b="1" dirty="0" err="1" smtClean="0">
                <a:latin typeface="Courier New" pitchFamily="49" charset="0"/>
              </a:rPr>
              <a:t>i</a:t>
            </a:r>
            <a:r>
              <a:rPr lang="en-US" b="1" dirty="0" smtClean="0">
                <a:latin typeface="Courier New" pitchFamily="49" charset="0"/>
              </a:rPr>
              <a:t>++) {</a:t>
            </a:r>
            <a:endParaRPr lang="en-US" b="1" dirty="0">
              <a:latin typeface="Courier New" pitchFamily="49" charset="0"/>
            </a:endParaRPr>
          </a:p>
          <a:p>
            <a:pPr>
              <a:lnSpc>
                <a:spcPct val="90000"/>
              </a:lnSpc>
              <a:buFont typeface="Wingdings" pitchFamily="2" charset="2"/>
              <a:buNone/>
            </a:pPr>
            <a:r>
              <a:rPr lang="en-US" b="1" dirty="0">
                <a:solidFill>
                  <a:srgbClr val="000099"/>
                </a:solidFill>
                <a:latin typeface="Courier New" pitchFamily="49" charset="0"/>
              </a:rPr>
              <a:t>  </a:t>
            </a:r>
            <a:r>
              <a:rPr lang="en-US" b="1" dirty="0" smtClean="0">
                <a:latin typeface="Courier New" pitchFamily="49" charset="0"/>
              </a:rPr>
              <a:t>a[</a:t>
            </a:r>
            <a:r>
              <a:rPr lang="en-US" b="1" dirty="0" err="1" smtClean="0">
                <a:latin typeface="Courier New" pitchFamily="49" charset="0"/>
              </a:rPr>
              <a:t>i</a:t>
            </a:r>
            <a:r>
              <a:rPr lang="en-US" b="1" dirty="0">
                <a:latin typeface="Courier New" pitchFamily="49" charset="0"/>
              </a:rPr>
              <a:t>]</a:t>
            </a:r>
            <a:r>
              <a:rPr lang="en-US" b="1" dirty="0" smtClean="0">
                <a:latin typeface="Courier New" pitchFamily="49" charset="0"/>
              </a:rPr>
              <a:t> </a:t>
            </a:r>
            <a:r>
              <a:rPr lang="en-US" b="1" dirty="0">
                <a:latin typeface="Courier New" pitchFamily="49" charset="0"/>
              </a:rPr>
              <a:t>= </a:t>
            </a:r>
            <a:r>
              <a:rPr lang="en-US" b="1" dirty="0" smtClean="0">
                <a:latin typeface="Courier New" pitchFamily="49" charset="0"/>
              </a:rPr>
              <a:t>b[</a:t>
            </a:r>
            <a:r>
              <a:rPr lang="en-US" b="1" dirty="0" err="1" smtClean="0">
                <a:latin typeface="Courier New" pitchFamily="49" charset="0"/>
              </a:rPr>
              <a:t>i</a:t>
            </a:r>
            <a:r>
              <a:rPr lang="en-US" b="1" dirty="0">
                <a:latin typeface="Courier New" pitchFamily="49" charset="0"/>
              </a:rPr>
              <a:t>]</a:t>
            </a:r>
            <a:r>
              <a:rPr lang="en-US" b="1" dirty="0" smtClean="0">
                <a:latin typeface="Courier New" pitchFamily="49" charset="0"/>
              </a:rPr>
              <a:t> </a:t>
            </a:r>
            <a:r>
              <a:rPr lang="en-US" b="1" dirty="0">
                <a:latin typeface="Courier New" pitchFamily="49" charset="0"/>
              </a:rPr>
              <a:t>+</a:t>
            </a:r>
            <a:r>
              <a:rPr lang="en-US" b="1" dirty="0">
                <a:solidFill>
                  <a:srgbClr val="000099"/>
                </a:solidFill>
                <a:latin typeface="Courier New" pitchFamily="49" charset="0"/>
              </a:rPr>
              <a:t> </a:t>
            </a:r>
            <a:r>
              <a:rPr lang="en-US" b="1" dirty="0">
                <a:solidFill>
                  <a:schemeClr val="hlink"/>
                </a:solidFill>
                <a:latin typeface="Courier New" pitchFamily="49" charset="0"/>
              </a:rPr>
              <a:t>c * </a:t>
            </a:r>
            <a:r>
              <a:rPr lang="en-US" b="1" dirty="0" smtClean="0">
                <a:solidFill>
                  <a:schemeClr val="hlink"/>
                </a:solidFill>
                <a:latin typeface="Courier New" pitchFamily="49" charset="0"/>
              </a:rPr>
              <a:t>d;</a:t>
            </a:r>
            <a:endParaRPr lang="en-US" b="1" dirty="0">
              <a:solidFill>
                <a:schemeClr val="hlink"/>
              </a:solidFill>
              <a:latin typeface="Courier New" pitchFamily="49" charset="0"/>
            </a:endParaRPr>
          </a:p>
          <a:p>
            <a:pPr>
              <a:lnSpc>
                <a:spcPct val="90000"/>
              </a:lnSpc>
              <a:buFont typeface="Wingdings" pitchFamily="2" charset="2"/>
              <a:buNone/>
            </a:pPr>
            <a:r>
              <a:rPr lang="en-US" b="1" dirty="0">
                <a:solidFill>
                  <a:srgbClr val="000099"/>
                </a:solidFill>
                <a:latin typeface="Courier New" pitchFamily="49" charset="0"/>
              </a:rPr>
              <a:t>  </a:t>
            </a:r>
            <a:r>
              <a:rPr lang="en-US" b="1" dirty="0">
                <a:solidFill>
                  <a:schemeClr val="hlink"/>
                </a:solidFill>
                <a:latin typeface="Courier New" pitchFamily="49" charset="0"/>
              </a:rPr>
              <a:t>e = g(n</a:t>
            </a:r>
            <a:r>
              <a:rPr lang="en-US" b="1" dirty="0" smtClean="0">
                <a:solidFill>
                  <a:schemeClr val="hlink"/>
                </a:solidFill>
                <a:latin typeface="Courier New" pitchFamily="49" charset="0"/>
              </a:rPr>
              <a:t>);</a:t>
            </a:r>
            <a:endParaRPr lang="en-US" b="1" dirty="0">
              <a:solidFill>
                <a:schemeClr val="hlink"/>
              </a:solidFill>
              <a:latin typeface="Courier New" pitchFamily="49" charset="0"/>
            </a:endParaRPr>
          </a:p>
          <a:p>
            <a:pPr>
              <a:lnSpc>
                <a:spcPct val="90000"/>
              </a:lnSpc>
              <a:buFont typeface="Wingdings" pitchFamily="2" charset="2"/>
              <a:buNone/>
            </a:pPr>
            <a:r>
              <a:rPr lang="en-US" b="1" dirty="0" smtClean="0">
                <a:latin typeface="Courier New" pitchFamily="49" charset="0"/>
              </a:rPr>
              <a:t>}</a:t>
            </a:r>
            <a:endParaRPr lang="en-US" b="1" dirty="0">
              <a:latin typeface="Courier New" pitchFamily="49" charset="0"/>
            </a:endParaRPr>
          </a:p>
        </p:txBody>
      </p:sp>
      <p:sp>
        <p:nvSpPr>
          <p:cNvPr id="656388" name="Text Box 4"/>
          <p:cNvSpPr txBox="1">
            <a:spLocks noChangeArrowheads="1"/>
          </p:cNvSpPr>
          <p:nvPr/>
        </p:nvSpPr>
        <p:spPr bwMode="auto">
          <a:xfrm>
            <a:off x="2590800" y="1981200"/>
            <a:ext cx="1189038" cy="519113"/>
          </a:xfrm>
          <a:prstGeom prst="rect">
            <a:avLst/>
          </a:prstGeom>
          <a:noFill/>
          <a:ln w="9525">
            <a:noFill/>
            <a:miter lim="800000"/>
            <a:headEnd/>
            <a:tailEnd/>
          </a:ln>
          <a:effectLst/>
        </p:spPr>
        <p:txBody>
          <a:bodyPr wrap="none">
            <a:spAutoFit/>
          </a:bodyPr>
          <a:lstStyle/>
          <a:p>
            <a:pPr algn="l"/>
            <a:r>
              <a:rPr lang="en-US" sz="2800" b="1" u="sng">
                <a:solidFill>
                  <a:schemeClr val="hlink"/>
                </a:solidFill>
              </a:rPr>
              <a:t>Before</a:t>
            </a:r>
          </a:p>
        </p:txBody>
      </p:sp>
      <p:sp>
        <p:nvSpPr>
          <p:cNvPr id="656389" name="Rectangle 5"/>
          <p:cNvSpPr>
            <a:spLocks noChangeArrowheads="1"/>
          </p:cNvSpPr>
          <p:nvPr/>
        </p:nvSpPr>
        <p:spPr bwMode="auto">
          <a:xfrm>
            <a:off x="3657600" y="3810000"/>
            <a:ext cx="4876800" cy="2362200"/>
          </a:xfrm>
          <a:prstGeom prst="rect">
            <a:avLst/>
          </a:prstGeom>
          <a:noFill/>
          <a:ln w="9525">
            <a:noFill/>
            <a:miter lim="800000"/>
            <a:headEnd/>
            <a:tailEnd/>
          </a:ln>
          <a:effectLst/>
        </p:spPr>
        <p:txBody>
          <a:bodyPr/>
          <a:lstStyle/>
          <a:p>
            <a:pPr marL="342900" indent="-342900" algn="l">
              <a:spcBef>
                <a:spcPct val="20000"/>
              </a:spcBef>
              <a:buClr>
                <a:schemeClr val="folHlink"/>
              </a:buClr>
              <a:buSzPct val="60000"/>
              <a:buFont typeface="Wingdings" pitchFamily="2" charset="2"/>
              <a:buNone/>
            </a:pPr>
            <a:r>
              <a:rPr lang="en-US" sz="2400" b="1" dirty="0">
                <a:latin typeface="Courier New" pitchFamily="49" charset="0"/>
              </a:rPr>
              <a:t>temp =</a:t>
            </a:r>
            <a:r>
              <a:rPr lang="en-US" sz="2400" b="1" dirty="0">
                <a:solidFill>
                  <a:srgbClr val="000099"/>
                </a:solidFill>
                <a:latin typeface="Courier New" pitchFamily="49" charset="0"/>
              </a:rPr>
              <a:t> </a:t>
            </a:r>
            <a:r>
              <a:rPr lang="en-US" sz="2400" b="1" dirty="0">
                <a:solidFill>
                  <a:schemeClr val="folHlink"/>
                </a:solidFill>
                <a:latin typeface="Courier New" pitchFamily="49" charset="0"/>
              </a:rPr>
              <a:t>c * </a:t>
            </a:r>
            <a:r>
              <a:rPr lang="en-US" sz="2400" b="1" dirty="0" smtClean="0">
                <a:solidFill>
                  <a:schemeClr val="folHlink"/>
                </a:solidFill>
                <a:latin typeface="Courier New" pitchFamily="49" charset="0"/>
              </a:rPr>
              <a:t>d;</a:t>
            </a:r>
            <a:endParaRPr lang="en-US" sz="2400" b="1" dirty="0">
              <a:solidFill>
                <a:schemeClr val="folHlink"/>
              </a:solidFill>
              <a:latin typeface="Courier New" pitchFamily="49" charset="0"/>
            </a:endParaRPr>
          </a:p>
          <a:p>
            <a:pPr marL="342900" indent="-342900" algn="l">
              <a:lnSpc>
                <a:spcPct val="80000"/>
              </a:lnSpc>
              <a:spcBef>
                <a:spcPct val="20000"/>
              </a:spcBef>
              <a:buClr>
                <a:schemeClr val="folHlink"/>
              </a:buClr>
              <a:buSzPct val="60000"/>
              <a:buFont typeface="Wingdings" pitchFamily="2" charset="2"/>
              <a:buNone/>
            </a:pPr>
            <a:r>
              <a:rPr lang="en-US" sz="2400" b="1" dirty="0" smtClean="0">
                <a:latin typeface="Courier New" pitchFamily="49" charset="0"/>
              </a:rPr>
              <a:t>for (</a:t>
            </a:r>
            <a:r>
              <a:rPr lang="en-US" sz="2400" b="1" dirty="0" err="1" smtClean="0">
                <a:latin typeface="Courier New" pitchFamily="49" charset="0"/>
              </a:rPr>
              <a:t>i</a:t>
            </a:r>
            <a:r>
              <a:rPr lang="en-US" sz="2400" b="1" dirty="0" smtClean="0">
                <a:latin typeface="Courier New" pitchFamily="49" charset="0"/>
              </a:rPr>
              <a:t> = 0; </a:t>
            </a:r>
            <a:r>
              <a:rPr lang="en-US" sz="2400" b="1" dirty="0" err="1" smtClean="0">
                <a:latin typeface="Courier New" pitchFamily="49" charset="0"/>
              </a:rPr>
              <a:t>i</a:t>
            </a:r>
            <a:r>
              <a:rPr lang="en-US" sz="2400" b="1" dirty="0" smtClean="0">
                <a:latin typeface="Courier New" pitchFamily="49" charset="0"/>
              </a:rPr>
              <a:t> &lt; n; </a:t>
            </a:r>
            <a:r>
              <a:rPr lang="en-US" sz="2400" b="1" dirty="0" err="1" smtClean="0">
                <a:latin typeface="Courier New" pitchFamily="49" charset="0"/>
              </a:rPr>
              <a:t>i</a:t>
            </a:r>
            <a:r>
              <a:rPr lang="en-US" sz="2400" b="1" dirty="0" smtClean="0">
                <a:latin typeface="Courier New" pitchFamily="49" charset="0"/>
              </a:rPr>
              <a:t>++) {</a:t>
            </a:r>
            <a:endParaRPr lang="en-US" sz="2400" b="1" dirty="0">
              <a:latin typeface="Courier New" pitchFamily="49" charset="0"/>
            </a:endParaRPr>
          </a:p>
          <a:p>
            <a:pPr marL="342900" indent="-342900" algn="l">
              <a:lnSpc>
                <a:spcPct val="80000"/>
              </a:lnSpc>
              <a:spcBef>
                <a:spcPct val="20000"/>
              </a:spcBef>
              <a:buClr>
                <a:schemeClr val="folHlink"/>
              </a:buClr>
              <a:buSzPct val="60000"/>
              <a:buFont typeface="Wingdings" pitchFamily="2" charset="2"/>
              <a:buNone/>
            </a:pPr>
            <a:r>
              <a:rPr lang="en-US" sz="2400" b="1" dirty="0">
                <a:latin typeface="Courier New" pitchFamily="49" charset="0"/>
              </a:rPr>
              <a:t>  </a:t>
            </a:r>
            <a:r>
              <a:rPr lang="en-US" sz="2400" b="1" dirty="0" smtClean="0">
                <a:latin typeface="Courier New" pitchFamily="49" charset="0"/>
              </a:rPr>
              <a:t>a[</a:t>
            </a:r>
            <a:r>
              <a:rPr lang="en-US" sz="2400" b="1" dirty="0" err="1" smtClean="0">
                <a:latin typeface="Courier New" pitchFamily="49" charset="0"/>
              </a:rPr>
              <a:t>i</a:t>
            </a:r>
            <a:r>
              <a:rPr lang="en-US" sz="2400" b="1" dirty="0">
                <a:latin typeface="Courier New" pitchFamily="49" charset="0"/>
              </a:rPr>
              <a:t>]</a:t>
            </a:r>
            <a:r>
              <a:rPr lang="en-US" sz="2400" b="1" dirty="0" smtClean="0">
                <a:latin typeface="Courier New" pitchFamily="49" charset="0"/>
              </a:rPr>
              <a:t> </a:t>
            </a:r>
            <a:r>
              <a:rPr lang="en-US" sz="2400" b="1" dirty="0">
                <a:latin typeface="Courier New" pitchFamily="49" charset="0"/>
              </a:rPr>
              <a:t>= </a:t>
            </a:r>
            <a:r>
              <a:rPr lang="en-US" sz="2400" b="1" dirty="0" smtClean="0">
                <a:latin typeface="Courier New" pitchFamily="49" charset="0"/>
              </a:rPr>
              <a:t>b[</a:t>
            </a:r>
            <a:r>
              <a:rPr lang="en-US" sz="2400" b="1" dirty="0" err="1" smtClean="0">
                <a:latin typeface="Courier New" pitchFamily="49" charset="0"/>
              </a:rPr>
              <a:t>i</a:t>
            </a:r>
            <a:r>
              <a:rPr lang="en-US" sz="2400" b="1" dirty="0">
                <a:latin typeface="Courier New" pitchFamily="49" charset="0"/>
              </a:rPr>
              <a:t>]</a:t>
            </a:r>
            <a:r>
              <a:rPr lang="en-US" sz="2400" b="1" dirty="0" smtClean="0">
                <a:latin typeface="Courier New" pitchFamily="49" charset="0"/>
              </a:rPr>
              <a:t> </a:t>
            </a:r>
            <a:r>
              <a:rPr lang="en-US" sz="2400" b="1" dirty="0">
                <a:latin typeface="Courier New" pitchFamily="49" charset="0"/>
              </a:rPr>
              <a:t>+ </a:t>
            </a:r>
            <a:r>
              <a:rPr lang="en-US" sz="2400" b="1" dirty="0" smtClean="0">
                <a:latin typeface="Courier New" pitchFamily="49" charset="0"/>
              </a:rPr>
              <a:t>temp;</a:t>
            </a:r>
            <a:endParaRPr lang="en-US" sz="2400" b="1" dirty="0">
              <a:latin typeface="Courier New" pitchFamily="49" charset="0"/>
            </a:endParaRPr>
          </a:p>
          <a:p>
            <a:pPr marL="342900" indent="-342900" algn="l">
              <a:lnSpc>
                <a:spcPct val="80000"/>
              </a:lnSpc>
              <a:spcBef>
                <a:spcPct val="20000"/>
              </a:spcBef>
              <a:buClr>
                <a:schemeClr val="folHlink"/>
              </a:buClr>
              <a:buSzPct val="60000"/>
              <a:buFont typeface="Wingdings" pitchFamily="2" charset="2"/>
              <a:buNone/>
            </a:pPr>
            <a:r>
              <a:rPr lang="en-US" sz="2400" b="1" dirty="0" smtClean="0">
                <a:latin typeface="Courier New" pitchFamily="49" charset="0"/>
              </a:rPr>
              <a:t>}</a:t>
            </a:r>
            <a:endParaRPr lang="en-US" sz="2400" b="1" dirty="0">
              <a:latin typeface="Courier New" pitchFamily="49" charset="0"/>
            </a:endParaRPr>
          </a:p>
          <a:p>
            <a:pPr marL="342900" indent="-342900" algn="l">
              <a:lnSpc>
                <a:spcPct val="70000"/>
              </a:lnSpc>
              <a:spcBef>
                <a:spcPct val="20000"/>
              </a:spcBef>
              <a:buClr>
                <a:schemeClr val="folHlink"/>
              </a:buClr>
              <a:buSzPct val="60000"/>
              <a:buFont typeface="Wingdings" pitchFamily="2" charset="2"/>
              <a:buNone/>
            </a:pPr>
            <a:r>
              <a:rPr lang="en-US" sz="2400" b="1" dirty="0">
                <a:solidFill>
                  <a:schemeClr val="folHlink"/>
                </a:solidFill>
                <a:latin typeface="Courier New" pitchFamily="49" charset="0"/>
              </a:rPr>
              <a:t>e = g(n</a:t>
            </a:r>
            <a:r>
              <a:rPr lang="en-US" sz="2400" b="1" dirty="0" smtClean="0">
                <a:solidFill>
                  <a:schemeClr val="folHlink"/>
                </a:solidFill>
                <a:latin typeface="Courier New" pitchFamily="49" charset="0"/>
              </a:rPr>
              <a:t>);</a:t>
            </a:r>
            <a:endParaRPr lang="en-US" sz="2400" b="1" dirty="0">
              <a:solidFill>
                <a:schemeClr val="folHlink"/>
              </a:solidFill>
              <a:latin typeface="Courier New" pitchFamily="49" charset="0"/>
            </a:endParaRPr>
          </a:p>
        </p:txBody>
      </p:sp>
      <p:sp>
        <p:nvSpPr>
          <p:cNvPr id="656390" name="Text Box 6"/>
          <p:cNvSpPr txBox="1">
            <a:spLocks noChangeArrowheads="1"/>
          </p:cNvSpPr>
          <p:nvPr/>
        </p:nvSpPr>
        <p:spPr bwMode="auto">
          <a:xfrm>
            <a:off x="2743200" y="4648200"/>
            <a:ext cx="993775" cy="519113"/>
          </a:xfrm>
          <a:prstGeom prst="rect">
            <a:avLst/>
          </a:prstGeom>
          <a:noFill/>
          <a:ln w="9525">
            <a:noFill/>
            <a:miter lim="800000"/>
            <a:headEnd/>
            <a:tailEnd/>
          </a:ln>
          <a:effectLst/>
        </p:spPr>
        <p:txBody>
          <a:bodyPr wrap="none">
            <a:spAutoFit/>
          </a:bodyPr>
          <a:lstStyle/>
          <a:p>
            <a:pPr algn="l"/>
            <a:r>
              <a:rPr lang="en-US" sz="2800" b="1" u="sng">
                <a:solidFill>
                  <a:schemeClr val="folHlink"/>
                </a:solidFill>
              </a:rPr>
              <a:t>After</a:t>
            </a:r>
          </a:p>
        </p:txBody>
      </p:sp>
      <p:sp>
        <p:nvSpPr>
          <p:cNvPr id="656391" name="Oval 7"/>
          <p:cNvSpPr>
            <a:spLocks noChangeArrowheads="1"/>
          </p:cNvSpPr>
          <p:nvPr/>
        </p:nvSpPr>
        <p:spPr bwMode="auto">
          <a:xfrm>
            <a:off x="6477000" y="1752600"/>
            <a:ext cx="1524000" cy="609600"/>
          </a:xfrm>
          <a:prstGeom prst="ellipse">
            <a:avLst/>
          </a:prstGeom>
          <a:noFill/>
          <a:ln w="9525">
            <a:solidFill>
              <a:schemeClr val="tx1"/>
            </a:solidFill>
            <a:miter lim="800000"/>
            <a:headEnd/>
            <a:tailEnd/>
          </a:ln>
          <a:effectLst/>
        </p:spPr>
        <p:txBody>
          <a:bodyPr wrap="none" anchor="ctr"/>
          <a:lstStyle/>
          <a:p>
            <a:endParaRPr lang="en-US"/>
          </a:p>
        </p:txBody>
      </p:sp>
      <p:sp>
        <p:nvSpPr>
          <p:cNvPr id="656392" name="Line 8"/>
          <p:cNvSpPr>
            <a:spLocks noChangeShapeType="1"/>
          </p:cNvSpPr>
          <p:nvPr/>
        </p:nvSpPr>
        <p:spPr bwMode="auto">
          <a:xfrm flipH="1" flipV="1">
            <a:off x="6400800" y="1371600"/>
            <a:ext cx="838200" cy="381000"/>
          </a:xfrm>
          <a:prstGeom prst="line">
            <a:avLst/>
          </a:prstGeom>
          <a:noFill/>
          <a:ln w="9525">
            <a:solidFill>
              <a:schemeClr val="tx1"/>
            </a:solidFill>
            <a:miter lim="800000"/>
            <a:headEnd/>
            <a:tailEnd type="triangle" w="med" len="med"/>
          </a:ln>
          <a:effectLst/>
        </p:spPr>
        <p:txBody>
          <a:bodyPr wrap="none"/>
          <a:lstStyle/>
          <a:p>
            <a:endParaRPr lang="en-US"/>
          </a:p>
        </p:txBody>
      </p:sp>
      <p:sp>
        <p:nvSpPr>
          <p:cNvPr id="656393" name="Oval 9"/>
          <p:cNvSpPr>
            <a:spLocks noChangeArrowheads="1"/>
          </p:cNvSpPr>
          <p:nvPr/>
        </p:nvSpPr>
        <p:spPr bwMode="auto">
          <a:xfrm>
            <a:off x="3810000" y="2243138"/>
            <a:ext cx="2438400" cy="457200"/>
          </a:xfrm>
          <a:prstGeom prst="ellipse">
            <a:avLst/>
          </a:prstGeom>
          <a:noFill/>
          <a:ln w="9525">
            <a:solidFill>
              <a:schemeClr val="tx1"/>
            </a:solidFill>
            <a:miter lim="800000"/>
            <a:headEnd/>
            <a:tailEnd/>
          </a:ln>
          <a:effectLst/>
        </p:spPr>
        <p:txBody>
          <a:bodyPr wrap="none" anchor="ctr"/>
          <a:lstStyle/>
          <a:p>
            <a:endParaRPr lang="en-US"/>
          </a:p>
        </p:txBody>
      </p:sp>
      <p:sp>
        <p:nvSpPr>
          <p:cNvPr id="656394" name="Line 10"/>
          <p:cNvSpPr>
            <a:spLocks noChangeShapeType="1"/>
          </p:cNvSpPr>
          <p:nvPr/>
        </p:nvSpPr>
        <p:spPr bwMode="auto">
          <a:xfrm flipH="1">
            <a:off x="4114800" y="2667000"/>
            <a:ext cx="1066800" cy="762000"/>
          </a:xfrm>
          <a:prstGeom prst="line">
            <a:avLst/>
          </a:prstGeom>
          <a:noFill/>
          <a:ln w="9525">
            <a:solidFill>
              <a:schemeClr val="tx1"/>
            </a:solidFill>
            <a:miter lim="800000"/>
            <a:headEnd/>
            <a:tailEnd type="triangle" w="med" len="med"/>
          </a:ln>
          <a:effectLst/>
        </p:spPr>
        <p:txBody>
          <a:bodyPr wrap="none"/>
          <a:lstStyle/>
          <a:p>
            <a:endParaRPr lang="en-US"/>
          </a:p>
        </p:txBody>
      </p:sp>
      <p:sp>
        <p:nvSpPr>
          <p:cNvPr id="656395" name="Text Box 11"/>
          <p:cNvSpPr txBox="1">
            <a:spLocks noChangeArrowheads="1"/>
          </p:cNvSpPr>
          <p:nvPr/>
        </p:nvSpPr>
        <p:spPr bwMode="auto">
          <a:xfrm>
            <a:off x="381000" y="1600200"/>
            <a:ext cx="2286000" cy="3013075"/>
          </a:xfrm>
          <a:prstGeom prst="rect">
            <a:avLst/>
          </a:prstGeom>
          <a:noFill/>
          <a:ln w="9525">
            <a:noFill/>
            <a:miter lim="800000"/>
            <a:headEnd/>
            <a:tailEnd/>
          </a:ln>
          <a:effectLst/>
        </p:spPr>
        <p:txBody>
          <a:bodyPr>
            <a:spAutoFit/>
          </a:bodyPr>
          <a:lstStyle/>
          <a:p>
            <a:pPr algn="l"/>
            <a:r>
              <a:rPr lang="en-US" sz="2400"/>
              <a:t>Code that doesn’t change inside the loop is known as      </a:t>
            </a:r>
            <a:r>
              <a:rPr lang="en-US" sz="2400" b="1" i="1" u="sng">
                <a:solidFill>
                  <a:srgbClr val="993366"/>
                </a:solidFill>
              </a:rPr>
              <a:t>loop invariant</a:t>
            </a:r>
            <a:r>
              <a:rPr lang="en-US" sz="2400"/>
              <a:t>. It doesn’t need to be calculated over and over.</a:t>
            </a:r>
          </a:p>
        </p:txBody>
      </p:sp>
      <p:sp>
        <p:nvSpPr>
          <p:cNvPr id="656396" name="Line 12"/>
          <p:cNvSpPr>
            <a:spLocks noChangeShapeType="1"/>
          </p:cNvSpPr>
          <p:nvPr/>
        </p:nvSpPr>
        <p:spPr bwMode="auto">
          <a:xfrm>
            <a:off x="2743200" y="3657600"/>
            <a:ext cx="5410200" cy="0"/>
          </a:xfrm>
          <a:prstGeom prst="line">
            <a:avLst/>
          </a:prstGeom>
          <a:noFill/>
          <a:ln w="9525">
            <a:solidFill>
              <a:schemeClr val="tx1"/>
            </a:solidFill>
            <a:miter lim="800000"/>
            <a:headEnd/>
            <a:tailEnd/>
          </a:ln>
          <a:effectLst/>
        </p:spPr>
        <p:txBody>
          <a:bodyPr wrap="none"/>
          <a:lstStyle/>
          <a:p>
            <a:endParaRPr lang="en-US"/>
          </a:p>
        </p:txBody>
      </p:sp>
    </p:spTree>
    <p:custDataLst>
      <p:tags r:id="rId1"/>
    </p:custDataLst>
    <p:extLst>
      <p:ext uri="{BB962C8B-B14F-4D97-AF65-F5344CB8AC3E}">
        <p14:creationId xmlns:p14="http://schemas.microsoft.com/office/powerpoint/2010/main" val="1231984723"/>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Footer Placeholder 3"/>
          <p:cNvSpPr>
            <a:spLocks noGrp="1"/>
          </p:cNvSpPr>
          <p:nvPr>
            <p:ph type="ftr" sz="quarter" idx="10"/>
          </p:nvPr>
        </p:nvSpPr>
        <p:spPr/>
        <p:txBody>
          <a:bodyPr/>
          <a:lstStyle/>
          <a:p>
            <a:r>
              <a:rPr lang="en-US" dirty="0" smtClean="0"/>
              <a:t>Supercomputing in Plain </a:t>
            </a:r>
            <a:r>
              <a:rPr lang="en-US" dirty="0" smtClean="0"/>
              <a:t>English: Compilers</a:t>
            </a:r>
            <a:endParaRPr lang="en-US" dirty="0"/>
          </a:p>
          <a:p>
            <a:r>
              <a:rPr lang="en-US" dirty="0" smtClean="0"/>
              <a:t>Tue </a:t>
            </a:r>
            <a:r>
              <a:rPr lang="en-US" dirty="0" smtClean="0"/>
              <a:t>Feb 12 2013</a:t>
            </a:r>
            <a:endParaRPr lang="en-US" dirty="0"/>
          </a:p>
        </p:txBody>
      </p:sp>
      <p:sp>
        <p:nvSpPr>
          <p:cNvPr id="10" name="Slide Number Placeholder 4"/>
          <p:cNvSpPr>
            <a:spLocks noGrp="1"/>
          </p:cNvSpPr>
          <p:nvPr>
            <p:ph type="sldNum" sz="quarter" idx="11"/>
          </p:nvPr>
        </p:nvSpPr>
        <p:spPr/>
        <p:txBody>
          <a:bodyPr/>
          <a:lstStyle/>
          <a:p>
            <a:fld id="{29F67D2E-4DCC-4C73-AB24-34D712B5A482}" type="slidenum">
              <a:rPr lang="en-US"/>
              <a:pPr/>
              <a:t>63</a:t>
            </a:fld>
            <a:endParaRPr lang="en-US"/>
          </a:p>
        </p:txBody>
      </p:sp>
      <p:sp>
        <p:nvSpPr>
          <p:cNvPr id="657410" name="Rectangle 2"/>
          <p:cNvSpPr>
            <a:spLocks noGrp="1" noChangeArrowheads="1"/>
          </p:cNvSpPr>
          <p:nvPr>
            <p:ph type="title"/>
          </p:nvPr>
        </p:nvSpPr>
        <p:spPr/>
        <p:txBody>
          <a:bodyPr/>
          <a:lstStyle/>
          <a:p>
            <a:r>
              <a:rPr lang="en-US" dirty="0" err="1" smtClean="0"/>
              <a:t>Unswitching</a:t>
            </a:r>
            <a:r>
              <a:rPr lang="en-US" dirty="0" smtClean="0"/>
              <a:t> (F90)</a:t>
            </a:r>
            <a:endParaRPr lang="en-US" dirty="0"/>
          </a:p>
        </p:txBody>
      </p:sp>
      <p:sp>
        <p:nvSpPr>
          <p:cNvPr id="657411" name="Rectangle 3"/>
          <p:cNvSpPr>
            <a:spLocks noGrp="1" noChangeArrowheads="1"/>
          </p:cNvSpPr>
          <p:nvPr>
            <p:ph type="body" idx="1"/>
          </p:nvPr>
        </p:nvSpPr>
        <p:spPr/>
        <p:txBody>
          <a:bodyPr/>
          <a:lstStyle/>
          <a:p>
            <a:pPr>
              <a:lnSpc>
                <a:spcPct val="70000"/>
              </a:lnSpc>
              <a:buFont typeface="Wingdings" pitchFamily="2" charset="2"/>
              <a:buNone/>
            </a:pPr>
            <a:r>
              <a:rPr lang="en-US" sz="1800" b="1">
                <a:latin typeface="Courier New" pitchFamily="49" charset="0"/>
              </a:rPr>
              <a:t>DO i = 1, n</a:t>
            </a:r>
          </a:p>
          <a:p>
            <a:pPr>
              <a:lnSpc>
                <a:spcPct val="50000"/>
              </a:lnSpc>
              <a:buFont typeface="Wingdings" pitchFamily="2" charset="2"/>
              <a:buNone/>
            </a:pPr>
            <a:r>
              <a:rPr lang="en-US" sz="1800" b="1">
                <a:latin typeface="Courier New" pitchFamily="49" charset="0"/>
              </a:rPr>
              <a:t>  DO j = 2, n</a:t>
            </a:r>
          </a:p>
          <a:p>
            <a:pPr>
              <a:lnSpc>
                <a:spcPct val="50000"/>
              </a:lnSpc>
              <a:buFont typeface="Wingdings" pitchFamily="2" charset="2"/>
              <a:buNone/>
            </a:pPr>
            <a:r>
              <a:rPr lang="en-US" sz="1800" b="1">
                <a:latin typeface="Courier New" pitchFamily="49" charset="0"/>
              </a:rPr>
              <a:t>    IF</a:t>
            </a:r>
            <a:r>
              <a:rPr lang="en-US" sz="1800" b="1">
                <a:solidFill>
                  <a:srgbClr val="000099"/>
                </a:solidFill>
                <a:latin typeface="Courier New" pitchFamily="49" charset="0"/>
              </a:rPr>
              <a:t> </a:t>
            </a:r>
            <a:r>
              <a:rPr lang="en-US" sz="1800" b="1">
                <a:solidFill>
                  <a:schemeClr val="hlink"/>
                </a:solidFill>
                <a:latin typeface="Courier New" pitchFamily="49" charset="0"/>
              </a:rPr>
              <a:t>(t(i) &gt; 0)</a:t>
            </a:r>
            <a:r>
              <a:rPr lang="en-US" sz="1800" b="1">
                <a:solidFill>
                  <a:srgbClr val="000099"/>
                </a:solidFill>
                <a:latin typeface="Courier New" pitchFamily="49" charset="0"/>
              </a:rPr>
              <a:t> </a:t>
            </a:r>
            <a:r>
              <a:rPr lang="en-US" sz="1800" b="1">
                <a:latin typeface="Courier New" pitchFamily="49" charset="0"/>
              </a:rPr>
              <a:t>THEN</a:t>
            </a:r>
          </a:p>
          <a:p>
            <a:pPr>
              <a:lnSpc>
                <a:spcPct val="60000"/>
              </a:lnSpc>
              <a:buFont typeface="Wingdings" pitchFamily="2" charset="2"/>
              <a:buNone/>
            </a:pPr>
            <a:r>
              <a:rPr lang="en-US" sz="1800" b="1">
                <a:latin typeface="Courier New" pitchFamily="49" charset="0"/>
              </a:rPr>
              <a:t>      a(i,j) = a(i,j) * t(i) + b(j)</a:t>
            </a:r>
          </a:p>
          <a:p>
            <a:pPr>
              <a:lnSpc>
                <a:spcPct val="70000"/>
              </a:lnSpc>
              <a:buFont typeface="Wingdings" pitchFamily="2" charset="2"/>
              <a:buNone/>
            </a:pPr>
            <a:r>
              <a:rPr lang="en-US" sz="1800" b="1">
                <a:latin typeface="Courier New" pitchFamily="49" charset="0"/>
              </a:rPr>
              <a:t>    ELSE</a:t>
            </a:r>
          </a:p>
          <a:p>
            <a:pPr>
              <a:lnSpc>
                <a:spcPct val="50000"/>
              </a:lnSpc>
              <a:buFont typeface="Wingdings" pitchFamily="2" charset="2"/>
              <a:buNone/>
            </a:pPr>
            <a:r>
              <a:rPr lang="en-US" sz="1800" b="1">
                <a:latin typeface="Courier New" pitchFamily="49" charset="0"/>
              </a:rPr>
              <a:t>      a(i,j) = 0.0</a:t>
            </a:r>
          </a:p>
          <a:p>
            <a:pPr>
              <a:lnSpc>
                <a:spcPct val="60000"/>
              </a:lnSpc>
              <a:buFont typeface="Wingdings" pitchFamily="2" charset="2"/>
              <a:buNone/>
            </a:pPr>
            <a:r>
              <a:rPr lang="en-US" sz="1800" b="1">
                <a:latin typeface="Courier New" pitchFamily="49" charset="0"/>
              </a:rPr>
              <a:t>    END IF</a:t>
            </a:r>
          </a:p>
          <a:p>
            <a:pPr>
              <a:lnSpc>
                <a:spcPct val="50000"/>
              </a:lnSpc>
              <a:buFont typeface="Wingdings" pitchFamily="2" charset="2"/>
              <a:buNone/>
            </a:pPr>
            <a:r>
              <a:rPr lang="en-US" sz="1800" b="1">
                <a:latin typeface="Courier New" pitchFamily="49" charset="0"/>
              </a:rPr>
              <a:t>  END DO</a:t>
            </a:r>
          </a:p>
          <a:p>
            <a:pPr>
              <a:lnSpc>
                <a:spcPct val="60000"/>
              </a:lnSpc>
              <a:buFont typeface="Wingdings" pitchFamily="2" charset="2"/>
              <a:buNone/>
            </a:pPr>
            <a:r>
              <a:rPr lang="en-US" sz="1800" b="1">
                <a:latin typeface="Courier New" pitchFamily="49" charset="0"/>
              </a:rPr>
              <a:t>END DO</a:t>
            </a:r>
          </a:p>
          <a:p>
            <a:pPr>
              <a:lnSpc>
                <a:spcPct val="10000"/>
              </a:lnSpc>
              <a:buFont typeface="Wingdings" pitchFamily="2" charset="2"/>
              <a:buNone/>
            </a:pPr>
            <a:endParaRPr lang="en-US" sz="1800" b="1">
              <a:latin typeface="Courier New" pitchFamily="49" charset="0"/>
            </a:endParaRPr>
          </a:p>
          <a:p>
            <a:pPr>
              <a:lnSpc>
                <a:spcPct val="70000"/>
              </a:lnSpc>
              <a:buFont typeface="Wingdings" pitchFamily="2" charset="2"/>
              <a:buNone/>
            </a:pPr>
            <a:r>
              <a:rPr lang="en-US" sz="1800" b="1">
                <a:latin typeface="Courier New" pitchFamily="49" charset="0"/>
              </a:rPr>
              <a:t>DO i = 1, n</a:t>
            </a:r>
          </a:p>
          <a:p>
            <a:pPr>
              <a:lnSpc>
                <a:spcPct val="50000"/>
              </a:lnSpc>
              <a:buFont typeface="Wingdings" pitchFamily="2" charset="2"/>
              <a:buNone/>
            </a:pPr>
            <a:r>
              <a:rPr lang="en-US" sz="1800" b="1">
                <a:solidFill>
                  <a:srgbClr val="000099"/>
                </a:solidFill>
                <a:latin typeface="Courier New" pitchFamily="49" charset="0"/>
              </a:rPr>
              <a:t>  </a:t>
            </a:r>
            <a:r>
              <a:rPr lang="en-US" sz="1800" b="1">
                <a:latin typeface="Courier New" pitchFamily="49" charset="0"/>
              </a:rPr>
              <a:t>IF</a:t>
            </a:r>
            <a:r>
              <a:rPr lang="en-US" sz="1800" b="1">
                <a:solidFill>
                  <a:srgbClr val="000099"/>
                </a:solidFill>
                <a:latin typeface="Courier New" pitchFamily="49" charset="0"/>
              </a:rPr>
              <a:t> </a:t>
            </a:r>
            <a:r>
              <a:rPr lang="en-US" sz="1800" b="1">
                <a:solidFill>
                  <a:schemeClr val="folHlink"/>
                </a:solidFill>
                <a:latin typeface="Courier New" pitchFamily="49" charset="0"/>
              </a:rPr>
              <a:t>(t(i) &gt; 0)</a:t>
            </a:r>
            <a:r>
              <a:rPr lang="en-US" sz="1800" b="1">
                <a:solidFill>
                  <a:srgbClr val="000099"/>
                </a:solidFill>
                <a:latin typeface="Courier New" pitchFamily="49" charset="0"/>
              </a:rPr>
              <a:t> </a:t>
            </a:r>
            <a:r>
              <a:rPr lang="en-US" sz="1800" b="1">
                <a:latin typeface="Courier New" pitchFamily="49" charset="0"/>
              </a:rPr>
              <a:t>THEN</a:t>
            </a:r>
          </a:p>
          <a:p>
            <a:pPr>
              <a:lnSpc>
                <a:spcPct val="50000"/>
              </a:lnSpc>
              <a:buFont typeface="Wingdings" pitchFamily="2" charset="2"/>
              <a:buNone/>
            </a:pPr>
            <a:r>
              <a:rPr lang="en-US" sz="1800" b="1">
                <a:latin typeface="Courier New" pitchFamily="49" charset="0"/>
              </a:rPr>
              <a:t>    DO j = 2, n</a:t>
            </a:r>
          </a:p>
          <a:p>
            <a:pPr>
              <a:lnSpc>
                <a:spcPct val="50000"/>
              </a:lnSpc>
              <a:buFont typeface="Wingdings" pitchFamily="2" charset="2"/>
              <a:buNone/>
            </a:pPr>
            <a:r>
              <a:rPr lang="en-US" sz="1800" b="1">
                <a:latin typeface="Courier New" pitchFamily="49" charset="0"/>
              </a:rPr>
              <a:t>      a(i,j) = a(i,j) * t(i) + b(j)</a:t>
            </a:r>
          </a:p>
          <a:p>
            <a:pPr>
              <a:lnSpc>
                <a:spcPct val="50000"/>
              </a:lnSpc>
              <a:buFont typeface="Wingdings" pitchFamily="2" charset="2"/>
              <a:buNone/>
            </a:pPr>
            <a:r>
              <a:rPr lang="en-US" sz="1800" b="1">
                <a:latin typeface="Courier New" pitchFamily="49" charset="0"/>
              </a:rPr>
              <a:t>    END DO</a:t>
            </a:r>
          </a:p>
          <a:p>
            <a:pPr>
              <a:lnSpc>
                <a:spcPct val="70000"/>
              </a:lnSpc>
              <a:buFont typeface="Wingdings" pitchFamily="2" charset="2"/>
              <a:buNone/>
            </a:pPr>
            <a:r>
              <a:rPr lang="en-US" sz="1800" b="1">
                <a:latin typeface="Courier New" pitchFamily="49" charset="0"/>
              </a:rPr>
              <a:t>  ELSE</a:t>
            </a:r>
          </a:p>
          <a:p>
            <a:pPr>
              <a:lnSpc>
                <a:spcPct val="50000"/>
              </a:lnSpc>
              <a:buFont typeface="Wingdings" pitchFamily="2" charset="2"/>
              <a:buNone/>
            </a:pPr>
            <a:r>
              <a:rPr lang="en-US" sz="1800" b="1">
                <a:latin typeface="Courier New" pitchFamily="49" charset="0"/>
              </a:rPr>
              <a:t>    DO j = 2, n</a:t>
            </a:r>
          </a:p>
          <a:p>
            <a:pPr>
              <a:lnSpc>
                <a:spcPct val="50000"/>
              </a:lnSpc>
              <a:buFont typeface="Wingdings" pitchFamily="2" charset="2"/>
              <a:buNone/>
            </a:pPr>
            <a:r>
              <a:rPr lang="en-US" sz="1800" b="1">
                <a:latin typeface="Courier New" pitchFamily="49" charset="0"/>
              </a:rPr>
              <a:t>      a(i,j) = 0.0</a:t>
            </a:r>
          </a:p>
          <a:p>
            <a:pPr>
              <a:lnSpc>
                <a:spcPct val="50000"/>
              </a:lnSpc>
              <a:buFont typeface="Wingdings" pitchFamily="2" charset="2"/>
              <a:buNone/>
            </a:pPr>
            <a:r>
              <a:rPr lang="en-US" sz="1800" b="1">
                <a:latin typeface="Courier New" pitchFamily="49" charset="0"/>
              </a:rPr>
              <a:t>    END DO</a:t>
            </a:r>
          </a:p>
          <a:p>
            <a:pPr>
              <a:lnSpc>
                <a:spcPct val="60000"/>
              </a:lnSpc>
              <a:buFont typeface="Wingdings" pitchFamily="2" charset="2"/>
              <a:buNone/>
            </a:pPr>
            <a:r>
              <a:rPr lang="en-US" sz="1800" b="1">
                <a:latin typeface="Courier New" pitchFamily="49" charset="0"/>
              </a:rPr>
              <a:t>  END IF</a:t>
            </a:r>
          </a:p>
          <a:p>
            <a:pPr>
              <a:lnSpc>
                <a:spcPct val="60000"/>
              </a:lnSpc>
              <a:buFont typeface="Wingdings" pitchFamily="2" charset="2"/>
              <a:buNone/>
            </a:pPr>
            <a:r>
              <a:rPr lang="en-US" sz="1800" b="1">
                <a:latin typeface="Courier New" pitchFamily="49" charset="0"/>
              </a:rPr>
              <a:t>END DO</a:t>
            </a:r>
          </a:p>
          <a:p>
            <a:pPr>
              <a:lnSpc>
                <a:spcPct val="60000"/>
              </a:lnSpc>
              <a:buFont typeface="Wingdings" pitchFamily="2" charset="2"/>
              <a:buNone/>
            </a:pPr>
            <a:endParaRPr lang="en-US" sz="1800" b="1">
              <a:latin typeface="Courier New" pitchFamily="49" charset="0"/>
            </a:endParaRPr>
          </a:p>
        </p:txBody>
      </p:sp>
      <p:sp>
        <p:nvSpPr>
          <p:cNvPr id="657412" name="Rectangle 4"/>
          <p:cNvSpPr>
            <a:spLocks noChangeArrowheads="1"/>
          </p:cNvSpPr>
          <p:nvPr/>
        </p:nvSpPr>
        <p:spPr bwMode="auto">
          <a:xfrm>
            <a:off x="6477000" y="2362200"/>
            <a:ext cx="1189038" cy="519113"/>
          </a:xfrm>
          <a:prstGeom prst="rect">
            <a:avLst/>
          </a:prstGeom>
          <a:noFill/>
          <a:ln w="9525">
            <a:noFill/>
            <a:miter lim="800000"/>
            <a:headEnd/>
            <a:tailEnd/>
          </a:ln>
          <a:effectLst/>
        </p:spPr>
        <p:txBody>
          <a:bodyPr wrap="none">
            <a:spAutoFit/>
          </a:bodyPr>
          <a:lstStyle/>
          <a:p>
            <a:pPr algn="l"/>
            <a:r>
              <a:rPr lang="en-US" sz="2800" b="1" u="sng">
                <a:solidFill>
                  <a:schemeClr val="hlink"/>
                </a:solidFill>
              </a:rPr>
              <a:t>Before</a:t>
            </a:r>
          </a:p>
        </p:txBody>
      </p:sp>
      <p:sp>
        <p:nvSpPr>
          <p:cNvPr id="657413" name="Rectangle 5"/>
          <p:cNvSpPr>
            <a:spLocks noChangeArrowheads="1"/>
          </p:cNvSpPr>
          <p:nvPr/>
        </p:nvSpPr>
        <p:spPr bwMode="auto">
          <a:xfrm>
            <a:off x="6629400" y="4648200"/>
            <a:ext cx="993775" cy="519113"/>
          </a:xfrm>
          <a:prstGeom prst="rect">
            <a:avLst/>
          </a:prstGeom>
          <a:noFill/>
          <a:ln w="9525">
            <a:noFill/>
            <a:miter lim="800000"/>
            <a:headEnd/>
            <a:tailEnd/>
          </a:ln>
          <a:effectLst/>
        </p:spPr>
        <p:txBody>
          <a:bodyPr wrap="none">
            <a:spAutoFit/>
          </a:bodyPr>
          <a:lstStyle/>
          <a:p>
            <a:pPr algn="l"/>
            <a:r>
              <a:rPr lang="en-US" sz="2800" b="1" u="sng">
                <a:solidFill>
                  <a:schemeClr val="folHlink"/>
                </a:solidFill>
              </a:rPr>
              <a:t>After</a:t>
            </a:r>
          </a:p>
        </p:txBody>
      </p:sp>
      <p:sp>
        <p:nvSpPr>
          <p:cNvPr id="657414" name="Line 6"/>
          <p:cNvSpPr>
            <a:spLocks noChangeShapeType="1"/>
          </p:cNvSpPr>
          <p:nvPr/>
        </p:nvSpPr>
        <p:spPr bwMode="auto">
          <a:xfrm>
            <a:off x="533400" y="3352800"/>
            <a:ext cx="7772400" cy="0"/>
          </a:xfrm>
          <a:prstGeom prst="line">
            <a:avLst/>
          </a:prstGeom>
          <a:noFill/>
          <a:ln w="9525">
            <a:solidFill>
              <a:schemeClr val="tx1"/>
            </a:solidFill>
            <a:miter lim="800000"/>
            <a:headEnd/>
            <a:tailEnd/>
          </a:ln>
          <a:effectLst/>
        </p:spPr>
        <p:txBody>
          <a:bodyPr wrap="none"/>
          <a:lstStyle/>
          <a:p>
            <a:endParaRPr lang="en-US"/>
          </a:p>
        </p:txBody>
      </p:sp>
      <p:sp>
        <p:nvSpPr>
          <p:cNvPr id="657415" name="Text Box 7"/>
          <p:cNvSpPr txBox="1">
            <a:spLocks noChangeArrowheads="1"/>
          </p:cNvSpPr>
          <p:nvPr/>
        </p:nvSpPr>
        <p:spPr bwMode="auto">
          <a:xfrm>
            <a:off x="6019800" y="1228725"/>
            <a:ext cx="2743200" cy="774700"/>
          </a:xfrm>
          <a:prstGeom prst="rect">
            <a:avLst/>
          </a:prstGeom>
          <a:noFill/>
          <a:ln w="9525">
            <a:noFill/>
            <a:miter lim="800000"/>
            <a:headEnd/>
            <a:tailEnd/>
          </a:ln>
          <a:effectLst/>
        </p:spPr>
        <p:txBody>
          <a:bodyPr>
            <a:spAutoFit/>
          </a:bodyPr>
          <a:lstStyle/>
          <a:p>
            <a:pPr algn="l">
              <a:lnSpc>
                <a:spcPct val="80000"/>
              </a:lnSpc>
            </a:pPr>
            <a:r>
              <a:rPr lang="en-US" sz="2800" b="1">
                <a:solidFill>
                  <a:schemeClr val="hlink"/>
                </a:solidFill>
              </a:rPr>
              <a:t>The condition is </a:t>
            </a:r>
            <a:r>
              <a:rPr lang="en-US" sz="2800" b="1">
                <a:solidFill>
                  <a:schemeClr val="hlink"/>
                </a:solidFill>
                <a:latin typeface="Courier New" pitchFamily="49" charset="0"/>
              </a:rPr>
              <a:t>j</a:t>
            </a:r>
            <a:r>
              <a:rPr lang="en-US" sz="2800" b="1">
                <a:solidFill>
                  <a:schemeClr val="hlink"/>
                </a:solidFill>
              </a:rPr>
              <a:t>-independent.</a:t>
            </a:r>
          </a:p>
        </p:txBody>
      </p:sp>
      <p:sp>
        <p:nvSpPr>
          <p:cNvPr id="657416" name="Text Box 8"/>
          <p:cNvSpPr txBox="1">
            <a:spLocks noChangeArrowheads="1"/>
          </p:cNvSpPr>
          <p:nvPr/>
        </p:nvSpPr>
        <p:spPr bwMode="auto">
          <a:xfrm>
            <a:off x="5562600" y="3502025"/>
            <a:ext cx="2971800" cy="774700"/>
          </a:xfrm>
          <a:prstGeom prst="rect">
            <a:avLst/>
          </a:prstGeom>
          <a:noFill/>
          <a:ln w="9525">
            <a:noFill/>
            <a:miter lim="800000"/>
            <a:headEnd/>
            <a:tailEnd/>
          </a:ln>
          <a:effectLst/>
        </p:spPr>
        <p:txBody>
          <a:bodyPr>
            <a:spAutoFit/>
          </a:bodyPr>
          <a:lstStyle/>
          <a:p>
            <a:pPr algn="l">
              <a:lnSpc>
                <a:spcPct val="80000"/>
              </a:lnSpc>
            </a:pPr>
            <a:r>
              <a:rPr lang="en-US" sz="2800" b="1">
                <a:solidFill>
                  <a:schemeClr val="folHlink"/>
                </a:solidFill>
              </a:rPr>
              <a:t>So, it can migrate outside the </a:t>
            </a:r>
            <a:r>
              <a:rPr lang="en-US" sz="2800" b="1">
                <a:solidFill>
                  <a:schemeClr val="folHlink"/>
                </a:solidFill>
                <a:latin typeface="Courier New" pitchFamily="49" charset="0"/>
              </a:rPr>
              <a:t>j</a:t>
            </a:r>
            <a:r>
              <a:rPr lang="en-US" sz="2800" b="1">
                <a:solidFill>
                  <a:schemeClr val="folHlink"/>
                </a:solidFill>
              </a:rPr>
              <a:t> loop.</a:t>
            </a:r>
          </a:p>
        </p:txBody>
      </p:sp>
    </p:spTree>
    <p:custDataLst>
      <p:tags r:id="rId1"/>
    </p:custDataLst>
    <p:extLst>
      <p:ext uri="{BB962C8B-B14F-4D97-AF65-F5344CB8AC3E}">
        <p14:creationId xmlns:p14="http://schemas.microsoft.com/office/powerpoint/2010/main" val="947472044"/>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Footer Placeholder 3"/>
          <p:cNvSpPr>
            <a:spLocks noGrp="1"/>
          </p:cNvSpPr>
          <p:nvPr>
            <p:ph type="ftr" sz="quarter" idx="10"/>
          </p:nvPr>
        </p:nvSpPr>
        <p:spPr/>
        <p:txBody>
          <a:bodyPr/>
          <a:lstStyle/>
          <a:p>
            <a:r>
              <a:rPr lang="en-US" dirty="0" smtClean="0"/>
              <a:t>Supercomputing in Plain </a:t>
            </a:r>
            <a:r>
              <a:rPr lang="en-US" dirty="0" smtClean="0"/>
              <a:t>English: Compilers</a:t>
            </a:r>
            <a:endParaRPr lang="en-US" dirty="0"/>
          </a:p>
          <a:p>
            <a:r>
              <a:rPr lang="en-US" dirty="0" smtClean="0"/>
              <a:t>Tue </a:t>
            </a:r>
            <a:r>
              <a:rPr lang="en-US" dirty="0" smtClean="0"/>
              <a:t>Feb 12 2013</a:t>
            </a:r>
            <a:endParaRPr lang="en-US" dirty="0"/>
          </a:p>
        </p:txBody>
      </p:sp>
      <p:sp>
        <p:nvSpPr>
          <p:cNvPr id="10" name="Slide Number Placeholder 4"/>
          <p:cNvSpPr>
            <a:spLocks noGrp="1"/>
          </p:cNvSpPr>
          <p:nvPr>
            <p:ph type="sldNum" sz="quarter" idx="11"/>
          </p:nvPr>
        </p:nvSpPr>
        <p:spPr/>
        <p:txBody>
          <a:bodyPr/>
          <a:lstStyle/>
          <a:p>
            <a:fld id="{29F67D2E-4DCC-4C73-AB24-34D712B5A482}" type="slidenum">
              <a:rPr lang="en-US"/>
              <a:pPr/>
              <a:t>64</a:t>
            </a:fld>
            <a:endParaRPr lang="en-US"/>
          </a:p>
        </p:txBody>
      </p:sp>
      <p:sp>
        <p:nvSpPr>
          <p:cNvPr id="657410" name="Rectangle 2"/>
          <p:cNvSpPr>
            <a:spLocks noGrp="1" noChangeArrowheads="1"/>
          </p:cNvSpPr>
          <p:nvPr>
            <p:ph type="title"/>
          </p:nvPr>
        </p:nvSpPr>
        <p:spPr/>
        <p:txBody>
          <a:bodyPr/>
          <a:lstStyle/>
          <a:p>
            <a:r>
              <a:rPr lang="en-US" dirty="0" err="1" smtClean="0"/>
              <a:t>Unswitching</a:t>
            </a:r>
            <a:r>
              <a:rPr lang="en-US" dirty="0" smtClean="0"/>
              <a:t> (C)</a:t>
            </a:r>
            <a:endParaRPr lang="en-US" dirty="0"/>
          </a:p>
        </p:txBody>
      </p:sp>
      <p:sp>
        <p:nvSpPr>
          <p:cNvPr id="657411" name="Rectangle 3"/>
          <p:cNvSpPr>
            <a:spLocks noGrp="1" noChangeArrowheads="1"/>
          </p:cNvSpPr>
          <p:nvPr>
            <p:ph type="body" idx="1"/>
          </p:nvPr>
        </p:nvSpPr>
        <p:spPr>
          <a:xfrm>
            <a:off x="609600" y="1295400"/>
            <a:ext cx="7924800" cy="4648200"/>
          </a:xfrm>
        </p:spPr>
        <p:txBody>
          <a:bodyPr/>
          <a:lstStyle/>
          <a:p>
            <a:pPr>
              <a:lnSpc>
                <a:spcPct val="70000"/>
              </a:lnSpc>
              <a:buFont typeface="Wingdings" pitchFamily="2" charset="2"/>
              <a:buNone/>
            </a:pPr>
            <a:r>
              <a:rPr lang="en-US" sz="1800" b="1" dirty="0" smtClean="0">
                <a:latin typeface="Courier New" pitchFamily="49" charset="0"/>
              </a:rPr>
              <a:t>for (</a:t>
            </a:r>
            <a:r>
              <a:rPr lang="en-US" sz="1800" b="1" dirty="0" err="1" smtClean="0">
                <a:latin typeface="Courier New" pitchFamily="49" charset="0"/>
              </a:rPr>
              <a:t>i</a:t>
            </a:r>
            <a:r>
              <a:rPr lang="en-US" sz="1800" b="1" dirty="0" smtClean="0">
                <a:latin typeface="Courier New" pitchFamily="49" charset="0"/>
              </a:rPr>
              <a:t> = 0; </a:t>
            </a:r>
            <a:r>
              <a:rPr lang="en-US" sz="1800" b="1" dirty="0" err="1" smtClean="0">
                <a:latin typeface="Courier New" pitchFamily="49" charset="0"/>
              </a:rPr>
              <a:t>i</a:t>
            </a:r>
            <a:r>
              <a:rPr lang="en-US" sz="1800" b="1" dirty="0" smtClean="0">
                <a:latin typeface="Courier New" pitchFamily="49" charset="0"/>
              </a:rPr>
              <a:t> &lt; n; </a:t>
            </a:r>
            <a:r>
              <a:rPr lang="en-US" sz="1800" b="1" dirty="0" err="1" smtClean="0">
                <a:latin typeface="Courier New" pitchFamily="49" charset="0"/>
              </a:rPr>
              <a:t>i</a:t>
            </a:r>
            <a:r>
              <a:rPr lang="en-US" sz="1800" b="1" dirty="0" smtClean="0">
                <a:latin typeface="Courier New" pitchFamily="49" charset="0"/>
              </a:rPr>
              <a:t>++) {</a:t>
            </a:r>
            <a:endParaRPr lang="en-US" sz="1800" b="1" dirty="0">
              <a:latin typeface="Courier New" pitchFamily="49" charset="0"/>
            </a:endParaRPr>
          </a:p>
          <a:p>
            <a:pPr>
              <a:lnSpc>
                <a:spcPct val="50000"/>
              </a:lnSpc>
              <a:buFont typeface="Wingdings" pitchFamily="2" charset="2"/>
              <a:buNone/>
            </a:pPr>
            <a:r>
              <a:rPr lang="en-US" sz="1800" b="1" dirty="0">
                <a:latin typeface="Courier New" pitchFamily="49" charset="0"/>
              </a:rPr>
              <a:t>  </a:t>
            </a:r>
            <a:r>
              <a:rPr lang="en-US" sz="1800" b="1" dirty="0" smtClean="0">
                <a:latin typeface="Courier New" pitchFamily="49" charset="0"/>
              </a:rPr>
              <a:t>for (j = 1; j &lt; n; j++) {</a:t>
            </a:r>
            <a:endParaRPr lang="en-US" sz="1800" b="1" dirty="0">
              <a:latin typeface="Courier New" pitchFamily="49" charset="0"/>
            </a:endParaRPr>
          </a:p>
          <a:p>
            <a:pPr>
              <a:lnSpc>
                <a:spcPct val="50000"/>
              </a:lnSpc>
              <a:buFont typeface="Wingdings" pitchFamily="2" charset="2"/>
              <a:buNone/>
            </a:pPr>
            <a:r>
              <a:rPr lang="en-US" sz="1800" b="1" dirty="0">
                <a:latin typeface="Courier New" pitchFamily="49" charset="0"/>
              </a:rPr>
              <a:t>    </a:t>
            </a:r>
            <a:r>
              <a:rPr lang="en-US" sz="1800" b="1" dirty="0" smtClean="0">
                <a:latin typeface="Courier New" pitchFamily="49" charset="0"/>
              </a:rPr>
              <a:t>if</a:t>
            </a:r>
            <a:r>
              <a:rPr lang="en-US" sz="1800" b="1" dirty="0" smtClean="0">
                <a:solidFill>
                  <a:srgbClr val="000099"/>
                </a:solidFill>
                <a:latin typeface="Courier New" pitchFamily="49" charset="0"/>
              </a:rPr>
              <a:t> </a:t>
            </a:r>
            <a:r>
              <a:rPr lang="en-US" sz="1800" b="1" dirty="0">
                <a:solidFill>
                  <a:schemeClr val="hlink"/>
                </a:solidFill>
                <a:latin typeface="Courier New" pitchFamily="49" charset="0"/>
              </a:rPr>
              <a:t>(</a:t>
            </a:r>
            <a:r>
              <a:rPr lang="en-US" sz="1800" b="1" dirty="0" smtClean="0">
                <a:solidFill>
                  <a:schemeClr val="hlink"/>
                </a:solidFill>
                <a:latin typeface="Courier New" pitchFamily="49" charset="0"/>
              </a:rPr>
              <a:t>t[</a:t>
            </a:r>
            <a:r>
              <a:rPr lang="en-US" sz="1800" b="1" dirty="0" err="1" smtClean="0">
                <a:solidFill>
                  <a:schemeClr val="hlink"/>
                </a:solidFill>
                <a:latin typeface="Courier New" pitchFamily="49" charset="0"/>
              </a:rPr>
              <a:t>i</a:t>
            </a:r>
            <a:r>
              <a:rPr lang="en-US" sz="1800" b="1" dirty="0">
                <a:solidFill>
                  <a:schemeClr val="hlink"/>
                </a:solidFill>
                <a:latin typeface="Courier New" pitchFamily="49" charset="0"/>
              </a:rPr>
              <a:t>]</a:t>
            </a:r>
            <a:r>
              <a:rPr lang="en-US" sz="1800" b="1" dirty="0" smtClean="0">
                <a:solidFill>
                  <a:schemeClr val="hlink"/>
                </a:solidFill>
                <a:latin typeface="Courier New" pitchFamily="49" charset="0"/>
              </a:rPr>
              <a:t> </a:t>
            </a:r>
            <a:r>
              <a:rPr lang="en-US" sz="1800" b="1" dirty="0">
                <a:solidFill>
                  <a:schemeClr val="hlink"/>
                </a:solidFill>
                <a:latin typeface="Courier New" pitchFamily="49" charset="0"/>
              </a:rPr>
              <a:t>&gt; 0</a:t>
            </a:r>
            <a:r>
              <a:rPr lang="en-US" sz="1800" b="1" dirty="0" smtClean="0">
                <a:solidFill>
                  <a:schemeClr val="hlink"/>
                </a:solidFill>
                <a:latin typeface="Courier New" pitchFamily="49" charset="0"/>
              </a:rPr>
              <a:t>)</a:t>
            </a:r>
            <a:endParaRPr lang="en-US" sz="1800" b="1" dirty="0">
              <a:latin typeface="Courier New" pitchFamily="49" charset="0"/>
            </a:endParaRPr>
          </a:p>
          <a:p>
            <a:pPr>
              <a:lnSpc>
                <a:spcPct val="60000"/>
              </a:lnSpc>
              <a:buFont typeface="Wingdings" pitchFamily="2" charset="2"/>
              <a:buNone/>
            </a:pPr>
            <a:r>
              <a:rPr lang="en-US" sz="1800" b="1" dirty="0">
                <a:latin typeface="Courier New" pitchFamily="49" charset="0"/>
              </a:rPr>
              <a:t>      </a:t>
            </a:r>
            <a:r>
              <a:rPr lang="en-US" sz="1800" b="1" dirty="0" smtClean="0">
                <a:latin typeface="Courier New" pitchFamily="49" charset="0"/>
              </a:rPr>
              <a:t>a[</a:t>
            </a:r>
            <a:r>
              <a:rPr lang="en-US" sz="1800" b="1" dirty="0" err="1" smtClean="0">
                <a:latin typeface="Courier New" pitchFamily="49" charset="0"/>
              </a:rPr>
              <a:t>i</a:t>
            </a:r>
            <a:r>
              <a:rPr lang="en-US" sz="1800" b="1" dirty="0" smtClean="0">
                <a:latin typeface="Courier New" pitchFamily="49" charset="0"/>
              </a:rPr>
              <a:t>][j</a:t>
            </a:r>
            <a:r>
              <a:rPr lang="en-US" sz="1800" b="1" dirty="0">
                <a:latin typeface="Courier New" pitchFamily="49" charset="0"/>
              </a:rPr>
              <a:t>]</a:t>
            </a:r>
            <a:r>
              <a:rPr lang="en-US" sz="1800" b="1" dirty="0" smtClean="0">
                <a:latin typeface="Courier New" pitchFamily="49" charset="0"/>
              </a:rPr>
              <a:t> </a:t>
            </a:r>
            <a:r>
              <a:rPr lang="en-US" sz="1800" b="1" dirty="0">
                <a:latin typeface="Courier New" pitchFamily="49" charset="0"/>
              </a:rPr>
              <a:t>= </a:t>
            </a:r>
            <a:r>
              <a:rPr lang="en-US" sz="1800" b="1" dirty="0" smtClean="0">
                <a:latin typeface="Courier New" pitchFamily="49" charset="0"/>
              </a:rPr>
              <a:t>a[</a:t>
            </a:r>
            <a:r>
              <a:rPr lang="en-US" sz="1800" b="1" dirty="0" err="1" smtClean="0">
                <a:latin typeface="Courier New" pitchFamily="49" charset="0"/>
              </a:rPr>
              <a:t>i</a:t>
            </a:r>
            <a:r>
              <a:rPr lang="en-US" sz="1800" b="1" dirty="0" smtClean="0">
                <a:latin typeface="Courier New" pitchFamily="49" charset="0"/>
              </a:rPr>
              <a:t>][j</a:t>
            </a:r>
            <a:r>
              <a:rPr lang="en-US" sz="1800" b="1" dirty="0">
                <a:latin typeface="Courier New" pitchFamily="49" charset="0"/>
              </a:rPr>
              <a:t>]</a:t>
            </a:r>
            <a:r>
              <a:rPr lang="en-US" sz="1800" b="1" dirty="0" smtClean="0">
                <a:latin typeface="Courier New" pitchFamily="49" charset="0"/>
              </a:rPr>
              <a:t> </a:t>
            </a:r>
            <a:r>
              <a:rPr lang="en-US" sz="1800" b="1" dirty="0">
                <a:latin typeface="Courier New" pitchFamily="49" charset="0"/>
              </a:rPr>
              <a:t>* </a:t>
            </a:r>
            <a:r>
              <a:rPr lang="en-US" sz="1800" b="1" dirty="0" smtClean="0">
                <a:latin typeface="Courier New" pitchFamily="49" charset="0"/>
              </a:rPr>
              <a:t>t[</a:t>
            </a:r>
            <a:r>
              <a:rPr lang="en-US" sz="1800" b="1" dirty="0" err="1" smtClean="0">
                <a:latin typeface="Courier New" pitchFamily="49" charset="0"/>
              </a:rPr>
              <a:t>i</a:t>
            </a:r>
            <a:r>
              <a:rPr lang="en-US" sz="1800" b="1" dirty="0">
                <a:latin typeface="Courier New" pitchFamily="49" charset="0"/>
              </a:rPr>
              <a:t>]</a:t>
            </a:r>
            <a:r>
              <a:rPr lang="en-US" sz="1800" b="1" dirty="0" smtClean="0">
                <a:latin typeface="Courier New" pitchFamily="49" charset="0"/>
              </a:rPr>
              <a:t> </a:t>
            </a:r>
            <a:r>
              <a:rPr lang="en-US" sz="1800" b="1" dirty="0">
                <a:latin typeface="Courier New" pitchFamily="49" charset="0"/>
              </a:rPr>
              <a:t>+ </a:t>
            </a:r>
            <a:r>
              <a:rPr lang="en-US" sz="1800" b="1" dirty="0" smtClean="0">
                <a:latin typeface="Courier New" pitchFamily="49" charset="0"/>
              </a:rPr>
              <a:t>b[j];</a:t>
            </a:r>
          </a:p>
          <a:p>
            <a:pPr>
              <a:lnSpc>
                <a:spcPct val="60000"/>
              </a:lnSpc>
              <a:buFont typeface="Wingdings" pitchFamily="2" charset="2"/>
              <a:buNone/>
            </a:pPr>
            <a:r>
              <a:rPr lang="en-US" sz="1800" b="1" dirty="0" smtClean="0">
                <a:latin typeface="Courier New" pitchFamily="49" charset="0"/>
              </a:rPr>
              <a:t>    }</a:t>
            </a:r>
            <a:endParaRPr lang="en-US" sz="1800" b="1" dirty="0">
              <a:latin typeface="Courier New" pitchFamily="49" charset="0"/>
            </a:endParaRPr>
          </a:p>
          <a:p>
            <a:pPr>
              <a:lnSpc>
                <a:spcPct val="70000"/>
              </a:lnSpc>
              <a:buFont typeface="Wingdings" pitchFamily="2" charset="2"/>
              <a:buNone/>
            </a:pPr>
            <a:r>
              <a:rPr lang="en-US" sz="1800" b="1" dirty="0">
                <a:latin typeface="Courier New" pitchFamily="49" charset="0"/>
              </a:rPr>
              <a:t>    </a:t>
            </a:r>
            <a:r>
              <a:rPr lang="en-US" sz="1800" b="1" dirty="0" smtClean="0">
                <a:latin typeface="Courier New" pitchFamily="49" charset="0"/>
              </a:rPr>
              <a:t>else {</a:t>
            </a:r>
            <a:endParaRPr lang="en-US" sz="1800" b="1" dirty="0">
              <a:latin typeface="Courier New" pitchFamily="49" charset="0"/>
            </a:endParaRPr>
          </a:p>
          <a:p>
            <a:pPr>
              <a:lnSpc>
                <a:spcPct val="50000"/>
              </a:lnSpc>
              <a:buFont typeface="Wingdings" pitchFamily="2" charset="2"/>
              <a:buNone/>
            </a:pPr>
            <a:r>
              <a:rPr lang="en-US" sz="1800" b="1" dirty="0">
                <a:latin typeface="Courier New" pitchFamily="49" charset="0"/>
              </a:rPr>
              <a:t>      </a:t>
            </a:r>
            <a:r>
              <a:rPr lang="en-US" sz="1800" b="1" dirty="0" smtClean="0">
                <a:latin typeface="Courier New" pitchFamily="49" charset="0"/>
              </a:rPr>
              <a:t>a[</a:t>
            </a:r>
            <a:r>
              <a:rPr lang="en-US" sz="1800" b="1" dirty="0" err="1" smtClean="0">
                <a:latin typeface="Courier New" pitchFamily="49" charset="0"/>
              </a:rPr>
              <a:t>i</a:t>
            </a:r>
            <a:r>
              <a:rPr lang="en-US" sz="1800" b="1" dirty="0" smtClean="0">
                <a:latin typeface="Courier New" pitchFamily="49" charset="0"/>
              </a:rPr>
              <a:t>][j</a:t>
            </a:r>
            <a:r>
              <a:rPr lang="en-US" sz="1800" b="1" dirty="0">
                <a:latin typeface="Courier New" pitchFamily="49" charset="0"/>
              </a:rPr>
              <a:t>]</a:t>
            </a:r>
            <a:r>
              <a:rPr lang="en-US" sz="1800" b="1" dirty="0" smtClean="0">
                <a:latin typeface="Courier New" pitchFamily="49" charset="0"/>
              </a:rPr>
              <a:t> </a:t>
            </a:r>
            <a:r>
              <a:rPr lang="en-US" sz="1800" b="1" dirty="0">
                <a:latin typeface="Courier New" pitchFamily="49" charset="0"/>
              </a:rPr>
              <a:t>= </a:t>
            </a:r>
            <a:r>
              <a:rPr lang="en-US" sz="1800" b="1" dirty="0" smtClean="0">
                <a:latin typeface="Courier New" pitchFamily="49" charset="0"/>
              </a:rPr>
              <a:t>0.0;</a:t>
            </a:r>
            <a:endParaRPr lang="en-US" sz="1800" b="1" dirty="0">
              <a:latin typeface="Courier New" pitchFamily="49" charset="0"/>
            </a:endParaRPr>
          </a:p>
          <a:p>
            <a:pPr>
              <a:lnSpc>
                <a:spcPct val="60000"/>
              </a:lnSpc>
              <a:buFont typeface="Wingdings" pitchFamily="2" charset="2"/>
              <a:buNone/>
            </a:pPr>
            <a:r>
              <a:rPr lang="en-US" sz="1800" b="1" dirty="0">
                <a:latin typeface="Courier New" pitchFamily="49" charset="0"/>
              </a:rPr>
              <a:t>    </a:t>
            </a:r>
            <a:r>
              <a:rPr lang="en-US" sz="1800" b="1" dirty="0" smtClean="0">
                <a:latin typeface="Courier New" pitchFamily="49" charset="0"/>
              </a:rPr>
              <a:t>}</a:t>
            </a:r>
            <a:endParaRPr lang="en-US" sz="1800" b="1" dirty="0">
              <a:latin typeface="Courier New" pitchFamily="49" charset="0"/>
            </a:endParaRPr>
          </a:p>
          <a:p>
            <a:pPr>
              <a:lnSpc>
                <a:spcPct val="50000"/>
              </a:lnSpc>
              <a:buFont typeface="Wingdings" pitchFamily="2" charset="2"/>
              <a:buNone/>
            </a:pPr>
            <a:r>
              <a:rPr lang="en-US" sz="1800" b="1" dirty="0">
                <a:latin typeface="Courier New" pitchFamily="49" charset="0"/>
              </a:rPr>
              <a:t>  </a:t>
            </a:r>
            <a:r>
              <a:rPr lang="en-US" sz="1800" b="1" dirty="0" smtClean="0">
                <a:latin typeface="Courier New" pitchFamily="49" charset="0"/>
              </a:rPr>
              <a:t>}</a:t>
            </a:r>
            <a:endParaRPr lang="en-US" sz="1800" b="1" dirty="0">
              <a:latin typeface="Courier New" pitchFamily="49" charset="0"/>
            </a:endParaRPr>
          </a:p>
          <a:p>
            <a:pPr>
              <a:lnSpc>
                <a:spcPct val="60000"/>
              </a:lnSpc>
              <a:buFont typeface="Wingdings" pitchFamily="2" charset="2"/>
              <a:buNone/>
            </a:pPr>
            <a:r>
              <a:rPr lang="en-US" sz="1800" b="1" dirty="0" smtClean="0">
                <a:latin typeface="Courier New" pitchFamily="49" charset="0"/>
              </a:rPr>
              <a:t>}</a:t>
            </a:r>
            <a:endParaRPr lang="en-US" sz="1800" b="1" dirty="0">
              <a:latin typeface="Courier New" pitchFamily="49" charset="0"/>
            </a:endParaRPr>
          </a:p>
          <a:p>
            <a:pPr>
              <a:lnSpc>
                <a:spcPct val="10000"/>
              </a:lnSpc>
              <a:buFont typeface="Wingdings" pitchFamily="2" charset="2"/>
              <a:buNone/>
            </a:pPr>
            <a:endParaRPr lang="en-US" sz="1800" b="1" dirty="0">
              <a:latin typeface="Courier New" pitchFamily="49" charset="0"/>
            </a:endParaRPr>
          </a:p>
          <a:p>
            <a:pPr>
              <a:lnSpc>
                <a:spcPct val="70000"/>
              </a:lnSpc>
              <a:buFont typeface="Wingdings" pitchFamily="2" charset="2"/>
              <a:buNone/>
            </a:pPr>
            <a:r>
              <a:rPr lang="en-US" sz="1800" b="1" dirty="0" smtClean="0">
                <a:latin typeface="Courier New" pitchFamily="49" charset="0"/>
              </a:rPr>
              <a:t>for (</a:t>
            </a:r>
            <a:r>
              <a:rPr lang="en-US" sz="1800" b="1" dirty="0" err="1" smtClean="0">
                <a:latin typeface="Courier New" pitchFamily="49" charset="0"/>
              </a:rPr>
              <a:t>i</a:t>
            </a:r>
            <a:r>
              <a:rPr lang="en-US" sz="1800" b="1" dirty="0" smtClean="0">
                <a:latin typeface="Courier New" pitchFamily="49" charset="0"/>
              </a:rPr>
              <a:t> = 0; </a:t>
            </a:r>
            <a:r>
              <a:rPr lang="en-US" sz="1800" b="1" dirty="0" err="1" smtClean="0">
                <a:latin typeface="Courier New" pitchFamily="49" charset="0"/>
              </a:rPr>
              <a:t>i</a:t>
            </a:r>
            <a:r>
              <a:rPr lang="en-US" sz="1800" b="1" dirty="0" smtClean="0">
                <a:latin typeface="Courier New" pitchFamily="49" charset="0"/>
              </a:rPr>
              <a:t> &lt; n; </a:t>
            </a:r>
            <a:r>
              <a:rPr lang="en-US" sz="1800" b="1" dirty="0" err="1" smtClean="0">
                <a:latin typeface="Courier New" pitchFamily="49" charset="0"/>
              </a:rPr>
              <a:t>i</a:t>
            </a:r>
            <a:r>
              <a:rPr lang="en-US" sz="1800" b="1" dirty="0" smtClean="0">
                <a:latin typeface="Courier New" pitchFamily="49" charset="0"/>
              </a:rPr>
              <a:t>++) {</a:t>
            </a:r>
            <a:endParaRPr lang="en-US" sz="1800" b="1" dirty="0">
              <a:latin typeface="Courier New" pitchFamily="49" charset="0"/>
            </a:endParaRPr>
          </a:p>
          <a:p>
            <a:pPr>
              <a:lnSpc>
                <a:spcPct val="50000"/>
              </a:lnSpc>
              <a:buFont typeface="Wingdings" pitchFamily="2" charset="2"/>
              <a:buNone/>
            </a:pPr>
            <a:r>
              <a:rPr lang="en-US" sz="1800" b="1" dirty="0">
                <a:solidFill>
                  <a:srgbClr val="000099"/>
                </a:solidFill>
                <a:latin typeface="Courier New" pitchFamily="49" charset="0"/>
              </a:rPr>
              <a:t>  </a:t>
            </a:r>
            <a:r>
              <a:rPr lang="en-US" sz="1800" b="1" dirty="0" smtClean="0">
                <a:latin typeface="Courier New" pitchFamily="49" charset="0"/>
              </a:rPr>
              <a:t>if</a:t>
            </a:r>
            <a:r>
              <a:rPr lang="en-US" sz="1800" b="1" dirty="0" smtClean="0">
                <a:solidFill>
                  <a:srgbClr val="000099"/>
                </a:solidFill>
                <a:latin typeface="Courier New" pitchFamily="49" charset="0"/>
              </a:rPr>
              <a:t> </a:t>
            </a:r>
            <a:r>
              <a:rPr lang="en-US" sz="1800" b="1" dirty="0">
                <a:solidFill>
                  <a:schemeClr val="folHlink"/>
                </a:solidFill>
                <a:latin typeface="Courier New" pitchFamily="49" charset="0"/>
              </a:rPr>
              <a:t>(</a:t>
            </a:r>
            <a:r>
              <a:rPr lang="en-US" sz="1800" b="1" dirty="0" smtClean="0">
                <a:solidFill>
                  <a:schemeClr val="folHlink"/>
                </a:solidFill>
                <a:latin typeface="Courier New" pitchFamily="49" charset="0"/>
              </a:rPr>
              <a:t>t[</a:t>
            </a:r>
            <a:r>
              <a:rPr lang="en-US" sz="1800" b="1" dirty="0" err="1" smtClean="0">
                <a:solidFill>
                  <a:schemeClr val="folHlink"/>
                </a:solidFill>
                <a:latin typeface="Courier New" pitchFamily="49" charset="0"/>
              </a:rPr>
              <a:t>i</a:t>
            </a:r>
            <a:r>
              <a:rPr lang="en-US" sz="1800" b="1" dirty="0">
                <a:solidFill>
                  <a:schemeClr val="folHlink"/>
                </a:solidFill>
                <a:latin typeface="Courier New" pitchFamily="49" charset="0"/>
              </a:rPr>
              <a:t>]</a:t>
            </a:r>
            <a:r>
              <a:rPr lang="en-US" sz="1800" b="1" dirty="0" smtClean="0">
                <a:solidFill>
                  <a:schemeClr val="folHlink"/>
                </a:solidFill>
                <a:latin typeface="Courier New" pitchFamily="49" charset="0"/>
              </a:rPr>
              <a:t> </a:t>
            </a:r>
            <a:r>
              <a:rPr lang="en-US" sz="1800" b="1" dirty="0">
                <a:solidFill>
                  <a:schemeClr val="folHlink"/>
                </a:solidFill>
                <a:latin typeface="Courier New" pitchFamily="49" charset="0"/>
              </a:rPr>
              <a:t>&gt; 0)</a:t>
            </a:r>
            <a:r>
              <a:rPr lang="en-US" sz="1800" b="1" dirty="0">
                <a:solidFill>
                  <a:srgbClr val="000099"/>
                </a:solidFill>
                <a:latin typeface="Courier New" pitchFamily="49" charset="0"/>
              </a:rPr>
              <a:t> </a:t>
            </a:r>
            <a:r>
              <a:rPr lang="en-US" sz="1800" b="1" dirty="0" smtClean="0">
                <a:latin typeface="Courier New" pitchFamily="49" charset="0"/>
              </a:rPr>
              <a:t>{</a:t>
            </a:r>
            <a:endParaRPr lang="en-US" sz="1800" b="1" dirty="0">
              <a:latin typeface="Courier New" pitchFamily="49" charset="0"/>
            </a:endParaRPr>
          </a:p>
          <a:p>
            <a:pPr>
              <a:lnSpc>
                <a:spcPct val="50000"/>
              </a:lnSpc>
              <a:buFont typeface="Wingdings" pitchFamily="2" charset="2"/>
              <a:buNone/>
            </a:pPr>
            <a:r>
              <a:rPr lang="en-US" sz="1800" b="1" dirty="0">
                <a:latin typeface="Courier New" pitchFamily="49" charset="0"/>
              </a:rPr>
              <a:t>    </a:t>
            </a:r>
            <a:r>
              <a:rPr lang="en-US" sz="1800" b="1" dirty="0" smtClean="0">
                <a:latin typeface="Courier New" pitchFamily="49" charset="0"/>
              </a:rPr>
              <a:t>for (j = 1; j &lt; n; j++) {</a:t>
            </a:r>
            <a:endParaRPr lang="en-US" sz="1800" b="1" dirty="0">
              <a:latin typeface="Courier New" pitchFamily="49" charset="0"/>
            </a:endParaRPr>
          </a:p>
          <a:p>
            <a:pPr>
              <a:lnSpc>
                <a:spcPct val="50000"/>
              </a:lnSpc>
              <a:buFont typeface="Wingdings" pitchFamily="2" charset="2"/>
              <a:buNone/>
            </a:pPr>
            <a:r>
              <a:rPr lang="en-US" sz="1800" b="1" dirty="0">
                <a:latin typeface="Courier New" pitchFamily="49" charset="0"/>
              </a:rPr>
              <a:t>      </a:t>
            </a:r>
            <a:r>
              <a:rPr lang="en-US" sz="1800" b="1" dirty="0" smtClean="0">
                <a:latin typeface="Courier New" pitchFamily="49" charset="0"/>
              </a:rPr>
              <a:t>a[</a:t>
            </a:r>
            <a:r>
              <a:rPr lang="en-US" sz="1800" b="1" dirty="0" err="1" smtClean="0">
                <a:latin typeface="Courier New" pitchFamily="49" charset="0"/>
              </a:rPr>
              <a:t>i</a:t>
            </a:r>
            <a:r>
              <a:rPr lang="en-US" sz="1800" b="1" dirty="0" smtClean="0">
                <a:latin typeface="Courier New" pitchFamily="49" charset="0"/>
              </a:rPr>
              <a:t>][j</a:t>
            </a:r>
            <a:r>
              <a:rPr lang="en-US" sz="1800" b="1" dirty="0">
                <a:latin typeface="Courier New" pitchFamily="49" charset="0"/>
              </a:rPr>
              <a:t>]</a:t>
            </a:r>
            <a:r>
              <a:rPr lang="en-US" sz="1800" b="1" dirty="0" smtClean="0">
                <a:latin typeface="Courier New" pitchFamily="49" charset="0"/>
              </a:rPr>
              <a:t> </a:t>
            </a:r>
            <a:r>
              <a:rPr lang="en-US" sz="1800" b="1" dirty="0">
                <a:latin typeface="Courier New" pitchFamily="49" charset="0"/>
              </a:rPr>
              <a:t>= </a:t>
            </a:r>
            <a:r>
              <a:rPr lang="en-US" sz="1800" b="1" dirty="0" smtClean="0">
                <a:latin typeface="Courier New" pitchFamily="49" charset="0"/>
              </a:rPr>
              <a:t>a[</a:t>
            </a:r>
            <a:r>
              <a:rPr lang="en-US" sz="1800" b="1" dirty="0" err="1" smtClean="0">
                <a:latin typeface="Courier New" pitchFamily="49" charset="0"/>
              </a:rPr>
              <a:t>i</a:t>
            </a:r>
            <a:r>
              <a:rPr lang="en-US" sz="1800" b="1" dirty="0" smtClean="0">
                <a:latin typeface="Courier New" pitchFamily="49" charset="0"/>
              </a:rPr>
              <a:t>][j</a:t>
            </a:r>
            <a:r>
              <a:rPr lang="en-US" sz="1800" b="1" dirty="0">
                <a:latin typeface="Courier New" pitchFamily="49" charset="0"/>
              </a:rPr>
              <a:t>]</a:t>
            </a:r>
            <a:r>
              <a:rPr lang="en-US" sz="1800" b="1" dirty="0" smtClean="0">
                <a:latin typeface="Courier New" pitchFamily="49" charset="0"/>
              </a:rPr>
              <a:t> </a:t>
            </a:r>
            <a:r>
              <a:rPr lang="en-US" sz="1800" b="1" dirty="0">
                <a:latin typeface="Courier New" pitchFamily="49" charset="0"/>
              </a:rPr>
              <a:t>* </a:t>
            </a:r>
            <a:r>
              <a:rPr lang="en-US" sz="1800" b="1" dirty="0" smtClean="0">
                <a:latin typeface="Courier New" pitchFamily="49" charset="0"/>
              </a:rPr>
              <a:t>t[</a:t>
            </a:r>
            <a:r>
              <a:rPr lang="en-US" sz="1800" b="1" dirty="0" err="1" smtClean="0">
                <a:latin typeface="Courier New" pitchFamily="49" charset="0"/>
              </a:rPr>
              <a:t>i</a:t>
            </a:r>
            <a:r>
              <a:rPr lang="en-US" sz="1800" b="1" dirty="0">
                <a:latin typeface="Courier New" pitchFamily="49" charset="0"/>
              </a:rPr>
              <a:t>]</a:t>
            </a:r>
            <a:r>
              <a:rPr lang="en-US" sz="1800" b="1" dirty="0" smtClean="0">
                <a:latin typeface="Courier New" pitchFamily="49" charset="0"/>
              </a:rPr>
              <a:t> </a:t>
            </a:r>
            <a:r>
              <a:rPr lang="en-US" sz="1800" b="1" dirty="0">
                <a:latin typeface="Courier New" pitchFamily="49" charset="0"/>
              </a:rPr>
              <a:t>+ </a:t>
            </a:r>
            <a:r>
              <a:rPr lang="en-US" sz="1800" b="1" dirty="0" smtClean="0">
                <a:latin typeface="Courier New" pitchFamily="49" charset="0"/>
              </a:rPr>
              <a:t>b[j];</a:t>
            </a:r>
            <a:endParaRPr lang="en-US" sz="1800" b="1" dirty="0">
              <a:latin typeface="Courier New" pitchFamily="49" charset="0"/>
            </a:endParaRPr>
          </a:p>
          <a:p>
            <a:pPr>
              <a:lnSpc>
                <a:spcPct val="50000"/>
              </a:lnSpc>
              <a:buFont typeface="Wingdings" pitchFamily="2" charset="2"/>
              <a:buNone/>
            </a:pPr>
            <a:r>
              <a:rPr lang="en-US" sz="1800" b="1" dirty="0">
                <a:latin typeface="Courier New" pitchFamily="49" charset="0"/>
              </a:rPr>
              <a:t>    </a:t>
            </a:r>
            <a:r>
              <a:rPr lang="en-US" sz="1800" b="1" dirty="0" smtClean="0">
                <a:latin typeface="Courier New" pitchFamily="49" charset="0"/>
              </a:rPr>
              <a:t>}</a:t>
            </a:r>
            <a:endParaRPr lang="en-US" sz="1800" b="1" dirty="0">
              <a:latin typeface="Courier New" pitchFamily="49" charset="0"/>
            </a:endParaRPr>
          </a:p>
          <a:p>
            <a:pPr>
              <a:lnSpc>
                <a:spcPct val="70000"/>
              </a:lnSpc>
              <a:buFont typeface="Wingdings" pitchFamily="2" charset="2"/>
              <a:buNone/>
            </a:pPr>
            <a:r>
              <a:rPr lang="en-US" sz="1800" b="1" dirty="0">
                <a:latin typeface="Courier New" pitchFamily="49" charset="0"/>
              </a:rPr>
              <a:t>  </a:t>
            </a:r>
            <a:r>
              <a:rPr lang="en-US" sz="1800" b="1" dirty="0" smtClean="0">
                <a:latin typeface="Courier New" pitchFamily="49" charset="0"/>
              </a:rPr>
              <a:t>}</a:t>
            </a:r>
          </a:p>
          <a:p>
            <a:pPr>
              <a:lnSpc>
                <a:spcPct val="70000"/>
              </a:lnSpc>
              <a:buFont typeface="Wingdings" pitchFamily="2" charset="2"/>
              <a:buNone/>
            </a:pPr>
            <a:r>
              <a:rPr lang="en-US" sz="1800" b="1" dirty="0" smtClean="0">
                <a:latin typeface="Courier New" pitchFamily="49" charset="0"/>
              </a:rPr>
              <a:t>  else {</a:t>
            </a:r>
            <a:endParaRPr lang="en-US" sz="1800" b="1" dirty="0">
              <a:latin typeface="Courier New" pitchFamily="49" charset="0"/>
            </a:endParaRPr>
          </a:p>
          <a:p>
            <a:pPr>
              <a:lnSpc>
                <a:spcPct val="50000"/>
              </a:lnSpc>
              <a:buFont typeface="Wingdings" pitchFamily="2" charset="2"/>
              <a:buNone/>
            </a:pPr>
            <a:r>
              <a:rPr lang="en-US" sz="1800" b="1" dirty="0">
                <a:latin typeface="Courier New" pitchFamily="49" charset="0"/>
              </a:rPr>
              <a:t>    </a:t>
            </a:r>
            <a:r>
              <a:rPr lang="en-US" sz="1800" b="1" dirty="0" smtClean="0">
                <a:latin typeface="Courier New" pitchFamily="49" charset="0"/>
              </a:rPr>
              <a:t>for (j = 1; j &lt; n; j++) {</a:t>
            </a:r>
            <a:endParaRPr lang="en-US" sz="1800" b="1" dirty="0">
              <a:latin typeface="Courier New" pitchFamily="49" charset="0"/>
            </a:endParaRPr>
          </a:p>
          <a:p>
            <a:pPr>
              <a:lnSpc>
                <a:spcPct val="50000"/>
              </a:lnSpc>
              <a:buFont typeface="Wingdings" pitchFamily="2" charset="2"/>
              <a:buNone/>
            </a:pPr>
            <a:r>
              <a:rPr lang="en-US" sz="1800" b="1" dirty="0">
                <a:latin typeface="Courier New" pitchFamily="49" charset="0"/>
              </a:rPr>
              <a:t>      </a:t>
            </a:r>
            <a:r>
              <a:rPr lang="en-US" sz="1800" b="1" dirty="0" smtClean="0">
                <a:latin typeface="Courier New" pitchFamily="49" charset="0"/>
              </a:rPr>
              <a:t>a[</a:t>
            </a:r>
            <a:r>
              <a:rPr lang="en-US" sz="1800" b="1" dirty="0" err="1" smtClean="0">
                <a:latin typeface="Courier New" pitchFamily="49" charset="0"/>
              </a:rPr>
              <a:t>i</a:t>
            </a:r>
            <a:r>
              <a:rPr lang="en-US" sz="1800" b="1" dirty="0" smtClean="0">
                <a:latin typeface="Courier New" pitchFamily="49" charset="0"/>
              </a:rPr>
              <a:t>][j</a:t>
            </a:r>
            <a:r>
              <a:rPr lang="en-US" sz="1800" b="1" dirty="0">
                <a:latin typeface="Courier New" pitchFamily="49" charset="0"/>
              </a:rPr>
              <a:t>]</a:t>
            </a:r>
            <a:r>
              <a:rPr lang="en-US" sz="1800" b="1" dirty="0" smtClean="0">
                <a:latin typeface="Courier New" pitchFamily="49" charset="0"/>
              </a:rPr>
              <a:t> </a:t>
            </a:r>
            <a:r>
              <a:rPr lang="en-US" sz="1800" b="1" dirty="0">
                <a:latin typeface="Courier New" pitchFamily="49" charset="0"/>
              </a:rPr>
              <a:t>= </a:t>
            </a:r>
            <a:r>
              <a:rPr lang="en-US" sz="1800" b="1" dirty="0" smtClean="0">
                <a:latin typeface="Courier New" pitchFamily="49" charset="0"/>
              </a:rPr>
              <a:t>0.0;</a:t>
            </a:r>
            <a:endParaRPr lang="en-US" sz="1800" b="1" dirty="0">
              <a:latin typeface="Courier New" pitchFamily="49" charset="0"/>
            </a:endParaRPr>
          </a:p>
          <a:p>
            <a:pPr>
              <a:lnSpc>
                <a:spcPct val="50000"/>
              </a:lnSpc>
              <a:buFont typeface="Wingdings" pitchFamily="2" charset="2"/>
              <a:buNone/>
            </a:pPr>
            <a:r>
              <a:rPr lang="en-US" sz="1800" b="1" dirty="0">
                <a:latin typeface="Courier New" pitchFamily="49" charset="0"/>
              </a:rPr>
              <a:t>    </a:t>
            </a:r>
            <a:r>
              <a:rPr lang="en-US" sz="1800" b="1" dirty="0" smtClean="0">
                <a:latin typeface="Courier New" pitchFamily="49" charset="0"/>
              </a:rPr>
              <a:t>}</a:t>
            </a:r>
            <a:endParaRPr lang="en-US" sz="1800" b="1" dirty="0">
              <a:latin typeface="Courier New" pitchFamily="49" charset="0"/>
            </a:endParaRPr>
          </a:p>
          <a:p>
            <a:pPr>
              <a:lnSpc>
                <a:spcPct val="60000"/>
              </a:lnSpc>
              <a:buFont typeface="Wingdings" pitchFamily="2" charset="2"/>
              <a:buNone/>
            </a:pPr>
            <a:r>
              <a:rPr lang="en-US" sz="1800" b="1" dirty="0">
                <a:latin typeface="Courier New" pitchFamily="49" charset="0"/>
              </a:rPr>
              <a:t>  </a:t>
            </a:r>
            <a:r>
              <a:rPr lang="en-US" sz="1800" b="1" dirty="0" smtClean="0">
                <a:latin typeface="Courier New" pitchFamily="49" charset="0"/>
              </a:rPr>
              <a:t>}</a:t>
            </a:r>
            <a:endParaRPr lang="en-US" sz="1800" b="1" dirty="0">
              <a:latin typeface="Courier New" pitchFamily="49" charset="0"/>
            </a:endParaRPr>
          </a:p>
          <a:p>
            <a:pPr>
              <a:lnSpc>
                <a:spcPct val="60000"/>
              </a:lnSpc>
              <a:buFont typeface="Wingdings" pitchFamily="2" charset="2"/>
              <a:buNone/>
            </a:pPr>
            <a:r>
              <a:rPr lang="en-US" sz="1800" b="1" dirty="0" smtClean="0">
                <a:latin typeface="Courier New" pitchFamily="49" charset="0"/>
              </a:rPr>
              <a:t>}</a:t>
            </a:r>
            <a:endParaRPr lang="en-US" sz="1800" b="1" dirty="0">
              <a:latin typeface="Courier New" pitchFamily="49" charset="0"/>
            </a:endParaRPr>
          </a:p>
          <a:p>
            <a:pPr>
              <a:lnSpc>
                <a:spcPct val="60000"/>
              </a:lnSpc>
              <a:buFont typeface="Wingdings" pitchFamily="2" charset="2"/>
              <a:buNone/>
            </a:pPr>
            <a:endParaRPr lang="en-US" sz="1800" b="1" dirty="0">
              <a:latin typeface="Courier New" pitchFamily="49" charset="0"/>
            </a:endParaRPr>
          </a:p>
        </p:txBody>
      </p:sp>
      <p:sp>
        <p:nvSpPr>
          <p:cNvPr id="657412" name="Rectangle 4"/>
          <p:cNvSpPr>
            <a:spLocks noChangeArrowheads="1"/>
          </p:cNvSpPr>
          <p:nvPr/>
        </p:nvSpPr>
        <p:spPr bwMode="auto">
          <a:xfrm>
            <a:off x="6477000" y="2362200"/>
            <a:ext cx="1189038" cy="519113"/>
          </a:xfrm>
          <a:prstGeom prst="rect">
            <a:avLst/>
          </a:prstGeom>
          <a:noFill/>
          <a:ln w="9525">
            <a:noFill/>
            <a:miter lim="800000"/>
            <a:headEnd/>
            <a:tailEnd/>
          </a:ln>
          <a:effectLst/>
        </p:spPr>
        <p:txBody>
          <a:bodyPr wrap="none">
            <a:spAutoFit/>
          </a:bodyPr>
          <a:lstStyle/>
          <a:p>
            <a:pPr algn="l"/>
            <a:r>
              <a:rPr lang="en-US" sz="2800" b="1" u="sng">
                <a:solidFill>
                  <a:schemeClr val="hlink"/>
                </a:solidFill>
              </a:rPr>
              <a:t>Before</a:t>
            </a:r>
          </a:p>
        </p:txBody>
      </p:sp>
      <p:sp>
        <p:nvSpPr>
          <p:cNvPr id="657413" name="Rectangle 5"/>
          <p:cNvSpPr>
            <a:spLocks noChangeArrowheads="1"/>
          </p:cNvSpPr>
          <p:nvPr/>
        </p:nvSpPr>
        <p:spPr bwMode="auto">
          <a:xfrm>
            <a:off x="6629400" y="4648200"/>
            <a:ext cx="993775" cy="519113"/>
          </a:xfrm>
          <a:prstGeom prst="rect">
            <a:avLst/>
          </a:prstGeom>
          <a:noFill/>
          <a:ln w="9525">
            <a:noFill/>
            <a:miter lim="800000"/>
            <a:headEnd/>
            <a:tailEnd/>
          </a:ln>
          <a:effectLst/>
        </p:spPr>
        <p:txBody>
          <a:bodyPr wrap="none">
            <a:spAutoFit/>
          </a:bodyPr>
          <a:lstStyle/>
          <a:p>
            <a:pPr algn="l"/>
            <a:r>
              <a:rPr lang="en-US" sz="2800" b="1" u="sng">
                <a:solidFill>
                  <a:schemeClr val="folHlink"/>
                </a:solidFill>
              </a:rPr>
              <a:t>After</a:t>
            </a:r>
          </a:p>
        </p:txBody>
      </p:sp>
      <p:sp>
        <p:nvSpPr>
          <p:cNvPr id="657414" name="Line 6"/>
          <p:cNvSpPr>
            <a:spLocks noChangeShapeType="1"/>
          </p:cNvSpPr>
          <p:nvPr/>
        </p:nvSpPr>
        <p:spPr bwMode="auto">
          <a:xfrm>
            <a:off x="533400" y="3471038"/>
            <a:ext cx="7772400" cy="0"/>
          </a:xfrm>
          <a:prstGeom prst="line">
            <a:avLst/>
          </a:prstGeom>
          <a:noFill/>
          <a:ln w="9525">
            <a:solidFill>
              <a:schemeClr val="tx1"/>
            </a:solidFill>
            <a:miter lim="800000"/>
            <a:headEnd/>
            <a:tailEnd/>
          </a:ln>
          <a:effectLst/>
        </p:spPr>
        <p:txBody>
          <a:bodyPr wrap="none"/>
          <a:lstStyle/>
          <a:p>
            <a:endParaRPr lang="en-US"/>
          </a:p>
        </p:txBody>
      </p:sp>
      <p:sp>
        <p:nvSpPr>
          <p:cNvPr id="657415" name="Text Box 7"/>
          <p:cNvSpPr txBox="1">
            <a:spLocks noChangeArrowheads="1"/>
          </p:cNvSpPr>
          <p:nvPr/>
        </p:nvSpPr>
        <p:spPr bwMode="auto">
          <a:xfrm>
            <a:off x="6019800" y="1358900"/>
            <a:ext cx="2743200" cy="774700"/>
          </a:xfrm>
          <a:prstGeom prst="rect">
            <a:avLst/>
          </a:prstGeom>
          <a:noFill/>
          <a:ln w="9525">
            <a:noFill/>
            <a:miter lim="800000"/>
            <a:headEnd/>
            <a:tailEnd/>
          </a:ln>
          <a:effectLst/>
        </p:spPr>
        <p:txBody>
          <a:bodyPr>
            <a:spAutoFit/>
          </a:bodyPr>
          <a:lstStyle/>
          <a:p>
            <a:pPr algn="l">
              <a:lnSpc>
                <a:spcPct val="80000"/>
              </a:lnSpc>
            </a:pPr>
            <a:r>
              <a:rPr lang="en-US" sz="2800" b="1" dirty="0">
                <a:solidFill>
                  <a:schemeClr val="hlink"/>
                </a:solidFill>
              </a:rPr>
              <a:t>The condition is </a:t>
            </a:r>
            <a:r>
              <a:rPr lang="en-US" sz="2800" b="1" dirty="0">
                <a:solidFill>
                  <a:schemeClr val="hlink"/>
                </a:solidFill>
                <a:latin typeface="Courier New" pitchFamily="49" charset="0"/>
              </a:rPr>
              <a:t>j</a:t>
            </a:r>
            <a:r>
              <a:rPr lang="en-US" sz="2800" b="1" dirty="0">
                <a:solidFill>
                  <a:schemeClr val="hlink"/>
                </a:solidFill>
              </a:rPr>
              <a:t>-independent.</a:t>
            </a:r>
          </a:p>
        </p:txBody>
      </p:sp>
      <p:sp>
        <p:nvSpPr>
          <p:cNvPr id="657416" name="Text Box 8"/>
          <p:cNvSpPr txBox="1">
            <a:spLocks noChangeArrowheads="1"/>
          </p:cNvSpPr>
          <p:nvPr/>
        </p:nvSpPr>
        <p:spPr bwMode="auto">
          <a:xfrm>
            <a:off x="5867400" y="3797300"/>
            <a:ext cx="2971800" cy="774700"/>
          </a:xfrm>
          <a:prstGeom prst="rect">
            <a:avLst/>
          </a:prstGeom>
          <a:noFill/>
          <a:ln w="9525">
            <a:noFill/>
            <a:miter lim="800000"/>
            <a:headEnd/>
            <a:tailEnd/>
          </a:ln>
          <a:effectLst/>
        </p:spPr>
        <p:txBody>
          <a:bodyPr>
            <a:spAutoFit/>
          </a:bodyPr>
          <a:lstStyle/>
          <a:p>
            <a:pPr algn="l">
              <a:lnSpc>
                <a:spcPct val="80000"/>
              </a:lnSpc>
            </a:pPr>
            <a:r>
              <a:rPr lang="en-US" sz="2800" b="1" dirty="0">
                <a:solidFill>
                  <a:schemeClr val="folHlink"/>
                </a:solidFill>
              </a:rPr>
              <a:t>So, it can migrate outside the </a:t>
            </a:r>
            <a:r>
              <a:rPr lang="en-US" sz="2800" b="1" dirty="0">
                <a:solidFill>
                  <a:schemeClr val="folHlink"/>
                </a:solidFill>
                <a:latin typeface="Courier New" pitchFamily="49" charset="0"/>
              </a:rPr>
              <a:t>j</a:t>
            </a:r>
            <a:r>
              <a:rPr lang="en-US" sz="2800" b="1" dirty="0">
                <a:solidFill>
                  <a:schemeClr val="folHlink"/>
                </a:solidFill>
              </a:rPr>
              <a:t> loop.</a:t>
            </a:r>
          </a:p>
        </p:txBody>
      </p:sp>
    </p:spTree>
    <p:custDataLst>
      <p:tags r:id="rId1"/>
    </p:custDataLst>
    <p:extLst>
      <p:ext uri="{BB962C8B-B14F-4D97-AF65-F5344CB8AC3E}">
        <p14:creationId xmlns:p14="http://schemas.microsoft.com/office/powerpoint/2010/main" val="1296335285"/>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ooter Placeholder 3"/>
          <p:cNvSpPr>
            <a:spLocks noGrp="1"/>
          </p:cNvSpPr>
          <p:nvPr>
            <p:ph type="ftr" sz="quarter" idx="10"/>
          </p:nvPr>
        </p:nvSpPr>
        <p:spPr/>
        <p:txBody>
          <a:bodyPr/>
          <a:lstStyle/>
          <a:p>
            <a:r>
              <a:rPr lang="en-US" dirty="0" smtClean="0"/>
              <a:t>Supercomputing in Plain </a:t>
            </a:r>
            <a:r>
              <a:rPr lang="en-US" dirty="0" smtClean="0"/>
              <a:t>English: Compilers</a:t>
            </a:r>
            <a:endParaRPr lang="en-US" dirty="0"/>
          </a:p>
          <a:p>
            <a:r>
              <a:rPr lang="en-US" dirty="0" smtClean="0"/>
              <a:t>Tue </a:t>
            </a:r>
            <a:r>
              <a:rPr lang="en-US" dirty="0" smtClean="0"/>
              <a:t>Feb 12 2013</a:t>
            </a:r>
            <a:endParaRPr lang="en-US" dirty="0"/>
          </a:p>
        </p:txBody>
      </p:sp>
      <p:sp>
        <p:nvSpPr>
          <p:cNvPr id="9" name="Slide Number Placeholder 4"/>
          <p:cNvSpPr>
            <a:spLocks noGrp="1"/>
          </p:cNvSpPr>
          <p:nvPr>
            <p:ph type="sldNum" sz="quarter" idx="11"/>
          </p:nvPr>
        </p:nvSpPr>
        <p:spPr/>
        <p:txBody>
          <a:bodyPr/>
          <a:lstStyle/>
          <a:p>
            <a:fld id="{FBE61B72-CBD4-4E74-AB8F-F2A88E7175E5}" type="slidenum">
              <a:rPr lang="en-US"/>
              <a:pPr/>
              <a:t>65</a:t>
            </a:fld>
            <a:endParaRPr lang="en-US"/>
          </a:p>
        </p:txBody>
      </p:sp>
      <p:sp>
        <p:nvSpPr>
          <p:cNvPr id="658434" name="Rectangle 2"/>
          <p:cNvSpPr>
            <a:spLocks noGrp="1" noChangeArrowheads="1"/>
          </p:cNvSpPr>
          <p:nvPr>
            <p:ph type="title"/>
          </p:nvPr>
        </p:nvSpPr>
        <p:spPr/>
        <p:txBody>
          <a:bodyPr/>
          <a:lstStyle/>
          <a:p>
            <a:r>
              <a:rPr lang="en-US" dirty="0"/>
              <a:t>Iteration </a:t>
            </a:r>
            <a:r>
              <a:rPr lang="en-US" dirty="0" smtClean="0"/>
              <a:t>Peeling (F90)</a:t>
            </a:r>
            <a:endParaRPr lang="en-US" dirty="0"/>
          </a:p>
        </p:txBody>
      </p:sp>
      <p:sp>
        <p:nvSpPr>
          <p:cNvPr id="658435" name="Rectangle 3"/>
          <p:cNvSpPr>
            <a:spLocks noGrp="1" noChangeArrowheads="1"/>
          </p:cNvSpPr>
          <p:nvPr>
            <p:ph type="body" idx="1"/>
          </p:nvPr>
        </p:nvSpPr>
        <p:spPr>
          <a:xfrm>
            <a:off x="1981200" y="1219200"/>
            <a:ext cx="6477000" cy="2590800"/>
          </a:xfrm>
        </p:spPr>
        <p:txBody>
          <a:bodyPr/>
          <a:lstStyle/>
          <a:p>
            <a:pPr>
              <a:lnSpc>
                <a:spcPct val="90000"/>
              </a:lnSpc>
              <a:buFont typeface="Wingdings" pitchFamily="2" charset="2"/>
              <a:buNone/>
            </a:pPr>
            <a:r>
              <a:rPr lang="en-US" sz="2000" b="1">
                <a:latin typeface="Courier New" pitchFamily="49" charset="0"/>
              </a:rPr>
              <a:t>DO i = 1, n</a:t>
            </a:r>
          </a:p>
          <a:p>
            <a:pPr>
              <a:lnSpc>
                <a:spcPct val="80000"/>
              </a:lnSpc>
              <a:buFont typeface="Wingdings" pitchFamily="2" charset="2"/>
              <a:buNone/>
            </a:pPr>
            <a:r>
              <a:rPr lang="en-US" sz="2000" b="1">
                <a:solidFill>
                  <a:srgbClr val="000099"/>
                </a:solidFill>
                <a:latin typeface="Courier New" pitchFamily="49" charset="0"/>
              </a:rPr>
              <a:t>  </a:t>
            </a:r>
            <a:r>
              <a:rPr lang="en-US" sz="2000" b="1">
                <a:solidFill>
                  <a:schemeClr val="hlink"/>
                </a:solidFill>
                <a:latin typeface="Courier New" pitchFamily="49" charset="0"/>
              </a:rPr>
              <a:t>IF ((i == 1) .OR. (i == n)) THEN</a:t>
            </a:r>
          </a:p>
          <a:p>
            <a:pPr>
              <a:lnSpc>
                <a:spcPct val="80000"/>
              </a:lnSpc>
              <a:buFont typeface="Wingdings" pitchFamily="2" charset="2"/>
              <a:buNone/>
            </a:pPr>
            <a:r>
              <a:rPr lang="en-US" sz="2000" b="1">
                <a:solidFill>
                  <a:schemeClr val="hlink"/>
                </a:solidFill>
                <a:latin typeface="Courier New" pitchFamily="49" charset="0"/>
              </a:rPr>
              <a:t>    x(i) = y(i)</a:t>
            </a:r>
          </a:p>
          <a:p>
            <a:pPr>
              <a:lnSpc>
                <a:spcPct val="80000"/>
              </a:lnSpc>
              <a:buFont typeface="Wingdings" pitchFamily="2" charset="2"/>
              <a:buNone/>
            </a:pPr>
            <a:r>
              <a:rPr lang="en-US" sz="2000" b="1">
                <a:solidFill>
                  <a:srgbClr val="000099"/>
                </a:solidFill>
                <a:latin typeface="Courier New" pitchFamily="49" charset="0"/>
              </a:rPr>
              <a:t>  </a:t>
            </a:r>
            <a:r>
              <a:rPr lang="en-US" sz="2000" b="1">
                <a:solidFill>
                  <a:schemeClr val="hlink"/>
                </a:solidFill>
                <a:latin typeface="Courier New" pitchFamily="49" charset="0"/>
              </a:rPr>
              <a:t>ELSE</a:t>
            </a:r>
          </a:p>
          <a:p>
            <a:pPr>
              <a:lnSpc>
                <a:spcPct val="80000"/>
              </a:lnSpc>
              <a:buFont typeface="Wingdings" pitchFamily="2" charset="2"/>
              <a:buNone/>
            </a:pPr>
            <a:r>
              <a:rPr lang="en-US" sz="2000" b="1">
                <a:latin typeface="Courier New" pitchFamily="49" charset="0"/>
              </a:rPr>
              <a:t>    x(i) = y(i + 1) + y(i – 1)</a:t>
            </a:r>
          </a:p>
          <a:p>
            <a:pPr>
              <a:lnSpc>
                <a:spcPct val="70000"/>
              </a:lnSpc>
              <a:buFont typeface="Wingdings" pitchFamily="2" charset="2"/>
              <a:buNone/>
            </a:pPr>
            <a:r>
              <a:rPr lang="en-US" sz="2000" b="1">
                <a:solidFill>
                  <a:srgbClr val="000099"/>
                </a:solidFill>
                <a:latin typeface="Courier New" pitchFamily="49" charset="0"/>
              </a:rPr>
              <a:t>  </a:t>
            </a:r>
            <a:r>
              <a:rPr lang="en-US" sz="2000" b="1">
                <a:solidFill>
                  <a:schemeClr val="hlink"/>
                </a:solidFill>
                <a:latin typeface="Courier New" pitchFamily="49" charset="0"/>
              </a:rPr>
              <a:t>END IF</a:t>
            </a:r>
          </a:p>
          <a:p>
            <a:pPr>
              <a:lnSpc>
                <a:spcPct val="80000"/>
              </a:lnSpc>
              <a:buFont typeface="Wingdings" pitchFamily="2" charset="2"/>
              <a:buNone/>
            </a:pPr>
            <a:r>
              <a:rPr lang="en-US" sz="2000" b="1">
                <a:latin typeface="Courier New" pitchFamily="49" charset="0"/>
              </a:rPr>
              <a:t>END DO</a:t>
            </a:r>
          </a:p>
        </p:txBody>
      </p:sp>
      <p:sp>
        <p:nvSpPr>
          <p:cNvPr id="658436" name="Rectangle 4"/>
          <p:cNvSpPr>
            <a:spLocks noChangeArrowheads="1"/>
          </p:cNvSpPr>
          <p:nvPr/>
        </p:nvSpPr>
        <p:spPr bwMode="auto">
          <a:xfrm>
            <a:off x="1981200" y="4114800"/>
            <a:ext cx="6477000" cy="1981200"/>
          </a:xfrm>
          <a:prstGeom prst="rect">
            <a:avLst/>
          </a:prstGeom>
          <a:noFill/>
          <a:ln w="9525">
            <a:noFill/>
            <a:miter lim="800000"/>
            <a:headEnd/>
            <a:tailEnd/>
          </a:ln>
          <a:effectLst/>
        </p:spPr>
        <p:txBody>
          <a:bodyPr/>
          <a:lstStyle/>
          <a:p>
            <a:pPr marL="342900" indent="-342900" algn="l">
              <a:lnSpc>
                <a:spcPct val="90000"/>
              </a:lnSpc>
              <a:spcBef>
                <a:spcPct val="20000"/>
              </a:spcBef>
              <a:buClr>
                <a:schemeClr val="folHlink"/>
              </a:buClr>
              <a:buSzPct val="60000"/>
              <a:buFont typeface="Wingdings" pitchFamily="2" charset="2"/>
              <a:buNone/>
            </a:pPr>
            <a:r>
              <a:rPr lang="en-US" sz="2400" b="1">
                <a:solidFill>
                  <a:schemeClr val="folHlink"/>
                </a:solidFill>
                <a:latin typeface="Courier New" pitchFamily="49" charset="0"/>
              </a:rPr>
              <a:t>x(1) = y(1)</a:t>
            </a:r>
          </a:p>
          <a:p>
            <a:pPr marL="342900" indent="-342900" algn="l">
              <a:lnSpc>
                <a:spcPct val="90000"/>
              </a:lnSpc>
              <a:spcBef>
                <a:spcPct val="20000"/>
              </a:spcBef>
              <a:buClr>
                <a:schemeClr val="folHlink"/>
              </a:buClr>
              <a:buSzPct val="60000"/>
              <a:buFont typeface="Wingdings" pitchFamily="2" charset="2"/>
              <a:buNone/>
            </a:pPr>
            <a:r>
              <a:rPr lang="en-US" sz="2400" b="1">
                <a:latin typeface="Courier New" pitchFamily="49" charset="0"/>
              </a:rPr>
              <a:t>DO i = 2, n - 1</a:t>
            </a:r>
          </a:p>
          <a:p>
            <a:pPr marL="342900" indent="-342900" algn="l">
              <a:lnSpc>
                <a:spcPct val="80000"/>
              </a:lnSpc>
              <a:spcBef>
                <a:spcPct val="20000"/>
              </a:spcBef>
              <a:buClr>
                <a:schemeClr val="folHlink"/>
              </a:buClr>
              <a:buSzPct val="60000"/>
              <a:buFont typeface="Wingdings" pitchFamily="2" charset="2"/>
              <a:buNone/>
            </a:pPr>
            <a:r>
              <a:rPr lang="en-US" sz="2400" b="1">
                <a:latin typeface="Courier New" pitchFamily="49" charset="0"/>
              </a:rPr>
              <a:t>  x(i) = y(i + 1) + y(i – 1)</a:t>
            </a:r>
          </a:p>
          <a:p>
            <a:pPr marL="342900" indent="-342900" algn="l">
              <a:lnSpc>
                <a:spcPct val="80000"/>
              </a:lnSpc>
              <a:spcBef>
                <a:spcPct val="20000"/>
              </a:spcBef>
              <a:buClr>
                <a:schemeClr val="folHlink"/>
              </a:buClr>
              <a:buSzPct val="60000"/>
              <a:buFont typeface="Wingdings" pitchFamily="2" charset="2"/>
              <a:buNone/>
            </a:pPr>
            <a:r>
              <a:rPr lang="en-US" sz="2400" b="1">
                <a:latin typeface="Courier New" pitchFamily="49" charset="0"/>
              </a:rPr>
              <a:t>END DO</a:t>
            </a:r>
          </a:p>
          <a:p>
            <a:pPr marL="342900" indent="-342900" algn="l">
              <a:lnSpc>
                <a:spcPct val="80000"/>
              </a:lnSpc>
              <a:spcBef>
                <a:spcPct val="20000"/>
              </a:spcBef>
              <a:buClr>
                <a:schemeClr val="folHlink"/>
              </a:buClr>
              <a:buSzPct val="60000"/>
              <a:buFont typeface="Wingdings" pitchFamily="2" charset="2"/>
              <a:buNone/>
            </a:pPr>
            <a:r>
              <a:rPr lang="en-US" sz="2400" b="1">
                <a:solidFill>
                  <a:schemeClr val="folHlink"/>
                </a:solidFill>
                <a:latin typeface="Courier New" pitchFamily="49" charset="0"/>
              </a:rPr>
              <a:t>x(n) = y(n)</a:t>
            </a:r>
          </a:p>
        </p:txBody>
      </p:sp>
      <p:sp>
        <p:nvSpPr>
          <p:cNvPr id="658437" name="Text Box 5"/>
          <p:cNvSpPr txBox="1">
            <a:spLocks noChangeArrowheads="1"/>
          </p:cNvSpPr>
          <p:nvPr/>
        </p:nvSpPr>
        <p:spPr bwMode="auto">
          <a:xfrm>
            <a:off x="609600" y="2268538"/>
            <a:ext cx="1189038" cy="519112"/>
          </a:xfrm>
          <a:prstGeom prst="rect">
            <a:avLst/>
          </a:prstGeom>
          <a:noFill/>
          <a:ln w="9525">
            <a:noFill/>
            <a:miter lim="800000"/>
            <a:headEnd/>
            <a:tailEnd/>
          </a:ln>
          <a:effectLst/>
        </p:spPr>
        <p:txBody>
          <a:bodyPr wrap="none">
            <a:spAutoFit/>
          </a:bodyPr>
          <a:lstStyle/>
          <a:p>
            <a:pPr algn="l"/>
            <a:r>
              <a:rPr lang="en-US" sz="2800" b="1" u="sng">
                <a:solidFill>
                  <a:schemeClr val="hlink"/>
                </a:solidFill>
              </a:rPr>
              <a:t>Before</a:t>
            </a:r>
          </a:p>
        </p:txBody>
      </p:sp>
      <p:sp>
        <p:nvSpPr>
          <p:cNvPr id="658438" name="Text Box 6"/>
          <p:cNvSpPr txBox="1">
            <a:spLocks noChangeArrowheads="1"/>
          </p:cNvSpPr>
          <p:nvPr/>
        </p:nvSpPr>
        <p:spPr bwMode="auto">
          <a:xfrm>
            <a:off x="838200" y="4800600"/>
            <a:ext cx="993775" cy="519113"/>
          </a:xfrm>
          <a:prstGeom prst="rect">
            <a:avLst/>
          </a:prstGeom>
          <a:noFill/>
          <a:ln w="9525">
            <a:noFill/>
            <a:miter lim="800000"/>
            <a:headEnd/>
            <a:tailEnd/>
          </a:ln>
          <a:effectLst/>
        </p:spPr>
        <p:txBody>
          <a:bodyPr wrap="none">
            <a:spAutoFit/>
          </a:bodyPr>
          <a:lstStyle/>
          <a:p>
            <a:pPr algn="l"/>
            <a:r>
              <a:rPr lang="en-US" sz="2800" b="1" u="sng">
                <a:solidFill>
                  <a:schemeClr val="folHlink"/>
                </a:solidFill>
              </a:rPr>
              <a:t>After</a:t>
            </a:r>
          </a:p>
        </p:txBody>
      </p:sp>
      <p:sp>
        <p:nvSpPr>
          <p:cNvPr id="658439" name="Text Box 7"/>
          <p:cNvSpPr txBox="1">
            <a:spLocks noChangeArrowheads="1"/>
          </p:cNvSpPr>
          <p:nvPr/>
        </p:nvSpPr>
        <p:spPr bwMode="auto">
          <a:xfrm>
            <a:off x="533400" y="3505200"/>
            <a:ext cx="7020896" cy="461665"/>
          </a:xfrm>
          <a:prstGeom prst="rect">
            <a:avLst/>
          </a:prstGeom>
          <a:noFill/>
          <a:ln w="9525">
            <a:noFill/>
            <a:miter lim="800000"/>
            <a:headEnd/>
            <a:tailEnd/>
          </a:ln>
          <a:effectLst/>
        </p:spPr>
        <p:txBody>
          <a:bodyPr wrap="none">
            <a:spAutoFit/>
          </a:bodyPr>
          <a:lstStyle/>
          <a:p>
            <a:pPr algn="l"/>
            <a:r>
              <a:rPr lang="en-US" sz="2400" dirty="0"/>
              <a:t>We can eliminate the IF by </a:t>
            </a:r>
            <a:r>
              <a:rPr lang="en-US" sz="2400" b="1" i="1" u="sng" dirty="0">
                <a:solidFill>
                  <a:srgbClr val="993366"/>
                </a:solidFill>
              </a:rPr>
              <a:t>peeling</a:t>
            </a:r>
            <a:r>
              <a:rPr lang="en-US" sz="2400" dirty="0"/>
              <a:t> the weird iterations.</a:t>
            </a:r>
          </a:p>
        </p:txBody>
      </p:sp>
    </p:spTree>
    <p:custDataLst>
      <p:tags r:id="rId1"/>
    </p:custDataLst>
    <p:extLst>
      <p:ext uri="{BB962C8B-B14F-4D97-AF65-F5344CB8AC3E}">
        <p14:creationId xmlns:p14="http://schemas.microsoft.com/office/powerpoint/2010/main" val="2434959161"/>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ooter Placeholder 3"/>
          <p:cNvSpPr>
            <a:spLocks noGrp="1"/>
          </p:cNvSpPr>
          <p:nvPr>
            <p:ph type="ftr" sz="quarter" idx="10"/>
          </p:nvPr>
        </p:nvSpPr>
        <p:spPr/>
        <p:txBody>
          <a:bodyPr/>
          <a:lstStyle/>
          <a:p>
            <a:r>
              <a:rPr lang="en-US" dirty="0" smtClean="0"/>
              <a:t>Supercomputing in Plain </a:t>
            </a:r>
            <a:r>
              <a:rPr lang="en-US" dirty="0" smtClean="0"/>
              <a:t>English: Compilers</a:t>
            </a:r>
            <a:endParaRPr lang="en-US" dirty="0"/>
          </a:p>
          <a:p>
            <a:r>
              <a:rPr lang="en-US" dirty="0" smtClean="0"/>
              <a:t>Tue </a:t>
            </a:r>
            <a:r>
              <a:rPr lang="en-US" dirty="0" smtClean="0"/>
              <a:t>Feb 12 2013</a:t>
            </a:r>
            <a:endParaRPr lang="en-US" dirty="0"/>
          </a:p>
        </p:txBody>
      </p:sp>
      <p:sp>
        <p:nvSpPr>
          <p:cNvPr id="9" name="Slide Number Placeholder 4"/>
          <p:cNvSpPr>
            <a:spLocks noGrp="1"/>
          </p:cNvSpPr>
          <p:nvPr>
            <p:ph type="sldNum" sz="quarter" idx="11"/>
          </p:nvPr>
        </p:nvSpPr>
        <p:spPr/>
        <p:txBody>
          <a:bodyPr/>
          <a:lstStyle/>
          <a:p>
            <a:fld id="{FBE61B72-CBD4-4E74-AB8F-F2A88E7175E5}" type="slidenum">
              <a:rPr lang="en-US"/>
              <a:pPr/>
              <a:t>66</a:t>
            </a:fld>
            <a:endParaRPr lang="en-US"/>
          </a:p>
        </p:txBody>
      </p:sp>
      <p:sp>
        <p:nvSpPr>
          <p:cNvPr id="658434" name="Rectangle 2"/>
          <p:cNvSpPr>
            <a:spLocks noGrp="1" noChangeArrowheads="1"/>
          </p:cNvSpPr>
          <p:nvPr>
            <p:ph type="title"/>
          </p:nvPr>
        </p:nvSpPr>
        <p:spPr/>
        <p:txBody>
          <a:bodyPr/>
          <a:lstStyle/>
          <a:p>
            <a:r>
              <a:rPr lang="en-US" dirty="0"/>
              <a:t>Iteration </a:t>
            </a:r>
            <a:r>
              <a:rPr lang="en-US" dirty="0" smtClean="0"/>
              <a:t>Peeling (C)</a:t>
            </a:r>
            <a:endParaRPr lang="en-US" dirty="0"/>
          </a:p>
        </p:txBody>
      </p:sp>
      <p:sp>
        <p:nvSpPr>
          <p:cNvPr id="658435" name="Rectangle 3"/>
          <p:cNvSpPr>
            <a:spLocks noGrp="1" noChangeArrowheads="1"/>
          </p:cNvSpPr>
          <p:nvPr>
            <p:ph type="body" idx="1"/>
          </p:nvPr>
        </p:nvSpPr>
        <p:spPr>
          <a:xfrm>
            <a:off x="1981200" y="1219200"/>
            <a:ext cx="6477000" cy="2590800"/>
          </a:xfrm>
        </p:spPr>
        <p:txBody>
          <a:bodyPr/>
          <a:lstStyle/>
          <a:p>
            <a:pPr>
              <a:lnSpc>
                <a:spcPct val="90000"/>
              </a:lnSpc>
              <a:buFont typeface="Wingdings" pitchFamily="2" charset="2"/>
              <a:buNone/>
            </a:pPr>
            <a:r>
              <a:rPr lang="en-US" sz="2000" b="1" dirty="0" smtClean="0">
                <a:latin typeface="Courier New" pitchFamily="49" charset="0"/>
              </a:rPr>
              <a:t>for (</a:t>
            </a:r>
            <a:r>
              <a:rPr lang="en-US" sz="2000" b="1" dirty="0" err="1" smtClean="0">
                <a:latin typeface="Courier New" pitchFamily="49" charset="0"/>
              </a:rPr>
              <a:t>i</a:t>
            </a:r>
            <a:r>
              <a:rPr lang="en-US" sz="2000" b="1" dirty="0" smtClean="0">
                <a:latin typeface="Courier New" pitchFamily="49" charset="0"/>
              </a:rPr>
              <a:t> </a:t>
            </a:r>
            <a:r>
              <a:rPr lang="en-US" sz="2000" b="1" dirty="0">
                <a:latin typeface="Courier New" pitchFamily="49" charset="0"/>
              </a:rPr>
              <a:t>= </a:t>
            </a:r>
            <a:r>
              <a:rPr lang="en-US" sz="2000" b="1" dirty="0" smtClean="0">
                <a:latin typeface="Courier New" pitchFamily="49" charset="0"/>
              </a:rPr>
              <a:t>0; </a:t>
            </a:r>
            <a:r>
              <a:rPr lang="en-US" sz="2000" b="1" dirty="0" err="1" smtClean="0">
                <a:latin typeface="Courier New" pitchFamily="49" charset="0"/>
              </a:rPr>
              <a:t>i</a:t>
            </a:r>
            <a:r>
              <a:rPr lang="en-US" sz="2000" b="1" dirty="0" smtClean="0">
                <a:latin typeface="Courier New" pitchFamily="49" charset="0"/>
              </a:rPr>
              <a:t> &lt; n; </a:t>
            </a:r>
            <a:r>
              <a:rPr lang="en-US" sz="2000" b="1" dirty="0" err="1" smtClean="0">
                <a:latin typeface="Courier New" pitchFamily="49" charset="0"/>
              </a:rPr>
              <a:t>i</a:t>
            </a:r>
            <a:r>
              <a:rPr lang="en-US" sz="2000" b="1" dirty="0" smtClean="0">
                <a:latin typeface="Courier New" pitchFamily="49" charset="0"/>
              </a:rPr>
              <a:t>++) {</a:t>
            </a:r>
            <a:endParaRPr lang="en-US" sz="2000" b="1" dirty="0">
              <a:latin typeface="Courier New" pitchFamily="49" charset="0"/>
            </a:endParaRPr>
          </a:p>
          <a:p>
            <a:pPr>
              <a:lnSpc>
                <a:spcPct val="80000"/>
              </a:lnSpc>
              <a:buFont typeface="Wingdings" pitchFamily="2" charset="2"/>
              <a:buNone/>
            </a:pPr>
            <a:r>
              <a:rPr lang="en-US" sz="2000" b="1" dirty="0">
                <a:solidFill>
                  <a:srgbClr val="000099"/>
                </a:solidFill>
                <a:latin typeface="Courier New" pitchFamily="49" charset="0"/>
              </a:rPr>
              <a:t>  </a:t>
            </a:r>
            <a:r>
              <a:rPr lang="en-US" sz="2000" b="1" dirty="0" smtClean="0">
                <a:solidFill>
                  <a:schemeClr val="hlink"/>
                </a:solidFill>
                <a:latin typeface="Courier New" pitchFamily="49" charset="0"/>
              </a:rPr>
              <a:t>if </a:t>
            </a:r>
            <a:r>
              <a:rPr lang="en-US" sz="2000" b="1" dirty="0">
                <a:solidFill>
                  <a:schemeClr val="hlink"/>
                </a:solidFill>
                <a:latin typeface="Courier New" pitchFamily="49" charset="0"/>
              </a:rPr>
              <a:t>((</a:t>
            </a:r>
            <a:r>
              <a:rPr lang="en-US" sz="2000" b="1" dirty="0" err="1">
                <a:solidFill>
                  <a:schemeClr val="hlink"/>
                </a:solidFill>
                <a:latin typeface="Courier New" pitchFamily="49" charset="0"/>
              </a:rPr>
              <a:t>i</a:t>
            </a:r>
            <a:r>
              <a:rPr lang="en-US" sz="2000" b="1" dirty="0">
                <a:solidFill>
                  <a:schemeClr val="hlink"/>
                </a:solidFill>
                <a:latin typeface="Courier New" pitchFamily="49" charset="0"/>
              </a:rPr>
              <a:t> == </a:t>
            </a:r>
            <a:r>
              <a:rPr lang="en-US" sz="2000" b="1" dirty="0" smtClean="0">
                <a:solidFill>
                  <a:schemeClr val="hlink"/>
                </a:solidFill>
                <a:latin typeface="Courier New" pitchFamily="49" charset="0"/>
              </a:rPr>
              <a:t>0) || </a:t>
            </a:r>
            <a:r>
              <a:rPr lang="en-US" sz="2000" b="1" dirty="0">
                <a:solidFill>
                  <a:schemeClr val="hlink"/>
                </a:solidFill>
                <a:latin typeface="Courier New" pitchFamily="49" charset="0"/>
              </a:rPr>
              <a:t>(</a:t>
            </a:r>
            <a:r>
              <a:rPr lang="en-US" sz="2000" b="1" dirty="0" err="1">
                <a:solidFill>
                  <a:schemeClr val="hlink"/>
                </a:solidFill>
                <a:latin typeface="Courier New" pitchFamily="49" charset="0"/>
              </a:rPr>
              <a:t>i</a:t>
            </a:r>
            <a:r>
              <a:rPr lang="en-US" sz="2000" b="1" dirty="0">
                <a:solidFill>
                  <a:schemeClr val="hlink"/>
                </a:solidFill>
                <a:latin typeface="Courier New" pitchFamily="49" charset="0"/>
              </a:rPr>
              <a:t> == </a:t>
            </a:r>
            <a:r>
              <a:rPr lang="en-US" sz="2000" b="1" dirty="0" smtClean="0">
                <a:solidFill>
                  <a:schemeClr val="hlink"/>
                </a:solidFill>
                <a:latin typeface="Courier New" pitchFamily="49" charset="0"/>
              </a:rPr>
              <a:t>(n – 1))) {</a:t>
            </a:r>
            <a:endParaRPr lang="en-US" sz="2000" b="1" dirty="0">
              <a:solidFill>
                <a:schemeClr val="hlink"/>
              </a:solidFill>
              <a:latin typeface="Courier New" pitchFamily="49" charset="0"/>
            </a:endParaRPr>
          </a:p>
          <a:p>
            <a:pPr>
              <a:lnSpc>
                <a:spcPct val="80000"/>
              </a:lnSpc>
              <a:buFont typeface="Wingdings" pitchFamily="2" charset="2"/>
              <a:buNone/>
            </a:pPr>
            <a:r>
              <a:rPr lang="en-US" sz="2000" b="1" dirty="0">
                <a:solidFill>
                  <a:schemeClr val="hlink"/>
                </a:solidFill>
                <a:latin typeface="Courier New" pitchFamily="49" charset="0"/>
              </a:rPr>
              <a:t>    </a:t>
            </a:r>
            <a:r>
              <a:rPr lang="en-US" sz="2000" b="1" dirty="0" smtClean="0">
                <a:solidFill>
                  <a:schemeClr val="hlink"/>
                </a:solidFill>
                <a:latin typeface="Courier New" pitchFamily="49" charset="0"/>
              </a:rPr>
              <a:t>x[</a:t>
            </a:r>
            <a:r>
              <a:rPr lang="en-US" sz="2000" b="1" dirty="0" err="1" smtClean="0">
                <a:solidFill>
                  <a:schemeClr val="hlink"/>
                </a:solidFill>
                <a:latin typeface="Courier New" pitchFamily="49" charset="0"/>
              </a:rPr>
              <a:t>i</a:t>
            </a:r>
            <a:r>
              <a:rPr lang="en-US" sz="2000" b="1" dirty="0">
                <a:solidFill>
                  <a:schemeClr val="hlink"/>
                </a:solidFill>
                <a:latin typeface="Courier New" pitchFamily="49" charset="0"/>
              </a:rPr>
              <a:t>]</a:t>
            </a:r>
            <a:r>
              <a:rPr lang="en-US" sz="2000" b="1" dirty="0" smtClean="0">
                <a:solidFill>
                  <a:schemeClr val="hlink"/>
                </a:solidFill>
                <a:latin typeface="Courier New" pitchFamily="49" charset="0"/>
              </a:rPr>
              <a:t> </a:t>
            </a:r>
            <a:r>
              <a:rPr lang="en-US" sz="2000" b="1" dirty="0">
                <a:solidFill>
                  <a:schemeClr val="hlink"/>
                </a:solidFill>
                <a:latin typeface="Courier New" pitchFamily="49" charset="0"/>
              </a:rPr>
              <a:t>= </a:t>
            </a:r>
            <a:r>
              <a:rPr lang="en-US" sz="2000" b="1" dirty="0" smtClean="0">
                <a:solidFill>
                  <a:schemeClr val="hlink"/>
                </a:solidFill>
                <a:latin typeface="Courier New" pitchFamily="49" charset="0"/>
              </a:rPr>
              <a:t>y[</a:t>
            </a:r>
            <a:r>
              <a:rPr lang="en-US" sz="2000" b="1" dirty="0" err="1" smtClean="0">
                <a:solidFill>
                  <a:schemeClr val="hlink"/>
                </a:solidFill>
                <a:latin typeface="Courier New" pitchFamily="49" charset="0"/>
              </a:rPr>
              <a:t>i</a:t>
            </a:r>
            <a:r>
              <a:rPr lang="en-US" sz="2000" b="1" dirty="0" smtClean="0">
                <a:solidFill>
                  <a:schemeClr val="hlink"/>
                </a:solidFill>
                <a:latin typeface="Courier New" pitchFamily="49" charset="0"/>
              </a:rPr>
              <a:t>];</a:t>
            </a:r>
          </a:p>
          <a:p>
            <a:pPr>
              <a:lnSpc>
                <a:spcPct val="80000"/>
              </a:lnSpc>
              <a:buFont typeface="Wingdings" pitchFamily="2" charset="2"/>
              <a:buNone/>
            </a:pPr>
            <a:r>
              <a:rPr lang="en-US" sz="2000" b="1" dirty="0" smtClean="0">
                <a:solidFill>
                  <a:schemeClr val="hlink"/>
                </a:solidFill>
                <a:latin typeface="Courier New" pitchFamily="49" charset="0"/>
              </a:rPr>
              <a:t>  }</a:t>
            </a:r>
            <a:endParaRPr lang="en-US" sz="2000" b="1" dirty="0">
              <a:solidFill>
                <a:schemeClr val="hlink"/>
              </a:solidFill>
              <a:latin typeface="Courier New" pitchFamily="49" charset="0"/>
            </a:endParaRPr>
          </a:p>
          <a:p>
            <a:pPr>
              <a:lnSpc>
                <a:spcPct val="80000"/>
              </a:lnSpc>
              <a:buFont typeface="Wingdings" pitchFamily="2" charset="2"/>
              <a:buNone/>
            </a:pPr>
            <a:r>
              <a:rPr lang="en-US" sz="2000" b="1" dirty="0">
                <a:solidFill>
                  <a:srgbClr val="000099"/>
                </a:solidFill>
                <a:latin typeface="Courier New" pitchFamily="49" charset="0"/>
              </a:rPr>
              <a:t>  </a:t>
            </a:r>
            <a:r>
              <a:rPr lang="en-US" sz="2000" b="1" dirty="0" smtClean="0">
                <a:solidFill>
                  <a:schemeClr val="hlink"/>
                </a:solidFill>
                <a:latin typeface="Courier New" pitchFamily="49" charset="0"/>
              </a:rPr>
              <a:t>else {</a:t>
            </a:r>
            <a:endParaRPr lang="en-US" sz="2000" b="1" dirty="0">
              <a:solidFill>
                <a:schemeClr val="hlink"/>
              </a:solidFill>
              <a:latin typeface="Courier New" pitchFamily="49" charset="0"/>
            </a:endParaRPr>
          </a:p>
          <a:p>
            <a:pPr>
              <a:lnSpc>
                <a:spcPct val="80000"/>
              </a:lnSpc>
              <a:buFont typeface="Wingdings" pitchFamily="2" charset="2"/>
              <a:buNone/>
            </a:pPr>
            <a:r>
              <a:rPr lang="en-US" sz="2000" b="1" dirty="0">
                <a:latin typeface="Courier New" pitchFamily="49" charset="0"/>
              </a:rPr>
              <a:t>    </a:t>
            </a:r>
            <a:r>
              <a:rPr lang="en-US" sz="2000" b="1" dirty="0" smtClean="0">
                <a:latin typeface="Courier New" pitchFamily="49" charset="0"/>
              </a:rPr>
              <a:t>x[</a:t>
            </a:r>
            <a:r>
              <a:rPr lang="en-US" sz="2000" b="1" dirty="0" err="1" smtClean="0">
                <a:latin typeface="Courier New" pitchFamily="49" charset="0"/>
              </a:rPr>
              <a:t>i</a:t>
            </a:r>
            <a:r>
              <a:rPr lang="en-US" sz="2000" b="1" dirty="0">
                <a:latin typeface="Courier New" pitchFamily="49" charset="0"/>
              </a:rPr>
              <a:t>]</a:t>
            </a:r>
            <a:r>
              <a:rPr lang="en-US" sz="2000" b="1" dirty="0" smtClean="0">
                <a:latin typeface="Courier New" pitchFamily="49" charset="0"/>
              </a:rPr>
              <a:t> </a:t>
            </a:r>
            <a:r>
              <a:rPr lang="en-US" sz="2000" b="1" dirty="0">
                <a:latin typeface="Courier New" pitchFamily="49" charset="0"/>
              </a:rPr>
              <a:t>= </a:t>
            </a:r>
            <a:r>
              <a:rPr lang="en-US" sz="2000" b="1" dirty="0" smtClean="0">
                <a:latin typeface="Courier New" pitchFamily="49" charset="0"/>
              </a:rPr>
              <a:t>y[</a:t>
            </a:r>
            <a:r>
              <a:rPr lang="en-US" sz="2000" b="1" dirty="0" err="1" smtClean="0">
                <a:latin typeface="Courier New" pitchFamily="49" charset="0"/>
              </a:rPr>
              <a:t>i</a:t>
            </a:r>
            <a:r>
              <a:rPr lang="en-US" sz="2000" b="1" dirty="0" smtClean="0">
                <a:latin typeface="Courier New" pitchFamily="49" charset="0"/>
              </a:rPr>
              <a:t> </a:t>
            </a:r>
            <a:r>
              <a:rPr lang="en-US" sz="2000" b="1" dirty="0">
                <a:latin typeface="Courier New" pitchFamily="49" charset="0"/>
              </a:rPr>
              <a:t>+ </a:t>
            </a:r>
            <a:r>
              <a:rPr lang="en-US" sz="2000" b="1" dirty="0" smtClean="0">
                <a:latin typeface="Courier New" pitchFamily="49" charset="0"/>
              </a:rPr>
              <a:t>1] </a:t>
            </a:r>
            <a:r>
              <a:rPr lang="en-US" sz="2000" b="1" dirty="0">
                <a:latin typeface="Courier New" pitchFamily="49" charset="0"/>
              </a:rPr>
              <a:t>+ </a:t>
            </a:r>
            <a:r>
              <a:rPr lang="en-US" sz="2000" b="1" dirty="0" smtClean="0">
                <a:latin typeface="Courier New" pitchFamily="49" charset="0"/>
              </a:rPr>
              <a:t>y[</a:t>
            </a:r>
            <a:r>
              <a:rPr lang="en-US" sz="2000" b="1" dirty="0" err="1" smtClean="0">
                <a:latin typeface="Courier New" pitchFamily="49" charset="0"/>
              </a:rPr>
              <a:t>i</a:t>
            </a:r>
            <a:r>
              <a:rPr lang="en-US" sz="2000" b="1" dirty="0" smtClean="0">
                <a:latin typeface="Courier New" pitchFamily="49" charset="0"/>
              </a:rPr>
              <a:t> </a:t>
            </a:r>
            <a:r>
              <a:rPr lang="en-US" sz="2000" b="1" dirty="0">
                <a:latin typeface="Courier New" pitchFamily="49" charset="0"/>
              </a:rPr>
              <a:t>– </a:t>
            </a:r>
            <a:r>
              <a:rPr lang="en-US" sz="2000" b="1" dirty="0" smtClean="0">
                <a:latin typeface="Courier New" pitchFamily="49" charset="0"/>
              </a:rPr>
              <a:t>1];</a:t>
            </a:r>
            <a:endParaRPr lang="en-US" sz="2000" b="1" dirty="0">
              <a:latin typeface="Courier New" pitchFamily="49" charset="0"/>
            </a:endParaRPr>
          </a:p>
          <a:p>
            <a:pPr>
              <a:lnSpc>
                <a:spcPct val="70000"/>
              </a:lnSpc>
              <a:buFont typeface="Wingdings" pitchFamily="2" charset="2"/>
              <a:buNone/>
            </a:pPr>
            <a:r>
              <a:rPr lang="en-US" sz="2000" b="1" dirty="0">
                <a:solidFill>
                  <a:srgbClr val="000099"/>
                </a:solidFill>
                <a:latin typeface="Courier New" pitchFamily="49" charset="0"/>
              </a:rPr>
              <a:t>  </a:t>
            </a:r>
            <a:r>
              <a:rPr lang="en-US" sz="2000" b="1" dirty="0" smtClean="0">
                <a:solidFill>
                  <a:schemeClr val="hlink"/>
                </a:solidFill>
                <a:latin typeface="Courier New" pitchFamily="49" charset="0"/>
              </a:rPr>
              <a:t>}</a:t>
            </a:r>
            <a:endParaRPr lang="en-US" sz="2000" b="1" dirty="0">
              <a:solidFill>
                <a:schemeClr val="hlink"/>
              </a:solidFill>
              <a:latin typeface="Courier New" pitchFamily="49" charset="0"/>
            </a:endParaRPr>
          </a:p>
          <a:p>
            <a:pPr>
              <a:lnSpc>
                <a:spcPct val="80000"/>
              </a:lnSpc>
              <a:buFont typeface="Wingdings" pitchFamily="2" charset="2"/>
              <a:buNone/>
            </a:pPr>
            <a:r>
              <a:rPr lang="en-US" sz="2000" b="1" dirty="0" smtClean="0">
                <a:latin typeface="Courier New" pitchFamily="49" charset="0"/>
              </a:rPr>
              <a:t>}</a:t>
            </a:r>
            <a:endParaRPr lang="en-US" sz="2000" b="1" dirty="0">
              <a:latin typeface="Courier New" pitchFamily="49" charset="0"/>
            </a:endParaRPr>
          </a:p>
        </p:txBody>
      </p:sp>
      <p:sp>
        <p:nvSpPr>
          <p:cNvPr id="658436" name="Rectangle 4"/>
          <p:cNvSpPr>
            <a:spLocks noChangeArrowheads="1"/>
          </p:cNvSpPr>
          <p:nvPr/>
        </p:nvSpPr>
        <p:spPr bwMode="auto">
          <a:xfrm>
            <a:off x="1981200" y="4114800"/>
            <a:ext cx="6477000" cy="1981200"/>
          </a:xfrm>
          <a:prstGeom prst="rect">
            <a:avLst/>
          </a:prstGeom>
          <a:noFill/>
          <a:ln w="9525">
            <a:noFill/>
            <a:miter lim="800000"/>
            <a:headEnd/>
            <a:tailEnd/>
          </a:ln>
          <a:effectLst/>
        </p:spPr>
        <p:txBody>
          <a:bodyPr/>
          <a:lstStyle/>
          <a:p>
            <a:pPr marL="342900" indent="-342900" algn="l">
              <a:lnSpc>
                <a:spcPct val="90000"/>
              </a:lnSpc>
              <a:spcBef>
                <a:spcPct val="20000"/>
              </a:spcBef>
              <a:buClr>
                <a:schemeClr val="folHlink"/>
              </a:buClr>
              <a:buSzPct val="60000"/>
              <a:buFont typeface="Wingdings" pitchFamily="2" charset="2"/>
              <a:buNone/>
            </a:pPr>
            <a:r>
              <a:rPr lang="en-US" sz="2400" b="1" dirty="0" smtClean="0">
                <a:solidFill>
                  <a:schemeClr val="folHlink"/>
                </a:solidFill>
                <a:latin typeface="Courier New" pitchFamily="49" charset="0"/>
              </a:rPr>
              <a:t>x[0] </a:t>
            </a:r>
            <a:r>
              <a:rPr lang="en-US" sz="2400" b="1" dirty="0">
                <a:solidFill>
                  <a:schemeClr val="folHlink"/>
                </a:solidFill>
                <a:latin typeface="Courier New" pitchFamily="49" charset="0"/>
              </a:rPr>
              <a:t>= </a:t>
            </a:r>
            <a:r>
              <a:rPr lang="en-US" sz="2400" b="1" dirty="0" smtClean="0">
                <a:solidFill>
                  <a:schemeClr val="folHlink"/>
                </a:solidFill>
                <a:latin typeface="Courier New" pitchFamily="49" charset="0"/>
              </a:rPr>
              <a:t>y[0];</a:t>
            </a:r>
            <a:endParaRPr lang="en-US" sz="2400" b="1" dirty="0">
              <a:solidFill>
                <a:schemeClr val="folHlink"/>
              </a:solidFill>
              <a:latin typeface="Courier New" pitchFamily="49" charset="0"/>
            </a:endParaRPr>
          </a:p>
          <a:p>
            <a:pPr marL="342900" indent="-342900" algn="l">
              <a:lnSpc>
                <a:spcPct val="90000"/>
              </a:lnSpc>
              <a:spcBef>
                <a:spcPct val="20000"/>
              </a:spcBef>
              <a:buClr>
                <a:schemeClr val="folHlink"/>
              </a:buClr>
              <a:buSzPct val="60000"/>
              <a:buFont typeface="Wingdings" pitchFamily="2" charset="2"/>
              <a:buNone/>
            </a:pPr>
            <a:r>
              <a:rPr lang="en-US" sz="2400" b="1" dirty="0" smtClean="0">
                <a:latin typeface="Courier New" pitchFamily="49" charset="0"/>
              </a:rPr>
              <a:t>for (</a:t>
            </a:r>
            <a:r>
              <a:rPr lang="en-US" sz="2400" b="1" dirty="0" err="1" smtClean="0">
                <a:latin typeface="Courier New" pitchFamily="49" charset="0"/>
              </a:rPr>
              <a:t>i</a:t>
            </a:r>
            <a:r>
              <a:rPr lang="en-US" sz="2400" b="1" dirty="0" smtClean="0">
                <a:latin typeface="Courier New" pitchFamily="49" charset="0"/>
              </a:rPr>
              <a:t> </a:t>
            </a:r>
            <a:r>
              <a:rPr lang="en-US" sz="2400" b="1" dirty="0">
                <a:latin typeface="Courier New" pitchFamily="49" charset="0"/>
              </a:rPr>
              <a:t>= </a:t>
            </a:r>
            <a:r>
              <a:rPr lang="en-US" sz="2400" b="1" dirty="0" smtClean="0">
                <a:latin typeface="Courier New" pitchFamily="49" charset="0"/>
              </a:rPr>
              <a:t>1; </a:t>
            </a:r>
            <a:r>
              <a:rPr lang="en-US" sz="2400" b="1" dirty="0" err="1" smtClean="0">
                <a:latin typeface="Courier New" pitchFamily="49" charset="0"/>
              </a:rPr>
              <a:t>i</a:t>
            </a:r>
            <a:r>
              <a:rPr lang="en-US" sz="2400" b="1" dirty="0" smtClean="0">
                <a:latin typeface="Courier New" pitchFamily="49" charset="0"/>
              </a:rPr>
              <a:t> &lt; </a:t>
            </a:r>
            <a:r>
              <a:rPr lang="en-US" sz="2400" b="1" dirty="0">
                <a:latin typeface="Courier New" pitchFamily="49" charset="0"/>
              </a:rPr>
              <a:t>n </a:t>
            </a:r>
            <a:r>
              <a:rPr lang="en-US" sz="2400" b="1" dirty="0" smtClean="0">
                <a:latin typeface="Courier New" pitchFamily="49" charset="0"/>
              </a:rPr>
              <a:t>– 1; </a:t>
            </a:r>
            <a:r>
              <a:rPr lang="en-US" sz="2400" b="1" dirty="0" err="1" smtClean="0">
                <a:latin typeface="Courier New" pitchFamily="49" charset="0"/>
              </a:rPr>
              <a:t>i</a:t>
            </a:r>
            <a:r>
              <a:rPr lang="en-US" sz="2400" b="1" dirty="0" smtClean="0">
                <a:latin typeface="Courier New" pitchFamily="49" charset="0"/>
              </a:rPr>
              <a:t>++) {</a:t>
            </a:r>
            <a:endParaRPr lang="en-US" sz="2400" b="1" dirty="0">
              <a:latin typeface="Courier New" pitchFamily="49" charset="0"/>
            </a:endParaRPr>
          </a:p>
          <a:p>
            <a:pPr marL="342900" indent="-342900" algn="l">
              <a:lnSpc>
                <a:spcPct val="80000"/>
              </a:lnSpc>
              <a:spcBef>
                <a:spcPct val="20000"/>
              </a:spcBef>
              <a:buClr>
                <a:schemeClr val="folHlink"/>
              </a:buClr>
              <a:buSzPct val="60000"/>
              <a:buFont typeface="Wingdings" pitchFamily="2" charset="2"/>
              <a:buNone/>
            </a:pPr>
            <a:r>
              <a:rPr lang="en-US" sz="2400" b="1" dirty="0">
                <a:latin typeface="Courier New" pitchFamily="49" charset="0"/>
              </a:rPr>
              <a:t>  </a:t>
            </a:r>
            <a:r>
              <a:rPr lang="en-US" sz="2400" b="1" dirty="0" smtClean="0">
                <a:latin typeface="Courier New" pitchFamily="49" charset="0"/>
              </a:rPr>
              <a:t>x[</a:t>
            </a:r>
            <a:r>
              <a:rPr lang="en-US" sz="2400" b="1" dirty="0" err="1" smtClean="0">
                <a:latin typeface="Courier New" pitchFamily="49" charset="0"/>
              </a:rPr>
              <a:t>i</a:t>
            </a:r>
            <a:r>
              <a:rPr lang="en-US" sz="2400" b="1" dirty="0">
                <a:latin typeface="Courier New" pitchFamily="49" charset="0"/>
              </a:rPr>
              <a:t>]</a:t>
            </a:r>
            <a:r>
              <a:rPr lang="en-US" sz="2400" b="1" dirty="0" smtClean="0">
                <a:latin typeface="Courier New" pitchFamily="49" charset="0"/>
              </a:rPr>
              <a:t> </a:t>
            </a:r>
            <a:r>
              <a:rPr lang="en-US" sz="2400" b="1" dirty="0">
                <a:latin typeface="Courier New" pitchFamily="49" charset="0"/>
              </a:rPr>
              <a:t>= </a:t>
            </a:r>
            <a:r>
              <a:rPr lang="en-US" sz="2400" b="1" dirty="0" smtClean="0">
                <a:latin typeface="Courier New" pitchFamily="49" charset="0"/>
              </a:rPr>
              <a:t>y[</a:t>
            </a:r>
            <a:r>
              <a:rPr lang="en-US" sz="2400" b="1" dirty="0" err="1" smtClean="0">
                <a:latin typeface="Courier New" pitchFamily="49" charset="0"/>
              </a:rPr>
              <a:t>i</a:t>
            </a:r>
            <a:r>
              <a:rPr lang="en-US" sz="2400" b="1" dirty="0" smtClean="0">
                <a:latin typeface="Courier New" pitchFamily="49" charset="0"/>
              </a:rPr>
              <a:t> </a:t>
            </a:r>
            <a:r>
              <a:rPr lang="en-US" sz="2400" b="1" dirty="0">
                <a:latin typeface="Courier New" pitchFamily="49" charset="0"/>
              </a:rPr>
              <a:t>+ </a:t>
            </a:r>
            <a:r>
              <a:rPr lang="en-US" sz="2400" b="1" dirty="0" smtClean="0">
                <a:latin typeface="Courier New" pitchFamily="49" charset="0"/>
              </a:rPr>
              <a:t>1] </a:t>
            </a:r>
            <a:r>
              <a:rPr lang="en-US" sz="2400" b="1" dirty="0">
                <a:latin typeface="Courier New" pitchFamily="49" charset="0"/>
              </a:rPr>
              <a:t>+ </a:t>
            </a:r>
            <a:r>
              <a:rPr lang="en-US" sz="2400" b="1" dirty="0" smtClean="0">
                <a:latin typeface="Courier New" pitchFamily="49" charset="0"/>
              </a:rPr>
              <a:t>y[</a:t>
            </a:r>
            <a:r>
              <a:rPr lang="en-US" sz="2400" b="1" dirty="0" err="1" smtClean="0">
                <a:latin typeface="Courier New" pitchFamily="49" charset="0"/>
              </a:rPr>
              <a:t>i</a:t>
            </a:r>
            <a:r>
              <a:rPr lang="en-US" sz="2400" b="1" dirty="0" smtClean="0">
                <a:latin typeface="Courier New" pitchFamily="49" charset="0"/>
              </a:rPr>
              <a:t> </a:t>
            </a:r>
            <a:r>
              <a:rPr lang="en-US" sz="2400" b="1" dirty="0">
                <a:latin typeface="Courier New" pitchFamily="49" charset="0"/>
              </a:rPr>
              <a:t>– </a:t>
            </a:r>
            <a:r>
              <a:rPr lang="en-US" sz="2400" b="1" dirty="0" smtClean="0">
                <a:latin typeface="Courier New" pitchFamily="49" charset="0"/>
              </a:rPr>
              <a:t>1];</a:t>
            </a:r>
            <a:endParaRPr lang="en-US" sz="2400" b="1" dirty="0">
              <a:latin typeface="Courier New" pitchFamily="49" charset="0"/>
            </a:endParaRPr>
          </a:p>
          <a:p>
            <a:pPr marL="342900" indent="-342900" algn="l">
              <a:lnSpc>
                <a:spcPct val="80000"/>
              </a:lnSpc>
              <a:spcBef>
                <a:spcPct val="20000"/>
              </a:spcBef>
              <a:buClr>
                <a:schemeClr val="folHlink"/>
              </a:buClr>
              <a:buSzPct val="60000"/>
              <a:buFont typeface="Wingdings" pitchFamily="2" charset="2"/>
              <a:buNone/>
            </a:pPr>
            <a:r>
              <a:rPr lang="en-US" sz="2400" b="1" dirty="0" smtClean="0">
                <a:latin typeface="Courier New" pitchFamily="49" charset="0"/>
              </a:rPr>
              <a:t>}</a:t>
            </a:r>
            <a:endParaRPr lang="en-US" sz="2400" b="1" dirty="0">
              <a:latin typeface="Courier New" pitchFamily="49" charset="0"/>
            </a:endParaRPr>
          </a:p>
          <a:p>
            <a:pPr marL="342900" indent="-342900" algn="l">
              <a:lnSpc>
                <a:spcPct val="80000"/>
              </a:lnSpc>
              <a:spcBef>
                <a:spcPct val="20000"/>
              </a:spcBef>
              <a:buClr>
                <a:schemeClr val="folHlink"/>
              </a:buClr>
              <a:buSzPct val="60000"/>
              <a:buFont typeface="Wingdings" pitchFamily="2" charset="2"/>
              <a:buNone/>
            </a:pPr>
            <a:r>
              <a:rPr lang="en-US" sz="2400" b="1" dirty="0" smtClean="0">
                <a:solidFill>
                  <a:schemeClr val="folHlink"/>
                </a:solidFill>
                <a:latin typeface="Courier New" pitchFamily="49" charset="0"/>
              </a:rPr>
              <a:t>x[n-1] </a:t>
            </a:r>
            <a:r>
              <a:rPr lang="en-US" sz="2400" b="1" dirty="0">
                <a:solidFill>
                  <a:schemeClr val="folHlink"/>
                </a:solidFill>
                <a:latin typeface="Courier New" pitchFamily="49" charset="0"/>
              </a:rPr>
              <a:t>= </a:t>
            </a:r>
            <a:r>
              <a:rPr lang="en-US" sz="2400" b="1" dirty="0" smtClean="0">
                <a:solidFill>
                  <a:schemeClr val="folHlink"/>
                </a:solidFill>
                <a:latin typeface="Courier New" pitchFamily="49" charset="0"/>
              </a:rPr>
              <a:t>y[n-1];</a:t>
            </a:r>
            <a:endParaRPr lang="en-US" sz="2400" b="1" dirty="0">
              <a:solidFill>
                <a:schemeClr val="folHlink"/>
              </a:solidFill>
              <a:latin typeface="Courier New" pitchFamily="49" charset="0"/>
            </a:endParaRPr>
          </a:p>
        </p:txBody>
      </p:sp>
      <p:sp>
        <p:nvSpPr>
          <p:cNvPr id="658437" name="Text Box 5"/>
          <p:cNvSpPr txBox="1">
            <a:spLocks noChangeArrowheads="1"/>
          </p:cNvSpPr>
          <p:nvPr/>
        </p:nvSpPr>
        <p:spPr bwMode="auto">
          <a:xfrm>
            <a:off x="609600" y="2268538"/>
            <a:ext cx="1189038" cy="519112"/>
          </a:xfrm>
          <a:prstGeom prst="rect">
            <a:avLst/>
          </a:prstGeom>
          <a:noFill/>
          <a:ln w="9525">
            <a:noFill/>
            <a:miter lim="800000"/>
            <a:headEnd/>
            <a:tailEnd/>
          </a:ln>
          <a:effectLst/>
        </p:spPr>
        <p:txBody>
          <a:bodyPr wrap="none">
            <a:spAutoFit/>
          </a:bodyPr>
          <a:lstStyle/>
          <a:p>
            <a:pPr algn="l"/>
            <a:r>
              <a:rPr lang="en-US" sz="2800" b="1" u="sng">
                <a:solidFill>
                  <a:schemeClr val="hlink"/>
                </a:solidFill>
              </a:rPr>
              <a:t>Before</a:t>
            </a:r>
          </a:p>
        </p:txBody>
      </p:sp>
      <p:sp>
        <p:nvSpPr>
          <p:cNvPr id="658438" name="Text Box 6"/>
          <p:cNvSpPr txBox="1">
            <a:spLocks noChangeArrowheads="1"/>
          </p:cNvSpPr>
          <p:nvPr/>
        </p:nvSpPr>
        <p:spPr bwMode="auto">
          <a:xfrm>
            <a:off x="838200" y="4800600"/>
            <a:ext cx="993775" cy="519113"/>
          </a:xfrm>
          <a:prstGeom prst="rect">
            <a:avLst/>
          </a:prstGeom>
          <a:noFill/>
          <a:ln w="9525">
            <a:noFill/>
            <a:miter lim="800000"/>
            <a:headEnd/>
            <a:tailEnd/>
          </a:ln>
          <a:effectLst/>
        </p:spPr>
        <p:txBody>
          <a:bodyPr wrap="none">
            <a:spAutoFit/>
          </a:bodyPr>
          <a:lstStyle/>
          <a:p>
            <a:pPr algn="l"/>
            <a:r>
              <a:rPr lang="en-US" sz="2800" b="1" u="sng">
                <a:solidFill>
                  <a:schemeClr val="folHlink"/>
                </a:solidFill>
              </a:rPr>
              <a:t>After</a:t>
            </a:r>
          </a:p>
        </p:txBody>
      </p:sp>
      <p:sp>
        <p:nvSpPr>
          <p:cNvPr id="658439" name="Text Box 7"/>
          <p:cNvSpPr txBox="1">
            <a:spLocks noChangeArrowheads="1"/>
          </p:cNvSpPr>
          <p:nvPr/>
        </p:nvSpPr>
        <p:spPr bwMode="auto">
          <a:xfrm>
            <a:off x="533400" y="3505200"/>
            <a:ext cx="7020896" cy="461665"/>
          </a:xfrm>
          <a:prstGeom prst="rect">
            <a:avLst/>
          </a:prstGeom>
          <a:noFill/>
          <a:ln w="9525">
            <a:noFill/>
            <a:miter lim="800000"/>
            <a:headEnd/>
            <a:tailEnd/>
          </a:ln>
          <a:effectLst/>
        </p:spPr>
        <p:txBody>
          <a:bodyPr wrap="none">
            <a:spAutoFit/>
          </a:bodyPr>
          <a:lstStyle/>
          <a:p>
            <a:pPr algn="l"/>
            <a:r>
              <a:rPr lang="en-US" sz="2400" dirty="0"/>
              <a:t>We can eliminate the IF by </a:t>
            </a:r>
            <a:r>
              <a:rPr lang="en-US" sz="2400" b="1" i="1" u="sng" dirty="0">
                <a:solidFill>
                  <a:srgbClr val="993366"/>
                </a:solidFill>
              </a:rPr>
              <a:t>peeling</a:t>
            </a:r>
            <a:r>
              <a:rPr lang="en-US" sz="2400" dirty="0"/>
              <a:t> the weird iterations.</a:t>
            </a:r>
          </a:p>
        </p:txBody>
      </p:sp>
    </p:spTree>
    <p:custDataLst>
      <p:tags r:id="rId1"/>
    </p:custDataLst>
    <p:extLst>
      <p:ext uri="{BB962C8B-B14F-4D97-AF65-F5344CB8AC3E}">
        <p14:creationId xmlns:p14="http://schemas.microsoft.com/office/powerpoint/2010/main" val="2457141155"/>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ooter Placeholder 3"/>
          <p:cNvSpPr>
            <a:spLocks noGrp="1"/>
          </p:cNvSpPr>
          <p:nvPr>
            <p:ph type="ftr" sz="quarter" idx="10"/>
          </p:nvPr>
        </p:nvSpPr>
        <p:spPr/>
        <p:txBody>
          <a:bodyPr/>
          <a:lstStyle/>
          <a:p>
            <a:r>
              <a:rPr lang="en-US" dirty="0" smtClean="0"/>
              <a:t>Supercomputing in Plain </a:t>
            </a:r>
            <a:r>
              <a:rPr lang="en-US" dirty="0" smtClean="0"/>
              <a:t>English: Compilers</a:t>
            </a:r>
            <a:endParaRPr lang="en-US" dirty="0"/>
          </a:p>
          <a:p>
            <a:r>
              <a:rPr lang="en-US" dirty="0" smtClean="0"/>
              <a:t>Tue </a:t>
            </a:r>
            <a:r>
              <a:rPr lang="en-US" dirty="0" smtClean="0"/>
              <a:t>Feb 12 2013</a:t>
            </a:r>
            <a:endParaRPr lang="en-US" dirty="0"/>
          </a:p>
        </p:txBody>
      </p:sp>
      <p:sp>
        <p:nvSpPr>
          <p:cNvPr id="9" name="Slide Number Placeholder 4"/>
          <p:cNvSpPr>
            <a:spLocks noGrp="1"/>
          </p:cNvSpPr>
          <p:nvPr>
            <p:ph type="sldNum" sz="quarter" idx="11"/>
          </p:nvPr>
        </p:nvSpPr>
        <p:spPr/>
        <p:txBody>
          <a:bodyPr/>
          <a:lstStyle/>
          <a:p>
            <a:fld id="{58EFCD4C-956E-4BD7-A595-D3FD5CA0ADE0}" type="slidenum">
              <a:rPr lang="en-US"/>
              <a:pPr/>
              <a:t>67</a:t>
            </a:fld>
            <a:endParaRPr lang="en-US"/>
          </a:p>
        </p:txBody>
      </p:sp>
      <p:sp>
        <p:nvSpPr>
          <p:cNvPr id="659458" name="Rectangle 2"/>
          <p:cNvSpPr>
            <a:spLocks noGrp="1" noChangeArrowheads="1"/>
          </p:cNvSpPr>
          <p:nvPr>
            <p:ph type="title"/>
          </p:nvPr>
        </p:nvSpPr>
        <p:spPr/>
        <p:txBody>
          <a:bodyPr/>
          <a:lstStyle/>
          <a:p>
            <a:r>
              <a:rPr lang="en-US" dirty="0"/>
              <a:t>Index Set </a:t>
            </a:r>
            <a:r>
              <a:rPr lang="en-US" dirty="0" smtClean="0"/>
              <a:t>Splitting (F90)</a:t>
            </a:r>
            <a:endParaRPr lang="en-US" dirty="0"/>
          </a:p>
        </p:txBody>
      </p:sp>
      <p:sp>
        <p:nvSpPr>
          <p:cNvPr id="659459" name="Rectangle 3"/>
          <p:cNvSpPr>
            <a:spLocks noGrp="1" noChangeArrowheads="1"/>
          </p:cNvSpPr>
          <p:nvPr>
            <p:ph type="body" idx="1"/>
          </p:nvPr>
        </p:nvSpPr>
        <p:spPr/>
        <p:txBody>
          <a:bodyPr/>
          <a:lstStyle/>
          <a:p>
            <a:pPr>
              <a:lnSpc>
                <a:spcPct val="70000"/>
              </a:lnSpc>
              <a:buFont typeface="Wingdings" pitchFamily="2" charset="2"/>
              <a:buNone/>
            </a:pPr>
            <a:r>
              <a:rPr lang="en-US" sz="2000" b="1">
                <a:latin typeface="Courier New" pitchFamily="49" charset="0"/>
              </a:rPr>
              <a:t>DO i = 1, n</a:t>
            </a:r>
          </a:p>
          <a:p>
            <a:pPr>
              <a:lnSpc>
                <a:spcPct val="60000"/>
              </a:lnSpc>
              <a:buFont typeface="Wingdings" pitchFamily="2" charset="2"/>
              <a:buNone/>
            </a:pPr>
            <a:r>
              <a:rPr lang="en-US" sz="2000" b="1">
                <a:latin typeface="Courier New" pitchFamily="49" charset="0"/>
              </a:rPr>
              <a:t>  a(i) = b(i) + c(i)</a:t>
            </a:r>
          </a:p>
          <a:p>
            <a:pPr>
              <a:lnSpc>
                <a:spcPct val="70000"/>
              </a:lnSpc>
              <a:buFont typeface="Wingdings" pitchFamily="2" charset="2"/>
              <a:buNone/>
            </a:pPr>
            <a:r>
              <a:rPr lang="en-US" sz="2000" b="1">
                <a:solidFill>
                  <a:srgbClr val="000099"/>
                </a:solidFill>
                <a:latin typeface="Courier New" pitchFamily="49" charset="0"/>
              </a:rPr>
              <a:t>  </a:t>
            </a:r>
            <a:r>
              <a:rPr lang="en-US" sz="2000" b="1">
                <a:solidFill>
                  <a:schemeClr val="hlink"/>
                </a:solidFill>
                <a:latin typeface="Courier New" pitchFamily="49" charset="0"/>
              </a:rPr>
              <a:t>IF (i &gt; 10) THEN</a:t>
            </a:r>
          </a:p>
          <a:p>
            <a:pPr>
              <a:lnSpc>
                <a:spcPct val="60000"/>
              </a:lnSpc>
              <a:buFont typeface="Wingdings" pitchFamily="2" charset="2"/>
              <a:buNone/>
            </a:pPr>
            <a:r>
              <a:rPr lang="en-US" sz="2000" b="1">
                <a:solidFill>
                  <a:schemeClr val="hlink"/>
                </a:solidFill>
                <a:latin typeface="Courier New" pitchFamily="49" charset="0"/>
              </a:rPr>
              <a:t>    d(i) = a(i) + b(i – 10)</a:t>
            </a:r>
          </a:p>
          <a:p>
            <a:pPr>
              <a:lnSpc>
                <a:spcPct val="60000"/>
              </a:lnSpc>
              <a:buFont typeface="Wingdings" pitchFamily="2" charset="2"/>
              <a:buNone/>
            </a:pPr>
            <a:r>
              <a:rPr lang="en-US" sz="2000" b="1">
                <a:solidFill>
                  <a:schemeClr val="hlink"/>
                </a:solidFill>
                <a:latin typeface="Courier New" pitchFamily="49" charset="0"/>
              </a:rPr>
              <a:t>  END IF</a:t>
            </a:r>
          </a:p>
          <a:p>
            <a:pPr>
              <a:lnSpc>
                <a:spcPct val="60000"/>
              </a:lnSpc>
              <a:buFont typeface="Wingdings" pitchFamily="2" charset="2"/>
              <a:buNone/>
            </a:pPr>
            <a:r>
              <a:rPr lang="en-US" sz="2000" b="1">
                <a:latin typeface="Courier New" pitchFamily="49" charset="0"/>
              </a:rPr>
              <a:t>END DO</a:t>
            </a:r>
          </a:p>
          <a:p>
            <a:pPr>
              <a:lnSpc>
                <a:spcPct val="60000"/>
              </a:lnSpc>
              <a:buFont typeface="Wingdings" pitchFamily="2" charset="2"/>
              <a:buNone/>
            </a:pPr>
            <a:endParaRPr lang="en-US" sz="2000" b="1">
              <a:latin typeface="Courier New" pitchFamily="49" charset="0"/>
            </a:endParaRPr>
          </a:p>
          <a:p>
            <a:pPr>
              <a:lnSpc>
                <a:spcPct val="70000"/>
              </a:lnSpc>
              <a:buFont typeface="Wingdings" pitchFamily="2" charset="2"/>
              <a:buNone/>
            </a:pPr>
            <a:r>
              <a:rPr lang="en-US" sz="2000" b="1">
                <a:solidFill>
                  <a:schemeClr val="folHlink"/>
                </a:solidFill>
                <a:latin typeface="Courier New" pitchFamily="49" charset="0"/>
              </a:rPr>
              <a:t>DO i = 1, 10</a:t>
            </a:r>
          </a:p>
          <a:p>
            <a:pPr>
              <a:lnSpc>
                <a:spcPct val="60000"/>
              </a:lnSpc>
              <a:buFont typeface="Wingdings" pitchFamily="2" charset="2"/>
              <a:buNone/>
            </a:pPr>
            <a:r>
              <a:rPr lang="en-US" sz="2000" b="1">
                <a:solidFill>
                  <a:schemeClr val="folHlink"/>
                </a:solidFill>
                <a:latin typeface="Courier New" pitchFamily="49" charset="0"/>
              </a:rPr>
              <a:t>  a(i) = b(i) + c(i)</a:t>
            </a:r>
          </a:p>
          <a:p>
            <a:pPr>
              <a:lnSpc>
                <a:spcPct val="60000"/>
              </a:lnSpc>
              <a:buFont typeface="Wingdings" pitchFamily="2" charset="2"/>
              <a:buNone/>
            </a:pPr>
            <a:r>
              <a:rPr lang="en-US" sz="2000" b="1">
                <a:solidFill>
                  <a:schemeClr val="folHlink"/>
                </a:solidFill>
                <a:latin typeface="Courier New" pitchFamily="49" charset="0"/>
              </a:rPr>
              <a:t>END DO</a:t>
            </a:r>
          </a:p>
          <a:p>
            <a:pPr>
              <a:lnSpc>
                <a:spcPct val="70000"/>
              </a:lnSpc>
              <a:buFont typeface="Wingdings" pitchFamily="2" charset="2"/>
              <a:buNone/>
            </a:pPr>
            <a:r>
              <a:rPr lang="en-US" sz="2000" b="1">
                <a:latin typeface="Courier New" pitchFamily="49" charset="0"/>
              </a:rPr>
              <a:t>DO i = 11, n</a:t>
            </a:r>
          </a:p>
          <a:p>
            <a:pPr>
              <a:lnSpc>
                <a:spcPct val="60000"/>
              </a:lnSpc>
              <a:buFont typeface="Wingdings" pitchFamily="2" charset="2"/>
              <a:buNone/>
            </a:pPr>
            <a:r>
              <a:rPr lang="en-US" sz="2000" b="1">
                <a:latin typeface="Courier New" pitchFamily="49" charset="0"/>
              </a:rPr>
              <a:t>  a(i) = b(i) + c(i)</a:t>
            </a:r>
          </a:p>
          <a:p>
            <a:pPr>
              <a:lnSpc>
                <a:spcPct val="70000"/>
              </a:lnSpc>
              <a:buFont typeface="Wingdings" pitchFamily="2" charset="2"/>
              <a:buNone/>
            </a:pPr>
            <a:r>
              <a:rPr lang="en-US" sz="2000" b="1">
                <a:latin typeface="Courier New" pitchFamily="49" charset="0"/>
              </a:rPr>
              <a:t>  d(i) = a(i) + b(i – 10)</a:t>
            </a:r>
          </a:p>
          <a:p>
            <a:pPr>
              <a:lnSpc>
                <a:spcPct val="60000"/>
              </a:lnSpc>
              <a:buFont typeface="Wingdings" pitchFamily="2" charset="2"/>
              <a:buNone/>
            </a:pPr>
            <a:r>
              <a:rPr lang="en-US" sz="2000" b="1">
                <a:latin typeface="Courier New" pitchFamily="49" charset="0"/>
              </a:rPr>
              <a:t>END DO</a:t>
            </a:r>
          </a:p>
        </p:txBody>
      </p:sp>
      <p:sp>
        <p:nvSpPr>
          <p:cNvPr id="659460" name="Text Box 4"/>
          <p:cNvSpPr txBox="1">
            <a:spLocks noChangeArrowheads="1"/>
          </p:cNvSpPr>
          <p:nvPr/>
        </p:nvSpPr>
        <p:spPr bwMode="auto">
          <a:xfrm>
            <a:off x="6096000" y="2057400"/>
            <a:ext cx="1189038" cy="519113"/>
          </a:xfrm>
          <a:prstGeom prst="rect">
            <a:avLst/>
          </a:prstGeom>
          <a:noFill/>
          <a:ln w="9525">
            <a:noFill/>
            <a:miter lim="800000"/>
            <a:headEnd/>
            <a:tailEnd/>
          </a:ln>
          <a:effectLst/>
        </p:spPr>
        <p:txBody>
          <a:bodyPr wrap="none">
            <a:spAutoFit/>
          </a:bodyPr>
          <a:lstStyle/>
          <a:p>
            <a:pPr algn="l"/>
            <a:r>
              <a:rPr lang="en-US" sz="2800" b="1" u="sng">
                <a:solidFill>
                  <a:schemeClr val="hlink"/>
                </a:solidFill>
              </a:rPr>
              <a:t>Before</a:t>
            </a:r>
          </a:p>
        </p:txBody>
      </p:sp>
      <p:sp>
        <p:nvSpPr>
          <p:cNvPr id="659461" name="Text Box 5"/>
          <p:cNvSpPr txBox="1">
            <a:spLocks noChangeArrowheads="1"/>
          </p:cNvSpPr>
          <p:nvPr/>
        </p:nvSpPr>
        <p:spPr bwMode="auto">
          <a:xfrm>
            <a:off x="6248400" y="4114800"/>
            <a:ext cx="993775" cy="519113"/>
          </a:xfrm>
          <a:prstGeom prst="rect">
            <a:avLst/>
          </a:prstGeom>
          <a:noFill/>
          <a:ln w="9525">
            <a:noFill/>
            <a:miter lim="800000"/>
            <a:headEnd/>
            <a:tailEnd/>
          </a:ln>
          <a:effectLst/>
        </p:spPr>
        <p:txBody>
          <a:bodyPr wrap="none">
            <a:spAutoFit/>
          </a:bodyPr>
          <a:lstStyle/>
          <a:p>
            <a:pPr algn="l"/>
            <a:r>
              <a:rPr lang="en-US" sz="2800" b="1" u="sng">
                <a:solidFill>
                  <a:schemeClr val="folHlink"/>
                </a:solidFill>
              </a:rPr>
              <a:t>After</a:t>
            </a:r>
          </a:p>
        </p:txBody>
      </p:sp>
      <p:sp>
        <p:nvSpPr>
          <p:cNvPr id="659462" name="Text Box 6"/>
          <p:cNvSpPr txBox="1">
            <a:spLocks noChangeArrowheads="1"/>
          </p:cNvSpPr>
          <p:nvPr/>
        </p:nvSpPr>
        <p:spPr bwMode="auto">
          <a:xfrm>
            <a:off x="974725" y="5553075"/>
            <a:ext cx="5578771" cy="461665"/>
          </a:xfrm>
          <a:prstGeom prst="rect">
            <a:avLst/>
          </a:prstGeom>
          <a:noFill/>
          <a:ln w="9525">
            <a:noFill/>
            <a:miter lim="800000"/>
            <a:headEnd/>
            <a:tailEnd/>
          </a:ln>
          <a:effectLst/>
        </p:spPr>
        <p:txBody>
          <a:bodyPr wrap="none">
            <a:spAutoFit/>
          </a:bodyPr>
          <a:lstStyle/>
          <a:p>
            <a:pPr algn="l"/>
            <a:r>
              <a:rPr lang="en-US" sz="2400" dirty="0"/>
              <a:t>Note that this is a generalization of </a:t>
            </a:r>
            <a:r>
              <a:rPr lang="en-US" sz="2400" b="1" u="sng" dirty="0">
                <a:solidFill>
                  <a:srgbClr val="993366"/>
                </a:solidFill>
              </a:rPr>
              <a:t>peeling</a:t>
            </a:r>
            <a:r>
              <a:rPr lang="en-US" sz="2400" dirty="0"/>
              <a:t>.</a:t>
            </a:r>
          </a:p>
        </p:txBody>
      </p:sp>
      <p:sp>
        <p:nvSpPr>
          <p:cNvPr id="659463" name="Line 7"/>
          <p:cNvSpPr>
            <a:spLocks noChangeShapeType="1"/>
          </p:cNvSpPr>
          <p:nvPr/>
        </p:nvSpPr>
        <p:spPr bwMode="auto">
          <a:xfrm>
            <a:off x="457200" y="3048000"/>
            <a:ext cx="6858000" cy="0"/>
          </a:xfrm>
          <a:prstGeom prst="line">
            <a:avLst/>
          </a:prstGeom>
          <a:noFill/>
          <a:ln w="9525">
            <a:solidFill>
              <a:schemeClr val="tx1"/>
            </a:solidFill>
            <a:miter lim="800000"/>
            <a:headEnd/>
            <a:tailEnd/>
          </a:ln>
          <a:effectLst/>
        </p:spPr>
        <p:txBody>
          <a:bodyPr wrap="none"/>
          <a:lstStyle/>
          <a:p>
            <a:endParaRPr lang="en-US"/>
          </a:p>
        </p:txBody>
      </p:sp>
    </p:spTree>
    <p:custDataLst>
      <p:tags r:id="rId1"/>
    </p:custDataLst>
    <p:extLst>
      <p:ext uri="{BB962C8B-B14F-4D97-AF65-F5344CB8AC3E}">
        <p14:creationId xmlns:p14="http://schemas.microsoft.com/office/powerpoint/2010/main" val="658735785"/>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ooter Placeholder 3"/>
          <p:cNvSpPr>
            <a:spLocks noGrp="1"/>
          </p:cNvSpPr>
          <p:nvPr>
            <p:ph type="ftr" sz="quarter" idx="10"/>
          </p:nvPr>
        </p:nvSpPr>
        <p:spPr/>
        <p:txBody>
          <a:bodyPr/>
          <a:lstStyle/>
          <a:p>
            <a:r>
              <a:rPr lang="en-US" dirty="0" smtClean="0"/>
              <a:t>Supercomputing in Plain </a:t>
            </a:r>
            <a:r>
              <a:rPr lang="en-US" dirty="0" smtClean="0"/>
              <a:t>English: Compilers</a:t>
            </a:r>
            <a:endParaRPr lang="en-US" dirty="0"/>
          </a:p>
          <a:p>
            <a:r>
              <a:rPr lang="en-US" dirty="0" smtClean="0"/>
              <a:t>Tue </a:t>
            </a:r>
            <a:r>
              <a:rPr lang="en-US" dirty="0" smtClean="0"/>
              <a:t>Feb 12 2013</a:t>
            </a:r>
            <a:endParaRPr lang="en-US" dirty="0"/>
          </a:p>
        </p:txBody>
      </p:sp>
      <p:sp>
        <p:nvSpPr>
          <p:cNvPr id="9" name="Slide Number Placeholder 4"/>
          <p:cNvSpPr>
            <a:spLocks noGrp="1"/>
          </p:cNvSpPr>
          <p:nvPr>
            <p:ph type="sldNum" sz="quarter" idx="11"/>
          </p:nvPr>
        </p:nvSpPr>
        <p:spPr/>
        <p:txBody>
          <a:bodyPr/>
          <a:lstStyle/>
          <a:p>
            <a:fld id="{58EFCD4C-956E-4BD7-A595-D3FD5CA0ADE0}" type="slidenum">
              <a:rPr lang="en-US"/>
              <a:pPr/>
              <a:t>68</a:t>
            </a:fld>
            <a:endParaRPr lang="en-US"/>
          </a:p>
        </p:txBody>
      </p:sp>
      <p:sp>
        <p:nvSpPr>
          <p:cNvPr id="659458" name="Rectangle 2"/>
          <p:cNvSpPr>
            <a:spLocks noGrp="1" noChangeArrowheads="1"/>
          </p:cNvSpPr>
          <p:nvPr>
            <p:ph type="title"/>
          </p:nvPr>
        </p:nvSpPr>
        <p:spPr/>
        <p:txBody>
          <a:bodyPr/>
          <a:lstStyle/>
          <a:p>
            <a:r>
              <a:rPr lang="en-US" dirty="0"/>
              <a:t>Index Set </a:t>
            </a:r>
            <a:r>
              <a:rPr lang="en-US" dirty="0" smtClean="0"/>
              <a:t>Splitting (C)</a:t>
            </a:r>
            <a:endParaRPr lang="en-US" dirty="0"/>
          </a:p>
        </p:txBody>
      </p:sp>
      <p:sp>
        <p:nvSpPr>
          <p:cNvPr id="659459" name="Rectangle 3"/>
          <p:cNvSpPr>
            <a:spLocks noGrp="1" noChangeArrowheads="1"/>
          </p:cNvSpPr>
          <p:nvPr>
            <p:ph type="body" idx="1"/>
          </p:nvPr>
        </p:nvSpPr>
        <p:spPr/>
        <p:txBody>
          <a:bodyPr/>
          <a:lstStyle/>
          <a:p>
            <a:pPr>
              <a:lnSpc>
                <a:spcPct val="70000"/>
              </a:lnSpc>
              <a:buFont typeface="Wingdings" pitchFamily="2" charset="2"/>
              <a:buNone/>
            </a:pPr>
            <a:r>
              <a:rPr lang="en-US" sz="2000" b="1" dirty="0" smtClean="0">
                <a:latin typeface="Courier New" pitchFamily="49" charset="0"/>
              </a:rPr>
              <a:t>for (</a:t>
            </a:r>
            <a:r>
              <a:rPr lang="en-US" sz="2000" b="1" dirty="0" err="1" smtClean="0">
                <a:latin typeface="Courier New" pitchFamily="49" charset="0"/>
              </a:rPr>
              <a:t>i</a:t>
            </a:r>
            <a:r>
              <a:rPr lang="en-US" sz="2000" b="1" dirty="0" smtClean="0">
                <a:latin typeface="Courier New" pitchFamily="49" charset="0"/>
              </a:rPr>
              <a:t> </a:t>
            </a:r>
            <a:r>
              <a:rPr lang="en-US" sz="2000" b="1" dirty="0">
                <a:latin typeface="Courier New" pitchFamily="49" charset="0"/>
              </a:rPr>
              <a:t>= </a:t>
            </a:r>
            <a:r>
              <a:rPr lang="en-US" sz="2000" b="1" dirty="0" smtClean="0">
                <a:latin typeface="Courier New" pitchFamily="49" charset="0"/>
              </a:rPr>
              <a:t>0; </a:t>
            </a:r>
            <a:r>
              <a:rPr lang="en-US" sz="2000" b="1" dirty="0" err="1" smtClean="0">
                <a:latin typeface="Courier New" pitchFamily="49" charset="0"/>
              </a:rPr>
              <a:t>i</a:t>
            </a:r>
            <a:r>
              <a:rPr lang="en-US" sz="2000" b="1" dirty="0" smtClean="0">
                <a:latin typeface="Courier New" pitchFamily="49" charset="0"/>
              </a:rPr>
              <a:t> &lt; n; </a:t>
            </a:r>
            <a:r>
              <a:rPr lang="en-US" sz="2000" b="1" dirty="0" err="1" smtClean="0">
                <a:latin typeface="Courier New" pitchFamily="49" charset="0"/>
              </a:rPr>
              <a:t>i</a:t>
            </a:r>
            <a:r>
              <a:rPr lang="en-US" sz="2000" b="1" dirty="0" smtClean="0">
                <a:latin typeface="Courier New" pitchFamily="49" charset="0"/>
              </a:rPr>
              <a:t>++) {</a:t>
            </a:r>
            <a:endParaRPr lang="en-US" sz="2000" b="1" dirty="0">
              <a:latin typeface="Courier New" pitchFamily="49" charset="0"/>
            </a:endParaRPr>
          </a:p>
          <a:p>
            <a:pPr>
              <a:lnSpc>
                <a:spcPct val="60000"/>
              </a:lnSpc>
              <a:buFont typeface="Wingdings" pitchFamily="2" charset="2"/>
              <a:buNone/>
            </a:pPr>
            <a:r>
              <a:rPr lang="en-US" sz="2000" b="1" dirty="0">
                <a:latin typeface="Courier New" pitchFamily="49" charset="0"/>
              </a:rPr>
              <a:t>  </a:t>
            </a:r>
            <a:r>
              <a:rPr lang="en-US" sz="2000" b="1" dirty="0" smtClean="0">
                <a:latin typeface="Courier New" pitchFamily="49" charset="0"/>
              </a:rPr>
              <a:t>a[</a:t>
            </a:r>
            <a:r>
              <a:rPr lang="en-US" sz="2000" b="1" dirty="0" err="1" smtClean="0">
                <a:latin typeface="Courier New" pitchFamily="49" charset="0"/>
              </a:rPr>
              <a:t>i</a:t>
            </a:r>
            <a:r>
              <a:rPr lang="en-US" sz="2000" b="1" dirty="0" smtClean="0">
                <a:latin typeface="Courier New" pitchFamily="49" charset="0"/>
              </a:rPr>
              <a:t>] </a:t>
            </a:r>
            <a:r>
              <a:rPr lang="en-US" sz="2000" b="1" dirty="0">
                <a:latin typeface="Courier New" pitchFamily="49" charset="0"/>
              </a:rPr>
              <a:t>= </a:t>
            </a:r>
            <a:r>
              <a:rPr lang="en-US" sz="2000" b="1" dirty="0" smtClean="0">
                <a:latin typeface="Courier New" pitchFamily="49" charset="0"/>
              </a:rPr>
              <a:t>b[</a:t>
            </a:r>
            <a:r>
              <a:rPr lang="en-US" sz="2000" b="1" dirty="0" err="1" smtClean="0">
                <a:latin typeface="Courier New" pitchFamily="49" charset="0"/>
              </a:rPr>
              <a:t>i</a:t>
            </a:r>
            <a:r>
              <a:rPr lang="en-US" sz="2000" b="1" dirty="0" smtClean="0">
                <a:latin typeface="Courier New" pitchFamily="49" charset="0"/>
              </a:rPr>
              <a:t>] </a:t>
            </a:r>
            <a:r>
              <a:rPr lang="en-US" sz="2000" b="1" dirty="0">
                <a:latin typeface="Courier New" pitchFamily="49" charset="0"/>
              </a:rPr>
              <a:t>+ </a:t>
            </a:r>
            <a:r>
              <a:rPr lang="en-US" sz="2000" b="1" dirty="0" smtClean="0">
                <a:latin typeface="Courier New" pitchFamily="49" charset="0"/>
              </a:rPr>
              <a:t>c[</a:t>
            </a:r>
            <a:r>
              <a:rPr lang="en-US" sz="2000" b="1" dirty="0" err="1" smtClean="0">
                <a:latin typeface="Courier New" pitchFamily="49" charset="0"/>
              </a:rPr>
              <a:t>i</a:t>
            </a:r>
            <a:r>
              <a:rPr lang="en-US" sz="2000" b="1" dirty="0" smtClean="0">
                <a:latin typeface="Courier New" pitchFamily="49" charset="0"/>
              </a:rPr>
              <a:t>];</a:t>
            </a:r>
            <a:endParaRPr lang="en-US" sz="2000" b="1" dirty="0">
              <a:latin typeface="Courier New" pitchFamily="49" charset="0"/>
            </a:endParaRPr>
          </a:p>
          <a:p>
            <a:pPr>
              <a:lnSpc>
                <a:spcPct val="70000"/>
              </a:lnSpc>
              <a:buFont typeface="Wingdings" pitchFamily="2" charset="2"/>
              <a:buNone/>
            </a:pPr>
            <a:r>
              <a:rPr lang="en-US" sz="2000" b="1" dirty="0">
                <a:solidFill>
                  <a:srgbClr val="000099"/>
                </a:solidFill>
                <a:latin typeface="Courier New" pitchFamily="49" charset="0"/>
              </a:rPr>
              <a:t>  </a:t>
            </a:r>
            <a:r>
              <a:rPr lang="en-US" sz="2000" b="1" dirty="0" smtClean="0">
                <a:solidFill>
                  <a:schemeClr val="hlink"/>
                </a:solidFill>
                <a:latin typeface="Courier New" pitchFamily="49" charset="0"/>
              </a:rPr>
              <a:t>if </a:t>
            </a:r>
            <a:r>
              <a:rPr lang="en-US" sz="2000" b="1" dirty="0">
                <a:solidFill>
                  <a:schemeClr val="hlink"/>
                </a:solidFill>
                <a:latin typeface="Courier New" pitchFamily="49" charset="0"/>
              </a:rPr>
              <a:t>(</a:t>
            </a:r>
            <a:r>
              <a:rPr lang="en-US" sz="2000" b="1" dirty="0" err="1">
                <a:solidFill>
                  <a:schemeClr val="hlink"/>
                </a:solidFill>
                <a:latin typeface="Courier New" pitchFamily="49" charset="0"/>
              </a:rPr>
              <a:t>i</a:t>
            </a:r>
            <a:r>
              <a:rPr lang="en-US" sz="2000" b="1" dirty="0">
                <a:solidFill>
                  <a:schemeClr val="hlink"/>
                </a:solidFill>
                <a:latin typeface="Courier New" pitchFamily="49" charset="0"/>
              </a:rPr>
              <a:t> </a:t>
            </a:r>
            <a:r>
              <a:rPr lang="en-US" sz="2000" b="1" dirty="0" smtClean="0">
                <a:solidFill>
                  <a:schemeClr val="hlink"/>
                </a:solidFill>
                <a:latin typeface="Courier New" pitchFamily="49" charset="0"/>
              </a:rPr>
              <a:t>&gt;= 10) {</a:t>
            </a:r>
            <a:endParaRPr lang="en-US" sz="2000" b="1" dirty="0">
              <a:solidFill>
                <a:schemeClr val="hlink"/>
              </a:solidFill>
              <a:latin typeface="Courier New" pitchFamily="49" charset="0"/>
            </a:endParaRPr>
          </a:p>
          <a:p>
            <a:pPr>
              <a:lnSpc>
                <a:spcPct val="60000"/>
              </a:lnSpc>
              <a:buFont typeface="Wingdings" pitchFamily="2" charset="2"/>
              <a:buNone/>
            </a:pPr>
            <a:r>
              <a:rPr lang="en-US" sz="2000" b="1" dirty="0">
                <a:solidFill>
                  <a:schemeClr val="hlink"/>
                </a:solidFill>
                <a:latin typeface="Courier New" pitchFamily="49" charset="0"/>
              </a:rPr>
              <a:t>    </a:t>
            </a:r>
            <a:r>
              <a:rPr lang="en-US" sz="2000" b="1" dirty="0" smtClean="0">
                <a:solidFill>
                  <a:schemeClr val="hlink"/>
                </a:solidFill>
                <a:latin typeface="Courier New" pitchFamily="49" charset="0"/>
              </a:rPr>
              <a:t>d[</a:t>
            </a:r>
            <a:r>
              <a:rPr lang="en-US" sz="2000" b="1" dirty="0" err="1" smtClean="0">
                <a:solidFill>
                  <a:schemeClr val="hlink"/>
                </a:solidFill>
                <a:latin typeface="Courier New" pitchFamily="49" charset="0"/>
              </a:rPr>
              <a:t>i</a:t>
            </a:r>
            <a:r>
              <a:rPr lang="en-US" sz="2000" b="1" dirty="0" smtClean="0">
                <a:solidFill>
                  <a:schemeClr val="hlink"/>
                </a:solidFill>
                <a:latin typeface="Courier New" pitchFamily="49" charset="0"/>
              </a:rPr>
              <a:t>] </a:t>
            </a:r>
            <a:r>
              <a:rPr lang="en-US" sz="2000" b="1" dirty="0">
                <a:solidFill>
                  <a:schemeClr val="hlink"/>
                </a:solidFill>
                <a:latin typeface="Courier New" pitchFamily="49" charset="0"/>
              </a:rPr>
              <a:t>= </a:t>
            </a:r>
            <a:r>
              <a:rPr lang="en-US" sz="2000" b="1" dirty="0" smtClean="0">
                <a:solidFill>
                  <a:schemeClr val="hlink"/>
                </a:solidFill>
                <a:latin typeface="Courier New" pitchFamily="49" charset="0"/>
              </a:rPr>
              <a:t>a[</a:t>
            </a:r>
            <a:r>
              <a:rPr lang="en-US" sz="2000" b="1" dirty="0" err="1" smtClean="0">
                <a:solidFill>
                  <a:schemeClr val="hlink"/>
                </a:solidFill>
                <a:latin typeface="Courier New" pitchFamily="49" charset="0"/>
              </a:rPr>
              <a:t>i</a:t>
            </a:r>
            <a:r>
              <a:rPr lang="en-US" sz="2000" b="1" dirty="0" smtClean="0">
                <a:solidFill>
                  <a:schemeClr val="hlink"/>
                </a:solidFill>
                <a:latin typeface="Courier New" pitchFamily="49" charset="0"/>
              </a:rPr>
              <a:t>] </a:t>
            </a:r>
            <a:r>
              <a:rPr lang="en-US" sz="2000" b="1" dirty="0">
                <a:solidFill>
                  <a:schemeClr val="hlink"/>
                </a:solidFill>
                <a:latin typeface="Courier New" pitchFamily="49" charset="0"/>
              </a:rPr>
              <a:t>+ </a:t>
            </a:r>
            <a:r>
              <a:rPr lang="en-US" sz="2000" b="1" dirty="0" smtClean="0">
                <a:solidFill>
                  <a:schemeClr val="hlink"/>
                </a:solidFill>
                <a:latin typeface="Courier New" pitchFamily="49" charset="0"/>
              </a:rPr>
              <a:t>b[</a:t>
            </a:r>
            <a:r>
              <a:rPr lang="en-US" sz="2000" b="1" dirty="0" err="1" smtClean="0">
                <a:solidFill>
                  <a:schemeClr val="hlink"/>
                </a:solidFill>
                <a:latin typeface="Courier New" pitchFamily="49" charset="0"/>
              </a:rPr>
              <a:t>i</a:t>
            </a:r>
            <a:r>
              <a:rPr lang="en-US" sz="2000" b="1" dirty="0" smtClean="0">
                <a:solidFill>
                  <a:schemeClr val="hlink"/>
                </a:solidFill>
                <a:latin typeface="Courier New" pitchFamily="49" charset="0"/>
              </a:rPr>
              <a:t> </a:t>
            </a:r>
            <a:r>
              <a:rPr lang="en-US" sz="2000" b="1" dirty="0">
                <a:solidFill>
                  <a:schemeClr val="hlink"/>
                </a:solidFill>
                <a:latin typeface="Courier New" pitchFamily="49" charset="0"/>
              </a:rPr>
              <a:t>– </a:t>
            </a:r>
            <a:r>
              <a:rPr lang="en-US" sz="2000" b="1" dirty="0" smtClean="0">
                <a:solidFill>
                  <a:schemeClr val="hlink"/>
                </a:solidFill>
                <a:latin typeface="Courier New" pitchFamily="49" charset="0"/>
              </a:rPr>
              <a:t>10];</a:t>
            </a:r>
            <a:endParaRPr lang="en-US" sz="2000" b="1" dirty="0">
              <a:solidFill>
                <a:schemeClr val="hlink"/>
              </a:solidFill>
              <a:latin typeface="Courier New" pitchFamily="49" charset="0"/>
            </a:endParaRPr>
          </a:p>
          <a:p>
            <a:pPr>
              <a:lnSpc>
                <a:spcPct val="60000"/>
              </a:lnSpc>
              <a:buFont typeface="Wingdings" pitchFamily="2" charset="2"/>
              <a:buNone/>
            </a:pPr>
            <a:r>
              <a:rPr lang="en-US" sz="2000" b="1" dirty="0">
                <a:solidFill>
                  <a:schemeClr val="hlink"/>
                </a:solidFill>
                <a:latin typeface="Courier New" pitchFamily="49" charset="0"/>
              </a:rPr>
              <a:t>  </a:t>
            </a:r>
            <a:r>
              <a:rPr lang="en-US" sz="2000" b="1" dirty="0" smtClean="0">
                <a:solidFill>
                  <a:schemeClr val="hlink"/>
                </a:solidFill>
                <a:latin typeface="Courier New" pitchFamily="49" charset="0"/>
              </a:rPr>
              <a:t>}</a:t>
            </a:r>
            <a:endParaRPr lang="en-US" sz="2000" b="1" dirty="0">
              <a:solidFill>
                <a:schemeClr val="hlink"/>
              </a:solidFill>
              <a:latin typeface="Courier New" pitchFamily="49" charset="0"/>
            </a:endParaRPr>
          </a:p>
          <a:p>
            <a:pPr>
              <a:lnSpc>
                <a:spcPct val="60000"/>
              </a:lnSpc>
              <a:buFont typeface="Wingdings" pitchFamily="2" charset="2"/>
              <a:buNone/>
            </a:pPr>
            <a:r>
              <a:rPr lang="en-US" sz="2000" b="1" dirty="0" smtClean="0">
                <a:latin typeface="Courier New" pitchFamily="49" charset="0"/>
              </a:rPr>
              <a:t>}</a:t>
            </a:r>
            <a:endParaRPr lang="en-US" sz="2000" b="1" dirty="0">
              <a:latin typeface="Courier New" pitchFamily="49" charset="0"/>
            </a:endParaRPr>
          </a:p>
          <a:p>
            <a:pPr>
              <a:lnSpc>
                <a:spcPct val="60000"/>
              </a:lnSpc>
              <a:buFont typeface="Wingdings" pitchFamily="2" charset="2"/>
              <a:buNone/>
            </a:pPr>
            <a:endParaRPr lang="en-US" sz="2000" b="1" dirty="0">
              <a:latin typeface="Courier New" pitchFamily="49" charset="0"/>
            </a:endParaRPr>
          </a:p>
          <a:p>
            <a:pPr>
              <a:lnSpc>
                <a:spcPct val="70000"/>
              </a:lnSpc>
              <a:buFont typeface="Wingdings" pitchFamily="2" charset="2"/>
              <a:buNone/>
            </a:pPr>
            <a:r>
              <a:rPr lang="en-US" sz="2000" b="1" dirty="0" smtClean="0">
                <a:solidFill>
                  <a:schemeClr val="folHlink"/>
                </a:solidFill>
                <a:latin typeface="Courier New" pitchFamily="49" charset="0"/>
              </a:rPr>
              <a:t>for (</a:t>
            </a:r>
            <a:r>
              <a:rPr lang="en-US" sz="2000" b="1" dirty="0" err="1" smtClean="0">
                <a:solidFill>
                  <a:schemeClr val="folHlink"/>
                </a:solidFill>
                <a:latin typeface="Courier New" pitchFamily="49" charset="0"/>
              </a:rPr>
              <a:t>i</a:t>
            </a:r>
            <a:r>
              <a:rPr lang="en-US" sz="2000" b="1" dirty="0" smtClean="0">
                <a:solidFill>
                  <a:schemeClr val="folHlink"/>
                </a:solidFill>
                <a:latin typeface="Courier New" pitchFamily="49" charset="0"/>
              </a:rPr>
              <a:t> </a:t>
            </a:r>
            <a:r>
              <a:rPr lang="en-US" sz="2000" b="1" dirty="0">
                <a:solidFill>
                  <a:schemeClr val="folHlink"/>
                </a:solidFill>
                <a:latin typeface="Courier New" pitchFamily="49" charset="0"/>
              </a:rPr>
              <a:t>= </a:t>
            </a:r>
            <a:r>
              <a:rPr lang="en-US" sz="2000" b="1" dirty="0" smtClean="0">
                <a:solidFill>
                  <a:schemeClr val="folHlink"/>
                </a:solidFill>
                <a:latin typeface="Courier New" pitchFamily="49" charset="0"/>
              </a:rPr>
              <a:t>0; </a:t>
            </a:r>
            <a:r>
              <a:rPr lang="en-US" sz="2000" b="1" dirty="0" err="1" smtClean="0">
                <a:solidFill>
                  <a:schemeClr val="folHlink"/>
                </a:solidFill>
                <a:latin typeface="Courier New" pitchFamily="49" charset="0"/>
              </a:rPr>
              <a:t>i</a:t>
            </a:r>
            <a:r>
              <a:rPr lang="en-US" sz="2000" b="1" dirty="0" smtClean="0">
                <a:solidFill>
                  <a:schemeClr val="folHlink"/>
                </a:solidFill>
                <a:latin typeface="Courier New" pitchFamily="49" charset="0"/>
              </a:rPr>
              <a:t> &lt; 10; </a:t>
            </a:r>
            <a:r>
              <a:rPr lang="en-US" sz="2000" b="1" dirty="0" err="1" smtClean="0">
                <a:solidFill>
                  <a:schemeClr val="folHlink"/>
                </a:solidFill>
                <a:latin typeface="Courier New" pitchFamily="49" charset="0"/>
              </a:rPr>
              <a:t>i</a:t>
            </a:r>
            <a:r>
              <a:rPr lang="en-US" sz="2000" b="1" dirty="0" smtClean="0">
                <a:solidFill>
                  <a:schemeClr val="folHlink"/>
                </a:solidFill>
                <a:latin typeface="Courier New" pitchFamily="49" charset="0"/>
              </a:rPr>
              <a:t>++) {</a:t>
            </a:r>
            <a:endParaRPr lang="en-US" sz="2000" b="1" dirty="0">
              <a:solidFill>
                <a:schemeClr val="folHlink"/>
              </a:solidFill>
              <a:latin typeface="Courier New" pitchFamily="49" charset="0"/>
            </a:endParaRPr>
          </a:p>
          <a:p>
            <a:pPr>
              <a:lnSpc>
                <a:spcPct val="60000"/>
              </a:lnSpc>
              <a:buFont typeface="Wingdings" pitchFamily="2" charset="2"/>
              <a:buNone/>
            </a:pPr>
            <a:r>
              <a:rPr lang="en-US" sz="2000" b="1" dirty="0">
                <a:solidFill>
                  <a:schemeClr val="folHlink"/>
                </a:solidFill>
                <a:latin typeface="Courier New" pitchFamily="49" charset="0"/>
              </a:rPr>
              <a:t>  </a:t>
            </a:r>
            <a:r>
              <a:rPr lang="en-US" sz="2000" b="1" dirty="0" smtClean="0">
                <a:solidFill>
                  <a:schemeClr val="folHlink"/>
                </a:solidFill>
                <a:latin typeface="Courier New" pitchFamily="49" charset="0"/>
              </a:rPr>
              <a:t>a[</a:t>
            </a:r>
            <a:r>
              <a:rPr lang="en-US" sz="2000" b="1" dirty="0" err="1" smtClean="0">
                <a:solidFill>
                  <a:schemeClr val="folHlink"/>
                </a:solidFill>
                <a:latin typeface="Courier New" pitchFamily="49" charset="0"/>
              </a:rPr>
              <a:t>i</a:t>
            </a:r>
            <a:r>
              <a:rPr lang="en-US" sz="2000" b="1" dirty="0" smtClean="0">
                <a:solidFill>
                  <a:schemeClr val="folHlink"/>
                </a:solidFill>
                <a:latin typeface="Courier New" pitchFamily="49" charset="0"/>
              </a:rPr>
              <a:t>] </a:t>
            </a:r>
            <a:r>
              <a:rPr lang="en-US" sz="2000" b="1" dirty="0">
                <a:solidFill>
                  <a:schemeClr val="folHlink"/>
                </a:solidFill>
                <a:latin typeface="Courier New" pitchFamily="49" charset="0"/>
              </a:rPr>
              <a:t>= </a:t>
            </a:r>
            <a:r>
              <a:rPr lang="en-US" sz="2000" b="1" dirty="0" smtClean="0">
                <a:solidFill>
                  <a:schemeClr val="folHlink"/>
                </a:solidFill>
                <a:latin typeface="Courier New" pitchFamily="49" charset="0"/>
              </a:rPr>
              <a:t>b[</a:t>
            </a:r>
            <a:r>
              <a:rPr lang="en-US" sz="2000" b="1" dirty="0" err="1" smtClean="0">
                <a:solidFill>
                  <a:schemeClr val="folHlink"/>
                </a:solidFill>
                <a:latin typeface="Courier New" pitchFamily="49" charset="0"/>
              </a:rPr>
              <a:t>i</a:t>
            </a:r>
            <a:r>
              <a:rPr lang="en-US" sz="2000" b="1" dirty="0" smtClean="0">
                <a:solidFill>
                  <a:schemeClr val="folHlink"/>
                </a:solidFill>
                <a:latin typeface="Courier New" pitchFamily="49" charset="0"/>
              </a:rPr>
              <a:t>] </a:t>
            </a:r>
            <a:r>
              <a:rPr lang="en-US" sz="2000" b="1" dirty="0">
                <a:solidFill>
                  <a:schemeClr val="folHlink"/>
                </a:solidFill>
                <a:latin typeface="Courier New" pitchFamily="49" charset="0"/>
              </a:rPr>
              <a:t>+ </a:t>
            </a:r>
            <a:r>
              <a:rPr lang="en-US" sz="2000" b="1" dirty="0" smtClean="0">
                <a:solidFill>
                  <a:schemeClr val="folHlink"/>
                </a:solidFill>
                <a:latin typeface="Courier New" pitchFamily="49" charset="0"/>
              </a:rPr>
              <a:t>c[</a:t>
            </a:r>
            <a:r>
              <a:rPr lang="en-US" sz="2000" b="1" dirty="0" err="1" smtClean="0">
                <a:solidFill>
                  <a:schemeClr val="folHlink"/>
                </a:solidFill>
                <a:latin typeface="Courier New" pitchFamily="49" charset="0"/>
              </a:rPr>
              <a:t>i</a:t>
            </a:r>
            <a:r>
              <a:rPr lang="en-US" sz="2000" b="1" dirty="0" smtClean="0">
                <a:solidFill>
                  <a:schemeClr val="folHlink"/>
                </a:solidFill>
                <a:latin typeface="Courier New" pitchFamily="49" charset="0"/>
              </a:rPr>
              <a:t>];</a:t>
            </a:r>
            <a:endParaRPr lang="en-US" sz="2000" b="1" dirty="0">
              <a:solidFill>
                <a:schemeClr val="folHlink"/>
              </a:solidFill>
              <a:latin typeface="Courier New" pitchFamily="49" charset="0"/>
            </a:endParaRPr>
          </a:p>
          <a:p>
            <a:pPr>
              <a:lnSpc>
                <a:spcPct val="60000"/>
              </a:lnSpc>
              <a:buFont typeface="Wingdings" pitchFamily="2" charset="2"/>
              <a:buNone/>
            </a:pPr>
            <a:r>
              <a:rPr lang="en-US" sz="2000" b="1" dirty="0" smtClean="0">
                <a:solidFill>
                  <a:schemeClr val="folHlink"/>
                </a:solidFill>
                <a:latin typeface="Courier New" pitchFamily="49" charset="0"/>
              </a:rPr>
              <a:t>}</a:t>
            </a:r>
            <a:endParaRPr lang="en-US" sz="2000" b="1" dirty="0">
              <a:solidFill>
                <a:schemeClr val="folHlink"/>
              </a:solidFill>
              <a:latin typeface="Courier New" pitchFamily="49" charset="0"/>
            </a:endParaRPr>
          </a:p>
          <a:p>
            <a:pPr>
              <a:lnSpc>
                <a:spcPct val="70000"/>
              </a:lnSpc>
              <a:buFont typeface="Wingdings" pitchFamily="2" charset="2"/>
              <a:buNone/>
            </a:pPr>
            <a:r>
              <a:rPr lang="en-US" sz="2000" b="1" dirty="0" smtClean="0">
                <a:latin typeface="Courier New" pitchFamily="49" charset="0"/>
              </a:rPr>
              <a:t>for (</a:t>
            </a:r>
            <a:r>
              <a:rPr lang="en-US" sz="2000" b="1" dirty="0" err="1" smtClean="0">
                <a:latin typeface="Courier New" pitchFamily="49" charset="0"/>
              </a:rPr>
              <a:t>i</a:t>
            </a:r>
            <a:r>
              <a:rPr lang="en-US" sz="2000" b="1" dirty="0" smtClean="0">
                <a:latin typeface="Courier New" pitchFamily="49" charset="0"/>
              </a:rPr>
              <a:t> </a:t>
            </a:r>
            <a:r>
              <a:rPr lang="en-US" sz="2000" b="1" dirty="0">
                <a:latin typeface="Courier New" pitchFamily="49" charset="0"/>
              </a:rPr>
              <a:t>= </a:t>
            </a:r>
            <a:r>
              <a:rPr lang="en-US" sz="2000" b="1" dirty="0" smtClean="0">
                <a:latin typeface="Courier New" pitchFamily="49" charset="0"/>
              </a:rPr>
              <a:t>10; </a:t>
            </a:r>
            <a:r>
              <a:rPr lang="en-US" sz="2000" b="1" dirty="0" err="1" smtClean="0">
                <a:latin typeface="Courier New" pitchFamily="49" charset="0"/>
              </a:rPr>
              <a:t>i</a:t>
            </a:r>
            <a:r>
              <a:rPr lang="en-US" sz="2000" b="1" dirty="0" smtClean="0">
                <a:latin typeface="Courier New" pitchFamily="49" charset="0"/>
              </a:rPr>
              <a:t> &lt; n; </a:t>
            </a:r>
            <a:r>
              <a:rPr lang="en-US" sz="2000" b="1" dirty="0" err="1" smtClean="0">
                <a:latin typeface="Courier New" pitchFamily="49" charset="0"/>
              </a:rPr>
              <a:t>i</a:t>
            </a:r>
            <a:r>
              <a:rPr lang="en-US" sz="2000" b="1" dirty="0" smtClean="0">
                <a:latin typeface="Courier New" pitchFamily="49" charset="0"/>
              </a:rPr>
              <a:t>++) {</a:t>
            </a:r>
            <a:endParaRPr lang="en-US" sz="2000" b="1" dirty="0">
              <a:latin typeface="Courier New" pitchFamily="49" charset="0"/>
            </a:endParaRPr>
          </a:p>
          <a:p>
            <a:pPr>
              <a:lnSpc>
                <a:spcPct val="60000"/>
              </a:lnSpc>
              <a:buFont typeface="Wingdings" pitchFamily="2" charset="2"/>
              <a:buNone/>
            </a:pPr>
            <a:r>
              <a:rPr lang="en-US" sz="2000" b="1" dirty="0">
                <a:latin typeface="Courier New" pitchFamily="49" charset="0"/>
              </a:rPr>
              <a:t>  </a:t>
            </a:r>
            <a:r>
              <a:rPr lang="en-US" sz="2000" b="1" dirty="0" smtClean="0">
                <a:latin typeface="Courier New" pitchFamily="49" charset="0"/>
              </a:rPr>
              <a:t>a[</a:t>
            </a:r>
            <a:r>
              <a:rPr lang="en-US" sz="2000" b="1" dirty="0" err="1" smtClean="0">
                <a:latin typeface="Courier New" pitchFamily="49" charset="0"/>
              </a:rPr>
              <a:t>i</a:t>
            </a:r>
            <a:r>
              <a:rPr lang="en-US" sz="2000" b="1" dirty="0" smtClean="0">
                <a:latin typeface="Courier New" pitchFamily="49" charset="0"/>
              </a:rPr>
              <a:t>] </a:t>
            </a:r>
            <a:r>
              <a:rPr lang="en-US" sz="2000" b="1" dirty="0">
                <a:latin typeface="Courier New" pitchFamily="49" charset="0"/>
              </a:rPr>
              <a:t>= </a:t>
            </a:r>
            <a:r>
              <a:rPr lang="en-US" sz="2000" b="1" dirty="0" smtClean="0">
                <a:latin typeface="Courier New" pitchFamily="49" charset="0"/>
              </a:rPr>
              <a:t>b[</a:t>
            </a:r>
            <a:r>
              <a:rPr lang="en-US" sz="2000" b="1" dirty="0" err="1" smtClean="0">
                <a:latin typeface="Courier New" pitchFamily="49" charset="0"/>
              </a:rPr>
              <a:t>i</a:t>
            </a:r>
            <a:r>
              <a:rPr lang="en-US" sz="2000" b="1" dirty="0" smtClean="0">
                <a:latin typeface="Courier New" pitchFamily="49" charset="0"/>
              </a:rPr>
              <a:t>] </a:t>
            </a:r>
            <a:r>
              <a:rPr lang="en-US" sz="2000" b="1" dirty="0">
                <a:latin typeface="Courier New" pitchFamily="49" charset="0"/>
              </a:rPr>
              <a:t>+ </a:t>
            </a:r>
            <a:r>
              <a:rPr lang="en-US" sz="2000" b="1" dirty="0" smtClean="0">
                <a:latin typeface="Courier New" pitchFamily="49" charset="0"/>
              </a:rPr>
              <a:t>c[</a:t>
            </a:r>
            <a:r>
              <a:rPr lang="en-US" sz="2000" b="1" dirty="0" err="1" smtClean="0">
                <a:latin typeface="Courier New" pitchFamily="49" charset="0"/>
              </a:rPr>
              <a:t>i</a:t>
            </a:r>
            <a:r>
              <a:rPr lang="en-US" sz="2000" b="1" dirty="0" smtClean="0">
                <a:latin typeface="Courier New" pitchFamily="49" charset="0"/>
              </a:rPr>
              <a:t>];</a:t>
            </a:r>
            <a:endParaRPr lang="en-US" sz="2000" b="1" dirty="0">
              <a:latin typeface="Courier New" pitchFamily="49" charset="0"/>
            </a:endParaRPr>
          </a:p>
          <a:p>
            <a:pPr>
              <a:lnSpc>
                <a:spcPct val="70000"/>
              </a:lnSpc>
              <a:buFont typeface="Wingdings" pitchFamily="2" charset="2"/>
              <a:buNone/>
            </a:pPr>
            <a:r>
              <a:rPr lang="en-US" sz="2000" b="1" dirty="0">
                <a:latin typeface="Courier New" pitchFamily="49" charset="0"/>
              </a:rPr>
              <a:t>  </a:t>
            </a:r>
            <a:r>
              <a:rPr lang="en-US" sz="2000" b="1" dirty="0" smtClean="0">
                <a:latin typeface="Courier New" pitchFamily="49" charset="0"/>
              </a:rPr>
              <a:t>d[</a:t>
            </a:r>
            <a:r>
              <a:rPr lang="en-US" sz="2000" b="1" dirty="0" err="1" smtClean="0">
                <a:latin typeface="Courier New" pitchFamily="49" charset="0"/>
              </a:rPr>
              <a:t>i</a:t>
            </a:r>
            <a:r>
              <a:rPr lang="en-US" sz="2000" b="1" dirty="0" smtClean="0">
                <a:latin typeface="Courier New" pitchFamily="49" charset="0"/>
              </a:rPr>
              <a:t>] </a:t>
            </a:r>
            <a:r>
              <a:rPr lang="en-US" sz="2000" b="1" dirty="0">
                <a:latin typeface="Courier New" pitchFamily="49" charset="0"/>
              </a:rPr>
              <a:t>= </a:t>
            </a:r>
            <a:r>
              <a:rPr lang="en-US" sz="2000" b="1" dirty="0" smtClean="0">
                <a:latin typeface="Courier New" pitchFamily="49" charset="0"/>
              </a:rPr>
              <a:t>a[</a:t>
            </a:r>
            <a:r>
              <a:rPr lang="en-US" sz="2000" b="1" dirty="0" err="1" smtClean="0">
                <a:latin typeface="Courier New" pitchFamily="49" charset="0"/>
              </a:rPr>
              <a:t>i</a:t>
            </a:r>
            <a:r>
              <a:rPr lang="en-US" sz="2000" b="1" dirty="0" smtClean="0">
                <a:latin typeface="Courier New" pitchFamily="49" charset="0"/>
              </a:rPr>
              <a:t>] </a:t>
            </a:r>
            <a:r>
              <a:rPr lang="en-US" sz="2000" b="1" dirty="0">
                <a:latin typeface="Courier New" pitchFamily="49" charset="0"/>
              </a:rPr>
              <a:t>+ </a:t>
            </a:r>
            <a:r>
              <a:rPr lang="en-US" sz="2000" b="1" dirty="0" smtClean="0">
                <a:latin typeface="Courier New" pitchFamily="49" charset="0"/>
              </a:rPr>
              <a:t>b[</a:t>
            </a:r>
            <a:r>
              <a:rPr lang="en-US" sz="2000" b="1" dirty="0" err="1" smtClean="0">
                <a:latin typeface="Courier New" pitchFamily="49" charset="0"/>
              </a:rPr>
              <a:t>i</a:t>
            </a:r>
            <a:r>
              <a:rPr lang="en-US" sz="2000" b="1" dirty="0" smtClean="0">
                <a:latin typeface="Courier New" pitchFamily="49" charset="0"/>
              </a:rPr>
              <a:t> </a:t>
            </a:r>
            <a:r>
              <a:rPr lang="en-US" sz="2000" b="1" dirty="0">
                <a:latin typeface="Courier New" pitchFamily="49" charset="0"/>
              </a:rPr>
              <a:t>– </a:t>
            </a:r>
            <a:r>
              <a:rPr lang="en-US" sz="2000" b="1" dirty="0" smtClean="0">
                <a:latin typeface="Courier New" pitchFamily="49" charset="0"/>
              </a:rPr>
              <a:t>10];</a:t>
            </a:r>
            <a:endParaRPr lang="en-US" sz="2000" b="1" dirty="0">
              <a:latin typeface="Courier New" pitchFamily="49" charset="0"/>
            </a:endParaRPr>
          </a:p>
          <a:p>
            <a:pPr>
              <a:lnSpc>
                <a:spcPct val="60000"/>
              </a:lnSpc>
              <a:buFont typeface="Wingdings" pitchFamily="2" charset="2"/>
              <a:buNone/>
            </a:pPr>
            <a:r>
              <a:rPr lang="en-US" sz="2000" b="1" dirty="0" smtClean="0">
                <a:latin typeface="Courier New" pitchFamily="49" charset="0"/>
              </a:rPr>
              <a:t>}</a:t>
            </a:r>
            <a:endParaRPr lang="en-US" sz="2000" b="1" dirty="0">
              <a:latin typeface="Courier New" pitchFamily="49" charset="0"/>
            </a:endParaRPr>
          </a:p>
        </p:txBody>
      </p:sp>
      <p:sp>
        <p:nvSpPr>
          <p:cNvPr id="659460" name="Text Box 4"/>
          <p:cNvSpPr txBox="1">
            <a:spLocks noChangeArrowheads="1"/>
          </p:cNvSpPr>
          <p:nvPr/>
        </p:nvSpPr>
        <p:spPr bwMode="auto">
          <a:xfrm>
            <a:off x="6096000" y="2057400"/>
            <a:ext cx="1189038" cy="519113"/>
          </a:xfrm>
          <a:prstGeom prst="rect">
            <a:avLst/>
          </a:prstGeom>
          <a:noFill/>
          <a:ln w="9525">
            <a:noFill/>
            <a:miter lim="800000"/>
            <a:headEnd/>
            <a:tailEnd/>
          </a:ln>
          <a:effectLst/>
        </p:spPr>
        <p:txBody>
          <a:bodyPr wrap="none">
            <a:spAutoFit/>
          </a:bodyPr>
          <a:lstStyle/>
          <a:p>
            <a:pPr algn="l"/>
            <a:r>
              <a:rPr lang="en-US" sz="2800" b="1" u="sng">
                <a:solidFill>
                  <a:schemeClr val="hlink"/>
                </a:solidFill>
              </a:rPr>
              <a:t>Before</a:t>
            </a:r>
          </a:p>
        </p:txBody>
      </p:sp>
      <p:sp>
        <p:nvSpPr>
          <p:cNvPr id="659461" name="Text Box 5"/>
          <p:cNvSpPr txBox="1">
            <a:spLocks noChangeArrowheads="1"/>
          </p:cNvSpPr>
          <p:nvPr/>
        </p:nvSpPr>
        <p:spPr bwMode="auto">
          <a:xfrm>
            <a:off x="6248400" y="4114800"/>
            <a:ext cx="993775" cy="519113"/>
          </a:xfrm>
          <a:prstGeom prst="rect">
            <a:avLst/>
          </a:prstGeom>
          <a:noFill/>
          <a:ln w="9525">
            <a:noFill/>
            <a:miter lim="800000"/>
            <a:headEnd/>
            <a:tailEnd/>
          </a:ln>
          <a:effectLst/>
        </p:spPr>
        <p:txBody>
          <a:bodyPr wrap="none">
            <a:spAutoFit/>
          </a:bodyPr>
          <a:lstStyle/>
          <a:p>
            <a:pPr algn="l"/>
            <a:r>
              <a:rPr lang="en-US" sz="2800" b="1" u="sng">
                <a:solidFill>
                  <a:schemeClr val="folHlink"/>
                </a:solidFill>
              </a:rPr>
              <a:t>After</a:t>
            </a:r>
          </a:p>
        </p:txBody>
      </p:sp>
      <p:sp>
        <p:nvSpPr>
          <p:cNvPr id="659462" name="Text Box 6"/>
          <p:cNvSpPr txBox="1">
            <a:spLocks noChangeArrowheads="1"/>
          </p:cNvSpPr>
          <p:nvPr/>
        </p:nvSpPr>
        <p:spPr bwMode="auto">
          <a:xfrm>
            <a:off x="974725" y="5553075"/>
            <a:ext cx="5578771" cy="461665"/>
          </a:xfrm>
          <a:prstGeom prst="rect">
            <a:avLst/>
          </a:prstGeom>
          <a:noFill/>
          <a:ln w="9525">
            <a:noFill/>
            <a:miter lim="800000"/>
            <a:headEnd/>
            <a:tailEnd/>
          </a:ln>
          <a:effectLst/>
        </p:spPr>
        <p:txBody>
          <a:bodyPr wrap="none">
            <a:spAutoFit/>
          </a:bodyPr>
          <a:lstStyle/>
          <a:p>
            <a:pPr algn="l"/>
            <a:r>
              <a:rPr lang="en-US" sz="2400" dirty="0"/>
              <a:t>Note that this is a generalization of </a:t>
            </a:r>
            <a:r>
              <a:rPr lang="en-US" sz="2400" b="1" u="sng" dirty="0">
                <a:solidFill>
                  <a:srgbClr val="993366"/>
                </a:solidFill>
              </a:rPr>
              <a:t>peeling</a:t>
            </a:r>
            <a:r>
              <a:rPr lang="en-US" sz="2400" dirty="0"/>
              <a:t>.</a:t>
            </a:r>
          </a:p>
        </p:txBody>
      </p:sp>
      <p:sp>
        <p:nvSpPr>
          <p:cNvPr id="659463" name="Line 7"/>
          <p:cNvSpPr>
            <a:spLocks noChangeShapeType="1"/>
          </p:cNvSpPr>
          <p:nvPr/>
        </p:nvSpPr>
        <p:spPr bwMode="auto">
          <a:xfrm>
            <a:off x="457200" y="3048000"/>
            <a:ext cx="6858000" cy="0"/>
          </a:xfrm>
          <a:prstGeom prst="line">
            <a:avLst/>
          </a:prstGeom>
          <a:noFill/>
          <a:ln w="9525">
            <a:solidFill>
              <a:schemeClr val="tx1"/>
            </a:solidFill>
            <a:miter lim="800000"/>
            <a:headEnd/>
            <a:tailEnd/>
          </a:ln>
          <a:effectLst/>
        </p:spPr>
        <p:txBody>
          <a:bodyPr wrap="none"/>
          <a:lstStyle/>
          <a:p>
            <a:endParaRPr lang="en-US"/>
          </a:p>
        </p:txBody>
      </p:sp>
    </p:spTree>
    <p:custDataLst>
      <p:tags r:id="rId1"/>
    </p:custDataLst>
    <p:extLst>
      <p:ext uri="{BB962C8B-B14F-4D97-AF65-F5344CB8AC3E}">
        <p14:creationId xmlns:p14="http://schemas.microsoft.com/office/powerpoint/2010/main" val="3897724266"/>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Footer Placeholder 3"/>
          <p:cNvSpPr>
            <a:spLocks noGrp="1"/>
          </p:cNvSpPr>
          <p:nvPr>
            <p:ph type="ftr" sz="quarter" idx="10"/>
          </p:nvPr>
        </p:nvSpPr>
        <p:spPr/>
        <p:txBody>
          <a:bodyPr/>
          <a:lstStyle/>
          <a:p>
            <a:r>
              <a:rPr lang="en-US" dirty="0" smtClean="0"/>
              <a:t>Supercomputing in Plain </a:t>
            </a:r>
            <a:r>
              <a:rPr lang="en-US" dirty="0" smtClean="0"/>
              <a:t>English: Compilers</a:t>
            </a:r>
            <a:endParaRPr lang="en-US" dirty="0"/>
          </a:p>
          <a:p>
            <a:r>
              <a:rPr lang="en-US" dirty="0" smtClean="0"/>
              <a:t>Tue </a:t>
            </a:r>
            <a:r>
              <a:rPr lang="en-US" dirty="0" smtClean="0"/>
              <a:t>Feb 12 2013</a:t>
            </a:r>
            <a:endParaRPr lang="en-US" dirty="0"/>
          </a:p>
        </p:txBody>
      </p:sp>
      <p:sp>
        <p:nvSpPr>
          <p:cNvPr id="10" name="Slide Number Placeholder 4"/>
          <p:cNvSpPr>
            <a:spLocks noGrp="1"/>
          </p:cNvSpPr>
          <p:nvPr>
            <p:ph type="sldNum" sz="quarter" idx="11"/>
          </p:nvPr>
        </p:nvSpPr>
        <p:spPr/>
        <p:txBody>
          <a:bodyPr/>
          <a:lstStyle/>
          <a:p>
            <a:fld id="{76838F08-1D20-44A6-81F0-8A96431E74DE}" type="slidenum">
              <a:rPr lang="en-US"/>
              <a:pPr/>
              <a:t>69</a:t>
            </a:fld>
            <a:endParaRPr lang="en-US"/>
          </a:p>
        </p:txBody>
      </p:sp>
      <p:sp>
        <p:nvSpPr>
          <p:cNvPr id="660482" name="Rectangle 2"/>
          <p:cNvSpPr>
            <a:spLocks noGrp="1" noChangeArrowheads="1"/>
          </p:cNvSpPr>
          <p:nvPr>
            <p:ph type="title"/>
          </p:nvPr>
        </p:nvSpPr>
        <p:spPr/>
        <p:txBody>
          <a:bodyPr/>
          <a:lstStyle/>
          <a:p>
            <a:r>
              <a:rPr lang="en-US" dirty="0"/>
              <a:t>Loop </a:t>
            </a:r>
            <a:r>
              <a:rPr lang="en-US" dirty="0" smtClean="0"/>
              <a:t>Interchange (F90)</a:t>
            </a:r>
            <a:endParaRPr lang="en-US" dirty="0"/>
          </a:p>
        </p:txBody>
      </p:sp>
      <p:sp>
        <p:nvSpPr>
          <p:cNvPr id="660483" name="Rectangle 3"/>
          <p:cNvSpPr>
            <a:spLocks noGrp="1" noChangeArrowheads="1"/>
          </p:cNvSpPr>
          <p:nvPr>
            <p:ph type="body" idx="1"/>
          </p:nvPr>
        </p:nvSpPr>
        <p:spPr>
          <a:xfrm>
            <a:off x="685800" y="1981200"/>
            <a:ext cx="3810000" cy="2362200"/>
          </a:xfrm>
        </p:spPr>
        <p:txBody>
          <a:bodyPr/>
          <a:lstStyle/>
          <a:p>
            <a:pPr>
              <a:buFont typeface="Wingdings" pitchFamily="2" charset="2"/>
              <a:buNone/>
            </a:pPr>
            <a:r>
              <a:rPr lang="en-US" sz="2000" b="1">
                <a:latin typeface="Courier New" pitchFamily="49" charset="0"/>
              </a:rPr>
              <a:t>DO i = 1, ni</a:t>
            </a:r>
          </a:p>
          <a:p>
            <a:pPr>
              <a:buFont typeface="Wingdings" pitchFamily="2" charset="2"/>
              <a:buNone/>
            </a:pPr>
            <a:r>
              <a:rPr lang="en-US" sz="2000" b="1">
                <a:solidFill>
                  <a:srgbClr val="000099"/>
                </a:solidFill>
                <a:latin typeface="Courier New" pitchFamily="49" charset="0"/>
              </a:rPr>
              <a:t>  </a:t>
            </a:r>
            <a:r>
              <a:rPr lang="en-US" sz="2000" b="1">
                <a:solidFill>
                  <a:schemeClr val="hlink"/>
                </a:solidFill>
                <a:latin typeface="Courier New" pitchFamily="49" charset="0"/>
              </a:rPr>
              <a:t>DO j = 1, nj</a:t>
            </a:r>
          </a:p>
          <a:p>
            <a:pPr>
              <a:buFont typeface="Wingdings" pitchFamily="2" charset="2"/>
              <a:buNone/>
            </a:pPr>
            <a:r>
              <a:rPr lang="en-US" sz="2000" b="1">
                <a:latin typeface="Courier New" pitchFamily="49" charset="0"/>
              </a:rPr>
              <a:t>    a(i,j) = b(i,j)</a:t>
            </a:r>
          </a:p>
          <a:p>
            <a:pPr>
              <a:buFont typeface="Wingdings" pitchFamily="2" charset="2"/>
              <a:buNone/>
            </a:pPr>
            <a:r>
              <a:rPr lang="en-US" sz="2000" b="1">
                <a:latin typeface="Courier New" pitchFamily="49" charset="0"/>
              </a:rPr>
              <a:t>  END DO</a:t>
            </a:r>
          </a:p>
          <a:p>
            <a:pPr>
              <a:buFont typeface="Wingdings" pitchFamily="2" charset="2"/>
              <a:buNone/>
            </a:pPr>
            <a:r>
              <a:rPr lang="en-US" sz="2000" b="1">
                <a:latin typeface="Courier New" pitchFamily="49" charset="0"/>
              </a:rPr>
              <a:t>END DO</a:t>
            </a:r>
          </a:p>
        </p:txBody>
      </p:sp>
      <p:sp>
        <p:nvSpPr>
          <p:cNvPr id="660484" name="Rectangle 4"/>
          <p:cNvSpPr>
            <a:spLocks noChangeArrowheads="1"/>
          </p:cNvSpPr>
          <p:nvPr/>
        </p:nvSpPr>
        <p:spPr bwMode="auto">
          <a:xfrm>
            <a:off x="4724400" y="1905000"/>
            <a:ext cx="3810000" cy="2362200"/>
          </a:xfrm>
          <a:prstGeom prst="rect">
            <a:avLst/>
          </a:prstGeom>
          <a:noFill/>
          <a:ln w="9525">
            <a:noFill/>
            <a:miter lim="800000"/>
            <a:headEnd/>
            <a:tailEnd/>
          </a:ln>
          <a:effectLst/>
        </p:spPr>
        <p:txBody>
          <a:bodyPr/>
          <a:lstStyle/>
          <a:p>
            <a:pPr marL="342900" indent="-342900" algn="l">
              <a:spcBef>
                <a:spcPct val="20000"/>
              </a:spcBef>
              <a:buClr>
                <a:schemeClr val="folHlink"/>
              </a:buClr>
              <a:buSzPct val="60000"/>
              <a:buFont typeface="Wingdings" pitchFamily="2" charset="2"/>
              <a:buNone/>
            </a:pPr>
            <a:r>
              <a:rPr lang="en-US" sz="2400" b="1">
                <a:solidFill>
                  <a:schemeClr val="folHlink"/>
                </a:solidFill>
                <a:latin typeface="Courier New" pitchFamily="49" charset="0"/>
              </a:rPr>
              <a:t>DO j = 1, nj</a:t>
            </a:r>
          </a:p>
          <a:p>
            <a:pPr marL="342900" indent="-342900" algn="l">
              <a:spcBef>
                <a:spcPct val="20000"/>
              </a:spcBef>
              <a:buClr>
                <a:schemeClr val="folHlink"/>
              </a:buClr>
              <a:buSzPct val="60000"/>
              <a:buFont typeface="Wingdings" pitchFamily="2" charset="2"/>
              <a:buNone/>
            </a:pPr>
            <a:r>
              <a:rPr lang="en-US" sz="2400" b="1">
                <a:solidFill>
                  <a:srgbClr val="000099"/>
                </a:solidFill>
                <a:latin typeface="Courier New" pitchFamily="49" charset="0"/>
              </a:rPr>
              <a:t>  </a:t>
            </a:r>
            <a:r>
              <a:rPr lang="en-US" sz="2400" b="1">
                <a:latin typeface="Courier New" pitchFamily="49" charset="0"/>
              </a:rPr>
              <a:t>DO i = 1, ni</a:t>
            </a:r>
          </a:p>
          <a:p>
            <a:pPr marL="342900" indent="-342900" algn="l">
              <a:spcBef>
                <a:spcPct val="20000"/>
              </a:spcBef>
              <a:buClr>
                <a:schemeClr val="folHlink"/>
              </a:buClr>
              <a:buSzPct val="60000"/>
              <a:buFont typeface="Wingdings" pitchFamily="2" charset="2"/>
              <a:buNone/>
            </a:pPr>
            <a:r>
              <a:rPr lang="en-US" sz="2400" b="1">
                <a:latin typeface="Courier New" pitchFamily="49" charset="0"/>
              </a:rPr>
              <a:t>    a(i,j) = b(i,j)</a:t>
            </a:r>
          </a:p>
          <a:p>
            <a:pPr marL="342900" indent="-342900" algn="l">
              <a:spcBef>
                <a:spcPct val="20000"/>
              </a:spcBef>
              <a:buClr>
                <a:schemeClr val="folHlink"/>
              </a:buClr>
              <a:buSzPct val="60000"/>
              <a:buFont typeface="Wingdings" pitchFamily="2" charset="2"/>
              <a:buNone/>
            </a:pPr>
            <a:r>
              <a:rPr lang="en-US" sz="2400" b="1">
                <a:latin typeface="Courier New" pitchFamily="49" charset="0"/>
              </a:rPr>
              <a:t>  END DO</a:t>
            </a:r>
          </a:p>
          <a:p>
            <a:pPr marL="342900" indent="-342900" algn="l">
              <a:spcBef>
                <a:spcPct val="20000"/>
              </a:spcBef>
              <a:buClr>
                <a:schemeClr val="folHlink"/>
              </a:buClr>
              <a:buSzPct val="60000"/>
              <a:buFont typeface="Wingdings" pitchFamily="2" charset="2"/>
              <a:buNone/>
            </a:pPr>
            <a:r>
              <a:rPr lang="en-US" sz="2400" b="1">
                <a:latin typeface="Courier New" pitchFamily="49" charset="0"/>
              </a:rPr>
              <a:t>END DO</a:t>
            </a:r>
          </a:p>
        </p:txBody>
      </p:sp>
      <p:sp>
        <p:nvSpPr>
          <p:cNvPr id="660485" name="Text Box 5"/>
          <p:cNvSpPr txBox="1">
            <a:spLocks noChangeArrowheads="1"/>
          </p:cNvSpPr>
          <p:nvPr/>
        </p:nvSpPr>
        <p:spPr bwMode="auto">
          <a:xfrm>
            <a:off x="685800" y="4267200"/>
            <a:ext cx="7712075" cy="1569660"/>
          </a:xfrm>
          <a:prstGeom prst="rect">
            <a:avLst/>
          </a:prstGeom>
          <a:noFill/>
          <a:ln w="9525">
            <a:noFill/>
            <a:miter lim="800000"/>
            <a:headEnd/>
            <a:tailEnd/>
          </a:ln>
          <a:effectLst/>
        </p:spPr>
        <p:txBody>
          <a:bodyPr>
            <a:spAutoFit/>
          </a:bodyPr>
          <a:lstStyle/>
          <a:p>
            <a:pPr algn="l"/>
            <a:r>
              <a:rPr lang="en-US" sz="2400" dirty="0"/>
              <a:t>Array elements</a:t>
            </a:r>
            <a:r>
              <a:rPr lang="en-US" sz="2400" dirty="0">
                <a:latin typeface="Tahoma" pitchFamily="34" charset="0"/>
              </a:rPr>
              <a:t>  </a:t>
            </a:r>
            <a:r>
              <a:rPr lang="en-US" sz="2400" b="1" dirty="0">
                <a:latin typeface="Courier New" pitchFamily="49" charset="0"/>
              </a:rPr>
              <a:t>a(</a:t>
            </a:r>
            <a:r>
              <a:rPr lang="en-US" sz="2400" b="1" dirty="0" err="1">
                <a:latin typeface="Courier New" pitchFamily="49" charset="0"/>
              </a:rPr>
              <a:t>i,j</a:t>
            </a:r>
            <a:r>
              <a:rPr lang="en-US" sz="2400" b="1" dirty="0">
                <a:latin typeface="Courier New" pitchFamily="49" charset="0"/>
              </a:rPr>
              <a:t>)</a:t>
            </a:r>
            <a:r>
              <a:rPr lang="en-US" sz="2400" dirty="0">
                <a:latin typeface="Tahoma" pitchFamily="34" charset="0"/>
              </a:rPr>
              <a:t> </a:t>
            </a:r>
            <a:r>
              <a:rPr lang="en-US" sz="2400" dirty="0"/>
              <a:t>and</a:t>
            </a:r>
            <a:r>
              <a:rPr lang="en-US" sz="2400" dirty="0">
                <a:latin typeface="Tahoma" pitchFamily="34" charset="0"/>
              </a:rPr>
              <a:t>  </a:t>
            </a:r>
            <a:r>
              <a:rPr lang="en-US" sz="2400" b="1" dirty="0">
                <a:latin typeface="Courier New" pitchFamily="49" charset="0"/>
              </a:rPr>
              <a:t>a(i+1,j)</a:t>
            </a:r>
            <a:r>
              <a:rPr lang="en-US" sz="2400" dirty="0">
                <a:latin typeface="Tahoma" pitchFamily="34" charset="0"/>
              </a:rPr>
              <a:t> </a:t>
            </a:r>
            <a:r>
              <a:rPr lang="en-US" sz="2400" dirty="0"/>
              <a:t>are near each other in memory, while</a:t>
            </a:r>
            <a:r>
              <a:rPr lang="en-US" sz="2400" dirty="0">
                <a:latin typeface="Tahoma" pitchFamily="34" charset="0"/>
              </a:rPr>
              <a:t> </a:t>
            </a:r>
            <a:r>
              <a:rPr lang="en-US" sz="2400" b="1" dirty="0">
                <a:latin typeface="Courier New" pitchFamily="49" charset="0"/>
              </a:rPr>
              <a:t>a(i,j+1)</a:t>
            </a:r>
            <a:r>
              <a:rPr lang="en-US" sz="2400" dirty="0">
                <a:latin typeface="Tahoma" pitchFamily="34" charset="0"/>
              </a:rPr>
              <a:t> </a:t>
            </a:r>
            <a:r>
              <a:rPr lang="en-US" sz="2400" dirty="0"/>
              <a:t>may be far, so it makes sense to make the</a:t>
            </a:r>
            <a:r>
              <a:rPr lang="en-US" sz="2400" dirty="0">
                <a:latin typeface="Tahoma" pitchFamily="34" charset="0"/>
              </a:rPr>
              <a:t>  </a:t>
            </a:r>
            <a:r>
              <a:rPr lang="en-US" sz="2400" b="1" dirty="0" err="1">
                <a:latin typeface="Courier New" pitchFamily="49" charset="0"/>
              </a:rPr>
              <a:t>i</a:t>
            </a:r>
            <a:r>
              <a:rPr lang="en-US" sz="2400" dirty="0">
                <a:latin typeface="Tahoma" pitchFamily="34" charset="0"/>
              </a:rPr>
              <a:t>  </a:t>
            </a:r>
            <a:r>
              <a:rPr lang="en-US" sz="2400" dirty="0"/>
              <a:t>loop be the inner loop. (This is reversed in C, C++ and Java.)</a:t>
            </a:r>
          </a:p>
        </p:txBody>
      </p:sp>
      <p:sp>
        <p:nvSpPr>
          <p:cNvPr id="660486" name="Text Box 6"/>
          <p:cNvSpPr txBox="1">
            <a:spLocks noChangeArrowheads="1"/>
          </p:cNvSpPr>
          <p:nvPr/>
        </p:nvSpPr>
        <p:spPr bwMode="auto">
          <a:xfrm>
            <a:off x="1236663" y="1438275"/>
            <a:ext cx="1189037" cy="519113"/>
          </a:xfrm>
          <a:prstGeom prst="rect">
            <a:avLst/>
          </a:prstGeom>
          <a:noFill/>
          <a:ln w="9525">
            <a:noFill/>
            <a:miter lim="800000"/>
            <a:headEnd/>
            <a:tailEnd/>
          </a:ln>
          <a:effectLst/>
        </p:spPr>
        <p:txBody>
          <a:bodyPr wrap="none">
            <a:spAutoFit/>
          </a:bodyPr>
          <a:lstStyle/>
          <a:p>
            <a:r>
              <a:rPr lang="en-US" sz="2800" b="1" u="sng">
                <a:solidFill>
                  <a:schemeClr val="hlink"/>
                </a:solidFill>
              </a:rPr>
              <a:t>Before</a:t>
            </a:r>
          </a:p>
        </p:txBody>
      </p:sp>
      <p:sp>
        <p:nvSpPr>
          <p:cNvPr id="660487" name="Text Box 7"/>
          <p:cNvSpPr txBox="1">
            <a:spLocks noChangeArrowheads="1"/>
          </p:cNvSpPr>
          <p:nvPr/>
        </p:nvSpPr>
        <p:spPr bwMode="auto">
          <a:xfrm>
            <a:off x="5522913" y="1362075"/>
            <a:ext cx="993775" cy="519113"/>
          </a:xfrm>
          <a:prstGeom prst="rect">
            <a:avLst/>
          </a:prstGeom>
          <a:noFill/>
          <a:ln w="9525">
            <a:noFill/>
            <a:miter lim="800000"/>
            <a:headEnd/>
            <a:tailEnd/>
          </a:ln>
          <a:effectLst/>
        </p:spPr>
        <p:txBody>
          <a:bodyPr wrap="none">
            <a:spAutoFit/>
          </a:bodyPr>
          <a:lstStyle/>
          <a:p>
            <a:r>
              <a:rPr lang="en-US" sz="2800" b="1" u="sng">
                <a:solidFill>
                  <a:schemeClr val="folHlink"/>
                </a:solidFill>
              </a:rPr>
              <a:t>After</a:t>
            </a:r>
          </a:p>
        </p:txBody>
      </p:sp>
      <p:sp>
        <p:nvSpPr>
          <p:cNvPr id="660488" name="Line 8"/>
          <p:cNvSpPr>
            <a:spLocks noChangeShapeType="1"/>
          </p:cNvSpPr>
          <p:nvPr/>
        </p:nvSpPr>
        <p:spPr bwMode="auto">
          <a:xfrm flipH="1" flipV="1">
            <a:off x="3048000" y="2209800"/>
            <a:ext cx="457200" cy="457200"/>
          </a:xfrm>
          <a:prstGeom prst="line">
            <a:avLst/>
          </a:prstGeom>
          <a:noFill/>
          <a:ln w="9525">
            <a:solidFill>
              <a:schemeClr val="tx1"/>
            </a:solidFill>
            <a:miter lim="800000"/>
            <a:headEnd type="triangle" w="med" len="med"/>
            <a:tailEnd type="triangle" w="med" len="med"/>
          </a:ln>
          <a:effectLst/>
        </p:spPr>
        <p:txBody>
          <a:bodyPr wrap="none"/>
          <a:lstStyle/>
          <a:p>
            <a:endParaRPr lang="en-US"/>
          </a:p>
        </p:txBody>
      </p:sp>
    </p:spTree>
    <p:custDataLst>
      <p:tags r:id="rId1"/>
    </p:custDataLst>
    <p:extLst>
      <p:ext uri="{BB962C8B-B14F-4D97-AF65-F5344CB8AC3E}">
        <p14:creationId xmlns:p14="http://schemas.microsoft.com/office/powerpoint/2010/main" val="293849918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Wowza</a:t>
            </a:r>
            <a:r>
              <a:rPr lang="en-US" dirty="0" smtClean="0"/>
              <a:t> #3</a:t>
            </a:r>
            <a:endParaRPr lang="en-US" dirty="0"/>
          </a:p>
        </p:txBody>
      </p:sp>
      <p:sp>
        <p:nvSpPr>
          <p:cNvPr id="3" name="Content Placeholder 2"/>
          <p:cNvSpPr>
            <a:spLocks noGrp="1"/>
          </p:cNvSpPr>
          <p:nvPr>
            <p:ph idx="1"/>
          </p:nvPr>
        </p:nvSpPr>
        <p:spPr/>
        <p:txBody>
          <a:bodyPr/>
          <a:lstStyle/>
          <a:p>
            <a:pPr marL="0" indent="0">
              <a:buNone/>
            </a:pPr>
            <a:r>
              <a:rPr lang="en-US" dirty="0" smtClean="0"/>
              <a:t>If one of the </a:t>
            </a:r>
            <a:r>
              <a:rPr lang="en-US" dirty="0" err="1" smtClean="0"/>
              <a:t>Wowza</a:t>
            </a:r>
            <a:r>
              <a:rPr lang="en-US" dirty="0" smtClean="0"/>
              <a:t> URLs fails, try switching over to the other one.</a:t>
            </a:r>
          </a:p>
          <a:p>
            <a:pPr marL="0" indent="0">
              <a:buNone/>
            </a:pPr>
            <a:endParaRPr lang="en-US" dirty="0"/>
          </a:p>
          <a:p>
            <a:pPr marL="0" indent="0">
              <a:buNone/>
            </a:pPr>
            <a:r>
              <a:rPr lang="en-US" dirty="0" smtClean="0"/>
              <a:t>If we lose our network connection between OU and </a:t>
            </a:r>
            <a:r>
              <a:rPr lang="en-US" dirty="0" err="1" smtClean="0"/>
              <a:t>OneNet</a:t>
            </a:r>
            <a:r>
              <a:rPr lang="en-US" dirty="0" smtClean="0"/>
              <a:t>, then there may be a slight delay while we set up a direct connection to Rutgers.</a:t>
            </a:r>
            <a:endParaRPr lang="en-US" dirty="0"/>
          </a:p>
        </p:txBody>
      </p:sp>
      <p:sp>
        <p:nvSpPr>
          <p:cNvPr id="4" name="Footer Placeholder 3"/>
          <p:cNvSpPr>
            <a:spLocks noGrp="1"/>
          </p:cNvSpPr>
          <p:nvPr>
            <p:ph type="ftr" sz="quarter" idx="10"/>
          </p:nvPr>
        </p:nvSpPr>
        <p:spPr/>
        <p:txBody>
          <a:bodyPr/>
          <a:lstStyle/>
          <a:p>
            <a:pPr>
              <a:defRPr/>
            </a:pPr>
            <a:r>
              <a:rPr lang="en-US" dirty="0" smtClean="0"/>
              <a:t>Supercomputing in Plain </a:t>
            </a:r>
            <a:r>
              <a:rPr lang="en-US" dirty="0" smtClean="0"/>
              <a:t>English: Compilers</a:t>
            </a:r>
            <a:endParaRPr lang="en-US" dirty="0" smtClean="0"/>
          </a:p>
          <a:p>
            <a:pPr>
              <a:defRPr/>
            </a:pPr>
            <a:r>
              <a:rPr lang="en-US" dirty="0" smtClean="0"/>
              <a:t>Tue </a:t>
            </a:r>
            <a:r>
              <a:rPr lang="en-US" dirty="0" smtClean="0"/>
              <a:t>Feb 12 </a:t>
            </a:r>
            <a:r>
              <a:rPr lang="en-US" dirty="0" smtClean="0"/>
              <a:t>2013</a:t>
            </a:r>
            <a:endParaRPr lang="en-US" dirty="0"/>
          </a:p>
        </p:txBody>
      </p:sp>
      <p:sp>
        <p:nvSpPr>
          <p:cNvPr id="5" name="Slide Number Placeholder 4"/>
          <p:cNvSpPr>
            <a:spLocks noGrp="1"/>
          </p:cNvSpPr>
          <p:nvPr>
            <p:ph type="sldNum" sz="quarter" idx="11"/>
          </p:nvPr>
        </p:nvSpPr>
        <p:spPr/>
        <p:txBody>
          <a:bodyPr/>
          <a:lstStyle/>
          <a:p>
            <a:pPr>
              <a:defRPr/>
            </a:pPr>
            <a:fld id="{DAFF6522-D39A-4EFB-9FD2-0F43165FD2EE}" type="slidenum">
              <a:rPr lang="en-US" smtClean="0"/>
              <a:pPr>
                <a:defRPr/>
              </a:pPr>
              <a:t>7</a:t>
            </a:fld>
            <a:endParaRPr lang="en-US"/>
          </a:p>
        </p:txBody>
      </p:sp>
    </p:spTree>
    <p:extLst>
      <p:ext uri="{BB962C8B-B14F-4D97-AF65-F5344CB8AC3E}">
        <p14:creationId xmlns:p14="http://schemas.microsoft.com/office/powerpoint/2010/main" val="3566797446"/>
      </p:ext>
    </p:extLst>
  </p:cSld>
  <p:clrMapOvr>
    <a:masterClrMapping/>
  </p:clrMapOvr>
  <p:transition/>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Footer Placeholder 3"/>
          <p:cNvSpPr>
            <a:spLocks noGrp="1"/>
          </p:cNvSpPr>
          <p:nvPr>
            <p:ph type="ftr" sz="quarter" idx="10"/>
          </p:nvPr>
        </p:nvSpPr>
        <p:spPr/>
        <p:txBody>
          <a:bodyPr/>
          <a:lstStyle/>
          <a:p>
            <a:r>
              <a:rPr lang="en-US" dirty="0" smtClean="0"/>
              <a:t>Supercomputing in Plain </a:t>
            </a:r>
            <a:r>
              <a:rPr lang="en-US" dirty="0" smtClean="0"/>
              <a:t>English: Compilers</a:t>
            </a:r>
            <a:endParaRPr lang="en-US" dirty="0"/>
          </a:p>
          <a:p>
            <a:r>
              <a:rPr lang="en-US" dirty="0" smtClean="0"/>
              <a:t>Tue </a:t>
            </a:r>
            <a:r>
              <a:rPr lang="en-US" dirty="0" smtClean="0"/>
              <a:t>Feb 12 2013</a:t>
            </a:r>
            <a:endParaRPr lang="en-US" dirty="0"/>
          </a:p>
        </p:txBody>
      </p:sp>
      <p:sp>
        <p:nvSpPr>
          <p:cNvPr id="10" name="Slide Number Placeholder 4"/>
          <p:cNvSpPr>
            <a:spLocks noGrp="1"/>
          </p:cNvSpPr>
          <p:nvPr>
            <p:ph type="sldNum" sz="quarter" idx="11"/>
          </p:nvPr>
        </p:nvSpPr>
        <p:spPr/>
        <p:txBody>
          <a:bodyPr/>
          <a:lstStyle/>
          <a:p>
            <a:fld id="{76838F08-1D20-44A6-81F0-8A96431E74DE}" type="slidenum">
              <a:rPr lang="en-US"/>
              <a:pPr/>
              <a:t>70</a:t>
            </a:fld>
            <a:endParaRPr lang="en-US"/>
          </a:p>
        </p:txBody>
      </p:sp>
      <p:sp>
        <p:nvSpPr>
          <p:cNvPr id="660482" name="Rectangle 2"/>
          <p:cNvSpPr>
            <a:spLocks noGrp="1" noChangeArrowheads="1"/>
          </p:cNvSpPr>
          <p:nvPr>
            <p:ph type="title"/>
          </p:nvPr>
        </p:nvSpPr>
        <p:spPr/>
        <p:txBody>
          <a:bodyPr/>
          <a:lstStyle/>
          <a:p>
            <a:r>
              <a:rPr lang="en-US" dirty="0"/>
              <a:t>Loop </a:t>
            </a:r>
            <a:r>
              <a:rPr lang="en-US" dirty="0" smtClean="0"/>
              <a:t>Interchange (C)</a:t>
            </a:r>
            <a:endParaRPr lang="en-US" dirty="0"/>
          </a:p>
        </p:txBody>
      </p:sp>
      <p:sp>
        <p:nvSpPr>
          <p:cNvPr id="660483" name="Rectangle 3"/>
          <p:cNvSpPr>
            <a:spLocks noGrp="1" noChangeArrowheads="1"/>
          </p:cNvSpPr>
          <p:nvPr>
            <p:ph type="body" idx="1"/>
          </p:nvPr>
        </p:nvSpPr>
        <p:spPr>
          <a:xfrm>
            <a:off x="457200" y="1981200"/>
            <a:ext cx="4495800" cy="2362200"/>
          </a:xfrm>
        </p:spPr>
        <p:txBody>
          <a:bodyPr/>
          <a:lstStyle/>
          <a:p>
            <a:pPr>
              <a:buFont typeface="Wingdings" pitchFamily="2" charset="2"/>
              <a:buNone/>
            </a:pPr>
            <a:r>
              <a:rPr lang="en-US" sz="1800" b="1" dirty="0" smtClean="0">
                <a:latin typeface="Courier New" pitchFamily="49" charset="0"/>
              </a:rPr>
              <a:t>for (j </a:t>
            </a:r>
            <a:r>
              <a:rPr lang="en-US" sz="1800" b="1" dirty="0">
                <a:latin typeface="Courier New" pitchFamily="49" charset="0"/>
              </a:rPr>
              <a:t>= </a:t>
            </a:r>
            <a:r>
              <a:rPr lang="en-US" sz="1800" b="1" dirty="0" smtClean="0">
                <a:latin typeface="Courier New" pitchFamily="49" charset="0"/>
              </a:rPr>
              <a:t>0; j &lt; </a:t>
            </a:r>
            <a:r>
              <a:rPr lang="en-US" sz="1800" b="1" dirty="0" err="1" smtClean="0">
                <a:latin typeface="Courier New" pitchFamily="49" charset="0"/>
              </a:rPr>
              <a:t>nj</a:t>
            </a:r>
            <a:r>
              <a:rPr lang="en-US" sz="1800" b="1" dirty="0" smtClean="0">
                <a:latin typeface="Courier New" pitchFamily="49" charset="0"/>
              </a:rPr>
              <a:t>; j++) {</a:t>
            </a:r>
            <a:endParaRPr lang="en-US" sz="1800" b="1" dirty="0">
              <a:latin typeface="Courier New" pitchFamily="49" charset="0"/>
            </a:endParaRPr>
          </a:p>
          <a:p>
            <a:pPr>
              <a:buFont typeface="Wingdings" pitchFamily="2" charset="2"/>
              <a:buNone/>
            </a:pPr>
            <a:r>
              <a:rPr lang="en-US" sz="1800" b="1" dirty="0">
                <a:solidFill>
                  <a:srgbClr val="000099"/>
                </a:solidFill>
                <a:latin typeface="Courier New" pitchFamily="49" charset="0"/>
              </a:rPr>
              <a:t>  </a:t>
            </a:r>
            <a:r>
              <a:rPr lang="en-US" sz="1800" b="1" dirty="0" smtClean="0">
                <a:solidFill>
                  <a:srgbClr val="000099"/>
                </a:solidFill>
                <a:latin typeface="Courier New" pitchFamily="49" charset="0"/>
              </a:rPr>
              <a:t>for (</a:t>
            </a:r>
            <a:r>
              <a:rPr lang="en-US" sz="1800" b="1" dirty="0" err="1" smtClean="0">
                <a:solidFill>
                  <a:schemeClr val="hlink"/>
                </a:solidFill>
                <a:latin typeface="Courier New" pitchFamily="49" charset="0"/>
              </a:rPr>
              <a:t>i</a:t>
            </a:r>
            <a:r>
              <a:rPr lang="en-US" sz="1800" b="1" dirty="0" smtClean="0">
                <a:solidFill>
                  <a:schemeClr val="hlink"/>
                </a:solidFill>
                <a:latin typeface="Courier New" pitchFamily="49" charset="0"/>
              </a:rPr>
              <a:t> </a:t>
            </a:r>
            <a:r>
              <a:rPr lang="en-US" sz="1800" b="1" dirty="0">
                <a:solidFill>
                  <a:schemeClr val="hlink"/>
                </a:solidFill>
                <a:latin typeface="Courier New" pitchFamily="49" charset="0"/>
              </a:rPr>
              <a:t>= </a:t>
            </a:r>
            <a:r>
              <a:rPr lang="en-US" sz="1800" b="1" dirty="0" smtClean="0">
                <a:solidFill>
                  <a:schemeClr val="hlink"/>
                </a:solidFill>
                <a:latin typeface="Courier New" pitchFamily="49" charset="0"/>
              </a:rPr>
              <a:t>0; </a:t>
            </a:r>
            <a:r>
              <a:rPr lang="en-US" sz="1800" b="1" dirty="0" err="1" smtClean="0">
                <a:solidFill>
                  <a:schemeClr val="hlink"/>
                </a:solidFill>
                <a:latin typeface="Courier New" pitchFamily="49" charset="0"/>
              </a:rPr>
              <a:t>i</a:t>
            </a:r>
            <a:r>
              <a:rPr lang="en-US" sz="1800" b="1" dirty="0" smtClean="0">
                <a:solidFill>
                  <a:schemeClr val="hlink"/>
                </a:solidFill>
                <a:latin typeface="Courier New" pitchFamily="49" charset="0"/>
              </a:rPr>
              <a:t> &lt; </a:t>
            </a:r>
            <a:r>
              <a:rPr lang="en-US" sz="1800" b="1" dirty="0" err="1" smtClean="0">
                <a:solidFill>
                  <a:schemeClr val="hlink"/>
                </a:solidFill>
                <a:latin typeface="Courier New" pitchFamily="49" charset="0"/>
              </a:rPr>
              <a:t>ni</a:t>
            </a:r>
            <a:r>
              <a:rPr lang="en-US" sz="1800" b="1" dirty="0" smtClean="0">
                <a:solidFill>
                  <a:schemeClr val="hlink"/>
                </a:solidFill>
                <a:latin typeface="Courier New" pitchFamily="49" charset="0"/>
              </a:rPr>
              <a:t>; </a:t>
            </a:r>
            <a:r>
              <a:rPr lang="en-US" sz="1800" b="1" dirty="0" err="1" smtClean="0">
                <a:solidFill>
                  <a:schemeClr val="hlink"/>
                </a:solidFill>
                <a:latin typeface="Courier New" pitchFamily="49" charset="0"/>
              </a:rPr>
              <a:t>i</a:t>
            </a:r>
            <a:r>
              <a:rPr lang="en-US" sz="1800" b="1" dirty="0" smtClean="0">
                <a:solidFill>
                  <a:schemeClr val="hlink"/>
                </a:solidFill>
                <a:latin typeface="Courier New" pitchFamily="49" charset="0"/>
              </a:rPr>
              <a:t>++) {</a:t>
            </a:r>
            <a:endParaRPr lang="en-US" sz="1800" b="1" dirty="0">
              <a:solidFill>
                <a:schemeClr val="hlink"/>
              </a:solidFill>
              <a:latin typeface="Courier New" pitchFamily="49" charset="0"/>
            </a:endParaRPr>
          </a:p>
          <a:p>
            <a:pPr>
              <a:buFont typeface="Wingdings" pitchFamily="2" charset="2"/>
              <a:buNone/>
            </a:pPr>
            <a:r>
              <a:rPr lang="en-US" sz="1800" b="1" dirty="0">
                <a:latin typeface="Courier New" pitchFamily="49" charset="0"/>
              </a:rPr>
              <a:t>    </a:t>
            </a:r>
            <a:r>
              <a:rPr lang="en-US" sz="1800" b="1" dirty="0" smtClean="0">
                <a:latin typeface="Courier New" pitchFamily="49" charset="0"/>
              </a:rPr>
              <a:t>a[</a:t>
            </a:r>
            <a:r>
              <a:rPr lang="en-US" sz="1800" b="1" dirty="0" err="1" smtClean="0">
                <a:latin typeface="Courier New" pitchFamily="49" charset="0"/>
              </a:rPr>
              <a:t>i</a:t>
            </a:r>
            <a:r>
              <a:rPr lang="en-US" sz="1800" b="1" dirty="0" smtClean="0">
                <a:latin typeface="Courier New" pitchFamily="49" charset="0"/>
              </a:rPr>
              <a:t>][j] </a:t>
            </a:r>
            <a:r>
              <a:rPr lang="en-US" sz="1800" b="1" dirty="0">
                <a:latin typeface="Courier New" pitchFamily="49" charset="0"/>
              </a:rPr>
              <a:t>= </a:t>
            </a:r>
            <a:r>
              <a:rPr lang="en-US" sz="1800" b="1" dirty="0" smtClean="0">
                <a:latin typeface="Courier New" pitchFamily="49" charset="0"/>
              </a:rPr>
              <a:t>b[</a:t>
            </a:r>
            <a:r>
              <a:rPr lang="en-US" sz="1800" b="1" dirty="0" err="1" smtClean="0">
                <a:latin typeface="Courier New" pitchFamily="49" charset="0"/>
              </a:rPr>
              <a:t>i</a:t>
            </a:r>
            <a:r>
              <a:rPr lang="en-US" sz="1800" b="1" dirty="0" smtClean="0">
                <a:latin typeface="Courier New" pitchFamily="49" charset="0"/>
              </a:rPr>
              <a:t>][j];</a:t>
            </a:r>
            <a:endParaRPr lang="en-US" sz="1800" b="1" dirty="0">
              <a:latin typeface="Courier New" pitchFamily="49" charset="0"/>
            </a:endParaRPr>
          </a:p>
          <a:p>
            <a:pPr>
              <a:buFont typeface="Wingdings" pitchFamily="2" charset="2"/>
              <a:buNone/>
            </a:pPr>
            <a:r>
              <a:rPr lang="en-US" sz="1800" b="1" dirty="0">
                <a:latin typeface="Courier New" pitchFamily="49" charset="0"/>
              </a:rPr>
              <a:t>  </a:t>
            </a:r>
            <a:r>
              <a:rPr lang="en-US" sz="1800" b="1" dirty="0" smtClean="0">
                <a:latin typeface="Courier New" pitchFamily="49" charset="0"/>
              </a:rPr>
              <a:t>}</a:t>
            </a:r>
            <a:endParaRPr lang="en-US" sz="1800" b="1" dirty="0">
              <a:latin typeface="Courier New" pitchFamily="49" charset="0"/>
            </a:endParaRPr>
          </a:p>
          <a:p>
            <a:pPr>
              <a:buFont typeface="Wingdings" pitchFamily="2" charset="2"/>
              <a:buNone/>
            </a:pPr>
            <a:r>
              <a:rPr lang="en-US" sz="1800" b="1" dirty="0" smtClean="0">
                <a:latin typeface="Courier New" pitchFamily="49" charset="0"/>
              </a:rPr>
              <a:t>}</a:t>
            </a:r>
            <a:endParaRPr lang="en-US" sz="1800" b="1" dirty="0">
              <a:latin typeface="Courier New" pitchFamily="49" charset="0"/>
            </a:endParaRPr>
          </a:p>
        </p:txBody>
      </p:sp>
      <p:sp>
        <p:nvSpPr>
          <p:cNvPr id="660484" name="Rectangle 4"/>
          <p:cNvSpPr>
            <a:spLocks noChangeArrowheads="1"/>
          </p:cNvSpPr>
          <p:nvPr/>
        </p:nvSpPr>
        <p:spPr bwMode="auto">
          <a:xfrm>
            <a:off x="4724400" y="1905000"/>
            <a:ext cx="4038600" cy="2362200"/>
          </a:xfrm>
          <a:prstGeom prst="rect">
            <a:avLst/>
          </a:prstGeom>
          <a:noFill/>
          <a:ln w="9525">
            <a:noFill/>
            <a:miter lim="800000"/>
            <a:headEnd/>
            <a:tailEnd/>
          </a:ln>
          <a:effectLst/>
        </p:spPr>
        <p:txBody>
          <a:bodyPr/>
          <a:lstStyle/>
          <a:p>
            <a:pPr marL="342900" indent="-342900" algn="l">
              <a:spcBef>
                <a:spcPct val="20000"/>
              </a:spcBef>
              <a:buClr>
                <a:schemeClr val="folHlink"/>
              </a:buClr>
              <a:buSzPct val="60000"/>
              <a:buFont typeface="Wingdings" pitchFamily="2" charset="2"/>
              <a:buNone/>
            </a:pPr>
            <a:r>
              <a:rPr lang="en-US" b="1" dirty="0" smtClean="0">
                <a:solidFill>
                  <a:schemeClr val="folHlink"/>
                </a:solidFill>
                <a:latin typeface="Courier New" pitchFamily="49" charset="0"/>
              </a:rPr>
              <a:t>for (</a:t>
            </a:r>
            <a:r>
              <a:rPr lang="en-US" b="1" dirty="0" err="1" smtClean="0">
                <a:solidFill>
                  <a:schemeClr val="folHlink"/>
                </a:solidFill>
                <a:latin typeface="Courier New" pitchFamily="49" charset="0"/>
              </a:rPr>
              <a:t>i</a:t>
            </a:r>
            <a:r>
              <a:rPr lang="en-US" b="1" dirty="0" smtClean="0">
                <a:solidFill>
                  <a:schemeClr val="folHlink"/>
                </a:solidFill>
                <a:latin typeface="Courier New" pitchFamily="49" charset="0"/>
              </a:rPr>
              <a:t> </a:t>
            </a:r>
            <a:r>
              <a:rPr lang="en-US" b="1" dirty="0">
                <a:solidFill>
                  <a:schemeClr val="folHlink"/>
                </a:solidFill>
                <a:latin typeface="Courier New" pitchFamily="49" charset="0"/>
              </a:rPr>
              <a:t>= </a:t>
            </a:r>
            <a:r>
              <a:rPr lang="en-US" b="1" dirty="0" smtClean="0">
                <a:solidFill>
                  <a:schemeClr val="folHlink"/>
                </a:solidFill>
                <a:latin typeface="Courier New" pitchFamily="49" charset="0"/>
              </a:rPr>
              <a:t>0; </a:t>
            </a:r>
            <a:r>
              <a:rPr lang="en-US" b="1" dirty="0" err="1" smtClean="0">
                <a:solidFill>
                  <a:schemeClr val="folHlink"/>
                </a:solidFill>
                <a:latin typeface="Courier New" pitchFamily="49" charset="0"/>
              </a:rPr>
              <a:t>i</a:t>
            </a:r>
            <a:r>
              <a:rPr lang="en-US" b="1" dirty="0" smtClean="0">
                <a:solidFill>
                  <a:schemeClr val="folHlink"/>
                </a:solidFill>
                <a:latin typeface="Courier New" pitchFamily="49" charset="0"/>
              </a:rPr>
              <a:t> &lt; </a:t>
            </a:r>
            <a:r>
              <a:rPr lang="en-US" b="1" dirty="0" err="1" smtClean="0">
                <a:solidFill>
                  <a:schemeClr val="folHlink"/>
                </a:solidFill>
                <a:latin typeface="Courier New" pitchFamily="49" charset="0"/>
              </a:rPr>
              <a:t>ni</a:t>
            </a:r>
            <a:r>
              <a:rPr lang="en-US" b="1" dirty="0" smtClean="0">
                <a:solidFill>
                  <a:schemeClr val="folHlink"/>
                </a:solidFill>
                <a:latin typeface="Courier New" pitchFamily="49" charset="0"/>
              </a:rPr>
              <a:t>; </a:t>
            </a:r>
            <a:r>
              <a:rPr lang="en-US" b="1" dirty="0" err="1" smtClean="0">
                <a:solidFill>
                  <a:schemeClr val="folHlink"/>
                </a:solidFill>
                <a:latin typeface="Courier New" pitchFamily="49" charset="0"/>
              </a:rPr>
              <a:t>i</a:t>
            </a:r>
            <a:r>
              <a:rPr lang="en-US" b="1" dirty="0" smtClean="0">
                <a:solidFill>
                  <a:schemeClr val="folHlink"/>
                </a:solidFill>
                <a:latin typeface="Courier New" pitchFamily="49" charset="0"/>
              </a:rPr>
              <a:t>++) {</a:t>
            </a:r>
            <a:endParaRPr lang="en-US" b="1" dirty="0">
              <a:solidFill>
                <a:schemeClr val="folHlink"/>
              </a:solidFill>
              <a:latin typeface="Courier New" pitchFamily="49" charset="0"/>
            </a:endParaRPr>
          </a:p>
          <a:p>
            <a:pPr marL="342900" indent="-342900" algn="l">
              <a:spcBef>
                <a:spcPct val="20000"/>
              </a:spcBef>
              <a:buClr>
                <a:schemeClr val="folHlink"/>
              </a:buClr>
              <a:buSzPct val="60000"/>
              <a:buFont typeface="Wingdings" pitchFamily="2" charset="2"/>
              <a:buNone/>
            </a:pPr>
            <a:r>
              <a:rPr lang="en-US" b="1" dirty="0">
                <a:solidFill>
                  <a:srgbClr val="000099"/>
                </a:solidFill>
                <a:latin typeface="Courier New" pitchFamily="49" charset="0"/>
              </a:rPr>
              <a:t>  </a:t>
            </a:r>
            <a:r>
              <a:rPr lang="en-US" b="1" dirty="0" smtClean="0">
                <a:solidFill>
                  <a:srgbClr val="000099"/>
                </a:solidFill>
                <a:latin typeface="Courier New" pitchFamily="49" charset="0"/>
              </a:rPr>
              <a:t>for (j</a:t>
            </a:r>
            <a:r>
              <a:rPr lang="en-US" b="1" dirty="0" smtClean="0">
                <a:latin typeface="Courier New" pitchFamily="49" charset="0"/>
              </a:rPr>
              <a:t> </a:t>
            </a:r>
            <a:r>
              <a:rPr lang="en-US" b="1" dirty="0">
                <a:latin typeface="Courier New" pitchFamily="49" charset="0"/>
              </a:rPr>
              <a:t>= </a:t>
            </a:r>
            <a:r>
              <a:rPr lang="en-US" b="1" dirty="0" smtClean="0">
                <a:latin typeface="Courier New" pitchFamily="49" charset="0"/>
              </a:rPr>
              <a:t>0; j &lt; </a:t>
            </a:r>
            <a:r>
              <a:rPr lang="en-US" b="1" dirty="0" err="1" smtClean="0">
                <a:latin typeface="Courier New" pitchFamily="49" charset="0"/>
              </a:rPr>
              <a:t>nj</a:t>
            </a:r>
            <a:r>
              <a:rPr lang="en-US" b="1" dirty="0" smtClean="0">
                <a:latin typeface="Courier New" pitchFamily="49" charset="0"/>
              </a:rPr>
              <a:t>; j++) {</a:t>
            </a:r>
            <a:endParaRPr lang="en-US" b="1" dirty="0">
              <a:latin typeface="Courier New" pitchFamily="49" charset="0"/>
            </a:endParaRPr>
          </a:p>
          <a:p>
            <a:pPr marL="342900" indent="-342900" algn="l">
              <a:spcBef>
                <a:spcPct val="20000"/>
              </a:spcBef>
              <a:buClr>
                <a:schemeClr val="folHlink"/>
              </a:buClr>
              <a:buSzPct val="60000"/>
              <a:buFont typeface="Wingdings" pitchFamily="2" charset="2"/>
              <a:buNone/>
            </a:pPr>
            <a:r>
              <a:rPr lang="en-US" b="1" dirty="0">
                <a:latin typeface="Courier New" pitchFamily="49" charset="0"/>
              </a:rPr>
              <a:t>    </a:t>
            </a:r>
            <a:r>
              <a:rPr lang="en-US" b="1" dirty="0" smtClean="0">
                <a:latin typeface="Courier New" pitchFamily="49" charset="0"/>
              </a:rPr>
              <a:t>a[</a:t>
            </a:r>
            <a:r>
              <a:rPr lang="en-US" b="1" dirty="0" err="1" smtClean="0">
                <a:latin typeface="Courier New" pitchFamily="49" charset="0"/>
              </a:rPr>
              <a:t>i</a:t>
            </a:r>
            <a:r>
              <a:rPr lang="en-US" b="1" dirty="0" smtClean="0">
                <a:latin typeface="Courier New" pitchFamily="49" charset="0"/>
              </a:rPr>
              <a:t>][j] </a:t>
            </a:r>
            <a:r>
              <a:rPr lang="en-US" b="1" dirty="0">
                <a:latin typeface="Courier New" pitchFamily="49" charset="0"/>
              </a:rPr>
              <a:t>= </a:t>
            </a:r>
            <a:r>
              <a:rPr lang="en-US" b="1" dirty="0" smtClean="0">
                <a:latin typeface="Courier New" pitchFamily="49" charset="0"/>
              </a:rPr>
              <a:t>b[</a:t>
            </a:r>
            <a:r>
              <a:rPr lang="en-US" b="1" dirty="0" err="1" smtClean="0">
                <a:latin typeface="Courier New" pitchFamily="49" charset="0"/>
              </a:rPr>
              <a:t>i</a:t>
            </a:r>
            <a:r>
              <a:rPr lang="en-US" b="1" dirty="0" smtClean="0">
                <a:latin typeface="Courier New" pitchFamily="49" charset="0"/>
              </a:rPr>
              <a:t>][j];</a:t>
            </a:r>
            <a:endParaRPr lang="en-US" b="1" dirty="0">
              <a:latin typeface="Courier New" pitchFamily="49" charset="0"/>
            </a:endParaRPr>
          </a:p>
          <a:p>
            <a:pPr marL="342900" indent="-342900" algn="l">
              <a:spcBef>
                <a:spcPct val="20000"/>
              </a:spcBef>
              <a:buClr>
                <a:schemeClr val="folHlink"/>
              </a:buClr>
              <a:buSzPct val="60000"/>
              <a:buFont typeface="Wingdings" pitchFamily="2" charset="2"/>
              <a:buNone/>
            </a:pPr>
            <a:r>
              <a:rPr lang="en-US" b="1" dirty="0">
                <a:latin typeface="Courier New" pitchFamily="49" charset="0"/>
              </a:rPr>
              <a:t>  </a:t>
            </a:r>
            <a:r>
              <a:rPr lang="en-US" b="1" dirty="0" smtClean="0">
                <a:latin typeface="Courier New" pitchFamily="49" charset="0"/>
              </a:rPr>
              <a:t>}</a:t>
            </a:r>
            <a:endParaRPr lang="en-US" b="1" dirty="0">
              <a:latin typeface="Courier New" pitchFamily="49" charset="0"/>
            </a:endParaRPr>
          </a:p>
          <a:p>
            <a:pPr marL="342900" indent="-342900" algn="l">
              <a:spcBef>
                <a:spcPct val="20000"/>
              </a:spcBef>
              <a:buClr>
                <a:schemeClr val="folHlink"/>
              </a:buClr>
              <a:buSzPct val="60000"/>
              <a:buFont typeface="Wingdings" pitchFamily="2" charset="2"/>
              <a:buNone/>
            </a:pPr>
            <a:r>
              <a:rPr lang="en-US" b="1" dirty="0" smtClean="0">
                <a:latin typeface="Courier New" pitchFamily="49" charset="0"/>
              </a:rPr>
              <a:t>}</a:t>
            </a:r>
            <a:endParaRPr lang="en-US" b="1" dirty="0">
              <a:latin typeface="Courier New" pitchFamily="49" charset="0"/>
            </a:endParaRPr>
          </a:p>
        </p:txBody>
      </p:sp>
      <p:sp>
        <p:nvSpPr>
          <p:cNvPr id="660485" name="Text Box 5"/>
          <p:cNvSpPr txBox="1">
            <a:spLocks noChangeArrowheads="1"/>
          </p:cNvSpPr>
          <p:nvPr/>
        </p:nvSpPr>
        <p:spPr bwMode="auto">
          <a:xfrm>
            <a:off x="685800" y="4267200"/>
            <a:ext cx="7712075" cy="1569660"/>
          </a:xfrm>
          <a:prstGeom prst="rect">
            <a:avLst/>
          </a:prstGeom>
          <a:noFill/>
          <a:ln w="9525">
            <a:noFill/>
            <a:miter lim="800000"/>
            <a:headEnd/>
            <a:tailEnd/>
          </a:ln>
          <a:effectLst/>
        </p:spPr>
        <p:txBody>
          <a:bodyPr>
            <a:spAutoFit/>
          </a:bodyPr>
          <a:lstStyle/>
          <a:p>
            <a:pPr algn="l"/>
            <a:r>
              <a:rPr lang="en-US" sz="2400" dirty="0"/>
              <a:t>Array elements</a:t>
            </a:r>
            <a:r>
              <a:rPr lang="en-US" sz="2400" dirty="0">
                <a:latin typeface="Tahoma" pitchFamily="34" charset="0"/>
              </a:rPr>
              <a:t>  </a:t>
            </a:r>
            <a:r>
              <a:rPr lang="en-US" sz="2400" b="1" dirty="0" smtClean="0">
                <a:latin typeface="Courier New" pitchFamily="49" charset="0"/>
              </a:rPr>
              <a:t>a[</a:t>
            </a:r>
            <a:r>
              <a:rPr lang="en-US" sz="2400" b="1" dirty="0" err="1" smtClean="0">
                <a:latin typeface="Courier New" pitchFamily="49" charset="0"/>
              </a:rPr>
              <a:t>i</a:t>
            </a:r>
            <a:r>
              <a:rPr lang="en-US" sz="2400" b="1" dirty="0" smtClean="0">
                <a:latin typeface="Courier New" pitchFamily="49" charset="0"/>
              </a:rPr>
              <a:t>][j</a:t>
            </a:r>
            <a:r>
              <a:rPr lang="en-US" sz="2400" b="1" dirty="0">
                <a:latin typeface="Courier New" pitchFamily="49" charset="0"/>
              </a:rPr>
              <a:t>]</a:t>
            </a:r>
            <a:r>
              <a:rPr lang="en-US" sz="2400" dirty="0" smtClean="0">
                <a:latin typeface="Tahoma" pitchFamily="34" charset="0"/>
              </a:rPr>
              <a:t> </a:t>
            </a:r>
            <a:r>
              <a:rPr lang="en-US" sz="2400" dirty="0"/>
              <a:t>and</a:t>
            </a:r>
            <a:r>
              <a:rPr lang="en-US" sz="2400" dirty="0">
                <a:latin typeface="Tahoma" pitchFamily="34" charset="0"/>
              </a:rPr>
              <a:t>  </a:t>
            </a:r>
            <a:r>
              <a:rPr lang="en-US" sz="2400" b="1" dirty="0" smtClean="0">
                <a:latin typeface="Courier New" pitchFamily="49" charset="0"/>
              </a:rPr>
              <a:t>a[</a:t>
            </a:r>
            <a:r>
              <a:rPr lang="en-US" sz="2400" b="1" dirty="0" err="1" smtClean="0">
                <a:latin typeface="Courier New" pitchFamily="49" charset="0"/>
              </a:rPr>
              <a:t>i</a:t>
            </a:r>
            <a:r>
              <a:rPr lang="en-US" sz="2400" b="1" dirty="0" smtClean="0">
                <a:latin typeface="Courier New" pitchFamily="49" charset="0"/>
              </a:rPr>
              <a:t>][j+1]</a:t>
            </a:r>
            <a:r>
              <a:rPr lang="en-US" sz="2400" dirty="0" smtClean="0">
                <a:latin typeface="Tahoma" pitchFamily="34" charset="0"/>
              </a:rPr>
              <a:t> </a:t>
            </a:r>
            <a:r>
              <a:rPr lang="en-US" sz="2400" dirty="0"/>
              <a:t>are near each other in memory, while</a:t>
            </a:r>
            <a:r>
              <a:rPr lang="en-US" sz="2400" dirty="0">
                <a:latin typeface="Tahoma" pitchFamily="34" charset="0"/>
              </a:rPr>
              <a:t> </a:t>
            </a:r>
            <a:r>
              <a:rPr lang="en-US" sz="2400" b="1" dirty="0" smtClean="0">
                <a:latin typeface="Courier New" pitchFamily="49" charset="0"/>
              </a:rPr>
              <a:t>a[i+1][j]</a:t>
            </a:r>
            <a:r>
              <a:rPr lang="en-US" sz="2400" dirty="0" smtClean="0">
                <a:latin typeface="Tahoma" pitchFamily="34" charset="0"/>
              </a:rPr>
              <a:t> </a:t>
            </a:r>
            <a:r>
              <a:rPr lang="en-US" sz="2400" dirty="0"/>
              <a:t>may be far, so it makes sense to make the</a:t>
            </a:r>
            <a:r>
              <a:rPr lang="en-US" sz="2400" dirty="0">
                <a:latin typeface="Tahoma" pitchFamily="34" charset="0"/>
              </a:rPr>
              <a:t>  </a:t>
            </a:r>
            <a:r>
              <a:rPr lang="en-US" sz="2400" b="1" dirty="0" smtClean="0">
                <a:latin typeface="Courier New" pitchFamily="49" charset="0"/>
              </a:rPr>
              <a:t>j</a:t>
            </a:r>
            <a:r>
              <a:rPr lang="en-US" sz="2400" dirty="0" smtClean="0">
                <a:latin typeface="Tahoma" pitchFamily="34" charset="0"/>
              </a:rPr>
              <a:t>  </a:t>
            </a:r>
            <a:r>
              <a:rPr lang="en-US" sz="2400" dirty="0"/>
              <a:t>loop be the inner loop. (This is reversed in </a:t>
            </a:r>
            <a:r>
              <a:rPr lang="en-US" sz="2400" dirty="0" smtClean="0"/>
              <a:t>Fortran.)</a:t>
            </a:r>
            <a:endParaRPr lang="en-US" sz="2400" dirty="0"/>
          </a:p>
        </p:txBody>
      </p:sp>
      <p:sp>
        <p:nvSpPr>
          <p:cNvPr id="660486" name="Text Box 6"/>
          <p:cNvSpPr txBox="1">
            <a:spLocks noChangeArrowheads="1"/>
          </p:cNvSpPr>
          <p:nvPr/>
        </p:nvSpPr>
        <p:spPr bwMode="auto">
          <a:xfrm>
            <a:off x="1236663" y="1438275"/>
            <a:ext cx="1189037" cy="519113"/>
          </a:xfrm>
          <a:prstGeom prst="rect">
            <a:avLst/>
          </a:prstGeom>
          <a:noFill/>
          <a:ln w="9525">
            <a:noFill/>
            <a:miter lim="800000"/>
            <a:headEnd/>
            <a:tailEnd/>
          </a:ln>
          <a:effectLst/>
        </p:spPr>
        <p:txBody>
          <a:bodyPr wrap="none">
            <a:spAutoFit/>
          </a:bodyPr>
          <a:lstStyle/>
          <a:p>
            <a:r>
              <a:rPr lang="en-US" sz="2800" b="1" u="sng">
                <a:solidFill>
                  <a:schemeClr val="hlink"/>
                </a:solidFill>
              </a:rPr>
              <a:t>Before</a:t>
            </a:r>
          </a:p>
        </p:txBody>
      </p:sp>
      <p:sp>
        <p:nvSpPr>
          <p:cNvPr id="660487" name="Text Box 7"/>
          <p:cNvSpPr txBox="1">
            <a:spLocks noChangeArrowheads="1"/>
          </p:cNvSpPr>
          <p:nvPr/>
        </p:nvSpPr>
        <p:spPr bwMode="auto">
          <a:xfrm>
            <a:off x="5522913" y="1362075"/>
            <a:ext cx="993775" cy="519113"/>
          </a:xfrm>
          <a:prstGeom prst="rect">
            <a:avLst/>
          </a:prstGeom>
          <a:noFill/>
          <a:ln w="9525">
            <a:noFill/>
            <a:miter lim="800000"/>
            <a:headEnd/>
            <a:tailEnd/>
          </a:ln>
          <a:effectLst/>
        </p:spPr>
        <p:txBody>
          <a:bodyPr wrap="none">
            <a:spAutoFit/>
          </a:bodyPr>
          <a:lstStyle/>
          <a:p>
            <a:r>
              <a:rPr lang="en-US" sz="2800" b="1" u="sng">
                <a:solidFill>
                  <a:schemeClr val="folHlink"/>
                </a:solidFill>
              </a:rPr>
              <a:t>After</a:t>
            </a:r>
          </a:p>
        </p:txBody>
      </p:sp>
      <p:sp>
        <p:nvSpPr>
          <p:cNvPr id="660488" name="Line 8"/>
          <p:cNvSpPr>
            <a:spLocks noChangeShapeType="1"/>
          </p:cNvSpPr>
          <p:nvPr/>
        </p:nvSpPr>
        <p:spPr bwMode="auto">
          <a:xfrm flipH="1" flipV="1">
            <a:off x="4267200" y="2209800"/>
            <a:ext cx="609600" cy="228600"/>
          </a:xfrm>
          <a:prstGeom prst="line">
            <a:avLst/>
          </a:prstGeom>
          <a:noFill/>
          <a:ln w="9525">
            <a:solidFill>
              <a:schemeClr val="tx1"/>
            </a:solidFill>
            <a:miter lim="800000"/>
            <a:headEnd type="triangle" w="med" len="med"/>
            <a:tailEnd type="triangle" w="med" len="med"/>
          </a:ln>
          <a:effectLst/>
        </p:spPr>
        <p:txBody>
          <a:bodyPr wrap="none"/>
          <a:lstStyle/>
          <a:p>
            <a:endParaRPr lang="en-US"/>
          </a:p>
        </p:txBody>
      </p:sp>
    </p:spTree>
    <p:custDataLst>
      <p:tags r:id="rId1"/>
    </p:custDataLst>
    <p:extLst>
      <p:ext uri="{BB962C8B-B14F-4D97-AF65-F5344CB8AC3E}">
        <p14:creationId xmlns:p14="http://schemas.microsoft.com/office/powerpoint/2010/main" val="2682799589"/>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Footer Placeholder 3"/>
          <p:cNvSpPr>
            <a:spLocks noGrp="1"/>
          </p:cNvSpPr>
          <p:nvPr>
            <p:ph type="ftr" sz="quarter" idx="10"/>
          </p:nvPr>
        </p:nvSpPr>
        <p:spPr/>
        <p:txBody>
          <a:bodyPr/>
          <a:lstStyle/>
          <a:p>
            <a:r>
              <a:rPr lang="en-US" dirty="0" smtClean="0"/>
              <a:t>Supercomputing in Plain </a:t>
            </a:r>
            <a:r>
              <a:rPr lang="en-US" dirty="0" smtClean="0"/>
              <a:t>English: Compilers</a:t>
            </a:r>
            <a:endParaRPr lang="en-US" dirty="0"/>
          </a:p>
          <a:p>
            <a:r>
              <a:rPr lang="en-US" dirty="0" smtClean="0"/>
              <a:t>Tue </a:t>
            </a:r>
            <a:r>
              <a:rPr lang="en-US" dirty="0" smtClean="0"/>
              <a:t>Feb 12 2013</a:t>
            </a:r>
            <a:endParaRPr lang="en-US" dirty="0"/>
          </a:p>
        </p:txBody>
      </p:sp>
      <p:sp>
        <p:nvSpPr>
          <p:cNvPr id="10" name="Slide Number Placeholder 4"/>
          <p:cNvSpPr>
            <a:spLocks noGrp="1"/>
          </p:cNvSpPr>
          <p:nvPr>
            <p:ph type="sldNum" sz="quarter" idx="11"/>
          </p:nvPr>
        </p:nvSpPr>
        <p:spPr/>
        <p:txBody>
          <a:bodyPr/>
          <a:lstStyle/>
          <a:p>
            <a:fld id="{A1F2A9E0-FE97-4067-9CCA-CCA8ABB57709}" type="slidenum">
              <a:rPr lang="en-US"/>
              <a:pPr/>
              <a:t>71</a:t>
            </a:fld>
            <a:endParaRPr lang="en-US"/>
          </a:p>
        </p:txBody>
      </p:sp>
      <p:sp>
        <p:nvSpPr>
          <p:cNvPr id="661506" name="Rectangle 2"/>
          <p:cNvSpPr>
            <a:spLocks noGrp="1" noChangeArrowheads="1"/>
          </p:cNvSpPr>
          <p:nvPr>
            <p:ph type="title"/>
          </p:nvPr>
        </p:nvSpPr>
        <p:spPr/>
        <p:txBody>
          <a:bodyPr/>
          <a:lstStyle/>
          <a:p>
            <a:r>
              <a:rPr lang="en-US" dirty="0" smtClean="0"/>
              <a:t>Unrolling (F90)</a:t>
            </a:r>
            <a:endParaRPr lang="en-US" dirty="0"/>
          </a:p>
        </p:txBody>
      </p:sp>
      <p:sp>
        <p:nvSpPr>
          <p:cNvPr id="661507" name="Rectangle 3"/>
          <p:cNvSpPr>
            <a:spLocks noGrp="1" noChangeArrowheads="1"/>
          </p:cNvSpPr>
          <p:nvPr>
            <p:ph type="body" idx="1"/>
          </p:nvPr>
        </p:nvSpPr>
        <p:spPr>
          <a:xfrm>
            <a:off x="2784475" y="1371600"/>
            <a:ext cx="5268913" cy="1447800"/>
          </a:xfrm>
        </p:spPr>
        <p:txBody>
          <a:bodyPr/>
          <a:lstStyle/>
          <a:p>
            <a:pPr>
              <a:buFont typeface="Wingdings" pitchFamily="2" charset="2"/>
              <a:buNone/>
            </a:pPr>
            <a:r>
              <a:rPr lang="en-US" b="1" dirty="0">
                <a:latin typeface="Courier New" pitchFamily="49" charset="0"/>
              </a:rPr>
              <a:t>DO </a:t>
            </a:r>
            <a:r>
              <a:rPr lang="en-US" b="1" dirty="0" err="1">
                <a:latin typeface="Courier New" pitchFamily="49" charset="0"/>
              </a:rPr>
              <a:t>i</a:t>
            </a:r>
            <a:r>
              <a:rPr lang="en-US" b="1" dirty="0">
                <a:latin typeface="Courier New" pitchFamily="49" charset="0"/>
              </a:rPr>
              <a:t> = 1, n</a:t>
            </a:r>
          </a:p>
          <a:p>
            <a:pPr>
              <a:lnSpc>
                <a:spcPct val="80000"/>
              </a:lnSpc>
              <a:buFont typeface="Wingdings" pitchFamily="2" charset="2"/>
              <a:buNone/>
            </a:pPr>
            <a:r>
              <a:rPr lang="en-US" b="1" dirty="0">
                <a:latin typeface="Courier New" pitchFamily="49" charset="0"/>
              </a:rPr>
              <a:t>  a(</a:t>
            </a:r>
            <a:r>
              <a:rPr lang="en-US" b="1" dirty="0" err="1">
                <a:latin typeface="Courier New" pitchFamily="49" charset="0"/>
              </a:rPr>
              <a:t>i</a:t>
            </a:r>
            <a:r>
              <a:rPr lang="en-US" b="1" dirty="0">
                <a:latin typeface="Courier New" pitchFamily="49" charset="0"/>
              </a:rPr>
              <a:t>) = a(</a:t>
            </a:r>
            <a:r>
              <a:rPr lang="en-US" b="1" dirty="0" err="1">
                <a:latin typeface="Courier New" pitchFamily="49" charset="0"/>
              </a:rPr>
              <a:t>i</a:t>
            </a:r>
            <a:r>
              <a:rPr lang="en-US" b="1" dirty="0">
                <a:latin typeface="Courier New" pitchFamily="49" charset="0"/>
              </a:rPr>
              <a:t>)+b(</a:t>
            </a:r>
            <a:r>
              <a:rPr lang="en-US" b="1" dirty="0" err="1">
                <a:latin typeface="Courier New" pitchFamily="49" charset="0"/>
              </a:rPr>
              <a:t>i</a:t>
            </a:r>
            <a:r>
              <a:rPr lang="en-US" b="1" dirty="0">
                <a:latin typeface="Courier New" pitchFamily="49" charset="0"/>
              </a:rPr>
              <a:t>)</a:t>
            </a:r>
          </a:p>
          <a:p>
            <a:pPr>
              <a:lnSpc>
                <a:spcPct val="80000"/>
              </a:lnSpc>
              <a:buFont typeface="Wingdings" pitchFamily="2" charset="2"/>
              <a:buNone/>
            </a:pPr>
            <a:r>
              <a:rPr lang="en-US" b="1" dirty="0">
                <a:latin typeface="Courier New" pitchFamily="49" charset="0"/>
              </a:rPr>
              <a:t>END DO</a:t>
            </a:r>
          </a:p>
        </p:txBody>
      </p:sp>
      <p:sp>
        <p:nvSpPr>
          <p:cNvPr id="661508" name="Rectangle 4"/>
          <p:cNvSpPr>
            <a:spLocks noChangeArrowheads="1"/>
          </p:cNvSpPr>
          <p:nvPr/>
        </p:nvSpPr>
        <p:spPr bwMode="auto">
          <a:xfrm>
            <a:off x="3048000" y="2743200"/>
            <a:ext cx="5486400" cy="3048000"/>
          </a:xfrm>
          <a:prstGeom prst="rect">
            <a:avLst/>
          </a:prstGeom>
          <a:noFill/>
          <a:ln w="9525">
            <a:noFill/>
            <a:miter lim="800000"/>
            <a:headEnd/>
            <a:tailEnd/>
          </a:ln>
          <a:effectLst/>
        </p:spPr>
        <p:txBody>
          <a:bodyPr/>
          <a:lstStyle/>
          <a:p>
            <a:pPr marL="342900" indent="-342900" algn="l">
              <a:spcBef>
                <a:spcPct val="20000"/>
              </a:spcBef>
              <a:buClr>
                <a:schemeClr val="folHlink"/>
              </a:buClr>
              <a:buSzPct val="60000"/>
              <a:buFont typeface="Wingdings" pitchFamily="2" charset="2"/>
              <a:buNone/>
            </a:pPr>
            <a:r>
              <a:rPr lang="en-US" sz="2400" b="1" dirty="0">
                <a:latin typeface="Courier New" pitchFamily="49" charset="0"/>
              </a:rPr>
              <a:t>DO </a:t>
            </a:r>
            <a:r>
              <a:rPr lang="en-US" sz="2400" b="1" dirty="0" err="1">
                <a:latin typeface="Courier New" pitchFamily="49" charset="0"/>
              </a:rPr>
              <a:t>i</a:t>
            </a:r>
            <a:r>
              <a:rPr lang="en-US" sz="2400" b="1" dirty="0">
                <a:latin typeface="Courier New" pitchFamily="49" charset="0"/>
              </a:rPr>
              <a:t> = 1, n, 4</a:t>
            </a:r>
          </a:p>
          <a:p>
            <a:pPr marL="342900" indent="-342900" algn="l">
              <a:lnSpc>
                <a:spcPct val="80000"/>
              </a:lnSpc>
              <a:spcBef>
                <a:spcPct val="20000"/>
              </a:spcBef>
              <a:buClr>
                <a:schemeClr val="folHlink"/>
              </a:buClr>
              <a:buSzPct val="60000"/>
              <a:buFont typeface="Wingdings" pitchFamily="2" charset="2"/>
              <a:buNone/>
            </a:pPr>
            <a:r>
              <a:rPr lang="en-US" sz="2400" b="1" dirty="0">
                <a:latin typeface="Courier New" pitchFamily="49" charset="0"/>
              </a:rPr>
              <a:t>  a(</a:t>
            </a:r>
            <a:r>
              <a:rPr lang="en-US" sz="2400" b="1" dirty="0" err="1">
                <a:latin typeface="Courier New" pitchFamily="49" charset="0"/>
              </a:rPr>
              <a:t>i</a:t>
            </a:r>
            <a:r>
              <a:rPr lang="en-US" sz="2400" b="1" dirty="0">
                <a:latin typeface="Courier New" pitchFamily="49" charset="0"/>
              </a:rPr>
              <a:t>)   = a(</a:t>
            </a:r>
            <a:r>
              <a:rPr lang="en-US" sz="2400" b="1" dirty="0" err="1">
                <a:latin typeface="Courier New" pitchFamily="49" charset="0"/>
              </a:rPr>
              <a:t>i</a:t>
            </a:r>
            <a:r>
              <a:rPr lang="en-US" sz="2400" b="1" dirty="0">
                <a:latin typeface="Courier New" pitchFamily="49" charset="0"/>
              </a:rPr>
              <a:t>)  </a:t>
            </a:r>
            <a:r>
              <a:rPr lang="en-US" sz="2400" b="1" dirty="0" smtClean="0">
                <a:latin typeface="Courier New" pitchFamily="49" charset="0"/>
              </a:rPr>
              <a:t> + b(</a:t>
            </a:r>
            <a:r>
              <a:rPr lang="en-US" sz="2400" b="1" dirty="0" err="1" smtClean="0">
                <a:latin typeface="Courier New" pitchFamily="49" charset="0"/>
              </a:rPr>
              <a:t>i</a:t>
            </a:r>
            <a:r>
              <a:rPr lang="en-US" sz="2400" b="1" dirty="0">
                <a:latin typeface="Courier New" pitchFamily="49" charset="0"/>
              </a:rPr>
              <a:t>)</a:t>
            </a:r>
          </a:p>
          <a:p>
            <a:pPr marL="342900" indent="-342900" algn="l">
              <a:lnSpc>
                <a:spcPct val="80000"/>
              </a:lnSpc>
              <a:spcBef>
                <a:spcPct val="20000"/>
              </a:spcBef>
              <a:buClr>
                <a:schemeClr val="folHlink"/>
              </a:buClr>
              <a:buSzPct val="60000"/>
              <a:buFont typeface="Wingdings" pitchFamily="2" charset="2"/>
              <a:buNone/>
            </a:pPr>
            <a:r>
              <a:rPr lang="en-US" sz="2400" b="1" dirty="0">
                <a:latin typeface="Courier New" pitchFamily="49" charset="0"/>
              </a:rPr>
              <a:t>  a(i+1) = a(i+1</a:t>
            </a:r>
            <a:r>
              <a:rPr lang="en-US" sz="2400" b="1" dirty="0" smtClean="0">
                <a:latin typeface="Courier New" pitchFamily="49" charset="0"/>
              </a:rPr>
              <a:t>) + b(i+1</a:t>
            </a:r>
            <a:r>
              <a:rPr lang="en-US" sz="2400" b="1" dirty="0">
                <a:latin typeface="Courier New" pitchFamily="49" charset="0"/>
              </a:rPr>
              <a:t>)</a:t>
            </a:r>
          </a:p>
          <a:p>
            <a:pPr marL="342900" indent="-342900" algn="l">
              <a:lnSpc>
                <a:spcPct val="80000"/>
              </a:lnSpc>
              <a:spcBef>
                <a:spcPct val="20000"/>
              </a:spcBef>
              <a:buClr>
                <a:schemeClr val="folHlink"/>
              </a:buClr>
              <a:buSzPct val="60000"/>
              <a:buFont typeface="Wingdings" pitchFamily="2" charset="2"/>
              <a:buNone/>
            </a:pPr>
            <a:r>
              <a:rPr lang="en-US" sz="2400" b="1" dirty="0">
                <a:latin typeface="Courier New" pitchFamily="49" charset="0"/>
              </a:rPr>
              <a:t>  a(i+2) = a(i+2</a:t>
            </a:r>
            <a:r>
              <a:rPr lang="en-US" sz="2400" b="1" dirty="0" smtClean="0">
                <a:latin typeface="Courier New" pitchFamily="49" charset="0"/>
              </a:rPr>
              <a:t>) + b(i+2</a:t>
            </a:r>
            <a:r>
              <a:rPr lang="en-US" sz="2400" b="1" dirty="0">
                <a:latin typeface="Courier New" pitchFamily="49" charset="0"/>
              </a:rPr>
              <a:t>)</a:t>
            </a:r>
          </a:p>
          <a:p>
            <a:pPr marL="342900" indent="-342900" algn="l">
              <a:lnSpc>
                <a:spcPct val="80000"/>
              </a:lnSpc>
              <a:spcBef>
                <a:spcPct val="20000"/>
              </a:spcBef>
              <a:buClr>
                <a:schemeClr val="folHlink"/>
              </a:buClr>
              <a:buSzPct val="60000"/>
              <a:buFont typeface="Wingdings" pitchFamily="2" charset="2"/>
              <a:buNone/>
            </a:pPr>
            <a:r>
              <a:rPr lang="en-US" sz="2400" b="1" dirty="0">
                <a:latin typeface="Courier New" pitchFamily="49" charset="0"/>
              </a:rPr>
              <a:t>  a(i+3) = a(i+3</a:t>
            </a:r>
            <a:r>
              <a:rPr lang="en-US" sz="2400" b="1" dirty="0" smtClean="0">
                <a:latin typeface="Courier New" pitchFamily="49" charset="0"/>
              </a:rPr>
              <a:t>) + b(i+3</a:t>
            </a:r>
            <a:r>
              <a:rPr lang="en-US" sz="2400" b="1" dirty="0">
                <a:latin typeface="Courier New" pitchFamily="49" charset="0"/>
              </a:rPr>
              <a:t>)</a:t>
            </a:r>
          </a:p>
          <a:p>
            <a:pPr marL="342900" indent="-342900" algn="l">
              <a:lnSpc>
                <a:spcPct val="80000"/>
              </a:lnSpc>
              <a:spcBef>
                <a:spcPct val="20000"/>
              </a:spcBef>
              <a:buClr>
                <a:schemeClr val="folHlink"/>
              </a:buClr>
              <a:buSzPct val="60000"/>
              <a:buFont typeface="Wingdings" pitchFamily="2" charset="2"/>
              <a:buNone/>
            </a:pPr>
            <a:r>
              <a:rPr lang="en-US" sz="2400" b="1" dirty="0">
                <a:latin typeface="Courier New" pitchFamily="49" charset="0"/>
              </a:rPr>
              <a:t>END DO</a:t>
            </a:r>
          </a:p>
        </p:txBody>
      </p:sp>
      <p:sp>
        <p:nvSpPr>
          <p:cNvPr id="661509" name="Text Box 5"/>
          <p:cNvSpPr txBox="1">
            <a:spLocks noChangeArrowheads="1"/>
          </p:cNvSpPr>
          <p:nvPr/>
        </p:nvSpPr>
        <p:spPr bwMode="auto">
          <a:xfrm>
            <a:off x="1736725" y="1687513"/>
            <a:ext cx="1189038" cy="519112"/>
          </a:xfrm>
          <a:prstGeom prst="rect">
            <a:avLst/>
          </a:prstGeom>
          <a:noFill/>
          <a:ln w="9525">
            <a:noFill/>
            <a:miter lim="800000"/>
            <a:headEnd/>
            <a:tailEnd/>
          </a:ln>
          <a:effectLst/>
        </p:spPr>
        <p:txBody>
          <a:bodyPr wrap="none">
            <a:spAutoFit/>
          </a:bodyPr>
          <a:lstStyle/>
          <a:p>
            <a:pPr algn="l"/>
            <a:r>
              <a:rPr lang="en-US" sz="2800" b="1" u="sng">
                <a:solidFill>
                  <a:schemeClr val="hlink"/>
                </a:solidFill>
              </a:rPr>
              <a:t>Before</a:t>
            </a:r>
          </a:p>
        </p:txBody>
      </p:sp>
      <p:sp>
        <p:nvSpPr>
          <p:cNvPr id="661510" name="Text Box 6"/>
          <p:cNvSpPr txBox="1">
            <a:spLocks noChangeArrowheads="1"/>
          </p:cNvSpPr>
          <p:nvPr/>
        </p:nvSpPr>
        <p:spPr bwMode="auto">
          <a:xfrm>
            <a:off x="1905000" y="3857625"/>
            <a:ext cx="993775" cy="519113"/>
          </a:xfrm>
          <a:prstGeom prst="rect">
            <a:avLst/>
          </a:prstGeom>
          <a:noFill/>
          <a:ln w="9525">
            <a:noFill/>
            <a:miter lim="800000"/>
            <a:headEnd/>
            <a:tailEnd/>
          </a:ln>
          <a:effectLst/>
        </p:spPr>
        <p:txBody>
          <a:bodyPr wrap="none">
            <a:spAutoFit/>
          </a:bodyPr>
          <a:lstStyle/>
          <a:p>
            <a:pPr algn="l"/>
            <a:r>
              <a:rPr lang="en-US" sz="2800" b="1" u="sng">
                <a:solidFill>
                  <a:schemeClr val="folHlink"/>
                </a:solidFill>
              </a:rPr>
              <a:t>After</a:t>
            </a:r>
          </a:p>
        </p:txBody>
      </p:sp>
      <p:sp>
        <p:nvSpPr>
          <p:cNvPr id="661511" name="Text Box 7"/>
          <p:cNvSpPr txBox="1">
            <a:spLocks noChangeArrowheads="1"/>
          </p:cNvSpPr>
          <p:nvPr/>
        </p:nvSpPr>
        <p:spPr bwMode="auto">
          <a:xfrm>
            <a:off x="1879955" y="5410200"/>
            <a:ext cx="5179303" cy="461665"/>
          </a:xfrm>
          <a:prstGeom prst="rect">
            <a:avLst/>
          </a:prstGeom>
          <a:noFill/>
          <a:ln w="9525">
            <a:noFill/>
            <a:miter lim="800000"/>
            <a:headEnd/>
            <a:tailEnd/>
          </a:ln>
          <a:effectLst/>
        </p:spPr>
        <p:txBody>
          <a:bodyPr wrap="none">
            <a:spAutoFit/>
          </a:bodyPr>
          <a:lstStyle/>
          <a:p>
            <a:r>
              <a:rPr lang="en-US" sz="2400" dirty="0"/>
              <a:t>You generally </a:t>
            </a:r>
            <a:r>
              <a:rPr lang="en-US" sz="2400" b="1" u="sng" dirty="0">
                <a:solidFill>
                  <a:schemeClr val="hlink"/>
                </a:solidFill>
              </a:rPr>
              <a:t>shouldn’t</a:t>
            </a:r>
            <a:r>
              <a:rPr lang="en-US" sz="2400" dirty="0"/>
              <a:t> unroll by hand.</a:t>
            </a:r>
          </a:p>
        </p:txBody>
      </p:sp>
      <p:sp>
        <p:nvSpPr>
          <p:cNvPr id="661512" name="Line 8"/>
          <p:cNvSpPr>
            <a:spLocks noChangeShapeType="1"/>
          </p:cNvSpPr>
          <p:nvPr/>
        </p:nvSpPr>
        <p:spPr bwMode="auto">
          <a:xfrm>
            <a:off x="1524000" y="2752725"/>
            <a:ext cx="6858000" cy="0"/>
          </a:xfrm>
          <a:prstGeom prst="line">
            <a:avLst/>
          </a:prstGeom>
          <a:noFill/>
          <a:ln w="9525">
            <a:solidFill>
              <a:schemeClr val="tx1"/>
            </a:solidFill>
            <a:miter lim="800000"/>
            <a:headEnd/>
            <a:tailEnd/>
          </a:ln>
          <a:effectLst/>
        </p:spPr>
        <p:txBody>
          <a:bodyPr wrap="none"/>
          <a:lstStyle/>
          <a:p>
            <a:endParaRPr lang="en-US"/>
          </a:p>
        </p:txBody>
      </p:sp>
    </p:spTree>
    <p:custDataLst>
      <p:tags r:id="rId1"/>
    </p:custDataLst>
    <p:extLst>
      <p:ext uri="{BB962C8B-B14F-4D97-AF65-F5344CB8AC3E}">
        <p14:creationId xmlns:p14="http://schemas.microsoft.com/office/powerpoint/2010/main" val="3814611831"/>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Footer Placeholder 3"/>
          <p:cNvSpPr>
            <a:spLocks noGrp="1"/>
          </p:cNvSpPr>
          <p:nvPr>
            <p:ph type="ftr" sz="quarter" idx="10"/>
          </p:nvPr>
        </p:nvSpPr>
        <p:spPr/>
        <p:txBody>
          <a:bodyPr/>
          <a:lstStyle/>
          <a:p>
            <a:r>
              <a:rPr lang="en-US" dirty="0" smtClean="0"/>
              <a:t>Supercomputing in Plain </a:t>
            </a:r>
            <a:r>
              <a:rPr lang="en-US" dirty="0" smtClean="0"/>
              <a:t>English: Compilers</a:t>
            </a:r>
            <a:endParaRPr lang="en-US" dirty="0"/>
          </a:p>
          <a:p>
            <a:r>
              <a:rPr lang="en-US" dirty="0" smtClean="0"/>
              <a:t>Tue </a:t>
            </a:r>
            <a:r>
              <a:rPr lang="en-US" dirty="0" smtClean="0"/>
              <a:t>Feb 12 2013</a:t>
            </a:r>
            <a:endParaRPr lang="en-US" dirty="0"/>
          </a:p>
        </p:txBody>
      </p:sp>
      <p:sp>
        <p:nvSpPr>
          <p:cNvPr id="10" name="Slide Number Placeholder 4"/>
          <p:cNvSpPr>
            <a:spLocks noGrp="1"/>
          </p:cNvSpPr>
          <p:nvPr>
            <p:ph type="sldNum" sz="quarter" idx="11"/>
          </p:nvPr>
        </p:nvSpPr>
        <p:spPr/>
        <p:txBody>
          <a:bodyPr/>
          <a:lstStyle/>
          <a:p>
            <a:fld id="{A1F2A9E0-FE97-4067-9CCA-CCA8ABB57709}" type="slidenum">
              <a:rPr lang="en-US"/>
              <a:pPr/>
              <a:t>72</a:t>
            </a:fld>
            <a:endParaRPr lang="en-US"/>
          </a:p>
        </p:txBody>
      </p:sp>
      <p:sp>
        <p:nvSpPr>
          <p:cNvPr id="661506" name="Rectangle 2"/>
          <p:cNvSpPr>
            <a:spLocks noGrp="1" noChangeArrowheads="1"/>
          </p:cNvSpPr>
          <p:nvPr>
            <p:ph type="title"/>
          </p:nvPr>
        </p:nvSpPr>
        <p:spPr/>
        <p:txBody>
          <a:bodyPr/>
          <a:lstStyle/>
          <a:p>
            <a:r>
              <a:rPr lang="en-US" dirty="0" smtClean="0"/>
              <a:t>Unrolling (C)</a:t>
            </a:r>
            <a:endParaRPr lang="en-US" dirty="0"/>
          </a:p>
        </p:txBody>
      </p:sp>
      <p:sp>
        <p:nvSpPr>
          <p:cNvPr id="661507" name="Rectangle 3"/>
          <p:cNvSpPr>
            <a:spLocks noGrp="1" noChangeArrowheads="1"/>
          </p:cNvSpPr>
          <p:nvPr>
            <p:ph type="body" idx="1"/>
          </p:nvPr>
        </p:nvSpPr>
        <p:spPr>
          <a:xfrm>
            <a:off x="2784475" y="1371600"/>
            <a:ext cx="5268913" cy="1447800"/>
          </a:xfrm>
        </p:spPr>
        <p:txBody>
          <a:bodyPr/>
          <a:lstStyle/>
          <a:p>
            <a:pPr>
              <a:buFont typeface="Wingdings" pitchFamily="2" charset="2"/>
              <a:buNone/>
            </a:pPr>
            <a:r>
              <a:rPr lang="en-US" b="1" dirty="0" smtClean="0">
                <a:latin typeface="Courier New" pitchFamily="49" charset="0"/>
              </a:rPr>
              <a:t>for (</a:t>
            </a:r>
            <a:r>
              <a:rPr lang="en-US" b="1" dirty="0" err="1" smtClean="0">
                <a:latin typeface="Courier New" pitchFamily="49" charset="0"/>
              </a:rPr>
              <a:t>i</a:t>
            </a:r>
            <a:r>
              <a:rPr lang="en-US" b="1" dirty="0" smtClean="0">
                <a:latin typeface="Courier New" pitchFamily="49" charset="0"/>
              </a:rPr>
              <a:t> </a:t>
            </a:r>
            <a:r>
              <a:rPr lang="en-US" b="1" dirty="0">
                <a:latin typeface="Courier New" pitchFamily="49" charset="0"/>
              </a:rPr>
              <a:t>= </a:t>
            </a:r>
            <a:r>
              <a:rPr lang="en-US" b="1" dirty="0" smtClean="0">
                <a:latin typeface="Courier New" pitchFamily="49" charset="0"/>
              </a:rPr>
              <a:t>0; </a:t>
            </a:r>
            <a:r>
              <a:rPr lang="en-US" b="1" dirty="0" err="1" smtClean="0">
                <a:latin typeface="Courier New" pitchFamily="49" charset="0"/>
              </a:rPr>
              <a:t>i</a:t>
            </a:r>
            <a:r>
              <a:rPr lang="en-US" b="1" dirty="0" smtClean="0">
                <a:latin typeface="Courier New" pitchFamily="49" charset="0"/>
              </a:rPr>
              <a:t> &lt; n; </a:t>
            </a:r>
            <a:r>
              <a:rPr lang="en-US" b="1" dirty="0" err="1" smtClean="0">
                <a:latin typeface="Courier New" pitchFamily="49" charset="0"/>
              </a:rPr>
              <a:t>i</a:t>
            </a:r>
            <a:r>
              <a:rPr lang="en-US" b="1" dirty="0" smtClean="0">
                <a:latin typeface="Courier New" pitchFamily="49" charset="0"/>
              </a:rPr>
              <a:t>++) {</a:t>
            </a:r>
            <a:endParaRPr lang="en-US" b="1" dirty="0">
              <a:latin typeface="Courier New" pitchFamily="49" charset="0"/>
            </a:endParaRPr>
          </a:p>
          <a:p>
            <a:pPr>
              <a:lnSpc>
                <a:spcPct val="80000"/>
              </a:lnSpc>
              <a:buFont typeface="Wingdings" pitchFamily="2" charset="2"/>
              <a:buNone/>
            </a:pPr>
            <a:r>
              <a:rPr lang="en-US" b="1" dirty="0">
                <a:latin typeface="Courier New" pitchFamily="49" charset="0"/>
              </a:rPr>
              <a:t>  </a:t>
            </a:r>
            <a:r>
              <a:rPr lang="en-US" b="1" dirty="0" smtClean="0">
                <a:latin typeface="Courier New" pitchFamily="49" charset="0"/>
              </a:rPr>
              <a:t>a[</a:t>
            </a:r>
            <a:r>
              <a:rPr lang="en-US" b="1" dirty="0" err="1" smtClean="0">
                <a:latin typeface="Courier New" pitchFamily="49" charset="0"/>
              </a:rPr>
              <a:t>i</a:t>
            </a:r>
            <a:r>
              <a:rPr lang="en-US" b="1" dirty="0">
                <a:latin typeface="Courier New" pitchFamily="49" charset="0"/>
              </a:rPr>
              <a:t>]</a:t>
            </a:r>
            <a:r>
              <a:rPr lang="en-US" b="1" dirty="0" smtClean="0">
                <a:latin typeface="Courier New" pitchFamily="49" charset="0"/>
              </a:rPr>
              <a:t> </a:t>
            </a:r>
            <a:r>
              <a:rPr lang="en-US" b="1" dirty="0">
                <a:latin typeface="Courier New" pitchFamily="49" charset="0"/>
              </a:rPr>
              <a:t>= </a:t>
            </a:r>
            <a:r>
              <a:rPr lang="en-US" b="1" dirty="0" smtClean="0">
                <a:latin typeface="Courier New" pitchFamily="49" charset="0"/>
              </a:rPr>
              <a:t>a[</a:t>
            </a:r>
            <a:r>
              <a:rPr lang="en-US" b="1" dirty="0" err="1" smtClean="0">
                <a:latin typeface="Courier New" pitchFamily="49" charset="0"/>
              </a:rPr>
              <a:t>i</a:t>
            </a:r>
            <a:r>
              <a:rPr lang="en-US" b="1" dirty="0" smtClean="0">
                <a:latin typeface="Courier New" pitchFamily="49" charset="0"/>
              </a:rPr>
              <a:t>] + b[</a:t>
            </a:r>
            <a:r>
              <a:rPr lang="en-US" b="1" dirty="0" err="1" smtClean="0">
                <a:latin typeface="Courier New" pitchFamily="49" charset="0"/>
              </a:rPr>
              <a:t>i</a:t>
            </a:r>
            <a:r>
              <a:rPr lang="en-US" b="1" dirty="0" smtClean="0">
                <a:latin typeface="Courier New" pitchFamily="49" charset="0"/>
              </a:rPr>
              <a:t>];</a:t>
            </a:r>
            <a:endParaRPr lang="en-US" b="1" dirty="0">
              <a:latin typeface="Courier New" pitchFamily="49" charset="0"/>
            </a:endParaRPr>
          </a:p>
          <a:p>
            <a:pPr>
              <a:lnSpc>
                <a:spcPct val="80000"/>
              </a:lnSpc>
              <a:buFont typeface="Wingdings" pitchFamily="2" charset="2"/>
              <a:buNone/>
            </a:pPr>
            <a:r>
              <a:rPr lang="en-US" b="1" dirty="0" smtClean="0">
                <a:latin typeface="Courier New" pitchFamily="49" charset="0"/>
              </a:rPr>
              <a:t>}</a:t>
            </a:r>
            <a:endParaRPr lang="en-US" b="1" dirty="0">
              <a:latin typeface="Courier New" pitchFamily="49" charset="0"/>
            </a:endParaRPr>
          </a:p>
        </p:txBody>
      </p:sp>
      <p:sp>
        <p:nvSpPr>
          <p:cNvPr id="661508" name="Rectangle 4"/>
          <p:cNvSpPr>
            <a:spLocks noChangeArrowheads="1"/>
          </p:cNvSpPr>
          <p:nvPr/>
        </p:nvSpPr>
        <p:spPr bwMode="auto">
          <a:xfrm>
            <a:off x="3048000" y="2743200"/>
            <a:ext cx="5486400" cy="3048000"/>
          </a:xfrm>
          <a:prstGeom prst="rect">
            <a:avLst/>
          </a:prstGeom>
          <a:noFill/>
          <a:ln w="9525">
            <a:noFill/>
            <a:miter lim="800000"/>
            <a:headEnd/>
            <a:tailEnd/>
          </a:ln>
          <a:effectLst/>
        </p:spPr>
        <p:txBody>
          <a:bodyPr/>
          <a:lstStyle/>
          <a:p>
            <a:pPr marL="342900" indent="-342900" algn="l">
              <a:spcBef>
                <a:spcPct val="20000"/>
              </a:spcBef>
              <a:buClr>
                <a:schemeClr val="folHlink"/>
              </a:buClr>
              <a:buSzPct val="60000"/>
              <a:buFont typeface="Wingdings" pitchFamily="2" charset="2"/>
              <a:buNone/>
            </a:pPr>
            <a:r>
              <a:rPr lang="en-US" sz="2400" b="1" dirty="0" smtClean="0">
                <a:latin typeface="Courier New" pitchFamily="49" charset="0"/>
              </a:rPr>
              <a:t>for (</a:t>
            </a:r>
            <a:r>
              <a:rPr lang="en-US" sz="2400" b="1" dirty="0" err="1" smtClean="0">
                <a:latin typeface="Courier New" pitchFamily="49" charset="0"/>
              </a:rPr>
              <a:t>i</a:t>
            </a:r>
            <a:r>
              <a:rPr lang="en-US" sz="2400" b="1" dirty="0" smtClean="0">
                <a:latin typeface="Courier New" pitchFamily="49" charset="0"/>
              </a:rPr>
              <a:t> </a:t>
            </a:r>
            <a:r>
              <a:rPr lang="en-US" sz="2400" b="1" dirty="0">
                <a:latin typeface="Courier New" pitchFamily="49" charset="0"/>
              </a:rPr>
              <a:t>= </a:t>
            </a:r>
            <a:r>
              <a:rPr lang="en-US" sz="2400" b="1" dirty="0" smtClean="0">
                <a:latin typeface="Courier New" pitchFamily="49" charset="0"/>
              </a:rPr>
              <a:t>0; </a:t>
            </a:r>
            <a:r>
              <a:rPr lang="en-US" sz="2400" b="1" dirty="0" err="1" smtClean="0">
                <a:latin typeface="Courier New" pitchFamily="49" charset="0"/>
              </a:rPr>
              <a:t>i</a:t>
            </a:r>
            <a:r>
              <a:rPr lang="en-US" sz="2400" b="1" dirty="0" smtClean="0">
                <a:latin typeface="Courier New" pitchFamily="49" charset="0"/>
              </a:rPr>
              <a:t> &lt; n; </a:t>
            </a:r>
            <a:r>
              <a:rPr lang="en-US" sz="2400" b="1" dirty="0" err="1" smtClean="0">
                <a:latin typeface="Courier New" pitchFamily="49" charset="0"/>
              </a:rPr>
              <a:t>i</a:t>
            </a:r>
            <a:r>
              <a:rPr lang="en-US" sz="2400" b="1" dirty="0" smtClean="0">
                <a:latin typeface="Courier New" pitchFamily="49" charset="0"/>
              </a:rPr>
              <a:t> += 4) {</a:t>
            </a:r>
            <a:endParaRPr lang="en-US" sz="2400" b="1" dirty="0">
              <a:latin typeface="Courier New" pitchFamily="49" charset="0"/>
            </a:endParaRPr>
          </a:p>
          <a:p>
            <a:pPr marL="342900" indent="-342900" algn="l">
              <a:lnSpc>
                <a:spcPct val="80000"/>
              </a:lnSpc>
              <a:spcBef>
                <a:spcPct val="20000"/>
              </a:spcBef>
              <a:buClr>
                <a:schemeClr val="folHlink"/>
              </a:buClr>
              <a:buSzPct val="60000"/>
              <a:buFont typeface="Wingdings" pitchFamily="2" charset="2"/>
              <a:buNone/>
            </a:pPr>
            <a:r>
              <a:rPr lang="en-US" sz="2400" b="1" dirty="0">
                <a:latin typeface="Courier New" pitchFamily="49" charset="0"/>
              </a:rPr>
              <a:t>  </a:t>
            </a:r>
            <a:r>
              <a:rPr lang="en-US" sz="2400" b="1" dirty="0" smtClean="0">
                <a:latin typeface="Courier New" pitchFamily="49" charset="0"/>
              </a:rPr>
              <a:t>a[</a:t>
            </a:r>
            <a:r>
              <a:rPr lang="en-US" sz="2400" b="1" dirty="0" err="1" smtClean="0">
                <a:latin typeface="Courier New" pitchFamily="49" charset="0"/>
              </a:rPr>
              <a:t>i</a:t>
            </a:r>
            <a:r>
              <a:rPr lang="en-US" sz="2400" b="1" dirty="0">
                <a:latin typeface="Courier New" pitchFamily="49" charset="0"/>
              </a:rPr>
              <a:t>]</a:t>
            </a:r>
            <a:r>
              <a:rPr lang="en-US" sz="2400" b="1" dirty="0" smtClean="0">
                <a:latin typeface="Courier New" pitchFamily="49" charset="0"/>
              </a:rPr>
              <a:t>   </a:t>
            </a:r>
            <a:r>
              <a:rPr lang="en-US" sz="2400" b="1" dirty="0">
                <a:latin typeface="Courier New" pitchFamily="49" charset="0"/>
              </a:rPr>
              <a:t>= </a:t>
            </a:r>
            <a:r>
              <a:rPr lang="en-US" sz="2400" b="1" dirty="0" smtClean="0">
                <a:latin typeface="Courier New" pitchFamily="49" charset="0"/>
              </a:rPr>
              <a:t>a[</a:t>
            </a:r>
            <a:r>
              <a:rPr lang="en-US" sz="2400" b="1" dirty="0" err="1" smtClean="0">
                <a:latin typeface="Courier New" pitchFamily="49" charset="0"/>
              </a:rPr>
              <a:t>i</a:t>
            </a:r>
            <a:r>
              <a:rPr lang="en-US" sz="2400" b="1" dirty="0">
                <a:latin typeface="Courier New" pitchFamily="49" charset="0"/>
              </a:rPr>
              <a:t>]</a:t>
            </a:r>
            <a:r>
              <a:rPr lang="en-US" sz="2400" b="1" dirty="0" smtClean="0">
                <a:latin typeface="Courier New" pitchFamily="49" charset="0"/>
              </a:rPr>
              <a:t>   + b[</a:t>
            </a:r>
            <a:r>
              <a:rPr lang="en-US" sz="2400" b="1" dirty="0" err="1" smtClean="0">
                <a:latin typeface="Courier New" pitchFamily="49" charset="0"/>
              </a:rPr>
              <a:t>i</a:t>
            </a:r>
            <a:r>
              <a:rPr lang="en-US" sz="2400" b="1" dirty="0" smtClean="0">
                <a:latin typeface="Courier New" pitchFamily="49" charset="0"/>
              </a:rPr>
              <a:t>];</a:t>
            </a:r>
            <a:endParaRPr lang="en-US" sz="2400" b="1" dirty="0">
              <a:latin typeface="Courier New" pitchFamily="49" charset="0"/>
            </a:endParaRPr>
          </a:p>
          <a:p>
            <a:pPr marL="342900" indent="-342900" algn="l">
              <a:lnSpc>
                <a:spcPct val="80000"/>
              </a:lnSpc>
              <a:spcBef>
                <a:spcPct val="20000"/>
              </a:spcBef>
              <a:buClr>
                <a:schemeClr val="folHlink"/>
              </a:buClr>
              <a:buSzPct val="60000"/>
              <a:buFont typeface="Wingdings" pitchFamily="2" charset="2"/>
              <a:buNone/>
            </a:pPr>
            <a:r>
              <a:rPr lang="en-US" sz="2400" b="1" dirty="0">
                <a:latin typeface="Courier New" pitchFamily="49" charset="0"/>
              </a:rPr>
              <a:t>  </a:t>
            </a:r>
            <a:r>
              <a:rPr lang="en-US" sz="2400" b="1" dirty="0" smtClean="0">
                <a:latin typeface="Courier New" pitchFamily="49" charset="0"/>
              </a:rPr>
              <a:t>a[i+1] </a:t>
            </a:r>
            <a:r>
              <a:rPr lang="en-US" sz="2400" b="1" dirty="0">
                <a:latin typeface="Courier New" pitchFamily="49" charset="0"/>
              </a:rPr>
              <a:t>= </a:t>
            </a:r>
            <a:r>
              <a:rPr lang="en-US" sz="2400" b="1" dirty="0" smtClean="0">
                <a:latin typeface="Courier New" pitchFamily="49" charset="0"/>
              </a:rPr>
              <a:t>a[i+1] + b[i+1];</a:t>
            </a:r>
            <a:endParaRPr lang="en-US" sz="2400" b="1" dirty="0">
              <a:latin typeface="Courier New" pitchFamily="49" charset="0"/>
            </a:endParaRPr>
          </a:p>
          <a:p>
            <a:pPr marL="342900" indent="-342900" algn="l">
              <a:lnSpc>
                <a:spcPct val="80000"/>
              </a:lnSpc>
              <a:spcBef>
                <a:spcPct val="20000"/>
              </a:spcBef>
              <a:buClr>
                <a:schemeClr val="folHlink"/>
              </a:buClr>
              <a:buSzPct val="60000"/>
              <a:buFont typeface="Wingdings" pitchFamily="2" charset="2"/>
              <a:buNone/>
            </a:pPr>
            <a:r>
              <a:rPr lang="en-US" sz="2400" b="1" dirty="0">
                <a:latin typeface="Courier New" pitchFamily="49" charset="0"/>
              </a:rPr>
              <a:t>  </a:t>
            </a:r>
            <a:r>
              <a:rPr lang="en-US" sz="2400" b="1" dirty="0" smtClean="0">
                <a:latin typeface="Courier New" pitchFamily="49" charset="0"/>
              </a:rPr>
              <a:t>a[i+2</a:t>
            </a:r>
            <a:r>
              <a:rPr lang="en-US" sz="2400" b="1" dirty="0">
                <a:latin typeface="Courier New" pitchFamily="49" charset="0"/>
              </a:rPr>
              <a:t>]</a:t>
            </a:r>
            <a:r>
              <a:rPr lang="en-US" sz="2400" b="1" dirty="0" smtClean="0">
                <a:latin typeface="Courier New" pitchFamily="49" charset="0"/>
              </a:rPr>
              <a:t> </a:t>
            </a:r>
            <a:r>
              <a:rPr lang="en-US" sz="2400" b="1" dirty="0">
                <a:latin typeface="Courier New" pitchFamily="49" charset="0"/>
              </a:rPr>
              <a:t>= </a:t>
            </a:r>
            <a:r>
              <a:rPr lang="en-US" sz="2400" b="1" dirty="0" smtClean="0">
                <a:latin typeface="Courier New" pitchFamily="49" charset="0"/>
              </a:rPr>
              <a:t>a[i+2] + b[i+2];</a:t>
            </a:r>
            <a:endParaRPr lang="en-US" sz="2400" b="1" dirty="0">
              <a:latin typeface="Courier New" pitchFamily="49" charset="0"/>
            </a:endParaRPr>
          </a:p>
          <a:p>
            <a:pPr marL="342900" indent="-342900" algn="l">
              <a:lnSpc>
                <a:spcPct val="80000"/>
              </a:lnSpc>
              <a:spcBef>
                <a:spcPct val="20000"/>
              </a:spcBef>
              <a:buClr>
                <a:schemeClr val="folHlink"/>
              </a:buClr>
              <a:buSzPct val="60000"/>
              <a:buFont typeface="Wingdings" pitchFamily="2" charset="2"/>
              <a:buNone/>
            </a:pPr>
            <a:r>
              <a:rPr lang="en-US" sz="2400" b="1" dirty="0">
                <a:latin typeface="Courier New" pitchFamily="49" charset="0"/>
              </a:rPr>
              <a:t>  </a:t>
            </a:r>
            <a:r>
              <a:rPr lang="en-US" sz="2400" b="1" dirty="0" smtClean="0">
                <a:latin typeface="Courier New" pitchFamily="49" charset="0"/>
              </a:rPr>
              <a:t>a[i+3</a:t>
            </a:r>
            <a:r>
              <a:rPr lang="en-US" sz="2400" b="1" dirty="0">
                <a:latin typeface="Courier New" pitchFamily="49" charset="0"/>
              </a:rPr>
              <a:t>]</a:t>
            </a:r>
            <a:r>
              <a:rPr lang="en-US" sz="2400" b="1" dirty="0" smtClean="0">
                <a:latin typeface="Courier New" pitchFamily="49" charset="0"/>
              </a:rPr>
              <a:t> </a:t>
            </a:r>
            <a:r>
              <a:rPr lang="en-US" sz="2400" b="1" dirty="0">
                <a:latin typeface="Courier New" pitchFamily="49" charset="0"/>
              </a:rPr>
              <a:t>= </a:t>
            </a:r>
            <a:r>
              <a:rPr lang="en-US" sz="2400" b="1" dirty="0" smtClean="0">
                <a:latin typeface="Courier New" pitchFamily="49" charset="0"/>
              </a:rPr>
              <a:t>a[i+3] + b[i+3];</a:t>
            </a:r>
            <a:endParaRPr lang="en-US" sz="2400" b="1" dirty="0">
              <a:latin typeface="Courier New" pitchFamily="49" charset="0"/>
            </a:endParaRPr>
          </a:p>
          <a:p>
            <a:pPr marL="342900" indent="-342900" algn="l">
              <a:lnSpc>
                <a:spcPct val="80000"/>
              </a:lnSpc>
              <a:spcBef>
                <a:spcPct val="20000"/>
              </a:spcBef>
              <a:buClr>
                <a:schemeClr val="folHlink"/>
              </a:buClr>
              <a:buSzPct val="60000"/>
              <a:buFont typeface="Wingdings" pitchFamily="2" charset="2"/>
              <a:buNone/>
            </a:pPr>
            <a:r>
              <a:rPr lang="en-US" sz="2400" b="1" dirty="0" smtClean="0">
                <a:latin typeface="Courier New" pitchFamily="49" charset="0"/>
              </a:rPr>
              <a:t>}</a:t>
            </a:r>
            <a:endParaRPr lang="en-US" sz="2400" b="1" dirty="0">
              <a:latin typeface="Courier New" pitchFamily="49" charset="0"/>
            </a:endParaRPr>
          </a:p>
        </p:txBody>
      </p:sp>
      <p:sp>
        <p:nvSpPr>
          <p:cNvPr id="661509" name="Text Box 5"/>
          <p:cNvSpPr txBox="1">
            <a:spLocks noChangeArrowheads="1"/>
          </p:cNvSpPr>
          <p:nvPr/>
        </p:nvSpPr>
        <p:spPr bwMode="auto">
          <a:xfrm>
            <a:off x="1736725" y="1687513"/>
            <a:ext cx="1189038" cy="519112"/>
          </a:xfrm>
          <a:prstGeom prst="rect">
            <a:avLst/>
          </a:prstGeom>
          <a:noFill/>
          <a:ln w="9525">
            <a:noFill/>
            <a:miter lim="800000"/>
            <a:headEnd/>
            <a:tailEnd/>
          </a:ln>
          <a:effectLst/>
        </p:spPr>
        <p:txBody>
          <a:bodyPr wrap="none">
            <a:spAutoFit/>
          </a:bodyPr>
          <a:lstStyle/>
          <a:p>
            <a:pPr algn="l"/>
            <a:r>
              <a:rPr lang="en-US" sz="2800" b="1" u="sng">
                <a:solidFill>
                  <a:schemeClr val="hlink"/>
                </a:solidFill>
              </a:rPr>
              <a:t>Before</a:t>
            </a:r>
          </a:p>
        </p:txBody>
      </p:sp>
      <p:sp>
        <p:nvSpPr>
          <p:cNvPr id="661510" name="Text Box 6"/>
          <p:cNvSpPr txBox="1">
            <a:spLocks noChangeArrowheads="1"/>
          </p:cNvSpPr>
          <p:nvPr/>
        </p:nvSpPr>
        <p:spPr bwMode="auto">
          <a:xfrm>
            <a:off x="1905000" y="3857625"/>
            <a:ext cx="993775" cy="519113"/>
          </a:xfrm>
          <a:prstGeom prst="rect">
            <a:avLst/>
          </a:prstGeom>
          <a:noFill/>
          <a:ln w="9525">
            <a:noFill/>
            <a:miter lim="800000"/>
            <a:headEnd/>
            <a:tailEnd/>
          </a:ln>
          <a:effectLst/>
        </p:spPr>
        <p:txBody>
          <a:bodyPr wrap="none">
            <a:spAutoFit/>
          </a:bodyPr>
          <a:lstStyle/>
          <a:p>
            <a:pPr algn="l"/>
            <a:r>
              <a:rPr lang="en-US" sz="2800" b="1" u="sng">
                <a:solidFill>
                  <a:schemeClr val="folHlink"/>
                </a:solidFill>
              </a:rPr>
              <a:t>After</a:t>
            </a:r>
          </a:p>
        </p:txBody>
      </p:sp>
      <p:sp>
        <p:nvSpPr>
          <p:cNvPr id="661511" name="Text Box 7"/>
          <p:cNvSpPr txBox="1">
            <a:spLocks noChangeArrowheads="1"/>
          </p:cNvSpPr>
          <p:nvPr/>
        </p:nvSpPr>
        <p:spPr bwMode="auto">
          <a:xfrm>
            <a:off x="1879955" y="5410200"/>
            <a:ext cx="5179303" cy="461665"/>
          </a:xfrm>
          <a:prstGeom prst="rect">
            <a:avLst/>
          </a:prstGeom>
          <a:noFill/>
          <a:ln w="9525">
            <a:noFill/>
            <a:miter lim="800000"/>
            <a:headEnd/>
            <a:tailEnd/>
          </a:ln>
          <a:effectLst/>
        </p:spPr>
        <p:txBody>
          <a:bodyPr wrap="none">
            <a:spAutoFit/>
          </a:bodyPr>
          <a:lstStyle/>
          <a:p>
            <a:r>
              <a:rPr lang="en-US" sz="2400" dirty="0"/>
              <a:t>You generally </a:t>
            </a:r>
            <a:r>
              <a:rPr lang="en-US" sz="2400" b="1" u="sng" dirty="0">
                <a:solidFill>
                  <a:schemeClr val="hlink"/>
                </a:solidFill>
              </a:rPr>
              <a:t>shouldn’t</a:t>
            </a:r>
            <a:r>
              <a:rPr lang="en-US" sz="2400" dirty="0"/>
              <a:t> unroll by hand.</a:t>
            </a:r>
          </a:p>
        </p:txBody>
      </p:sp>
      <p:sp>
        <p:nvSpPr>
          <p:cNvPr id="661512" name="Line 8"/>
          <p:cNvSpPr>
            <a:spLocks noChangeShapeType="1"/>
          </p:cNvSpPr>
          <p:nvPr/>
        </p:nvSpPr>
        <p:spPr bwMode="auto">
          <a:xfrm>
            <a:off x="1524000" y="2752725"/>
            <a:ext cx="6858000" cy="0"/>
          </a:xfrm>
          <a:prstGeom prst="line">
            <a:avLst/>
          </a:prstGeom>
          <a:noFill/>
          <a:ln w="9525">
            <a:solidFill>
              <a:schemeClr val="tx1"/>
            </a:solidFill>
            <a:miter lim="800000"/>
            <a:headEnd/>
            <a:tailEnd/>
          </a:ln>
          <a:effectLst/>
        </p:spPr>
        <p:txBody>
          <a:bodyPr wrap="none"/>
          <a:lstStyle/>
          <a:p>
            <a:endParaRPr lang="en-US"/>
          </a:p>
        </p:txBody>
      </p:sp>
    </p:spTree>
    <p:custDataLst>
      <p:tags r:id="rId1"/>
    </p:custDataLst>
    <p:extLst>
      <p:ext uri="{BB962C8B-B14F-4D97-AF65-F5344CB8AC3E}">
        <p14:creationId xmlns:p14="http://schemas.microsoft.com/office/powerpoint/2010/main" val="3566356731"/>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a:t>
            </a:r>
            <a:r>
              <a:rPr lang="en-US" dirty="0" smtClean="0"/>
              <a:t>English: Compilers</a:t>
            </a:r>
            <a:endParaRPr lang="en-US" dirty="0"/>
          </a:p>
          <a:p>
            <a:r>
              <a:rPr lang="en-US" dirty="0" smtClean="0"/>
              <a:t>Tue </a:t>
            </a:r>
            <a:r>
              <a:rPr lang="en-US" dirty="0" smtClean="0"/>
              <a:t>Feb 12 2013</a:t>
            </a:r>
            <a:endParaRPr lang="en-US" dirty="0"/>
          </a:p>
        </p:txBody>
      </p:sp>
      <p:sp>
        <p:nvSpPr>
          <p:cNvPr id="5" name="Slide Number Placeholder 4"/>
          <p:cNvSpPr>
            <a:spLocks noGrp="1"/>
          </p:cNvSpPr>
          <p:nvPr>
            <p:ph type="sldNum" sz="quarter" idx="11"/>
          </p:nvPr>
        </p:nvSpPr>
        <p:spPr/>
        <p:txBody>
          <a:bodyPr/>
          <a:lstStyle/>
          <a:p>
            <a:fld id="{C375E529-30B7-4699-90A4-F19FFC8B3D42}" type="slidenum">
              <a:rPr lang="en-US"/>
              <a:pPr/>
              <a:t>73</a:t>
            </a:fld>
            <a:endParaRPr lang="en-US"/>
          </a:p>
        </p:txBody>
      </p:sp>
      <p:sp>
        <p:nvSpPr>
          <p:cNvPr id="662530" name="Rectangle 2"/>
          <p:cNvSpPr>
            <a:spLocks noGrp="1" noChangeArrowheads="1"/>
          </p:cNvSpPr>
          <p:nvPr>
            <p:ph type="title"/>
          </p:nvPr>
        </p:nvSpPr>
        <p:spPr/>
        <p:txBody>
          <a:bodyPr/>
          <a:lstStyle/>
          <a:p>
            <a:r>
              <a:rPr lang="en-US"/>
              <a:t>Why Do Compilers Unroll?</a:t>
            </a:r>
          </a:p>
        </p:txBody>
      </p:sp>
      <p:sp>
        <p:nvSpPr>
          <p:cNvPr id="662531" name="Rectangle 3"/>
          <p:cNvSpPr>
            <a:spLocks noGrp="1" noChangeArrowheads="1"/>
          </p:cNvSpPr>
          <p:nvPr>
            <p:ph type="body" idx="1"/>
          </p:nvPr>
        </p:nvSpPr>
        <p:spPr>
          <a:xfrm>
            <a:off x="685800" y="1219200"/>
            <a:ext cx="7772400" cy="5105400"/>
          </a:xfrm>
        </p:spPr>
        <p:txBody>
          <a:bodyPr/>
          <a:lstStyle/>
          <a:p>
            <a:pPr>
              <a:lnSpc>
                <a:spcPct val="90000"/>
              </a:lnSpc>
              <a:buFont typeface="Wingdings" pitchFamily="2" charset="2"/>
              <a:buNone/>
            </a:pPr>
            <a:r>
              <a:rPr lang="en-US"/>
              <a:t>We saw last time that a loop with a lot of operations gets better performance (up to some point), especially if there are lots of arithmetic operations but few main memory loads and stores.</a:t>
            </a:r>
          </a:p>
          <a:p>
            <a:pPr>
              <a:lnSpc>
                <a:spcPct val="90000"/>
              </a:lnSpc>
              <a:buFont typeface="Wingdings" pitchFamily="2" charset="2"/>
              <a:buNone/>
            </a:pPr>
            <a:r>
              <a:rPr lang="en-US"/>
              <a:t>Unrolling creates multiple operations that typically load from the same, or adjacent, cache lines.</a:t>
            </a:r>
          </a:p>
          <a:p>
            <a:pPr>
              <a:lnSpc>
                <a:spcPct val="90000"/>
              </a:lnSpc>
              <a:buFont typeface="Wingdings" pitchFamily="2" charset="2"/>
              <a:buNone/>
            </a:pPr>
            <a:r>
              <a:rPr lang="en-US"/>
              <a:t>So, an unrolled loop has more operations without increasing the memory accesses by much.</a:t>
            </a:r>
          </a:p>
          <a:p>
            <a:pPr>
              <a:lnSpc>
                <a:spcPct val="90000"/>
              </a:lnSpc>
              <a:buFont typeface="Wingdings" pitchFamily="2" charset="2"/>
              <a:buNone/>
            </a:pPr>
            <a:r>
              <a:rPr lang="en-US"/>
              <a:t>Also, unrolling decreases the number of comparisons on the loop counter variable, and the number of branches to the top of the loop.</a:t>
            </a:r>
          </a:p>
        </p:txBody>
      </p:sp>
    </p:spTree>
    <p:custDataLst>
      <p:tags r:id="rId1"/>
    </p:custDataLst>
    <p:extLst>
      <p:ext uri="{BB962C8B-B14F-4D97-AF65-F5344CB8AC3E}">
        <p14:creationId xmlns:p14="http://schemas.microsoft.com/office/powerpoint/2010/main" val="236174692"/>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3"/>
          <p:cNvSpPr>
            <a:spLocks noGrp="1"/>
          </p:cNvSpPr>
          <p:nvPr>
            <p:ph type="ftr" sz="quarter" idx="10"/>
          </p:nvPr>
        </p:nvSpPr>
        <p:spPr/>
        <p:txBody>
          <a:bodyPr/>
          <a:lstStyle/>
          <a:p>
            <a:r>
              <a:rPr lang="en-US" dirty="0" smtClean="0"/>
              <a:t>Supercomputing in Plain </a:t>
            </a:r>
            <a:r>
              <a:rPr lang="en-US" dirty="0" smtClean="0"/>
              <a:t>English: Compilers</a:t>
            </a:r>
            <a:endParaRPr lang="en-US" dirty="0"/>
          </a:p>
          <a:p>
            <a:r>
              <a:rPr lang="en-US" dirty="0" smtClean="0"/>
              <a:t>Tue </a:t>
            </a:r>
            <a:r>
              <a:rPr lang="en-US" dirty="0" smtClean="0"/>
              <a:t>Feb 12 2013</a:t>
            </a:r>
            <a:endParaRPr lang="en-US" dirty="0"/>
          </a:p>
        </p:txBody>
      </p:sp>
      <p:sp>
        <p:nvSpPr>
          <p:cNvPr id="8" name="Slide Number Placeholder 4"/>
          <p:cNvSpPr>
            <a:spLocks noGrp="1"/>
          </p:cNvSpPr>
          <p:nvPr>
            <p:ph type="sldNum" sz="quarter" idx="11"/>
          </p:nvPr>
        </p:nvSpPr>
        <p:spPr/>
        <p:txBody>
          <a:bodyPr/>
          <a:lstStyle/>
          <a:p>
            <a:fld id="{0CD2DA52-4E04-4A35-99A4-053A0DC7CEEE}" type="slidenum">
              <a:rPr lang="en-US"/>
              <a:pPr/>
              <a:t>74</a:t>
            </a:fld>
            <a:endParaRPr lang="en-US"/>
          </a:p>
        </p:txBody>
      </p:sp>
      <p:sp>
        <p:nvSpPr>
          <p:cNvPr id="663554" name="Rectangle 2"/>
          <p:cNvSpPr>
            <a:spLocks noGrp="1" noChangeArrowheads="1"/>
          </p:cNvSpPr>
          <p:nvPr>
            <p:ph type="title"/>
          </p:nvPr>
        </p:nvSpPr>
        <p:spPr/>
        <p:txBody>
          <a:bodyPr/>
          <a:lstStyle/>
          <a:p>
            <a:r>
              <a:rPr lang="en-US" dirty="0"/>
              <a:t>Loop </a:t>
            </a:r>
            <a:r>
              <a:rPr lang="en-US" dirty="0" smtClean="0"/>
              <a:t>Fusion (F90)</a:t>
            </a:r>
            <a:endParaRPr lang="en-US" dirty="0"/>
          </a:p>
        </p:txBody>
      </p:sp>
      <p:sp>
        <p:nvSpPr>
          <p:cNvPr id="663555" name="Rectangle 3"/>
          <p:cNvSpPr>
            <a:spLocks noGrp="1" noChangeArrowheads="1"/>
          </p:cNvSpPr>
          <p:nvPr>
            <p:ph type="body" idx="1"/>
          </p:nvPr>
        </p:nvSpPr>
        <p:spPr/>
        <p:txBody>
          <a:bodyPr/>
          <a:lstStyle/>
          <a:p>
            <a:pPr>
              <a:buFont typeface="Wingdings" pitchFamily="2" charset="2"/>
              <a:buNone/>
            </a:pPr>
            <a:r>
              <a:rPr lang="en-US" sz="1800" b="1">
                <a:latin typeface="Courier New" pitchFamily="49" charset="0"/>
              </a:rPr>
              <a:t>DO i = 1, n</a:t>
            </a:r>
          </a:p>
          <a:p>
            <a:pPr>
              <a:lnSpc>
                <a:spcPct val="60000"/>
              </a:lnSpc>
              <a:buFont typeface="Wingdings" pitchFamily="2" charset="2"/>
              <a:buNone/>
            </a:pPr>
            <a:r>
              <a:rPr lang="en-US" sz="1800" b="1">
                <a:solidFill>
                  <a:srgbClr val="000099"/>
                </a:solidFill>
                <a:latin typeface="Courier New" pitchFamily="49" charset="0"/>
              </a:rPr>
              <a:t>  </a:t>
            </a:r>
            <a:r>
              <a:rPr lang="en-US" sz="1800" b="1">
                <a:solidFill>
                  <a:schemeClr val="hlink"/>
                </a:solidFill>
                <a:latin typeface="Courier New" pitchFamily="49" charset="0"/>
              </a:rPr>
              <a:t>a(i)</a:t>
            </a:r>
            <a:r>
              <a:rPr lang="en-US" sz="1800" b="1">
                <a:solidFill>
                  <a:srgbClr val="000099"/>
                </a:solidFill>
                <a:latin typeface="Courier New" pitchFamily="49" charset="0"/>
              </a:rPr>
              <a:t> </a:t>
            </a:r>
            <a:r>
              <a:rPr lang="en-US" sz="1800" b="1">
                <a:latin typeface="Courier New" pitchFamily="49" charset="0"/>
              </a:rPr>
              <a:t>= b(i) + 1</a:t>
            </a:r>
          </a:p>
          <a:p>
            <a:pPr>
              <a:lnSpc>
                <a:spcPct val="60000"/>
              </a:lnSpc>
              <a:buFont typeface="Wingdings" pitchFamily="2" charset="2"/>
              <a:buNone/>
            </a:pPr>
            <a:r>
              <a:rPr lang="en-US" sz="1800" b="1">
                <a:latin typeface="Courier New" pitchFamily="49" charset="0"/>
              </a:rPr>
              <a:t>END DO</a:t>
            </a:r>
          </a:p>
          <a:p>
            <a:pPr>
              <a:lnSpc>
                <a:spcPct val="80000"/>
              </a:lnSpc>
              <a:buFont typeface="Wingdings" pitchFamily="2" charset="2"/>
              <a:buNone/>
            </a:pPr>
            <a:r>
              <a:rPr lang="en-US" sz="1800" b="1">
                <a:latin typeface="Courier New" pitchFamily="49" charset="0"/>
              </a:rPr>
              <a:t>DO i = 1, n</a:t>
            </a:r>
          </a:p>
          <a:p>
            <a:pPr>
              <a:lnSpc>
                <a:spcPct val="60000"/>
              </a:lnSpc>
              <a:buFont typeface="Wingdings" pitchFamily="2" charset="2"/>
              <a:buNone/>
            </a:pPr>
            <a:r>
              <a:rPr lang="en-US" sz="1800" b="1">
                <a:solidFill>
                  <a:srgbClr val="000099"/>
                </a:solidFill>
                <a:latin typeface="Courier New" pitchFamily="49" charset="0"/>
              </a:rPr>
              <a:t>  </a:t>
            </a:r>
            <a:r>
              <a:rPr lang="en-US" sz="1800" b="1">
                <a:solidFill>
                  <a:schemeClr val="hlink"/>
                </a:solidFill>
                <a:latin typeface="Courier New" pitchFamily="49" charset="0"/>
              </a:rPr>
              <a:t>c(i)</a:t>
            </a:r>
            <a:r>
              <a:rPr lang="en-US" sz="1800" b="1">
                <a:solidFill>
                  <a:srgbClr val="000099"/>
                </a:solidFill>
                <a:latin typeface="Courier New" pitchFamily="49" charset="0"/>
              </a:rPr>
              <a:t> = </a:t>
            </a:r>
            <a:r>
              <a:rPr lang="en-US" sz="1800" b="1">
                <a:solidFill>
                  <a:schemeClr val="hlink"/>
                </a:solidFill>
                <a:latin typeface="Courier New" pitchFamily="49" charset="0"/>
              </a:rPr>
              <a:t>a(i)</a:t>
            </a:r>
            <a:r>
              <a:rPr lang="en-US" sz="1800" b="1">
                <a:solidFill>
                  <a:srgbClr val="000099"/>
                </a:solidFill>
                <a:latin typeface="Courier New" pitchFamily="49" charset="0"/>
              </a:rPr>
              <a:t> </a:t>
            </a:r>
            <a:r>
              <a:rPr lang="en-US" sz="1800" b="1">
                <a:latin typeface="Courier New" pitchFamily="49" charset="0"/>
              </a:rPr>
              <a:t>/ 2</a:t>
            </a:r>
          </a:p>
          <a:p>
            <a:pPr>
              <a:lnSpc>
                <a:spcPct val="60000"/>
              </a:lnSpc>
              <a:buFont typeface="Wingdings" pitchFamily="2" charset="2"/>
              <a:buNone/>
            </a:pPr>
            <a:r>
              <a:rPr lang="en-US" sz="1800" b="1">
                <a:latin typeface="Courier New" pitchFamily="49" charset="0"/>
              </a:rPr>
              <a:t>END DO</a:t>
            </a:r>
          </a:p>
          <a:p>
            <a:pPr>
              <a:lnSpc>
                <a:spcPct val="80000"/>
              </a:lnSpc>
              <a:buFont typeface="Wingdings" pitchFamily="2" charset="2"/>
              <a:buNone/>
            </a:pPr>
            <a:r>
              <a:rPr lang="en-US" sz="1800" b="1">
                <a:latin typeface="Courier New" pitchFamily="49" charset="0"/>
              </a:rPr>
              <a:t>DO i = 1, n</a:t>
            </a:r>
          </a:p>
          <a:p>
            <a:pPr>
              <a:lnSpc>
                <a:spcPct val="60000"/>
              </a:lnSpc>
              <a:buFont typeface="Wingdings" pitchFamily="2" charset="2"/>
              <a:buNone/>
            </a:pPr>
            <a:r>
              <a:rPr lang="en-US" sz="1800" b="1">
                <a:latin typeface="Courier New" pitchFamily="49" charset="0"/>
              </a:rPr>
              <a:t>  d(i) = 1 /</a:t>
            </a:r>
            <a:r>
              <a:rPr lang="en-US" sz="1800" b="1">
                <a:solidFill>
                  <a:srgbClr val="000099"/>
                </a:solidFill>
                <a:latin typeface="Courier New" pitchFamily="49" charset="0"/>
              </a:rPr>
              <a:t> </a:t>
            </a:r>
            <a:r>
              <a:rPr lang="en-US" sz="1800" b="1">
                <a:solidFill>
                  <a:schemeClr val="hlink"/>
                </a:solidFill>
                <a:latin typeface="Courier New" pitchFamily="49" charset="0"/>
              </a:rPr>
              <a:t>c(i)</a:t>
            </a:r>
          </a:p>
          <a:p>
            <a:pPr>
              <a:lnSpc>
                <a:spcPct val="60000"/>
              </a:lnSpc>
              <a:buFont typeface="Wingdings" pitchFamily="2" charset="2"/>
              <a:buNone/>
            </a:pPr>
            <a:r>
              <a:rPr lang="en-US" sz="1800" b="1">
                <a:latin typeface="Courier New" pitchFamily="49" charset="0"/>
              </a:rPr>
              <a:t>END DO</a:t>
            </a:r>
          </a:p>
          <a:p>
            <a:pPr>
              <a:lnSpc>
                <a:spcPct val="40000"/>
              </a:lnSpc>
              <a:buFont typeface="Wingdings" pitchFamily="2" charset="2"/>
              <a:buNone/>
            </a:pPr>
            <a:endParaRPr lang="en-US" sz="1800" b="1">
              <a:latin typeface="Courier New" pitchFamily="49" charset="0"/>
            </a:endParaRPr>
          </a:p>
          <a:p>
            <a:pPr>
              <a:buFont typeface="Wingdings" pitchFamily="2" charset="2"/>
              <a:buNone/>
            </a:pPr>
            <a:r>
              <a:rPr lang="en-US" sz="1800" b="1">
                <a:latin typeface="Courier New" pitchFamily="49" charset="0"/>
              </a:rPr>
              <a:t>DO i = 1, n</a:t>
            </a:r>
          </a:p>
          <a:p>
            <a:pPr>
              <a:lnSpc>
                <a:spcPct val="50000"/>
              </a:lnSpc>
              <a:buFont typeface="Wingdings" pitchFamily="2" charset="2"/>
              <a:buNone/>
            </a:pPr>
            <a:r>
              <a:rPr lang="en-US" sz="1800" b="1">
                <a:solidFill>
                  <a:srgbClr val="000099"/>
                </a:solidFill>
                <a:latin typeface="Courier New" pitchFamily="49" charset="0"/>
              </a:rPr>
              <a:t>  </a:t>
            </a:r>
            <a:r>
              <a:rPr lang="en-US" sz="1800" b="1">
                <a:solidFill>
                  <a:schemeClr val="folHlink"/>
                </a:solidFill>
                <a:latin typeface="Courier New" pitchFamily="49" charset="0"/>
              </a:rPr>
              <a:t>a(i)</a:t>
            </a:r>
            <a:r>
              <a:rPr lang="en-US" sz="1800" b="1">
                <a:solidFill>
                  <a:srgbClr val="000099"/>
                </a:solidFill>
                <a:latin typeface="Courier New" pitchFamily="49" charset="0"/>
              </a:rPr>
              <a:t> </a:t>
            </a:r>
            <a:r>
              <a:rPr lang="en-US" sz="1800" b="1">
                <a:latin typeface="Courier New" pitchFamily="49" charset="0"/>
              </a:rPr>
              <a:t>= b(i) + 1</a:t>
            </a:r>
          </a:p>
          <a:p>
            <a:pPr>
              <a:lnSpc>
                <a:spcPct val="60000"/>
              </a:lnSpc>
              <a:buFont typeface="Wingdings" pitchFamily="2" charset="2"/>
              <a:buNone/>
            </a:pPr>
            <a:r>
              <a:rPr lang="en-US" sz="1800" b="1">
                <a:solidFill>
                  <a:srgbClr val="000099"/>
                </a:solidFill>
                <a:latin typeface="Courier New" pitchFamily="49" charset="0"/>
              </a:rPr>
              <a:t>  </a:t>
            </a:r>
            <a:r>
              <a:rPr lang="en-US" sz="1800" b="1">
                <a:solidFill>
                  <a:schemeClr val="folHlink"/>
                </a:solidFill>
                <a:latin typeface="Courier New" pitchFamily="49" charset="0"/>
              </a:rPr>
              <a:t>c(i)</a:t>
            </a:r>
            <a:r>
              <a:rPr lang="en-US" sz="1800" b="1">
                <a:solidFill>
                  <a:srgbClr val="000099"/>
                </a:solidFill>
                <a:latin typeface="Courier New" pitchFamily="49" charset="0"/>
              </a:rPr>
              <a:t> = </a:t>
            </a:r>
            <a:r>
              <a:rPr lang="en-US" sz="1800" b="1">
                <a:solidFill>
                  <a:schemeClr val="folHlink"/>
                </a:solidFill>
                <a:latin typeface="Courier New" pitchFamily="49" charset="0"/>
              </a:rPr>
              <a:t>a(i)</a:t>
            </a:r>
            <a:r>
              <a:rPr lang="en-US" sz="1800" b="1">
                <a:solidFill>
                  <a:srgbClr val="000099"/>
                </a:solidFill>
                <a:latin typeface="Courier New" pitchFamily="49" charset="0"/>
              </a:rPr>
              <a:t> </a:t>
            </a:r>
            <a:r>
              <a:rPr lang="en-US" sz="1800" b="1">
                <a:latin typeface="Courier New" pitchFamily="49" charset="0"/>
              </a:rPr>
              <a:t>/ 2</a:t>
            </a:r>
          </a:p>
          <a:p>
            <a:pPr>
              <a:lnSpc>
                <a:spcPct val="60000"/>
              </a:lnSpc>
              <a:buFont typeface="Wingdings" pitchFamily="2" charset="2"/>
              <a:buNone/>
            </a:pPr>
            <a:r>
              <a:rPr lang="en-US" sz="1800" b="1">
                <a:solidFill>
                  <a:srgbClr val="000099"/>
                </a:solidFill>
                <a:latin typeface="Courier New" pitchFamily="49" charset="0"/>
              </a:rPr>
              <a:t>  </a:t>
            </a:r>
            <a:r>
              <a:rPr lang="en-US" sz="1800" b="1">
                <a:latin typeface="Courier New" pitchFamily="49" charset="0"/>
              </a:rPr>
              <a:t>d(i) = 1 /</a:t>
            </a:r>
            <a:r>
              <a:rPr lang="en-US" sz="1800" b="1">
                <a:solidFill>
                  <a:srgbClr val="000099"/>
                </a:solidFill>
                <a:latin typeface="Courier New" pitchFamily="49" charset="0"/>
              </a:rPr>
              <a:t> </a:t>
            </a:r>
            <a:r>
              <a:rPr lang="en-US" sz="1800" b="1">
                <a:solidFill>
                  <a:schemeClr val="folHlink"/>
                </a:solidFill>
                <a:latin typeface="Courier New" pitchFamily="49" charset="0"/>
              </a:rPr>
              <a:t>c(i)</a:t>
            </a:r>
          </a:p>
          <a:p>
            <a:pPr>
              <a:lnSpc>
                <a:spcPct val="60000"/>
              </a:lnSpc>
              <a:buFont typeface="Wingdings" pitchFamily="2" charset="2"/>
              <a:buNone/>
            </a:pPr>
            <a:r>
              <a:rPr lang="en-US" sz="1800" b="1">
                <a:latin typeface="Courier New" pitchFamily="49" charset="0"/>
              </a:rPr>
              <a:t>END DO</a:t>
            </a:r>
          </a:p>
          <a:p>
            <a:pPr>
              <a:lnSpc>
                <a:spcPct val="60000"/>
              </a:lnSpc>
              <a:buFont typeface="Wingdings" pitchFamily="2" charset="2"/>
              <a:buNone/>
            </a:pPr>
            <a:endParaRPr lang="en-US" sz="1800" b="1">
              <a:latin typeface="Courier New" pitchFamily="49" charset="0"/>
            </a:endParaRPr>
          </a:p>
          <a:p>
            <a:pPr>
              <a:lnSpc>
                <a:spcPct val="80000"/>
              </a:lnSpc>
              <a:buFont typeface="Wingdings" pitchFamily="2" charset="2"/>
              <a:buNone/>
            </a:pPr>
            <a:r>
              <a:rPr lang="en-US"/>
              <a:t>As with unrolling, this has fewer branches. It also has fewer total memory references.</a:t>
            </a:r>
          </a:p>
        </p:txBody>
      </p:sp>
      <p:sp>
        <p:nvSpPr>
          <p:cNvPr id="663556" name="Text Box 4"/>
          <p:cNvSpPr txBox="1">
            <a:spLocks noChangeArrowheads="1"/>
          </p:cNvSpPr>
          <p:nvPr/>
        </p:nvSpPr>
        <p:spPr bwMode="auto">
          <a:xfrm>
            <a:off x="4419600" y="2514600"/>
            <a:ext cx="1189038" cy="519113"/>
          </a:xfrm>
          <a:prstGeom prst="rect">
            <a:avLst/>
          </a:prstGeom>
          <a:noFill/>
          <a:ln w="9525">
            <a:noFill/>
            <a:miter lim="800000"/>
            <a:headEnd/>
            <a:tailEnd/>
          </a:ln>
          <a:effectLst/>
        </p:spPr>
        <p:txBody>
          <a:bodyPr wrap="none">
            <a:spAutoFit/>
          </a:bodyPr>
          <a:lstStyle/>
          <a:p>
            <a:pPr algn="l"/>
            <a:r>
              <a:rPr lang="en-US" sz="2800" b="1" u="sng">
                <a:solidFill>
                  <a:schemeClr val="hlink"/>
                </a:solidFill>
              </a:rPr>
              <a:t>Before</a:t>
            </a:r>
          </a:p>
        </p:txBody>
      </p:sp>
      <p:sp>
        <p:nvSpPr>
          <p:cNvPr id="663557" name="Text Box 5"/>
          <p:cNvSpPr txBox="1">
            <a:spLocks noChangeArrowheads="1"/>
          </p:cNvSpPr>
          <p:nvPr/>
        </p:nvSpPr>
        <p:spPr bwMode="auto">
          <a:xfrm>
            <a:off x="4495800" y="4191000"/>
            <a:ext cx="993775" cy="519113"/>
          </a:xfrm>
          <a:prstGeom prst="rect">
            <a:avLst/>
          </a:prstGeom>
          <a:noFill/>
          <a:ln w="9525">
            <a:noFill/>
            <a:miter lim="800000"/>
            <a:headEnd/>
            <a:tailEnd/>
          </a:ln>
          <a:effectLst/>
        </p:spPr>
        <p:txBody>
          <a:bodyPr wrap="none">
            <a:spAutoFit/>
          </a:bodyPr>
          <a:lstStyle/>
          <a:p>
            <a:pPr algn="l"/>
            <a:r>
              <a:rPr lang="en-US" sz="2800" b="1" u="sng">
                <a:solidFill>
                  <a:schemeClr val="folHlink"/>
                </a:solidFill>
              </a:rPr>
              <a:t>After</a:t>
            </a:r>
          </a:p>
        </p:txBody>
      </p:sp>
      <p:sp>
        <p:nvSpPr>
          <p:cNvPr id="663558" name="Line 6"/>
          <p:cNvSpPr>
            <a:spLocks noChangeShapeType="1"/>
          </p:cNvSpPr>
          <p:nvPr/>
        </p:nvSpPr>
        <p:spPr bwMode="auto">
          <a:xfrm>
            <a:off x="457200" y="3733800"/>
            <a:ext cx="6858000" cy="0"/>
          </a:xfrm>
          <a:prstGeom prst="line">
            <a:avLst/>
          </a:prstGeom>
          <a:noFill/>
          <a:ln w="9525">
            <a:solidFill>
              <a:schemeClr val="tx1"/>
            </a:solidFill>
            <a:miter lim="800000"/>
            <a:headEnd/>
            <a:tailEnd/>
          </a:ln>
          <a:effectLst/>
        </p:spPr>
        <p:txBody>
          <a:bodyPr wrap="none"/>
          <a:lstStyle/>
          <a:p>
            <a:endParaRPr lang="en-US"/>
          </a:p>
        </p:txBody>
      </p:sp>
    </p:spTree>
    <p:custDataLst>
      <p:tags r:id="rId1"/>
    </p:custDataLst>
    <p:extLst>
      <p:ext uri="{BB962C8B-B14F-4D97-AF65-F5344CB8AC3E}">
        <p14:creationId xmlns:p14="http://schemas.microsoft.com/office/powerpoint/2010/main" val="2902664765"/>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3"/>
          <p:cNvSpPr>
            <a:spLocks noGrp="1"/>
          </p:cNvSpPr>
          <p:nvPr>
            <p:ph type="ftr" sz="quarter" idx="10"/>
          </p:nvPr>
        </p:nvSpPr>
        <p:spPr/>
        <p:txBody>
          <a:bodyPr/>
          <a:lstStyle/>
          <a:p>
            <a:r>
              <a:rPr lang="en-US" dirty="0" smtClean="0"/>
              <a:t>Supercomputing in Plain </a:t>
            </a:r>
            <a:r>
              <a:rPr lang="en-US" dirty="0" smtClean="0"/>
              <a:t>English: Compilers</a:t>
            </a:r>
            <a:endParaRPr lang="en-US" dirty="0"/>
          </a:p>
          <a:p>
            <a:r>
              <a:rPr lang="en-US" dirty="0" smtClean="0"/>
              <a:t>Tue </a:t>
            </a:r>
            <a:r>
              <a:rPr lang="en-US" dirty="0" smtClean="0"/>
              <a:t>Feb 12 2013</a:t>
            </a:r>
            <a:endParaRPr lang="en-US" dirty="0"/>
          </a:p>
        </p:txBody>
      </p:sp>
      <p:sp>
        <p:nvSpPr>
          <p:cNvPr id="8" name="Slide Number Placeholder 4"/>
          <p:cNvSpPr>
            <a:spLocks noGrp="1"/>
          </p:cNvSpPr>
          <p:nvPr>
            <p:ph type="sldNum" sz="quarter" idx="11"/>
          </p:nvPr>
        </p:nvSpPr>
        <p:spPr/>
        <p:txBody>
          <a:bodyPr/>
          <a:lstStyle/>
          <a:p>
            <a:fld id="{0CD2DA52-4E04-4A35-99A4-053A0DC7CEEE}" type="slidenum">
              <a:rPr lang="en-US"/>
              <a:pPr/>
              <a:t>75</a:t>
            </a:fld>
            <a:endParaRPr lang="en-US"/>
          </a:p>
        </p:txBody>
      </p:sp>
      <p:sp>
        <p:nvSpPr>
          <p:cNvPr id="663554" name="Rectangle 2"/>
          <p:cNvSpPr>
            <a:spLocks noGrp="1" noChangeArrowheads="1"/>
          </p:cNvSpPr>
          <p:nvPr>
            <p:ph type="title"/>
          </p:nvPr>
        </p:nvSpPr>
        <p:spPr/>
        <p:txBody>
          <a:bodyPr/>
          <a:lstStyle/>
          <a:p>
            <a:r>
              <a:rPr lang="en-US" dirty="0"/>
              <a:t>Loop </a:t>
            </a:r>
            <a:r>
              <a:rPr lang="en-US" dirty="0" smtClean="0"/>
              <a:t>Fusion (C)</a:t>
            </a:r>
            <a:endParaRPr lang="en-US" dirty="0"/>
          </a:p>
        </p:txBody>
      </p:sp>
      <p:sp>
        <p:nvSpPr>
          <p:cNvPr id="663555" name="Rectangle 3"/>
          <p:cNvSpPr>
            <a:spLocks noGrp="1" noChangeArrowheads="1"/>
          </p:cNvSpPr>
          <p:nvPr>
            <p:ph type="body" idx="1"/>
          </p:nvPr>
        </p:nvSpPr>
        <p:spPr/>
        <p:txBody>
          <a:bodyPr/>
          <a:lstStyle/>
          <a:p>
            <a:pPr>
              <a:buFont typeface="Wingdings" pitchFamily="2" charset="2"/>
              <a:buNone/>
            </a:pPr>
            <a:r>
              <a:rPr lang="en-US" sz="1800" b="1" dirty="0" smtClean="0">
                <a:latin typeface="Courier New" pitchFamily="49" charset="0"/>
              </a:rPr>
              <a:t>for (</a:t>
            </a:r>
            <a:r>
              <a:rPr lang="en-US" sz="1800" b="1" dirty="0" err="1" smtClean="0">
                <a:latin typeface="Courier New" pitchFamily="49" charset="0"/>
              </a:rPr>
              <a:t>i</a:t>
            </a:r>
            <a:r>
              <a:rPr lang="en-US" sz="1800" b="1" dirty="0" smtClean="0">
                <a:latin typeface="Courier New" pitchFamily="49" charset="0"/>
              </a:rPr>
              <a:t> </a:t>
            </a:r>
            <a:r>
              <a:rPr lang="en-US" sz="1800" b="1" dirty="0">
                <a:latin typeface="Courier New" pitchFamily="49" charset="0"/>
              </a:rPr>
              <a:t>= </a:t>
            </a:r>
            <a:r>
              <a:rPr lang="en-US" sz="1800" b="1" dirty="0" smtClean="0">
                <a:latin typeface="Courier New" pitchFamily="49" charset="0"/>
              </a:rPr>
              <a:t>0; </a:t>
            </a:r>
            <a:r>
              <a:rPr lang="en-US" sz="1800" b="1" dirty="0" err="1" smtClean="0">
                <a:latin typeface="Courier New" pitchFamily="49" charset="0"/>
              </a:rPr>
              <a:t>i</a:t>
            </a:r>
            <a:r>
              <a:rPr lang="en-US" sz="1800" b="1" dirty="0" smtClean="0">
                <a:latin typeface="Courier New" pitchFamily="49" charset="0"/>
              </a:rPr>
              <a:t> &lt; n; </a:t>
            </a:r>
            <a:r>
              <a:rPr lang="en-US" sz="1800" b="1" dirty="0" err="1" smtClean="0">
                <a:latin typeface="Courier New" pitchFamily="49" charset="0"/>
              </a:rPr>
              <a:t>i</a:t>
            </a:r>
            <a:r>
              <a:rPr lang="en-US" sz="1800" b="1" dirty="0" smtClean="0">
                <a:latin typeface="Courier New" pitchFamily="49" charset="0"/>
              </a:rPr>
              <a:t>++) {</a:t>
            </a:r>
            <a:endParaRPr lang="en-US" sz="1800" b="1" dirty="0">
              <a:latin typeface="Courier New" pitchFamily="49" charset="0"/>
            </a:endParaRPr>
          </a:p>
          <a:p>
            <a:pPr>
              <a:lnSpc>
                <a:spcPct val="60000"/>
              </a:lnSpc>
              <a:buFont typeface="Wingdings" pitchFamily="2" charset="2"/>
              <a:buNone/>
            </a:pPr>
            <a:r>
              <a:rPr lang="en-US" sz="1800" b="1" dirty="0">
                <a:solidFill>
                  <a:srgbClr val="000099"/>
                </a:solidFill>
                <a:latin typeface="Courier New" pitchFamily="49" charset="0"/>
              </a:rPr>
              <a:t>  </a:t>
            </a:r>
            <a:r>
              <a:rPr lang="en-US" sz="1800" b="1" dirty="0" smtClean="0">
                <a:solidFill>
                  <a:schemeClr val="hlink"/>
                </a:solidFill>
                <a:latin typeface="Courier New" pitchFamily="49" charset="0"/>
              </a:rPr>
              <a:t>a[</a:t>
            </a:r>
            <a:r>
              <a:rPr lang="en-US" sz="1800" b="1" dirty="0" err="1" smtClean="0">
                <a:solidFill>
                  <a:schemeClr val="hlink"/>
                </a:solidFill>
                <a:latin typeface="Courier New" pitchFamily="49" charset="0"/>
              </a:rPr>
              <a:t>i</a:t>
            </a:r>
            <a:r>
              <a:rPr lang="en-US" sz="1800" b="1" dirty="0">
                <a:solidFill>
                  <a:schemeClr val="hlink"/>
                </a:solidFill>
                <a:latin typeface="Courier New" pitchFamily="49" charset="0"/>
              </a:rPr>
              <a:t>]</a:t>
            </a:r>
            <a:r>
              <a:rPr lang="en-US" sz="1800" b="1" dirty="0" smtClean="0">
                <a:solidFill>
                  <a:srgbClr val="000099"/>
                </a:solidFill>
                <a:latin typeface="Courier New" pitchFamily="49" charset="0"/>
              </a:rPr>
              <a:t> </a:t>
            </a:r>
            <a:r>
              <a:rPr lang="en-US" sz="1800" b="1" dirty="0">
                <a:latin typeface="Courier New" pitchFamily="49" charset="0"/>
              </a:rPr>
              <a:t>= </a:t>
            </a:r>
            <a:r>
              <a:rPr lang="en-US" sz="1800" b="1" dirty="0" smtClean="0">
                <a:latin typeface="Courier New" pitchFamily="49" charset="0"/>
              </a:rPr>
              <a:t>b[</a:t>
            </a:r>
            <a:r>
              <a:rPr lang="en-US" sz="1800" b="1" dirty="0" err="1" smtClean="0">
                <a:latin typeface="Courier New" pitchFamily="49" charset="0"/>
              </a:rPr>
              <a:t>i</a:t>
            </a:r>
            <a:r>
              <a:rPr lang="en-US" sz="1800" b="1" dirty="0">
                <a:latin typeface="Courier New" pitchFamily="49" charset="0"/>
              </a:rPr>
              <a:t>]</a:t>
            </a:r>
            <a:r>
              <a:rPr lang="en-US" sz="1800" b="1" dirty="0" smtClean="0">
                <a:latin typeface="Courier New" pitchFamily="49" charset="0"/>
              </a:rPr>
              <a:t> </a:t>
            </a:r>
            <a:r>
              <a:rPr lang="en-US" sz="1800" b="1" dirty="0">
                <a:latin typeface="Courier New" pitchFamily="49" charset="0"/>
              </a:rPr>
              <a:t>+ </a:t>
            </a:r>
            <a:r>
              <a:rPr lang="en-US" sz="1800" b="1" dirty="0" smtClean="0">
                <a:latin typeface="Courier New" pitchFamily="49" charset="0"/>
              </a:rPr>
              <a:t>1;</a:t>
            </a:r>
            <a:endParaRPr lang="en-US" sz="1800" b="1" dirty="0">
              <a:latin typeface="Courier New" pitchFamily="49" charset="0"/>
            </a:endParaRPr>
          </a:p>
          <a:p>
            <a:pPr>
              <a:lnSpc>
                <a:spcPct val="60000"/>
              </a:lnSpc>
              <a:buFont typeface="Wingdings" pitchFamily="2" charset="2"/>
              <a:buNone/>
            </a:pPr>
            <a:r>
              <a:rPr lang="en-US" sz="1800" b="1" dirty="0" smtClean="0">
                <a:latin typeface="Courier New" pitchFamily="49" charset="0"/>
              </a:rPr>
              <a:t>}</a:t>
            </a:r>
            <a:endParaRPr lang="en-US" sz="1800" b="1" dirty="0">
              <a:latin typeface="Courier New" pitchFamily="49" charset="0"/>
            </a:endParaRPr>
          </a:p>
          <a:p>
            <a:pPr>
              <a:lnSpc>
                <a:spcPct val="80000"/>
              </a:lnSpc>
              <a:buFont typeface="Wingdings" pitchFamily="2" charset="2"/>
              <a:buNone/>
            </a:pPr>
            <a:r>
              <a:rPr lang="en-US" sz="1800" b="1" dirty="0" smtClean="0">
                <a:latin typeface="Courier New" pitchFamily="49" charset="0"/>
              </a:rPr>
              <a:t>for (</a:t>
            </a:r>
            <a:r>
              <a:rPr lang="en-US" sz="1800" b="1" dirty="0" err="1" smtClean="0">
                <a:latin typeface="Courier New" pitchFamily="49" charset="0"/>
              </a:rPr>
              <a:t>i</a:t>
            </a:r>
            <a:r>
              <a:rPr lang="en-US" sz="1800" b="1" dirty="0" smtClean="0">
                <a:latin typeface="Courier New" pitchFamily="49" charset="0"/>
              </a:rPr>
              <a:t> </a:t>
            </a:r>
            <a:r>
              <a:rPr lang="en-US" sz="1800" b="1" dirty="0">
                <a:latin typeface="Courier New" pitchFamily="49" charset="0"/>
              </a:rPr>
              <a:t>= </a:t>
            </a:r>
            <a:r>
              <a:rPr lang="en-US" sz="1800" b="1" dirty="0" smtClean="0">
                <a:latin typeface="Courier New" pitchFamily="49" charset="0"/>
              </a:rPr>
              <a:t>0; </a:t>
            </a:r>
            <a:r>
              <a:rPr lang="en-US" sz="1800" b="1" dirty="0" err="1" smtClean="0">
                <a:latin typeface="Courier New" pitchFamily="49" charset="0"/>
              </a:rPr>
              <a:t>i</a:t>
            </a:r>
            <a:r>
              <a:rPr lang="en-US" sz="1800" b="1" dirty="0" smtClean="0">
                <a:latin typeface="Courier New" pitchFamily="49" charset="0"/>
              </a:rPr>
              <a:t> &lt; n; </a:t>
            </a:r>
            <a:r>
              <a:rPr lang="en-US" sz="1800" b="1" dirty="0" err="1" smtClean="0">
                <a:latin typeface="Courier New" pitchFamily="49" charset="0"/>
              </a:rPr>
              <a:t>i</a:t>
            </a:r>
            <a:r>
              <a:rPr lang="en-US" sz="1800" b="1" dirty="0" smtClean="0">
                <a:latin typeface="Courier New" pitchFamily="49" charset="0"/>
              </a:rPr>
              <a:t>++) {</a:t>
            </a:r>
            <a:endParaRPr lang="en-US" sz="1800" b="1" dirty="0">
              <a:latin typeface="Courier New" pitchFamily="49" charset="0"/>
            </a:endParaRPr>
          </a:p>
          <a:p>
            <a:pPr>
              <a:lnSpc>
                <a:spcPct val="60000"/>
              </a:lnSpc>
              <a:buFont typeface="Wingdings" pitchFamily="2" charset="2"/>
              <a:buNone/>
            </a:pPr>
            <a:r>
              <a:rPr lang="en-US" sz="1800" b="1" dirty="0">
                <a:solidFill>
                  <a:srgbClr val="000099"/>
                </a:solidFill>
                <a:latin typeface="Courier New" pitchFamily="49" charset="0"/>
              </a:rPr>
              <a:t>  </a:t>
            </a:r>
            <a:r>
              <a:rPr lang="en-US" sz="1800" b="1" dirty="0" smtClean="0">
                <a:solidFill>
                  <a:schemeClr val="hlink"/>
                </a:solidFill>
                <a:latin typeface="Courier New" pitchFamily="49" charset="0"/>
              </a:rPr>
              <a:t>c[</a:t>
            </a:r>
            <a:r>
              <a:rPr lang="en-US" sz="1800" b="1" dirty="0" err="1" smtClean="0">
                <a:solidFill>
                  <a:schemeClr val="hlink"/>
                </a:solidFill>
                <a:latin typeface="Courier New" pitchFamily="49" charset="0"/>
              </a:rPr>
              <a:t>i</a:t>
            </a:r>
            <a:r>
              <a:rPr lang="en-US" sz="1800" b="1" dirty="0">
                <a:solidFill>
                  <a:schemeClr val="hlink"/>
                </a:solidFill>
                <a:latin typeface="Courier New" pitchFamily="49" charset="0"/>
              </a:rPr>
              <a:t>]</a:t>
            </a:r>
            <a:r>
              <a:rPr lang="en-US" sz="1800" b="1" dirty="0" smtClean="0">
                <a:solidFill>
                  <a:srgbClr val="000099"/>
                </a:solidFill>
                <a:latin typeface="Courier New" pitchFamily="49" charset="0"/>
              </a:rPr>
              <a:t> </a:t>
            </a:r>
            <a:r>
              <a:rPr lang="en-US" sz="1800" b="1" dirty="0">
                <a:solidFill>
                  <a:srgbClr val="000099"/>
                </a:solidFill>
                <a:latin typeface="Courier New" pitchFamily="49" charset="0"/>
              </a:rPr>
              <a:t>= </a:t>
            </a:r>
            <a:r>
              <a:rPr lang="en-US" sz="1800" b="1" dirty="0" smtClean="0">
                <a:solidFill>
                  <a:schemeClr val="hlink"/>
                </a:solidFill>
                <a:latin typeface="Courier New" pitchFamily="49" charset="0"/>
              </a:rPr>
              <a:t>a[</a:t>
            </a:r>
            <a:r>
              <a:rPr lang="en-US" sz="1800" b="1" dirty="0" err="1" smtClean="0">
                <a:solidFill>
                  <a:schemeClr val="hlink"/>
                </a:solidFill>
                <a:latin typeface="Courier New" pitchFamily="49" charset="0"/>
              </a:rPr>
              <a:t>i</a:t>
            </a:r>
            <a:r>
              <a:rPr lang="en-US" sz="1800" b="1" dirty="0">
                <a:solidFill>
                  <a:schemeClr val="hlink"/>
                </a:solidFill>
                <a:latin typeface="Courier New" pitchFamily="49" charset="0"/>
              </a:rPr>
              <a:t>]</a:t>
            </a:r>
            <a:r>
              <a:rPr lang="en-US" sz="1800" b="1" dirty="0" smtClean="0">
                <a:solidFill>
                  <a:srgbClr val="000099"/>
                </a:solidFill>
                <a:latin typeface="Courier New" pitchFamily="49" charset="0"/>
              </a:rPr>
              <a:t> </a:t>
            </a:r>
            <a:r>
              <a:rPr lang="en-US" sz="1800" b="1" dirty="0">
                <a:latin typeface="Courier New" pitchFamily="49" charset="0"/>
              </a:rPr>
              <a:t>/ </a:t>
            </a:r>
            <a:r>
              <a:rPr lang="en-US" sz="1800" b="1" dirty="0" smtClean="0">
                <a:latin typeface="Courier New" pitchFamily="49" charset="0"/>
              </a:rPr>
              <a:t>2;</a:t>
            </a:r>
            <a:endParaRPr lang="en-US" sz="1800" b="1" dirty="0">
              <a:latin typeface="Courier New" pitchFamily="49" charset="0"/>
            </a:endParaRPr>
          </a:p>
          <a:p>
            <a:pPr>
              <a:lnSpc>
                <a:spcPct val="60000"/>
              </a:lnSpc>
              <a:buFont typeface="Wingdings" pitchFamily="2" charset="2"/>
              <a:buNone/>
            </a:pPr>
            <a:r>
              <a:rPr lang="en-US" sz="1800" b="1" dirty="0" smtClean="0">
                <a:latin typeface="Courier New" pitchFamily="49" charset="0"/>
              </a:rPr>
              <a:t>}</a:t>
            </a:r>
            <a:endParaRPr lang="en-US" sz="1800" b="1" dirty="0">
              <a:latin typeface="Courier New" pitchFamily="49" charset="0"/>
            </a:endParaRPr>
          </a:p>
          <a:p>
            <a:pPr>
              <a:lnSpc>
                <a:spcPct val="80000"/>
              </a:lnSpc>
              <a:buFont typeface="Wingdings" pitchFamily="2" charset="2"/>
              <a:buNone/>
            </a:pPr>
            <a:r>
              <a:rPr lang="en-US" sz="1800" b="1" dirty="0" smtClean="0">
                <a:latin typeface="Courier New" pitchFamily="49" charset="0"/>
              </a:rPr>
              <a:t>for (</a:t>
            </a:r>
            <a:r>
              <a:rPr lang="en-US" sz="1800" b="1" dirty="0" err="1" smtClean="0">
                <a:latin typeface="Courier New" pitchFamily="49" charset="0"/>
              </a:rPr>
              <a:t>i</a:t>
            </a:r>
            <a:r>
              <a:rPr lang="en-US" sz="1800" b="1" dirty="0" smtClean="0">
                <a:latin typeface="Courier New" pitchFamily="49" charset="0"/>
              </a:rPr>
              <a:t> </a:t>
            </a:r>
            <a:r>
              <a:rPr lang="en-US" sz="1800" b="1" dirty="0">
                <a:latin typeface="Courier New" pitchFamily="49" charset="0"/>
              </a:rPr>
              <a:t>= </a:t>
            </a:r>
            <a:r>
              <a:rPr lang="en-US" sz="1800" b="1" dirty="0" smtClean="0">
                <a:latin typeface="Courier New" pitchFamily="49" charset="0"/>
              </a:rPr>
              <a:t>0; </a:t>
            </a:r>
            <a:r>
              <a:rPr lang="en-US" sz="1800" b="1" dirty="0" err="1" smtClean="0">
                <a:latin typeface="Courier New" pitchFamily="49" charset="0"/>
              </a:rPr>
              <a:t>i</a:t>
            </a:r>
            <a:r>
              <a:rPr lang="en-US" sz="1800" b="1" dirty="0" smtClean="0">
                <a:latin typeface="Courier New" pitchFamily="49" charset="0"/>
              </a:rPr>
              <a:t> &lt; n; </a:t>
            </a:r>
            <a:r>
              <a:rPr lang="en-US" sz="1800" b="1" dirty="0" err="1" smtClean="0">
                <a:latin typeface="Courier New" pitchFamily="49" charset="0"/>
              </a:rPr>
              <a:t>i</a:t>
            </a:r>
            <a:r>
              <a:rPr lang="en-US" sz="1800" b="1" dirty="0" smtClean="0">
                <a:latin typeface="Courier New" pitchFamily="49" charset="0"/>
              </a:rPr>
              <a:t>++) {</a:t>
            </a:r>
            <a:endParaRPr lang="en-US" sz="1800" b="1" dirty="0">
              <a:latin typeface="Courier New" pitchFamily="49" charset="0"/>
            </a:endParaRPr>
          </a:p>
          <a:p>
            <a:pPr>
              <a:lnSpc>
                <a:spcPct val="60000"/>
              </a:lnSpc>
              <a:buFont typeface="Wingdings" pitchFamily="2" charset="2"/>
              <a:buNone/>
            </a:pPr>
            <a:r>
              <a:rPr lang="en-US" sz="1800" b="1" dirty="0">
                <a:latin typeface="Courier New" pitchFamily="49" charset="0"/>
              </a:rPr>
              <a:t>  </a:t>
            </a:r>
            <a:r>
              <a:rPr lang="en-US" sz="1800" b="1" dirty="0" smtClean="0">
                <a:latin typeface="Courier New" pitchFamily="49" charset="0"/>
              </a:rPr>
              <a:t>d[</a:t>
            </a:r>
            <a:r>
              <a:rPr lang="en-US" sz="1800" b="1" dirty="0" err="1" smtClean="0">
                <a:latin typeface="Courier New" pitchFamily="49" charset="0"/>
              </a:rPr>
              <a:t>i</a:t>
            </a:r>
            <a:r>
              <a:rPr lang="en-US" sz="1800" b="1" dirty="0">
                <a:latin typeface="Courier New" pitchFamily="49" charset="0"/>
              </a:rPr>
              <a:t>]</a:t>
            </a:r>
            <a:r>
              <a:rPr lang="en-US" sz="1800" b="1" dirty="0" smtClean="0">
                <a:latin typeface="Courier New" pitchFamily="49" charset="0"/>
              </a:rPr>
              <a:t> </a:t>
            </a:r>
            <a:r>
              <a:rPr lang="en-US" sz="1800" b="1" dirty="0">
                <a:latin typeface="Courier New" pitchFamily="49" charset="0"/>
              </a:rPr>
              <a:t>= 1 /</a:t>
            </a:r>
            <a:r>
              <a:rPr lang="en-US" sz="1800" b="1" dirty="0">
                <a:solidFill>
                  <a:srgbClr val="000099"/>
                </a:solidFill>
                <a:latin typeface="Courier New" pitchFamily="49" charset="0"/>
              </a:rPr>
              <a:t> </a:t>
            </a:r>
            <a:r>
              <a:rPr lang="en-US" sz="1800" b="1" dirty="0" smtClean="0">
                <a:solidFill>
                  <a:schemeClr val="hlink"/>
                </a:solidFill>
                <a:latin typeface="Courier New" pitchFamily="49" charset="0"/>
              </a:rPr>
              <a:t>c[</a:t>
            </a:r>
            <a:r>
              <a:rPr lang="en-US" sz="1800" b="1" dirty="0" err="1" smtClean="0">
                <a:solidFill>
                  <a:schemeClr val="hlink"/>
                </a:solidFill>
                <a:latin typeface="Courier New" pitchFamily="49" charset="0"/>
              </a:rPr>
              <a:t>i</a:t>
            </a:r>
            <a:r>
              <a:rPr lang="en-US" sz="1800" b="1" dirty="0" smtClean="0">
                <a:solidFill>
                  <a:schemeClr val="hlink"/>
                </a:solidFill>
                <a:latin typeface="Courier New" pitchFamily="49" charset="0"/>
              </a:rPr>
              <a:t>];</a:t>
            </a:r>
            <a:endParaRPr lang="en-US" sz="1800" b="1" dirty="0">
              <a:solidFill>
                <a:schemeClr val="hlink"/>
              </a:solidFill>
              <a:latin typeface="Courier New" pitchFamily="49" charset="0"/>
            </a:endParaRPr>
          </a:p>
          <a:p>
            <a:pPr>
              <a:lnSpc>
                <a:spcPct val="60000"/>
              </a:lnSpc>
              <a:buFont typeface="Wingdings" pitchFamily="2" charset="2"/>
              <a:buNone/>
            </a:pPr>
            <a:r>
              <a:rPr lang="en-US" sz="1800" b="1" dirty="0" smtClean="0">
                <a:latin typeface="Courier New" pitchFamily="49" charset="0"/>
              </a:rPr>
              <a:t>}</a:t>
            </a:r>
            <a:endParaRPr lang="en-US" sz="1800" b="1" dirty="0">
              <a:latin typeface="Courier New" pitchFamily="49" charset="0"/>
            </a:endParaRPr>
          </a:p>
          <a:p>
            <a:pPr>
              <a:lnSpc>
                <a:spcPct val="40000"/>
              </a:lnSpc>
              <a:buFont typeface="Wingdings" pitchFamily="2" charset="2"/>
              <a:buNone/>
            </a:pPr>
            <a:endParaRPr lang="en-US" sz="1800" b="1" dirty="0">
              <a:latin typeface="Courier New" pitchFamily="49" charset="0"/>
            </a:endParaRPr>
          </a:p>
          <a:p>
            <a:pPr>
              <a:buFont typeface="Wingdings" pitchFamily="2" charset="2"/>
              <a:buNone/>
            </a:pPr>
            <a:r>
              <a:rPr lang="en-US" sz="1800" b="1" dirty="0" smtClean="0">
                <a:latin typeface="Courier New" pitchFamily="49" charset="0"/>
              </a:rPr>
              <a:t>for (</a:t>
            </a:r>
            <a:r>
              <a:rPr lang="en-US" sz="1800" b="1" dirty="0" err="1" smtClean="0">
                <a:latin typeface="Courier New" pitchFamily="49" charset="0"/>
              </a:rPr>
              <a:t>i</a:t>
            </a:r>
            <a:r>
              <a:rPr lang="en-US" sz="1800" b="1" dirty="0" smtClean="0">
                <a:latin typeface="Courier New" pitchFamily="49" charset="0"/>
              </a:rPr>
              <a:t> </a:t>
            </a:r>
            <a:r>
              <a:rPr lang="en-US" sz="1800" b="1" dirty="0">
                <a:latin typeface="Courier New" pitchFamily="49" charset="0"/>
              </a:rPr>
              <a:t>= </a:t>
            </a:r>
            <a:r>
              <a:rPr lang="en-US" sz="1800" b="1" dirty="0" smtClean="0">
                <a:latin typeface="Courier New" pitchFamily="49" charset="0"/>
              </a:rPr>
              <a:t>0; </a:t>
            </a:r>
            <a:r>
              <a:rPr lang="en-US" sz="1800" b="1" dirty="0" err="1" smtClean="0">
                <a:latin typeface="Courier New" pitchFamily="49" charset="0"/>
              </a:rPr>
              <a:t>i</a:t>
            </a:r>
            <a:r>
              <a:rPr lang="en-US" sz="1800" b="1" dirty="0" smtClean="0">
                <a:latin typeface="Courier New" pitchFamily="49" charset="0"/>
              </a:rPr>
              <a:t> &lt; n; </a:t>
            </a:r>
            <a:r>
              <a:rPr lang="en-US" sz="1800" b="1" dirty="0" err="1" smtClean="0">
                <a:latin typeface="Courier New" pitchFamily="49" charset="0"/>
              </a:rPr>
              <a:t>i</a:t>
            </a:r>
            <a:r>
              <a:rPr lang="en-US" sz="1800" b="1" dirty="0" smtClean="0">
                <a:latin typeface="Courier New" pitchFamily="49" charset="0"/>
              </a:rPr>
              <a:t>++) {</a:t>
            </a:r>
            <a:endParaRPr lang="en-US" sz="1800" b="1" dirty="0">
              <a:latin typeface="Courier New" pitchFamily="49" charset="0"/>
            </a:endParaRPr>
          </a:p>
          <a:p>
            <a:pPr>
              <a:lnSpc>
                <a:spcPct val="50000"/>
              </a:lnSpc>
              <a:buFont typeface="Wingdings" pitchFamily="2" charset="2"/>
              <a:buNone/>
            </a:pPr>
            <a:r>
              <a:rPr lang="en-US" sz="1800" b="1" dirty="0">
                <a:solidFill>
                  <a:srgbClr val="000099"/>
                </a:solidFill>
                <a:latin typeface="Courier New" pitchFamily="49" charset="0"/>
              </a:rPr>
              <a:t>  </a:t>
            </a:r>
            <a:r>
              <a:rPr lang="en-US" sz="1800" b="1" dirty="0" smtClean="0">
                <a:solidFill>
                  <a:schemeClr val="folHlink"/>
                </a:solidFill>
                <a:latin typeface="Courier New" pitchFamily="49" charset="0"/>
              </a:rPr>
              <a:t>a[</a:t>
            </a:r>
            <a:r>
              <a:rPr lang="en-US" sz="1800" b="1" dirty="0" err="1" smtClean="0">
                <a:solidFill>
                  <a:schemeClr val="folHlink"/>
                </a:solidFill>
                <a:latin typeface="Courier New" pitchFamily="49" charset="0"/>
              </a:rPr>
              <a:t>i</a:t>
            </a:r>
            <a:r>
              <a:rPr lang="en-US" sz="1800" b="1" dirty="0" smtClean="0">
                <a:solidFill>
                  <a:schemeClr val="folHlink"/>
                </a:solidFill>
                <a:latin typeface="Courier New" pitchFamily="49" charset="0"/>
              </a:rPr>
              <a:t>]</a:t>
            </a:r>
            <a:r>
              <a:rPr lang="en-US" sz="1800" b="1" dirty="0" smtClean="0">
                <a:solidFill>
                  <a:srgbClr val="000099"/>
                </a:solidFill>
                <a:latin typeface="Courier New" pitchFamily="49" charset="0"/>
              </a:rPr>
              <a:t> </a:t>
            </a:r>
            <a:r>
              <a:rPr lang="en-US" sz="1800" b="1" dirty="0">
                <a:latin typeface="Courier New" pitchFamily="49" charset="0"/>
              </a:rPr>
              <a:t>= </a:t>
            </a:r>
            <a:r>
              <a:rPr lang="en-US" sz="1800" b="1" dirty="0" smtClean="0">
                <a:latin typeface="Courier New" pitchFamily="49" charset="0"/>
              </a:rPr>
              <a:t>b[</a:t>
            </a:r>
            <a:r>
              <a:rPr lang="en-US" sz="1800" b="1" dirty="0" err="1" smtClean="0">
                <a:latin typeface="Courier New" pitchFamily="49" charset="0"/>
              </a:rPr>
              <a:t>i</a:t>
            </a:r>
            <a:r>
              <a:rPr lang="en-US" sz="1800" b="1" dirty="0">
                <a:latin typeface="Courier New" pitchFamily="49" charset="0"/>
              </a:rPr>
              <a:t>]</a:t>
            </a:r>
            <a:r>
              <a:rPr lang="en-US" sz="1800" b="1" dirty="0" smtClean="0">
                <a:latin typeface="Courier New" pitchFamily="49" charset="0"/>
              </a:rPr>
              <a:t> </a:t>
            </a:r>
            <a:r>
              <a:rPr lang="en-US" sz="1800" b="1" dirty="0">
                <a:latin typeface="Courier New" pitchFamily="49" charset="0"/>
              </a:rPr>
              <a:t>+ </a:t>
            </a:r>
            <a:r>
              <a:rPr lang="en-US" sz="1800" b="1" dirty="0" smtClean="0">
                <a:latin typeface="Courier New" pitchFamily="49" charset="0"/>
              </a:rPr>
              <a:t>1;</a:t>
            </a:r>
            <a:endParaRPr lang="en-US" sz="1800" b="1" dirty="0">
              <a:latin typeface="Courier New" pitchFamily="49" charset="0"/>
            </a:endParaRPr>
          </a:p>
          <a:p>
            <a:pPr>
              <a:lnSpc>
                <a:spcPct val="60000"/>
              </a:lnSpc>
              <a:buFont typeface="Wingdings" pitchFamily="2" charset="2"/>
              <a:buNone/>
            </a:pPr>
            <a:r>
              <a:rPr lang="en-US" sz="1800" b="1" dirty="0">
                <a:solidFill>
                  <a:srgbClr val="000099"/>
                </a:solidFill>
                <a:latin typeface="Courier New" pitchFamily="49" charset="0"/>
              </a:rPr>
              <a:t>  </a:t>
            </a:r>
            <a:r>
              <a:rPr lang="en-US" sz="1800" b="1" dirty="0" smtClean="0">
                <a:solidFill>
                  <a:schemeClr val="folHlink"/>
                </a:solidFill>
                <a:latin typeface="Courier New" pitchFamily="49" charset="0"/>
              </a:rPr>
              <a:t>c[</a:t>
            </a:r>
            <a:r>
              <a:rPr lang="en-US" sz="1800" b="1" dirty="0" err="1" smtClean="0">
                <a:solidFill>
                  <a:schemeClr val="folHlink"/>
                </a:solidFill>
                <a:latin typeface="Courier New" pitchFamily="49" charset="0"/>
              </a:rPr>
              <a:t>i</a:t>
            </a:r>
            <a:r>
              <a:rPr lang="en-US" sz="1800" b="1" dirty="0" smtClean="0">
                <a:solidFill>
                  <a:schemeClr val="folHlink"/>
                </a:solidFill>
                <a:latin typeface="Courier New" pitchFamily="49" charset="0"/>
              </a:rPr>
              <a:t>]</a:t>
            </a:r>
            <a:r>
              <a:rPr lang="en-US" sz="1800" b="1" dirty="0" smtClean="0">
                <a:solidFill>
                  <a:srgbClr val="000099"/>
                </a:solidFill>
                <a:latin typeface="Courier New" pitchFamily="49" charset="0"/>
              </a:rPr>
              <a:t> </a:t>
            </a:r>
            <a:r>
              <a:rPr lang="en-US" sz="1800" b="1" dirty="0">
                <a:solidFill>
                  <a:srgbClr val="000099"/>
                </a:solidFill>
                <a:latin typeface="Courier New" pitchFamily="49" charset="0"/>
              </a:rPr>
              <a:t>= </a:t>
            </a:r>
            <a:r>
              <a:rPr lang="en-US" sz="1800" b="1" dirty="0" smtClean="0">
                <a:solidFill>
                  <a:schemeClr val="folHlink"/>
                </a:solidFill>
                <a:latin typeface="Courier New" pitchFamily="49" charset="0"/>
              </a:rPr>
              <a:t>a[</a:t>
            </a:r>
            <a:r>
              <a:rPr lang="en-US" sz="1800" b="1" dirty="0" err="1" smtClean="0">
                <a:solidFill>
                  <a:schemeClr val="folHlink"/>
                </a:solidFill>
                <a:latin typeface="Courier New" pitchFamily="49" charset="0"/>
              </a:rPr>
              <a:t>i</a:t>
            </a:r>
            <a:r>
              <a:rPr lang="en-US" sz="1800" b="1" dirty="0">
                <a:solidFill>
                  <a:schemeClr val="folHlink"/>
                </a:solidFill>
                <a:latin typeface="Courier New" pitchFamily="49" charset="0"/>
              </a:rPr>
              <a:t>]</a:t>
            </a:r>
            <a:r>
              <a:rPr lang="en-US" sz="1800" b="1" dirty="0" smtClean="0">
                <a:solidFill>
                  <a:srgbClr val="000099"/>
                </a:solidFill>
                <a:latin typeface="Courier New" pitchFamily="49" charset="0"/>
              </a:rPr>
              <a:t> </a:t>
            </a:r>
            <a:r>
              <a:rPr lang="en-US" sz="1800" b="1" dirty="0">
                <a:latin typeface="Courier New" pitchFamily="49" charset="0"/>
              </a:rPr>
              <a:t>/ </a:t>
            </a:r>
            <a:r>
              <a:rPr lang="en-US" sz="1800" b="1" dirty="0" smtClean="0">
                <a:latin typeface="Courier New" pitchFamily="49" charset="0"/>
              </a:rPr>
              <a:t>2;</a:t>
            </a:r>
            <a:endParaRPr lang="en-US" sz="1800" b="1" dirty="0">
              <a:latin typeface="Courier New" pitchFamily="49" charset="0"/>
            </a:endParaRPr>
          </a:p>
          <a:p>
            <a:pPr>
              <a:lnSpc>
                <a:spcPct val="60000"/>
              </a:lnSpc>
              <a:buFont typeface="Wingdings" pitchFamily="2" charset="2"/>
              <a:buNone/>
            </a:pPr>
            <a:r>
              <a:rPr lang="en-US" sz="1800" b="1" dirty="0">
                <a:solidFill>
                  <a:srgbClr val="000099"/>
                </a:solidFill>
                <a:latin typeface="Courier New" pitchFamily="49" charset="0"/>
              </a:rPr>
              <a:t>  </a:t>
            </a:r>
            <a:r>
              <a:rPr lang="en-US" sz="1800" b="1" dirty="0" smtClean="0">
                <a:latin typeface="Courier New" pitchFamily="49" charset="0"/>
              </a:rPr>
              <a:t>d[</a:t>
            </a:r>
            <a:r>
              <a:rPr lang="en-US" sz="1800" b="1" dirty="0" err="1" smtClean="0">
                <a:latin typeface="Courier New" pitchFamily="49" charset="0"/>
              </a:rPr>
              <a:t>i</a:t>
            </a:r>
            <a:r>
              <a:rPr lang="en-US" sz="1800" b="1" dirty="0" smtClean="0">
                <a:latin typeface="Courier New" pitchFamily="49" charset="0"/>
              </a:rPr>
              <a:t>] </a:t>
            </a:r>
            <a:r>
              <a:rPr lang="en-US" sz="1800" b="1" dirty="0">
                <a:latin typeface="Courier New" pitchFamily="49" charset="0"/>
              </a:rPr>
              <a:t>= 1 /</a:t>
            </a:r>
            <a:r>
              <a:rPr lang="en-US" sz="1800" b="1" dirty="0">
                <a:solidFill>
                  <a:srgbClr val="000099"/>
                </a:solidFill>
                <a:latin typeface="Courier New" pitchFamily="49" charset="0"/>
              </a:rPr>
              <a:t> </a:t>
            </a:r>
            <a:r>
              <a:rPr lang="en-US" sz="1800" b="1" dirty="0" smtClean="0">
                <a:solidFill>
                  <a:schemeClr val="folHlink"/>
                </a:solidFill>
                <a:latin typeface="Courier New" pitchFamily="49" charset="0"/>
              </a:rPr>
              <a:t>c[</a:t>
            </a:r>
            <a:r>
              <a:rPr lang="en-US" sz="1800" b="1" dirty="0" err="1" smtClean="0">
                <a:solidFill>
                  <a:schemeClr val="folHlink"/>
                </a:solidFill>
                <a:latin typeface="Courier New" pitchFamily="49" charset="0"/>
              </a:rPr>
              <a:t>i</a:t>
            </a:r>
            <a:r>
              <a:rPr lang="en-US" sz="1800" b="1" dirty="0" smtClean="0">
                <a:solidFill>
                  <a:schemeClr val="folHlink"/>
                </a:solidFill>
                <a:latin typeface="Courier New" pitchFamily="49" charset="0"/>
              </a:rPr>
              <a:t>];</a:t>
            </a:r>
            <a:endParaRPr lang="en-US" sz="1800" b="1" dirty="0">
              <a:solidFill>
                <a:schemeClr val="folHlink"/>
              </a:solidFill>
              <a:latin typeface="Courier New" pitchFamily="49" charset="0"/>
            </a:endParaRPr>
          </a:p>
          <a:p>
            <a:pPr>
              <a:lnSpc>
                <a:spcPct val="60000"/>
              </a:lnSpc>
              <a:buFont typeface="Wingdings" pitchFamily="2" charset="2"/>
              <a:buNone/>
            </a:pPr>
            <a:r>
              <a:rPr lang="en-US" sz="1800" b="1" dirty="0" smtClean="0">
                <a:latin typeface="Courier New" pitchFamily="49" charset="0"/>
              </a:rPr>
              <a:t>}</a:t>
            </a:r>
            <a:endParaRPr lang="en-US" sz="1800" b="1" dirty="0">
              <a:latin typeface="Courier New" pitchFamily="49" charset="0"/>
            </a:endParaRPr>
          </a:p>
          <a:p>
            <a:pPr>
              <a:lnSpc>
                <a:spcPct val="60000"/>
              </a:lnSpc>
              <a:buFont typeface="Wingdings" pitchFamily="2" charset="2"/>
              <a:buNone/>
            </a:pPr>
            <a:endParaRPr lang="en-US" sz="1800" b="1" dirty="0">
              <a:latin typeface="Courier New" pitchFamily="49" charset="0"/>
            </a:endParaRPr>
          </a:p>
          <a:p>
            <a:pPr>
              <a:lnSpc>
                <a:spcPct val="80000"/>
              </a:lnSpc>
              <a:buFont typeface="Wingdings" pitchFamily="2" charset="2"/>
              <a:buNone/>
            </a:pPr>
            <a:r>
              <a:rPr lang="en-US" dirty="0"/>
              <a:t>As with unrolling, this has fewer branches. It also has fewer total memory references.</a:t>
            </a:r>
          </a:p>
        </p:txBody>
      </p:sp>
      <p:sp>
        <p:nvSpPr>
          <p:cNvPr id="663556" name="Text Box 4"/>
          <p:cNvSpPr txBox="1">
            <a:spLocks noChangeArrowheads="1"/>
          </p:cNvSpPr>
          <p:nvPr/>
        </p:nvSpPr>
        <p:spPr bwMode="auto">
          <a:xfrm>
            <a:off x="4419600" y="2514600"/>
            <a:ext cx="1189038" cy="519113"/>
          </a:xfrm>
          <a:prstGeom prst="rect">
            <a:avLst/>
          </a:prstGeom>
          <a:noFill/>
          <a:ln w="9525">
            <a:noFill/>
            <a:miter lim="800000"/>
            <a:headEnd/>
            <a:tailEnd/>
          </a:ln>
          <a:effectLst/>
        </p:spPr>
        <p:txBody>
          <a:bodyPr wrap="none">
            <a:spAutoFit/>
          </a:bodyPr>
          <a:lstStyle/>
          <a:p>
            <a:pPr algn="l"/>
            <a:r>
              <a:rPr lang="en-US" sz="2800" b="1" u="sng">
                <a:solidFill>
                  <a:schemeClr val="hlink"/>
                </a:solidFill>
              </a:rPr>
              <a:t>Before</a:t>
            </a:r>
          </a:p>
        </p:txBody>
      </p:sp>
      <p:sp>
        <p:nvSpPr>
          <p:cNvPr id="663557" name="Text Box 5"/>
          <p:cNvSpPr txBox="1">
            <a:spLocks noChangeArrowheads="1"/>
          </p:cNvSpPr>
          <p:nvPr/>
        </p:nvSpPr>
        <p:spPr bwMode="auto">
          <a:xfrm>
            <a:off x="4495800" y="4191000"/>
            <a:ext cx="993775" cy="519113"/>
          </a:xfrm>
          <a:prstGeom prst="rect">
            <a:avLst/>
          </a:prstGeom>
          <a:noFill/>
          <a:ln w="9525">
            <a:noFill/>
            <a:miter lim="800000"/>
            <a:headEnd/>
            <a:tailEnd/>
          </a:ln>
          <a:effectLst/>
        </p:spPr>
        <p:txBody>
          <a:bodyPr wrap="none">
            <a:spAutoFit/>
          </a:bodyPr>
          <a:lstStyle/>
          <a:p>
            <a:pPr algn="l"/>
            <a:r>
              <a:rPr lang="en-US" sz="2800" b="1" u="sng">
                <a:solidFill>
                  <a:schemeClr val="folHlink"/>
                </a:solidFill>
              </a:rPr>
              <a:t>After</a:t>
            </a:r>
          </a:p>
        </p:txBody>
      </p:sp>
      <p:sp>
        <p:nvSpPr>
          <p:cNvPr id="663558" name="Line 6"/>
          <p:cNvSpPr>
            <a:spLocks noChangeShapeType="1"/>
          </p:cNvSpPr>
          <p:nvPr/>
        </p:nvSpPr>
        <p:spPr bwMode="auto">
          <a:xfrm>
            <a:off x="457200" y="3733800"/>
            <a:ext cx="6858000" cy="0"/>
          </a:xfrm>
          <a:prstGeom prst="line">
            <a:avLst/>
          </a:prstGeom>
          <a:noFill/>
          <a:ln w="9525">
            <a:solidFill>
              <a:schemeClr val="tx1"/>
            </a:solidFill>
            <a:miter lim="800000"/>
            <a:headEnd/>
            <a:tailEnd/>
          </a:ln>
          <a:effectLst/>
        </p:spPr>
        <p:txBody>
          <a:bodyPr wrap="none"/>
          <a:lstStyle/>
          <a:p>
            <a:endParaRPr lang="en-US"/>
          </a:p>
        </p:txBody>
      </p:sp>
    </p:spTree>
    <p:custDataLst>
      <p:tags r:id="rId1"/>
    </p:custDataLst>
    <p:extLst>
      <p:ext uri="{BB962C8B-B14F-4D97-AF65-F5344CB8AC3E}">
        <p14:creationId xmlns:p14="http://schemas.microsoft.com/office/powerpoint/2010/main" val="2238421536"/>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3"/>
          <p:cNvSpPr>
            <a:spLocks noGrp="1"/>
          </p:cNvSpPr>
          <p:nvPr>
            <p:ph type="ftr" sz="quarter" idx="10"/>
          </p:nvPr>
        </p:nvSpPr>
        <p:spPr/>
        <p:txBody>
          <a:bodyPr/>
          <a:lstStyle/>
          <a:p>
            <a:r>
              <a:rPr lang="en-US" dirty="0" smtClean="0"/>
              <a:t>Supercomputing in Plain </a:t>
            </a:r>
            <a:r>
              <a:rPr lang="en-US" dirty="0" smtClean="0"/>
              <a:t>English: Compilers</a:t>
            </a:r>
            <a:endParaRPr lang="en-US" dirty="0"/>
          </a:p>
          <a:p>
            <a:r>
              <a:rPr lang="en-US" dirty="0" smtClean="0"/>
              <a:t>Tue </a:t>
            </a:r>
            <a:r>
              <a:rPr lang="en-US" dirty="0" smtClean="0"/>
              <a:t>Feb 12 2013</a:t>
            </a:r>
            <a:endParaRPr lang="en-US" dirty="0"/>
          </a:p>
        </p:txBody>
      </p:sp>
      <p:sp>
        <p:nvSpPr>
          <p:cNvPr id="8" name="Slide Number Placeholder 4"/>
          <p:cNvSpPr>
            <a:spLocks noGrp="1"/>
          </p:cNvSpPr>
          <p:nvPr>
            <p:ph type="sldNum" sz="quarter" idx="11"/>
          </p:nvPr>
        </p:nvSpPr>
        <p:spPr/>
        <p:txBody>
          <a:bodyPr/>
          <a:lstStyle/>
          <a:p>
            <a:fld id="{E196DD27-0A1F-4C52-BA19-371BB89DDF8D}" type="slidenum">
              <a:rPr lang="en-US"/>
              <a:pPr/>
              <a:t>76</a:t>
            </a:fld>
            <a:endParaRPr lang="en-US"/>
          </a:p>
        </p:txBody>
      </p:sp>
      <p:sp>
        <p:nvSpPr>
          <p:cNvPr id="664578" name="Rectangle 2"/>
          <p:cNvSpPr>
            <a:spLocks noGrp="1" noChangeArrowheads="1"/>
          </p:cNvSpPr>
          <p:nvPr>
            <p:ph type="title"/>
          </p:nvPr>
        </p:nvSpPr>
        <p:spPr/>
        <p:txBody>
          <a:bodyPr/>
          <a:lstStyle/>
          <a:p>
            <a:r>
              <a:rPr lang="en-US" dirty="0"/>
              <a:t>Loop </a:t>
            </a:r>
            <a:r>
              <a:rPr lang="en-US" dirty="0" smtClean="0"/>
              <a:t>Fission (F90)</a:t>
            </a:r>
            <a:endParaRPr lang="en-US" dirty="0"/>
          </a:p>
        </p:txBody>
      </p:sp>
      <p:sp>
        <p:nvSpPr>
          <p:cNvPr id="664579" name="Rectangle 3"/>
          <p:cNvSpPr>
            <a:spLocks noGrp="1" noChangeArrowheads="1"/>
          </p:cNvSpPr>
          <p:nvPr>
            <p:ph type="body" idx="1"/>
          </p:nvPr>
        </p:nvSpPr>
        <p:spPr/>
        <p:txBody>
          <a:bodyPr/>
          <a:lstStyle/>
          <a:p>
            <a:pPr>
              <a:lnSpc>
                <a:spcPct val="90000"/>
              </a:lnSpc>
              <a:buFont typeface="Wingdings" pitchFamily="2" charset="2"/>
              <a:buNone/>
            </a:pPr>
            <a:r>
              <a:rPr lang="en-US" sz="1800" b="1">
                <a:latin typeface="Courier New" pitchFamily="49" charset="0"/>
              </a:rPr>
              <a:t>DO i = 1, n</a:t>
            </a:r>
          </a:p>
          <a:p>
            <a:pPr>
              <a:lnSpc>
                <a:spcPct val="60000"/>
              </a:lnSpc>
              <a:buFont typeface="Wingdings" pitchFamily="2" charset="2"/>
              <a:buNone/>
            </a:pPr>
            <a:r>
              <a:rPr lang="en-US" sz="1800" b="1">
                <a:latin typeface="Courier New" pitchFamily="49" charset="0"/>
              </a:rPr>
              <a:t>  a(i) = b(i) + 1</a:t>
            </a:r>
          </a:p>
          <a:p>
            <a:pPr>
              <a:lnSpc>
                <a:spcPct val="60000"/>
              </a:lnSpc>
              <a:buFont typeface="Wingdings" pitchFamily="2" charset="2"/>
              <a:buNone/>
            </a:pPr>
            <a:r>
              <a:rPr lang="en-US" sz="1800" b="1">
                <a:latin typeface="Courier New" pitchFamily="49" charset="0"/>
              </a:rPr>
              <a:t>  c(i) = a(i) / 2</a:t>
            </a:r>
          </a:p>
          <a:p>
            <a:pPr>
              <a:lnSpc>
                <a:spcPct val="60000"/>
              </a:lnSpc>
              <a:buFont typeface="Wingdings" pitchFamily="2" charset="2"/>
              <a:buNone/>
            </a:pPr>
            <a:r>
              <a:rPr lang="en-US" sz="1800" b="1">
                <a:latin typeface="Courier New" pitchFamily="49" charset="0"/>
              </a:rPr>
              <a:t>  d(i) = 1 / c(i)</a:t>
            </a:r>
          </a:p>
          <a:p>
            <a:pPr>
              <a:lnSpc>
                <a:spcPct val="60000"/>
              </a:lnSpc>
              <a:buFont typeface="Wingdings" pitchFamily="2" charset="2"/>
              <a:buNone/>
            </a:pPr>
            <a:r>
              <a:rPr lang="en-US" sz="1800" b="1">
                <a:latin typeface="Courier New" pitchFamily="49" charset="0"/>
              </a:rPr>
              <a:t>END DO</a:t>
            </a:r>
          </a:p>
          <a:p>
            <a:pPr>
              <a:lnSpc>
                <a:spcPct val="20000"/>
              </a:lnSpc>
              <a:buFont typeface="Wingdings" pitchFamily="2" charset="2"/>
              <a:buNone/>
            </a:pPr>
            <a:endParaRPr lang="en-US" sz="1800" b="1">
              <a:latin typeface="Courier New" pitchFamily="49" charset="0"/>
            </a:endParaRPr>
          </a:p>
          <a:p>
            <a:pPr>
              <a:lnSpc>
                <a:spcPct val="90000"/>
              </a:lnSpc>
              <a:buFont typeface="Wingdings" pitchFamily="2" charset="2"/>
              <a:buNone/>
            </a:pPr>
            <a:r>
              <a:rPr lang="en-US" sz="1800" b="1">
                <a:latin typeface="Courier New" pitchFamily="49" charset="0"/>
              </a:rPr>
              <a:t>DO i = 1, n</a:t>
            </a:r>
          </a:p>
          <a:p>
            <a:pPr>
              <a:lnSpc>
                <a:spcPct val="60000"/>
              </a:lnSpc>
              <a:buFont typeface="Wingdings" pitchFamily="2" charset="2"/>
              <a:buNone/>
            </a:pPr>
            <a:r>
              <a:rPr lang="en-US" sz="1800" b="1">
                <a:latin typeface="Courier New" pitchFamily="49" charset="0"/>
              </a:rPr>
              <a:t>  a(i) = b(i) + 1</a:t>
            </a:r>
          </a:p>
          <a:p>
            <a:pPr>
              <a:lnSpc>
                <a:spcPct val="60000"/>
              </a:lnSpc>
              <a:buFont typeface="Wingdings" pitchFamily="2" charset="2"/>
              <a:buNone/>
            </a:pPr>
            <a:r>
              <a:rPr lang="en-US" sz="1800" b="1">
                <a:latin typeface="Courier New" pitchFamily="49" charset="0"/>
              </a:rPr>
              <a:t>END DO</a:t>
            </a:r>
          </a:p>
          <a:p>
            <a:pPr>
              <a:lnSpc>
                <a:spcPct val="90000"/>
              </a:lnSpc>
              <a:buFont typeface="Wingdings" pitchFamily="2" charset="2"/>
              <a:buNone/>
            </a:pPr>
            <a:r>
              <a:rPr lang="en-US" sz="1800" b="1">
                <a:latin typeface="Courier New" pitchFamily="49" charset="0"/>
              </a:rPr>
              <a:t>DO i = 1, n</a:t>
            </a:r>
          </a:p>
          <a:p>
            <a:pPr>
              <a:lnSpc>
                <a:spcPct val="60000"/>
              </a:lnSpc>
              <a:buFont typeface="Wingdings" pitchFamily="2" charset="2"/>
              <a:buNone/>
            </a:pPr>
            <a:r>
              <a:rPr lang="en-US" sz="1800" b="1">
                <a:latin typeface="Courier New" pitchFamily="49" charset="0"/>
              </a:rPr>
              <a:t>  c(i) = a(i) / 2</a:t>
            </a:r>
          </a:p>
          <a:p>
            <a:pPr>
              <a:lnSpc>
                <a:spcPct val="60000"/>
              </a:lnSpc>
              <a:buFont typeface="Wingdings" pitchFamily="2" charset="2"/>
              <a:buNone/>
            </a:pPr>
            <a:r>
              <a:rPr lang="en-US" sz="1800" b="1">
                <a:latin typeface="Courier New" pitchFamily="49" charset="0"/>
              </a:rPr>
              <a:t>END DO</a:t>
            </a:r>
          </a:p>
          <a:p>
            <a:pPr>
              <a:lnSpc>
                <a:spcPct val="90000"/>
              </a:lnSpc>
              <a:buFont typeface="Wingdings" pitchFamily="2" charset="2"/>
              <a:buNone/>
            </a:pPr>
            <a:r>
              <a:rPr lang="en-US" sz="1800" b="1">
                <a:latin typeface="Courier New" pitchFamily="49" charset="0"/>
              </a:rPr>
              <a:t>DO i = 1, n</a:t>
            </a:r>
          </a:p>
          <a:p>
            <a:pPr>
              <a:lnSpc>
                <a:spcPct val="60000"/>
              </a:lnSpc>
              <a:buFont typeface="Wingdings" pitchFamily="2" charset="2"/>
              <a:buNone/>
            </a:pPr>
            <a:r>
              <a:rPr lang="en-US" sz="1800" b="1">
                <a:latin typeface="Courier New" pitchFamily="49" charset="0"/>
              </a:rPr>
              <a:t>  d(i) = 1 / c(i)</a:t>
            </a:r>
          </a:p>
          <a:p>
            <a:pPr>
              <a:lnSpc>
                <a:spcPct val="60000"/>
              </a:lnSpc>
              <a:buFont typeface="Wingdings" pitchFamily="2" charset="2"/>
              <a:buNone/>
            </a:pPr>
            <a:r>
              <a:rPr lang="en-US" sz="1800" b="1">
                <a:latin typeface="Courier New" pitchFamily="49" charset="0"/>
              </a:rPr>
              <a:t>END DO</a:t>
            </a:r>
          </a:p>
          <a:p>
            <a:pPr>
              <a:lnSpc>
                <a:spcPct val="60000"/>
              </a:lnSpc>
              <a:buFont typeface="Wingdings" pitchFamily="2" charset="2"/>
              <a:buNone/>
            </a:pPr>
            <a:endParaRPr lang="en-US" sz="1800" b="1">
              <a:latin typeface="Courier New" pitchFamily="49" charset="0"/>
            </a:endParaRPr>
          </a:p>
          <a:p>
            <a:pPr>
              <a:lnSpc>
                <a:spcPct val="80000"/>
              </a:lnSpc>
              <a:buFont typeface="Wingdings" pitchFamily="2" charset="2"/>
              <a:buNone/>
            </a:pPr>
            <a:r>
              <a:rPr lang="en-US"/>
              <a:t>Fission reduces the cache footprint and the number of operations per iteration.</a:t>
            </a:r>
          </a:p>
        </p:txBody>
      </p:sp>
      <p:sp>
        <p:nvSpPr>
          <p:cNvPr id="664580" name="Text Box 4"/>
          <p:cNvSpPr txBox="1">
            <a:spLocks noChangeArrowheads="1"/>
          </p:cNvSpPr>
          <p:nvPr/>
        </p:nvSpPr>
        <p:spPr bwMode="auto">
          <a:xfrm>
            <a:off x="4419600" y="1828800"/>
            <a:ext cx="1189038" cy="519113"/>
          </a:xfrm>
          <a:prstGeom prst="rect">
            <a:avLst/>
          </a:prstGeom>
          <a:noFill/>
          <a:ln w="9525">
            <a:noFill/>
            <a:miter lim="800000"/>
            <a:headEnd/>
            <a:tailEnd/>
          </a:ln>
          <a:effectLst/>
        </p:spPr>
        <p:txBody>
          <a:bodyPr wrap="none">
            <a:spAutoFit/>
          </a:bodyPr>
          <a:lstStyle/>
          <a:p>
            <a:pPr algn="l"/>
            <a:r>
              <a:rPr lang="en-US" sz="2800" b="1" u="sng">
                <a:solidFill>
                  <a:schemeClr val="hlink"/>
                </a:solidFill>
              </a:rPr>
              <a:t>Before</a:t>
            </a:r>
          </a:p>
        </p:txBody>
      </p:sp>
      <p:sp>
        <p:nvSpPr>
          <p:cNvPr id="664581" name="Text Box 5"/>
          <p:cNvSpPr txBox="1">
            <a:spLocks noChangeArrowheads="1"/>
          </p:cNvSpPr>
          <p:nvPr/>
        </p:nvSpPr>
        <p:spPr bwMode="auto">
          <a:xfrm>
            <a:off x="4495800" y="3886200"/>
            <a:ext cx="993775" cy="519113"/>
          </a:xfrm>
          <a:prstGeom prst="rect">
            <a:avLst/>
          </a:prstGeom>
          <a:noFill/>
          <a:ln w="9525">
            <a:noFill/>
            <a:miter lim="800000"/>
            <a:headEnd/>
            <a:tailEnd/>
          </a:ln>
          <a:effectLst/>
        </p:spPr>
        <p:txBody>
          <a:bodyPr wrap="none">
            <a:spAutoFit/>
          </a:bodyPr>
          <a:lstStyle/>
          <a:p>
            <a:pPr algn="l"/>
            <a:r>
              <a:rPr lang="en-US" sz="2800" b="1" u="sng">
                <a:solidFill>
                  <a:schemeClr val="folHlink"/>
                </a:solidFill>
              </a:rPr>
              <a:t>After</a:t>
            </a:r>
          </a:p>
        </p:txBody>
      </p:sp>
      <p:sp>
        <p:nvSpPr>
          <p:cNvPr id="664582" name="Line 6"/>
          <p:cNvSpPr>
            <a:spLocks noChangeShapeType="1"/>
          </p:cNvSpPr>
          <p:nvPr/>
        </p:nvSpPr>
        <p:spPr bwMode="auto">
          <a:xfrm>
            <a:off x="533400" y="2638425"/>
            <a:ext cx="6858000" cy="0"/>
          </a:xfrm>
          <a:prstGeom prst="line">
            <a:avLst/>
          </a:prstGeom>
          <a:noFill/>
          <a:ln w="9525">
            <a:solidFill>
              <a:schemeClr val="tx1"/>
            </a:solidFill>
            <a:miter lim="800000"/>
            <a:headEnd/>
            <a:tailEnd/>
          </a:ln>
          <a:effectLst/>
        </p:spPr>
        <p:txBody>
          <a:bodyPr wrap="none"/>
          <a:lstStyle/>
          <a:p>
            <a:endParaRPr lang="en-US"/>
          </a:p>
        </p:txBody>
      </p:sp>
    </p:spTree>
    <p:custDataLst>
      <p:tags r:id="rId1"/>
    </p:custDataLst>
    <p:extLst>
      <p:ext uri="{BB962C8B-B14F-4D97-AF65-F5344CB8AC3E}">
        <p14:creationId xmlns:p14="http://schemas.microsoft.com/office/powerpoint/2010/main" val="2482423026"/>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3"/>
          <p:cNvSpPr>
            <a:spLocks noGrp="1"/>
          </p:cNvSpPr>
          <p:nvPr>
            <p:ph type="ftr" sz="quarter" idx="10"/>
          </p:nvPr>
        </p:nvSpPr>
        <p:spPr/>
        <p:txBody>
          <a:bodyPr/>
          <a:lstStyle/>
          <a:p>
            <a:r>
              <a:rPr lang="en-US" dirty="0" smtClean="0"/>
              <a:t>Supercomputing in Plain </a:t>
            </a:r>
            <a:r>
              <a:rPr lang="en-US" dirty="0" smtClean="0"/>
              <a:t>English: Compilers</a:t>
            </a:r>
            <a:endParaRPr lang="en-US" dirty="0"/>
          </a:p>
          <a:p>
            <a:r>
              <a:rPr lang="en-US" dirty="0" smtClean="0"/>
              <a:t>Tue </a:t>
            </a:r>
            <a:r>
              <a:rPr lang="en-US" dirty="0" smtClean="0"/>
              <a:t>Feb 12 2013</a:t>
            </a:r>
            <a:endParaRPr lang="en-US" dirty="0"/>
          </a:p>
        </p:txBody>
      </p:sp>
      <p:sp>
        <p:nvSpPr>
          <p:cNvPr id="8" name="Slide Number Placeholder 4"/>
          <p:cNvSpPr>
            <a:spLocks noGrp="1"/>
          </p:cNvSpPr>
          <p:nvPr>
            <p:ph type="sldNum" sz="quarter" idx="11"/>
          </p:nvPr>
        </p:nvSpPr>
        <p:spPr/>
        <p:txBody>
          <a:bodyPr/>
          <a:lstStyle/>
          <a:p>
            <a:fld id="{E196DD27-0A1F-4C52-BA19-371BB89DDF8D}" type="slidenum">
              <a:rPr lang="en-US"/>
              <a:pPr/>
              <a:t>77</a:t>
            </a:fld>
            <a:endParaRPr lang="en-US"/>
          </a:p>
        </p:txBody>
      </p:sp>
      <p:sp>
        <p:nvSpPr>
          <p:cNvPr id="664578" name="Rectangle 2"/>
          <p:cNvSpPr>
            <a:spLocks noGrp="1" noChangeArrowheads="1"/>
          </p:cNvSpPr>
          <p:nvPr>
            <p:ph type="title"/>
          </p:nvPr>
        </p:nvSpPr>
        <p:spPr/>
        <p:txBody>
          <a:bodyPr/>
          <a:lstStyle/>
          <a:p>
            <a:r>
              <a:rPr lang="en-US" dirty="0"/>
              <a:t>Loop </a:t>
            </a:r>
            <a:r>
              <a:rPr lang="en-US" dirty="0" smtClean="0"/>
              <a:t>Fission (C)</a:t>
            </a:r>
            <a:endParaRPr lang="en-US" dirty="0"/>
          </a:p>
        </p:txBody>
      </p:sp>
      <p:sp>
        <p:nvSpPr>
          <p:cNvPr id="664579" name="Rectangle 3"/>
          <p:cNvSpPr>
            <a:spLocks noGrp="1" noChangeArrowheads="1"/>
          </p:cNvSpPr>
          <p:nvPr>
            <p:ph type="body" idx="1"/>
          </p:nvPr>
        </p:nvSpPr>
        <p:spPr/>
        <p:txBody>
          <a:bodyPr/>
          <a:lstStyle/>
          <a:p>
            <a:pPr>
              <a:buNone/>
            </a:pPr>
            <a:r>
              <a:rPr lang="en-US" sz="1800" b="1" dirty="0" smtClean="0">
                <a:latin typeface="Courier New" pitchFamily="49" charset="0"/>
              </a:rPr>
              <a:t>for (</a:t>
            </a:r>
            <a:r>
              <a:rPr lang="en-US" sz="1800" b="1" dirty="0" err="1" smtClean="0">
                <a:latin typeface="Courier New" pitchFamily="49" charset="0"/>
              </a:rPr>
              <a:t>i</a:t>
            </a:r>
            <a:r>
              <a:rPr lang="en-US" sz="1800" b="1" dirty="0" smtClean="0">
                <a:latin typeface="Courier New" pitchFamily="49" charset="0"/>
              </a:rPr>
              <a:t> = 0; </a:t>
            </a:r>
            <a:r>
              <a:rPr lang="en-US" sz="1800" b="1" dirty="0" err="1" smtClean="0">
                <a:latin typeface="Courier New" pitchFamily="49" charset="0"/>
              </a:rPr>
              <a:t>i</a:t>
            </a:r>
            <a:r>
              <a:rPr lang="en-US" sz="1800" b="1" dirty="0" smtClean="0">
                <a:latin typeface="Courier New" pitchFamily="49" charset="0"/>
              </a:rPr>
              <a:t> &lt; n; </a:t>
            </a:r>
            <a:r>
              <a:rPr lang="en-US" sz="1800" b="1" dirty="0" err="1" smtClean="0">
                <a:latin typeface="Courier New" pitchFamily="49" charset="0"/>
              </a:rPr>
              <a:t>i</a:t>
            </a:r>
            <a:r>
              <a:rPr lang="en-US" sz="1800" b="1" dirty="0" smtClean="0">
                <a:latin typeface="Courier New" pitchFamily="49" charset="0"/>
              </a:rPr>
              <a:t>++) {</a:t>
            </a:r>
          </a:p>
          <a:p>
            <a:pPr>
              <a:lnSpc>
                <a:spcPct val="50000"/>
              </a:lnSpc>
              <a:buNone/>
            </a:pPr>
            <a:r>
              <a:rPr lang="en-US" sz="1800" b="1" dirty="0" smtClean="0">
                <a:solidFill>
                  <a:srgbClr val="000099"/>
                </a:solidFill>
                <a:latin typeface="Courier New" pitchFamily="49" charset="0"/>
              </a:rPr>
              <a:t>  </a:t>
            </a:r>
            <a:r>
              <a:rPr lang="en-US" sz="1800" b="1" dirty="0" smtClean="0">
                <a:solidFill>
                  <a:schemeClr val="folHlink"/>
                </a:solidFill>
                <a:latin typeface="Courier New" pitchFamily="49" charset="0"/>
              </a:rPr>
              <a:t>a[</a:t>
            </a:r>
            <a:r>
              <a:rPr lang="en-US" sz="1800" b="1" dirty="0" err="1" smtClean="0">
                <a:solidFill>
                  <a:schemeClr val="folHlink"/>
                </a:solidFill>
                <a:latin typeface="Courier New" pitchFamily="49" charset="0"/>
              </a:rPr>
              <a:t>i</a:t>
            </a:r>
            <a:r>
              <a:rPr lang="en-US" sz="1800" b="1" dirty="0" smtClean="0">
                <a:solidFill>
                  <a:schemeClr val="folHlink"/>
                </a:solidFill>
                <a:latin typeface="Courier New" pitchFamily="49" charset="0"/>
              </a:rPr>
              <a:t>]</a:t>
            </a:r>
            <a:r>
              <a:rPr lang="en-US" sz="1800" b="1" dirty="0" smtClean="0">
                <a:solidFill>
                  <a:srgbClr val="000099"/>
                </a:solidFill>
                <a:latin typeface="Courier New" pitchFamily="49" charset="0"/>
              </a:rPr>
              <a:t> </a:t>
            </a:r>
            <a:r>
              <a:rPr lang="en-US" sz="1800" b="1" dirty="0" smtClean="0">
                <a:latin typeface="Courier New" pitchFamily="49" charset="0"/>
              </a:rPr>
              <a:t>= b[</a:t>
            </a:r>
            <a:r>
              <a:rPr lang="en-US" sz="1800" b="1" dirty="0" err="1" smtClean="0">
                <a:latin typeface="Courier New" pitchFamily="49" charset="0"/>
              </a:rPr>
              <a:t>i</a:t>
            </a:r>
            <a:r>
              <a:rPr lang="en-US" sz="1800" b="1" dirty="0" smtClean="0">
                <a:latin typeface="Courier New" pitchFamily="49" charset="0"/>
              </a:rPr>
              <a:t>] + 1;</a:t>
            </a:r>
          </a:p>
          <a:p>
            <a:pPr>
              <a:lnSpc>
                <a:spcPct val="60000"/>
              </a:lnSpc>
              <a:buNone/>
            </a:pPr>
            <a:r>
              <a:rPr lang="en-US" sz="1800" b="1" dirty="0" smtClean="0">
                <a:solidFill>
                  <a:srgbClr val="000099"/>
                </a:solidFill>
                <a:latin typeface="Courier New" pitchFamily="49" charset="0"/>
              </a:rPr>
              <a:t>  </a:t>
            </a:r>
            <a:r>
              <a:rPr lang="en-US" sz="1800" b="1" dirty="0" smtClean="0">
                <a:solidFill>
                  <a:schemeClr val="folHlink"/>
                </a:solidFill>
                <a:latin typeface="Courier New" pitchFamily="49" charset="0"/>
              </a:rPr>
              <a:t>c[</a:t>
            </a:r>
            <a:r>
              <a:rPr lang="en-US" sz="1800" b="1" dirty="0" err="1" smtClean="0">
                <a:solidFill>
                  <a:schemeClr val="folHlink"/>
                </a:solidFill>
                <a:latin typeface="Courier New" pitchFamily="49" charset="0"/>
              </a:rPr>
              <a:t>i</a:t>
            </a:r>
            <a:r>
              <a:rPr lang="en-US" sz="1800" b="1" dirty="0" smtClean="0">
                <a:solidFill>
                  <a:schemeClr val="folHlink"/>
                </a:solidFill>
                <a:latin typeface="Courier New" pitchFamily="49" charset="0"/>
              </a:rPr>
              <a:t>]</a:t>
            </a:r>
            <a:r>
              <a:rPr lang="en-US" sz="1800" b="1" dirty="0" smtClean="0">
                <a:solidFill>
                  <a:srgbClr val="000099"/>
                </a:solidFill>
                <a:latin typeface="Courier New" pitchFamily="49" charset="0"/>
              </a:rPr>
              <a:t> = </a:t>
            </a:r>
            <a:r>
              <a:rPr lang="en-US" sz="1800" b="1" dirty="0" smtClean="0">
                <a:solidFill>
                  <a:schemeClr val="folHlink"/>
                </a:solidFill>
                <a:latin typeface="Courier New" pitchFamily="49" charset="0"/>
              </a:rPr>
              <a:t>a[</a:t>
            </a:r>
            <a:r>
              <a:rPr lang="en-US" sz="1800" b="1" dirty="0" err="1" smtClean="0">
                <a:solidFill>
                  <a:schemeClr val="folHlink"/>
                </a:solidFill>
                <a:latin typeface="Courier New" pitchFamily="49" charset="0"/>
              </a:rPr>
              <a:t>i</a:t>
            </a:r>
            <a:r>
              <a:rPr lang="en-US" sz="1800" b="1" dirty="0" smtClean="0">
                <a:solidFill>
                  <a:schemeClr val="folHlink"/>
                </a:solidFill>
                <a:latin typeface="Courier New" pitchFamily="49" charset="0"/>
              </a:rPr>
              <a:t>]</a:t>
            </a:r>
            <a:r>
              <a:rPr lang="en-US" sz="1800" b="1" dirty="0" smtClean="0">
                <a:solidFill>
                  <a:srgbClr val="000099"/>
                </a:solidFill>
                <a:latin typeface="Courier New" pitchFamily="49" charset="0"/>
              </a:rPr>
              <a:t> </a:t>
            </a:r>
            <a:r>
              <a:rPr lang="en-US" sz="1800" b="1" dirty="0" smtClean="0">
                <a:latin typeface="Courier New" pitchFamily="49" charset="0"/>
              </a:rPr>
              <a:t>/ 2;</a:t>
            </a:r>
          </a:p>
          <a:p>
            <a:pPr>
              <a:lnSpc>
                <a:spcPct val="60000"/>
              </a:lnSpc>
              <a:buNone/>
            </a:pPr>
            <a:r>
              <a:rPr lang="en-US" sz="1800" b="1" dirty="0" smtClean="0">
                <a:solidFill>
                  <a:srgbClr val="000099"/>
                </a:solidFill>
                <a:latin typeface="Courier New" pitchFamily="49" charset="0"/>
              </a:rPr>
              <a:t>  </a:t>
            </a:r>
            <a:r>
              <a:rPr lang="en-US" sz="1800" b="1" dirty="0" smtClean="0">
                <a:latin typeface="Courier New" pitchFamily="49" charset="0"/>
              </a:rPr>
              <a:t>d[</a:t>
            </a:r>
            <a:r>
              <a:rPr lang="en-US" sz="1800" b="1" dirty="0" err="1" smtClean="0">
                <a:latin typeface="Courier New" pitchFamily="49" charset="0"/>
              </a:rPr>
              <a:t>i</a:t>
            </a:r>
            <a:r>
              <a:rPr lang="en-US" sz="1800" b="1" dirty="0" smtClean="0">
                <a:latin typeface="Courier New" pitchFamily="49" charset="0"/>
              </a:rPr>
              <a:t>] = 1 /</a:t>
            </a:r>
            <a:r>
              <a:rPr lang="en-US" sz="1800" b="1" dirty="0" smtClean="0">
                <a:solidFill>
                  <a:srgbClr val="000099"/>
                </a:solidFill>
                <a:latin typeface="Courier New" pitchFamily="49" charset="0"/>
              </a:rPr>
              <a:t> </a:t>
            </a:r>
            <a:r>
              <a:rPr lang="en-US" sz="1800" b="1" dirty="0" smtClean="0">
                <a:solidFill>
                  <a:schemeClr val="folHlink"/>
                </a:solidFill>
                <a:latin typeface="Courier New" pitchFamily="49" charset="0"/>
              </a:rPr>
              <a:t>c[</a:t>
            </a:r>
            <a:r>
              <a:rPr lang="en-US" sz="1800" b="1" dirty="0" err="1" smtClean="0">
                <a:solidFill>
                  <a:schemeClr val="folHlink"/>
                </a:solidFill>
                <a:latin typeface="Courier New" pitchFamily="49" charset="0"/>
              </a:rPr>
              <a:t>i</a:t>
            </a:r>
            <a:r>
              <a:rPr lang="en-US" sz="1800" b="1" dirty="0" smtClean="0">
                <a:solidFill>
                  <a:schemeClr val="folHlink"/>
                </a:solidFill>
                <a:latin typeface="Courier New" pitchFamily="49" charset="0"/>
              </a:rPr>
              <a:t>];</a:t>
            </a:r>
          </a:p>
          <a:p>
            <a:pPr>
              <a:lnSpc>
                <a:spcPct val="60000"/>
              </a:lnSpc>
              <a:buNone/>
            </a:pPr>
            <a:r>
              <a:rPr lang="en-US" sz="1800" b="1" dirty="0" smtClean="0">
                <a:latin typeface="Courier New" pitchFamily="49" charset="0"/>
              </a:rPr>
              <a:t>}</a:t>
            </a:r>
          </a:p>
          <a:p>
            <a:pPr>
              <a:lnSpc>
                <a:spcPct val="20000"/>
              </a:lnSpc>
              <a:buFont typeface="Wingdings" pitchFamily="2" charset="2"/>
              <a:buNone/>
            </a:pPr>
            <a:endParaRPr lang="en-US" sz="1800" b="1" dirty="0">
              <a:latin typeface="Courier New" pitchFamily="49" charset="0"/>
            </a:endParaRPr>
          </a:p>
          <a:p>
            <a:pPr>
              <a:buNone/>
            </a:pPr>
            <a:r>
              <a:rPr lang="en-US" sz="1800" b="1" dirty="0" smtClean="0">
                <a:latin typeface="Courier New" pitchFamily="49" charset="0"/>
              </a:rPr>
              <a:t>for (</a:t>
            </a:r>
            <a:r>
              <a:rPr lang="en-US" sz="1800" b="1" dirty="0" err="1" smtClean="0">
                <a:latin typeface="Courier New" pitchFamily="49" charset="0"/>
              </a:rPr>
              <a:t>i</a:t>
            </a:r>
            <a:r>
              <a:rPr lang="en-US" sz="1800" b="1" dirty="0" smtClean="0">
                <a:latin typeface="Courier New" pitchFamily="49" charset="0"/>
              </a:rPr>
              <a:t> = 0; </a:t>
            </a:r>
            <a:r>
              <a:rPr lang="en-US" sz="1800" b="1" dirty="0" err="1" smtClean="0">
                <a:latin typeface="Courier New" pitchFamily="49" charset="0"/>
              </a:rPr>
              <a:t>i</a:t>
            </a:r>
            <a:r>
              <a:rPr lang="en-US" sz="1800" b="1" dirty="0" smtClean="0">
                <a:latin typeface="Courier New" pitchFamily="49" charset="0"/>
              </a:rPr>
              <a:t> &lt; n; </a:t>
            </a:r>
            <a:r>
              <a:rPr lang="en-US" sz="1800" b="1" dirty="0" err="1" smtClean="0">
                <a:latin typeface="Courier New" pitchFamily="49" charset="0"/>
              </a:rPr>
              <a:t>i</a:t>
            </a:r>
            <a:r>
              <a:rPr lang="en-US" sz="1800" b="1" dirty="0" smtClean="0">
                <a:latin typeface="Courier New" pitchFamily="49" charset="0"/>
              </a:rPr>
              <a:t>++) {</a:t>
            </a:r>
          </a:p>
          <a:p>
            <a:pPr>
              <a:lnSpc>
                <a:spcPct val="60000"/>
              </a:lnSpc>
              <a:buNone/>
            </a:pPr>
            <a:r>
              <a:rPr lang="en-US" sz="1800" b="1" dirty="0" smtClean="0">
                <a:solidFill>
                  <a:srgbClr val="000099"/>
                </a:solidFill>
                <a:latin typeface="Courier New" pitchFamily="49" charset="0"/>
              </a:rPr>
              <a:t>  </a:t>
            </a:r>
            <a:r>
              <a:rPr lang="en-US" sz="1800" b="1" dirty="0" smtClean="0">
                <a:solidFill>
                  <a:schemeClr val="hlink"/>
                </a:solidFill>
                <a:latin typeface="Courier New" pitchFamily="49" charset="0"/>
              </a:rPr>
              <a:t>a[</a:t>
            </a:r>
            <a:r>
              <a:rPr lang="en-US" sz="1800" b="1" dirty="0" err="1" smtClean="0">
                <a:solidFill>
                  <a:schemeClr val="hlink"/>
                </a:solidFill>
                <a:latin typeface="Courier New" pitchFamily="49" charset="0"/>
              </a:rPr>
              <a:t>i</a:t>
            </a:r>
            <a:r>
              <a:rPr lang="en-US" sz="1800" b="1" dirty="0" smtClean="0">
                <a:solidFill>
                  <a:schemeClr val="hlink"/>
                </a:solidFill>
                <a:latin typeface="Courier New" pitchFamily="49" charset="0"/>
              </a:rPr>
              <a:t>]</a:t>
            </a:r>
            <a:r>
              <a:rPr lang="en-US" sz="1800" b="1" dirty="0" smtClean="0">
                <a:solidFill>
                  <a:srgbClr val="000099"/>
                </a:solidFill>
                <a:latin typeface="Courier New" pitchFamily="49" charset="0"/>
              </a:rPr>
              <a:t> </a:t>
            </a:r>
            <a:r>
              <a:rPr lang="en-US" sz="1800" b="1" dirty="0" smtClean="0">
                <a:latin typeface="Courier New" pitchFamily="49" charset="0"/>
              </a:rPr>
              <a:t>= b[</a:t>
            </a:r>
            <a:r>
              <a:rPr lang="en-US" sz="1800" b="1" dirty="0" err="1" smtClean="0">
                <a:latin typeface="Courier New" pitchFamily="49" charset="0"/>
              </a:rPr>
              <a:t>i</a:t>
            </a:r>
            <a:r>
              <a:rPr lang="en-US" sz="1800" b="1" dirty="0" smtClean="0">
                <a:latin typeface="Courier New" pitchFamily="49" charset="0"/>
              </a:rPr>
              <a:t>] + 1;</a:t>
            </a:r>
          </a:p>
          <a:p>
            <a:pPr>
              <a:lnSpc>
                <a:spcPct val="60000"/>
              </a:lnSpc>
              <a:buNone/>
            </a:pPr>
            <a:r>
              <a:rPr lang="en-US" sz="1800" b="1" dirty="0" smtClean="0">
                <a:latin typeface="Courier New" pitchFamily="49" charset="0"/>
              </a:rPr>
              <a:t>}</a:t>
            </a:r>
          </a:p>
          <a:p>
            <a:pPr>
              <a:lnSpc>
                <a:spcPct val="80000"/>
              </a:lnSpc>
              <a:buNone/>
            </a:pPr>
            <a:r>
              <a:rPr lang="en-US" sz="1800" b="1" dirty="0" smtClean="0">
                <a:latin typeface="Courier New" pitchFamily="49" charset="0"/>
              </a:rPr>
              <a:t>for (</a:t>
            </a:r>
            <a:r>
              <a:rPr lang="en-US" sz="1800" b="1" dirty="0" err="1" smtClean="0">
                <a:latin typeface="Courier New" pitchFamily="49" charset="0"/>
              </a:rPr>
              <a:t>i</a:t>
            </a:r>
            <a:r>
              <a:rPr lang="en-US" sz="1800" b="1" dirty="0" smtClean="0">
                <a:latin typeface="Courier New" pitchFamily="49" charset="0"/>
              </a:rPr>
              <a:t> = 0; </a:t>
            </a:r>
            <a:r>
              <a:rPr lang="en-US" sz="1800" b="1" dirty="0" err="1" smtClean="0">
                <a:latin typeface="Courier New" pitchFamily="49" charset="0"/>
              </a:rPr>
              <a:t>i</a:t>
            </a:r>
            <a:r>
              <a:rPr lang="en-US" sz="1800" b="1" dirty="0" smtClean="0">
                <a:latin typeface="Courier New" pitchFamily="49" charset="0"/>
              </a:rPr>
              <a:t> &lt; n; </a:t>
            </a:r>
            <a:r>
              <a:rPr lang="en-US" sz="1800" b="1" dirty="0" err="1" smtClean="0">
                <a:latin typeface="Courier New" pitchFamily="49" charset="0"/>
              </a:rPr>
              <a:t>i</a:t>
            </a:r>
            <a:r>
              <a:rPr lang="en-US" sz="1800" b="1" dirty="0" smtClean="0">
                <a:latin typeface="Courier New" pitchFamily="49" charset="0"/>
              </a:rPr>
              <a:t>++) {</a:t>
            </a:r>
          </a:p>
          <a:p>
            <a:pPr>
              <a:lnSpc>
                <a:spcPct val="60000"/>
              </a:lnSpc>
              <a:buNone/>
            </a:pPr>
            <a:r>
              <a:rPr lang="en-US" sz="1800" b="1" dirty="0" smtClean="0">
                <a:solidFill>
                  <a:srgbClr val="000099"/>
                </a:solidFill>
                <a:latin typeface="Courier New" pitchFamily="49" charset="0"/>
              </a:rPr>
              <a:t>  </a:t>
            </a:r>
            <a:r>
              <a:rPr lang="en-US" sz="1800" b="1" dirty="0" smtClean="0">
                <a:solidFill>
                  <a:schemeClr val="hlink"/>
                </a:solidFill>
                <a:latin typeface="Courier New" pitchFamily="49" charset="0"/>
              </a:rPr>
              <a:t>c[</a:t>
            </a:r>
            <a:r>
              <a:rPr lang="en-US" sz="1800" b="1" dirty="0" err="1" smtClean="0">
                <a:solidFill>
                  <a:schemeClr val="hlink"/>
                </a:solidFill>
                <a:latin typeface="Courier New" pitchFamily="49" charset="0"/>
              </a:rPr>
              <a:t>i</a:t>
            </a:r>
            <a:r>
              <a:rPr lang="en-US" sz="1800" b="1" dirty="0" smtClean="0">
                <a:solidFill>
                  <a:schemeClr val="hlink"/>
                </a:solidFill>
                <a:latin typeface="Courier New" pitchFamily="49" charset="0"/>
              </a:rPr>
              <a:t>]</a:t>
            </a:r>
            <a:r>
              <a:rPr lang="en-US" sz="1800" b="1" dirty="0" smtClean="0">
                <a:solidFill>
                  <a:srgbClr val="000099"/>
                </a:solidFill>
                <a:latin typeface="Courier New" pitchFamily="49" charset="0"/>
              </a:rPr>
              <a:t> = </a:t>
            </a:r>
            <a:r>
              <a:rPr lang="en-US" sz="1800" b="1" dirty="0" smtClean="0">
                <a:solidFill>
                  <a:schemeClr val="hlink"/>
                </a:solidFill>
                <a:latin typeface="Courier New" pitchFamily="49" charset="0"/>
              </a:rPr>
              <a:t>a[</a:t>
            </a:r>
            <a:r>
              <a:rPr lang="en-US" sz="1800" b="1" dirty="0" err="1" smtClean="0">
                <a:solidFill>
                  <a:schemeClr val="hlink"/>
                </a:solidFill>
                <a:latin typeface="Courier New" pitchFamily="49" charset="0"/>
              </a:rPr>
              <a:t>i</a:t>
            </a:r>
            <a:r>
              <a:rPr lang="en-US" sz="1800" b="1" dirty="0" smtClean="0">
                <a:solidFill>
                  <a:schemeClr val="hlink"/>
                </a:solidFill>
                <a:latin typeface="Courier New" pitchFamily="49" charset="0"/>
              </a:rPr>
              <a:t>]</a:t>
            </a:r>
            <a:r>
              <a:rPr lang="en-US" sz="1800" b="1" dirty="0" smtClean="0">
                <a:solidFill>
                  <a:srgbClr val="000099"/>
                </a:solidFill>
                <a:latin typeface="Courier New" pitchFamily="49" charset="0"/>
              </a:rPr>
              <a:t> </a:t>
            </a:r>
            <a:r>
              <a:rPr lang="en-US" sz="1800" b="1" dirty="0" smtClean="0">
                <a:latin typeface="Courier New" pitchFamily="49" charset="0"/>
              </a:rPr>
              <a:t>/ 2;</a:t>
            </a:r>
          </a:p>
          <a:p>
            <a:pPr>
              <a:lnSpc>
                <a:spcPct val="60000"/>
              </a:lnSpc>
              <a:buNone/>
            </a:pPr>
            <a:r>
              <a:rPr lang="en-US" sz="1800" b="1" dirty="0" smtClean="0">
                <a:latin typeface="Courier New" pitchFamily="49" charset="0"/>
              </a:rPr>
              <a:t>}</a:t>
            </a:r>
          </a:p>
          <a:p>
            <a:pPr>
              <a:lnSpc>
                <a:spcPct val="80000"/>
              </a:lnSpc>
              <a:buNone/>
            </a:pPr>
            <a:r>
              <a:rPr lang="en-US" sz="1800" b="1" dirty="0" smtClean="0">
                <a:latin typeface="Courier New" pitchFamily="49" charset="0"/>
              </a:rPr>
              <a:t>for (</a:t>
            </a:r>
            <a:r>
              <a:rPr lang="en-US" sz="1800" b="1" dirty="0" err="1" smtClean="0">
                <a:latin typeface="Courier New" pitchFamily="49" charset="0"/>
              </a:rPr>
              <a:t>i</a:t>
            </a:r>
            <a:r>
              <a:rPr lang="en-US" sz="1800" b="1" dirty="0" smtClean="0">
                <a:latin typeface="Courier New" pitchFamily="49" charset="0"/>
              </a:rPr>
              <a:t> = 0; </a:t>
            </a:r>
            <a:r>
              <a:rPr lang="en-US" sz="1800" b="1" dirty="0" err="1" smtClean="0">
                <a:latin typeface="Courier New" pitchFamily="49" charset="0"/>
              </a:rPr>
              <a:t>i</a:t>
            </a:r>
            <a:r>
              <a:rPr lang="en-US" sz="1800" b="1" dirty="0" smtClean="0">
                <a:latin typeface="Courier New" pitchFamily="49" charset="0"/>
              </a:rPr>
              <a:t> &lt; n; </a:t>
            </a:r>
            <a:r>
              <a:rPr lang="en-US" sz="1800" b="1" dirty="0" err="1" smtClean="0">
                <a:latin typeface="Courier New" pitchFamily="49" charset="0"/>
              </a:rPr>
              <a:t>i</a:t>
            </a:r>
            <a:r>
              <a:rPr lang="en-US" sz="1800" b="1" dirty="0" smtClean="0">
                <a:latin typeface="Courier New" pitchFamily="49" charset="0"/>
              </a:rPr>
              <a:t>++) {</a:t>
            </a:r>
          </a:p>
          <a:p>
            <a:pPr>
              <a:lnSpc>
                <a:spcPct val="60000"/>
              </a:lnSpc>
              <a:buNone/>
            </a:pPr>
            <a:r>
              <a:rPr lang="en-US" sz="1800" b="1" dirty="0" smtClean="0">
                <a:latin typeface="Courier New" pitchFamily="49" charset="0"/>
              </a:rPr>
              <a:t>  d[</a:t>
            </a:r>
            <a:r>
              <a:rPr lang="en-US" sz="1800" b="1" dirty="0" err="1" smtClean="0">
                <a:latin typeface="Courier New" pitchFamily="49" charset="0"/>
              </a:rPr>
              <a:t>i</a:t>
            </a:r>
            <a:r>
              <a:rPr lang="en-US" sz="1800" b="1" dirty="0" smtClean="0">
                <a:latin typeface="Courier New" pitchFamily="49" charset="0"/>
              </a:rPr>
              <a:t>] = 1 /</a:t>
            </a:r>
            <a:r>
              <a:rPr lang="en-US" sz="1800" b="1" dirty="0" smtClean="0">
                <a:solidFill>
                  <a:srgbClr val="000099"/>
                </a:solidFill>
                <a:latin typeface="Courier New" pitchFamily="49" charset="0"/>
              </a:rPr>
              <a:t> </a:t>
            </a:r>
            <a:r>
              <a:rPr lang="en-US" sz="1800" b="1" dirty="0" smtClean="0">
                <a:solidFill>
                  <a:schemeClr val="hlink"/>
                </a:solidFill>
                <a:latin typeface="Courier New" pitchFamily="49" charset="0"/>
              </a:rPr>
              <a:t>c[</a:t>
            </a:r>
            <a:r>
              <a:rPr lang="en-US" sz="1800" b="1" dirty="0" err="1" smtClean="0">
                <a:solidFill>
                  <a:schemeClr val="hlink"/>
                </a:solidFill>
                <a:latin typeface="Courier New" pitchFamily="49" charset="0"/>
              </a:rPr>
              <a:t>i</a:t>
            </a:r>
            <a:r>
              <a:rPr lang="en-US" sz="1800" b="1" dirty="0" smtClean="0">
                <a:solidFill>
                  <a:schemeClr val="hlink"/>
                </a:solidFill>
                <a:latin typeface="Courier New" pitchFamily="49" charset="0"/>
              </a:rPr>
              <a:t>];</a:t>
            </a:r>
          </a:p>
          <a:p>
            <a:pPr>
              <a:lnSpc>
                <a:spcPct val="60000"/>
              </a:lnSpc>
              <a:buNone/>
            </a:pPr>
            <a:r>
              <a:rPr lang="en-US" sz="1800" b="1" dirty="0" smtClean="0">
                <a:latin typeface="Courier New" pitchFamily="49" charset="0"/>
              </a:rPr>
              <a:t>}</a:t>
            </a:r>
          </a:p>
          <a:p>
            <a:pPr>
              <a:lnSpc>
                <a:spcPct val="60000"/>
              </a:lnSpc>
              <a:buFont typeface="Wingdings" pitchFamily="2" charset="2"/>
              <a:buNone/>
            </a:pPr>
            <a:endParaRPr lang="en-US" sz="1800" b="1" dirty="0">
              <a:latin typeface="Courier New" pitchFamily="49" charset="0"/>
            </a:endParaRPr>
          </a:p>
          <a:p>
            <a:pPr>
              <a:lnSpc>
                <a:spcPct val="80000"/>
              </a:lnSpc>
              <a:buFont typeface="Wingdings" pitchFamily="2" charset="2"/>
              <a:buNone/>
            </a:pPr>
            <a:r>
              <a:rPr lang="en-US" dirty="0"/>
              <a:t>Fission reduces the cache footprint and the number of operations per iteration.</a:t>
            </a:r>
          </a:p>
        </p:txBody>
      </p:sp>
      <p:sp>
        <p:nvSpPr>
          <p:cNvPr id="664580" name="Text Box 4"/>
          <p:cNvSpPr txBox="1">
            <a:spLocks noChangeArrowheads="1"/>
          </p:cNvSpPr>
          <p:nvPr/>
        </p:nvSpPr>
        <p:spPr bwMode="auto">
          <a:xfrm>
            <a:off x="4419600" y="1828800"/>
            <a:ext cx="1189038" cy="519113"/>
          </a:xfrm>
          <a:prstGeom prst="rect">
            <a:avLst/>
          </a:prstGeom>
          <a:noFill/>
          <a:ln w="9525">
            <a:noFill/>
            <a:miter lim="800000"/>
            <a:headEnd/>
            <a:tailEnd/>
          </a:ln>
          <a:effectLst/>
        </p:spPr>
        <p:txBody>
          <a:bodyPr wrap="none">
            <a:spAutoFit/>
          </a:bodyPr>
          <a:lstStyle/>
          <a:p>
            <a:pPr algn="l"/>
            <a:r>
              <a:rPr lang="en-US" sz="2800" b="1" u="sng">
                <a:solidFill>
                  <a:schemeClr val="hlink"/>
                </a:solidFill>
              </a:rPr>
              <a:t>Before</a:t>
            </a:r>
          </a:p>
        </p:txBody>
      </p:sp>
      <p:sp>
        <p:nvSpPr>
          <p:cNvPr id="664581" name="Text Box 5"/>
          <p:cNvSpPr txBox="1">
            <a:spLocks noChangeArrowheads="1"/>
          </p:cNvSpPr>
          <p:nvPr/>
        </p:nvSpPr>
        <p:spPr bwMode="auto">
          <a:xfrm>
            <a:off x="4495800" y="3886200"/>
            <a:ext cx="993775" cy="519113"/>
          </a:xfrm>
          <a:prstGeom prst="rect">
            <a:avLst/>
          </a:prstGeom>
          <a:noFill/>
          <a:ln w="9525">
            <a:noFill/>
            <a:miter lim="800000"/>
            <a:headEnd/>
            <a:tailEnd/>
          </a:ln>
          <a:effectLst/>
        </p:spPr>
        <p:txBody>
          <a:bodyPr wrap="none">
            <a:spAutoFit/>
          </a:bodyPr>
          <a:lstStyle/>
          <a:p>
            <a:pPr algn="l"/>
            <a:r>
              <a:rPr lang="en-US" sz="2800" b="1" u="sng">
                <a:solidFill>
                  <a:schemeClr val="folHlink"/>
                </a:solidFill>
              </a:rPr>
              <a:t>After</a:t>
            </a:r>
          </a:p>
        </p:txBody>
      </p:sp>
      <p:sp>
        <p:nvSpPr>
          <p:cNvPr id="664582" name="Line 6"/>
          <p:cNvSpPr>
            <a:spLocks noChangeShapeType="1"/>
          </p:cNvSpPr>
          <p:nvPr/>
        </p:nvSpPr>
        <p:spPr bwMode="auto">
          <a:xfrm>
            <a:off x="533400" y="2638425"/>
            <a:ext cx="6858000" cy="0"/>
          </a:xfrm>
          <a:prstGeom prst="line">
            <a:avLst/>
          </a:prstGeom>
          <a:noFill/>
          <a:ln w="9525">
            <a:solidFill>
              <a:schemeClr val="tx1"/>
            </a:solidFill>
            <a:miter lim="800000"/>
            <a:headEnd/>
            <a:tailEnd/>
          </a:ln>
          <a:effectLst/>
        </p:spPr>
        <p:txBody>
          <a:bodyPr wrap="none"/>
          <a:lstStyle/>
          <a:p>
            <a:endParaRPr lang="en-US"/>
          </a:p>
        </p:txBody>
      </p:sp>
    </p:spTree>
    <p:custDataLst>
      <p:tags r:id="rId1"/>
    </p:custDataLst>
    <p:extLst>
      <p:ext uri="{BB962C8B-B14F-4D97-AF65-F5344CB8AC3E}">
        <p14:creationId xmlns:p14="http://schemas.microsoft.com/office/powerpoint/2010/main" val="3537755537"/>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a:t>
            </a:r>
            <a:r>
              <a:rPr lang="en-US" dirty="0" smtClean="0"/>
              <a:t>English: Compilers</a:t>
            </a:r>
            <a:endParaRPr lang="en-US" dirty="0"/>
          </a:p>
          <a:p>
            <a:r>
              <a:rPr lang="en-US" dirty="0" smtClean="0"/>
              <a:t>Tue </a:t>
            </a:r>
            <a:r>
              <a:rPr lang="en-US" dirty="0" smtClean="0"/>
              <a:t>Feb 12 2013</a:t>
            </a:r>
            <a:endParaRPr lang="en-US" dirty="0"/>
          </a:p>
        </p:txBody>
      </p:sp>
      <p:sp>
        <p:nvSpPr>
          <p:cNvPr id="5" name="Slide Number Placeholder 4"/>
          <p:cNvSpPr>
            <a:spLocks noGrp="1"/>
          </p:cNvSpPr>
          <p:nvPr>
            <p:ph type="sldNum" sz="quarter" idx="11"/>
          </p:nvPr>
        </p:nvSpPr>
        <p:spPr/>
        <p:txBody>
          <a:bodyPr/>
          <a:lstStyle/>
          <a:p>
            <a:fld id="{8E0F6525-CDF0-4AD6-A9B5-FFD6973DCAAD}" type="slidenum">
              <a:rPr lang="en-US"/>
              <a:pPr/>
              <a:t>78</a:t>
            </a:fld>
            <a:endParaRPr lang="en-US"/>
          </a:p>
        </p:txBody>
      </p:sp>
      <p:sp>
        <p:nvSpPr>
          <p:cNvPr id="665602" name="Rectangle 2"/>
          <p:cNvSpPr>
            <a:spLocks noGrp="1" noChangeArrowheads="1"/>
          </p:cNvSpPr>
          <p:nvPr>
            <p:ph type="title"/>
          </p:nvPr>
        </p:nvSpPr>
        <p:spPr/>
        <p:txBody>
          <a:bodyPr/>
          <a:lstStyle/>
          <a:p>
            <a:r>
              <a:rPr lang="en-US"/>
              <a:t>To Fuse or to Fizz?</a:t>
            </a:r>
          </a:p>
        </p:txBody>
      </p:sp>
      <p:sp>
        <p:nvSpPr>
          <p:cNvPr id="665603" name="Rectangle 3"/>
          <p:cNvSpPr>
            <a:spLocks noGrp="1" noChangeArrowheads="1"/>
          </p:cNvSpPr>
          <p:nvPr>
            <p:ph type="body" idx="1"/>
          </p:nvPr>
        </p:nvSpPr>
        <p:spPr/>
        <p:txBody>
          <a:bodyPr/>
          <a:lstStyle/>
          <a:p>
            <a:pPr>
              <a:buFont typeface="Wingdings" pitchFamily="2" charset="2"/>
              <a:buNone/>
            </a:pPr>
            <a:r>
              <a:rPr lang="en-US"/>
              <a:t>The question of when to perform fusion versus when to perform fission, like many many optimization questions, is highly dependent on the application, the platform and a lot of other issues that get very, very complicated.</a:t>
            </a:r>
          </a:p>
          <a:p>
            <a:pPr>
              <a:buFont typeface="Wingdings" pitchFamily="2" charset="2"/>
              <a:buNone/>
            </a:pPr>
            <a:r>
              <a:rPr lang="en-US"/>
              <a:t>Compilers don’t always make the right choices.</a:t>
            </a:r>
          </a:p>
          <a:p>
            <a:pPr>
              <a:buFont typeface="Wingdings" pitchFamily="2" charset="2"/>
              <a:buNone/>
            </a:pPr>
            <a:r>
              <a:rPr lang="en-US"/>
              <a:t>That’s why it’s important to examine the actual behavior of the executable.</a:t>
            </a:r>
          </a:p>
        </p:txBody>
      </p:sp>
    </p:spTree>
    <p:custDataLst>
      <p:tags r:id="rId1"/>
    </p:custDataLst>
    <p:extLst>
      <p:ext uri="{BB962C8B-B14F-4D97-AF65-F5344CB8AC3E}">
        <p14:creationId xmlns:p14="http://schemas.microsoft.com/office/powerpoint/2010/main" val="4108497503"/>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ooter Placeholder 3"/>
          <p:cNvSpPr>
            <a:spLocks noGrp="1"/>
          </p:cNvSpPr>
          <p:nvPr>
            <p:ph type="ftr" sz="quarter" idx="10"/>
          </p:nvPr>
        </p:nvSpPr>
        <p:spPr/>
        <p:txBody>
          <a:bodyPr/>
          <a:lstStyle/>
          <a:p>
            <a:r>
              <a:rPr lang="en-US" dirty="0" smtClean="0"/>
              <a:t>Supercomputing in Plain </a:t>
            </a:r>
            <a:r>
              <a:rPr lang="en-US" dirty="0" smtClean="0"/>
              <a:t>English: Compilers</a:t>
            </a:r>
            <a:endParaRPr lang="en-US" dirty="0"/>
          </a:p>
          <a:p>
            <a:r>
              <a:rPr lang="en-US" dirty="0" smtClean="0"/>
              <a:t>Tue </a:t>
            </a:r>
            <a:r>
              <a:rPr lang="en-US" dirty="0" smtClean="0"/>
              <a:t>Feb 12 2013</a:t>
            </a:r>
            <a:endParaRPr lang="en-US" dirty="0"/>
          </a:p>
        </p:txBody>
      </p:sp>
      <p:sp>
        <p:nvSpPr>
          <p:cNvPr id="9" name="Slide Number Placeholder 4"/>
          <p:cNvSpPr>
            <a:spLocks noGrp="1"/>
          </p:cNvSpPr>
          <p:nvPr>
            <p:ph type="sldNum" sz="quarter" idx="11"/>
          </p:nvPr>
        </p:nvSpPr>
        <p:spPr/>
        <p:txBody>
          <a:bodyPr/>
          <a:lstStyle/>
          <a:p>
            <a:fld id="{094538EB-AC6A-40BF-89E5-FA8010C30AFF}" type="slidenum">
              <a:rPr lang="en-US"/>
              <a:pPr/>
              <a:t>79</a:t>
            </a:fld>
            <a:endParaRPr lang="en-US"/>
          </a:p>
        </p:txBody>
      </p:sp>
      <p:sp>
        <p:nvSpPr>
          <p:cNvPr id="666626" name="Rectangle 2"/>
          <p:cNvSpPr>
            <a:spLocks noGrp="1" noChangeArrowheads="1"/>
          </p:cNvSpPr>
          <p:nvPr>
            <p:ph type="title"/>
          </p:nvPr>
        </p:nvSpPr>
        <p:spPr/>
        <p:txBody>
          <a:bodyPr/>
          <a:lstStyle/>
          <a:p>
            <a:r>
              <a:rPr lang="en-US" dirty="0" err="1" smtClean="0"/>
              <a:t>Inlining</a:t>
            </a:r>
            <a:r>
              <a:rPr lang="en-US" dirty="0" smtClean="0"/>
              <a:t> (F90)</a:t>
            </a:r>
            <a:endParaRPr lang="en-US" dirty="0"/>
          </a:p>
        </p:txBody>
      </p:sp>
      <p:sp>
        <p:nvSpPr>
          <p:cNvPr id="666627" name="Rectangle 3"/>
          <p:cNvSpPr>
            <a:spLocks noGrp="1" noChangeArrowheads="1"/>
          </p:cNvSpPr>
          <p:nvPr>
            <p:ph type="body" idx="1"/>
          </p:nvPr>
        </p:nvSpPr>
        <p:spPr>
          <a:xfrm>
            <a:off x="762000" y="1752600"/>
            <a:ext cx="4343400" cy="2819400"/>
          </a:xfrm>
        </p:spPr>
        <p:txBody>
          <a:bodyPr/>
          <a:lstStyle/>
          <a:p>
            <a:pPr>
              <a:lnSpc>
                <a:spcPct val="90000"/>
              </a:lnSpc>
              <a:buFont typeface="Wingdings" pitchFamily="2" charset="2"/>
              <a:buNone/>
            </a:pPr>
            <a:r>
              <a:rPr lang="en-US" b="1">
                <a:latin typeface="Courier New" pitchFamily="49" charset="0"/>
              </a:rPr>
              <a:t>DO i = 1, n</a:t>
            </a:r>
          </a:p>
          <a:p>
            <a:pPr>
              <a:lnSpc>
                <a:spcPct val="80000"/>
              </a:lnSpc>
              <a:buFont typeface="Wingdings" pitchFamily="2" charset="2"/>
              <a:buNone/>
            </a:pPr>
            <a:r>
              <a:rPr lang="en-US" b="1">
                <a:latin typeface="Courier New" pitchFamily="49" charset="0"/>
              </a:rPr>
              <a:t>  a(i) =</a:t>
            </a:r>
            <a:r>
              <a:rPr lang="en-US" b="1">
                <a:solidFill>
                  <a:srgbClr val="000099"/>
                </a:solidFill>
                <a:latin typeface="Courier New" pitchFamily="49" charset="0"/>
              </a:rPr>
              <a:t> </a:t>
            </a:r>
            <a:r>
              <a:rPr lang="en-US" b="1">
                <a:solidFill>
                  <a:schemeClr val="hlink"/>
                </a:solidFill>
                <a:latin typeface="Courier New" pitchFamily="49" charset="0"/>
              </a:rPr>
              <a:t>func(i)</a:t>
            </a:r>
          </a:p>
          <a:p>
            <a:pPr>
              <a:lnSpc>
                <a:spcPct val="80000"/>
              </a:lnSpc>
              <a:buFont typeface="Wingdings" pitchFamily="2" charset="2"/>
              <a:buNone/>
            </a:pPr>
            <a:r>
              <a:rPr lang="en-US" b="1">
                <a:latin typeface="Courier New" pitchFamily="49" charset="0"/>
              </a:rPr>
              <a:t>END DO</a:t>
            </a:r>
          </a:p>
          <a:p>
            <a:pPr>
              <a:lnSpc>
                <a:spcPct val="30000"/>
              </a:lnSpc>
              <a:buFont typeface="Wingdings" pitchFamily="2" charset="2"/>
              <a:buNone/>
            </a:pPr>
            <a:r>
              <a:rPr lang="en-US" b="1">
                <a:latin typeface="Courier New" pitchFamily="49" charset="0"/>
              </a:rPr>
              <a:t>…</a:t>
            </a:r>
          </a:p>
          <a:p>
            <a:pPr>
              <a:lnSpc>
                <a:spcPct val="90000"/>
              </a:lnSpc>
              <a:buFont typeface="Wingdings" pitchFamily="2" charset="2"/>
              <a:buNone/>
            </a:pPr>
            <a:r>
              <a:rPr lang="en-US" b="1">
                <a:latin typeface="Courier New" pitchFamily="49" charset="0"/>
              </a:rPr>
              <a:t>REAL FUNCTION func (x)</a:t>
            </a:r>
          </a:p>
          <a:p>
            <a:pPr>
              <a:lnSpc>
                <a:spcPct val="20000"/>
              </a:lnSpc>
              <a:buFont typeface="Wingdings" pitchFamily="2" charset="2"/>
              <a:buNone/>
            </a:pPr>
            <a:r>
              <a:rPr lang="en-US" b="1">
                <a:latin typeface="Courier New" pitchFamily="49" charset="0"/>
              </a:rPr>
              <a:t>  …</a:t>
            </a:r>
          </a:p>
          <a:p>
            <a:pPr>
              <a:lnSpc>
                <a:spcPct val="90000"/>
              </a:lnSpc>
              <a:buFont typeface="Wingdings" pitchFamily="2" charset="2"/>
              <a:buNone/>
            </a:pPr>
            <a:r>
              <a:rPr lang="en-US" b="1">
                <a:solidFill>
                  <a:srgbClr val="000099"/>
                </a:solidFill>
                <a:latin typeface="Courier New" pitchFamily="49" charset="0"/>
              </a:rPr>
              <a:t>  </a:t>
            </a:r>
            <a:r>
              <a:rPr lang="en-US" b="1">
                <a:solidFill>
                  <a:schemeClr val="hlink"/>
                </a:solidFill>
                <a:latin typeface="Courier New" pitchFamily="49" charset="0"/>
              </a:rPr>
              <a:t>func = x * 3</a:t>
            </a:r>
          </a:p>
          <a:p>
            <a:pPr>
              <a:lnSpc>
                <a:spcPct val="90000"/>
              </a:lnSpc>
              <a:buFont typeface="Wingdings" pitchFamily="2" charset="2"/>
              <a:buNone/>
            </a:pPr>
            <a:r>
              <a:rPr lang="en-US" b="1">
                <a:latin typeface="Courier New" pitchFamily="49" charset="0"/>
              </a:rPr>
              <a:t>END FUNCTION func</a:t>
            </a:r>
          </a:p>
        </p:txBody>
      </p:sp>
      <p:sp>
        <p:nvSpPr>
          <p:cNvPr id="666628" name="Rectangle 4"/>
          <p:cNvSpPr>
            <a:spLocks noChangeArrowheads="1"/>
          </p:cNvSpPr>
          <p:nvPr/>
        </p:nvSpPr>
        <p:spPr bwMode="auto">
          <a:xfrm>
            <a:off x="5105400" y="1828800"/>
            <a:ext cx="2895600" cy="1219200"/>
          </a:xfrm>
          <a:prstGeom prst="rect">
            <a:avLst/>
          </a:prstGeom>
          <a:noFill/>
          <a:ln w="9525">
            <a:noFill/>
            <a:miter lim="800000"/>
            <a:headEnd/>
            <a:tailEnd/>
          </a:ln>
          <a:effectLst/>
        </p:spPr>
        <p:txBody>
          <a:bodyPr/>
          <a:lstStyle/>
          <a:p>
            <a:pPr marL="342900" indent="-342900" algn="l">
              <a:spcBef>
                <a:spcPct val="20000"/>
              </a:spcBef>
              <a:buClr>
                <a:schemeClr val="folHlink"/>
              </a:buClr>
              <a:buSzPct val="60000"/>
              <a:buFont typeface="Wingdings" pitchFamily="2" charset="2"/>
              <a:buNone/>
            </a:pPr>
            <a:r>
              <a:rPr lang="en-US" sz="2400" b="1">
                <a:latin typeface="Courier New" pitchFamily="49" charset="0"/>
              </a:rPr>
              <a:t>DO i = 1, n</a:t>
            </a:r>
          </a:p>
          <a:p>
            <a:pPr marL="342900" indent="-342900" algn="l">
              <a:lnSpc>
                <a:spcPct val="80000"/>
              </a:lnSpc>
              <a:spcBef>
                <a:spcPct val="20000"/>
              </a:spcBef>
              <a:buClr>
                <a:schemeClr val="folHlink"/>
              </a:buClr>
              <a:buSzPct val="60000"/>
              <a:buFont typeface="Wingdings" pitchFamily="2" charset="2"/>
              <a:buNone/>
            </a:pPr>
            <a:r>
              <a:rPr lang="en-US" sz="2400" b="1">
                <a:latin typeface="Courier New" pitchFamily="49" charset="0"/>
              </a:rPr>
              <a:t>  a(i) =</a:t>
            </a:r>
            <a:r>
              <a:rPr lang="en-US" sz="2400" b="1">
                <a:solidFill>
                  <a:srgbClr val="000099"/>
                </a:solidFill>
                <a:latin typeface="Courier New" pitchFamily="49" charset="0"/>
              </a:rPr>
              <a:t> </a:t>
            </a:r>
            <a:r>
              <a:rPr lang="en-US" sz="2400" b="1">
                <a:solidFill>
                  <a:schemeClr val="folHlink"/>
                </a:solidFill>
                <a:latin typeface="Courier New" pitchFamily="49" charset="0"/>
              </a:rPr>
              <a:t>i * 3</a:t>
            </a:r>
          </a:p>
          <a:p>
            <a:pPr marL="342900" indent="-342900" algn="l">
              <a:lnSpc>
                <a:spcPct val="80000"/>
              </a:lnSpc>
              <a:spcBef>
                <a:spcPct val="20000"/>
              </a:spcBef>
              <a:buClr>
                <a:schemeClr val="folHlink"/>
              </a:buClr>
              <a:buSzPct val="60000"/>
              <a:buFont typeface="Wingdings" pitchFamily="2" charset="2"/>
              <a:buNone/>
            </a:pPr>
            <a:r>
              <a:rPr lang="en-US" sz="2400" b="1">
                <a:latin typeface="Courier New" pitchFamily="49" charset="0"/>
              </a:rPr>
              <a:t>END DO</a:t>
            </a:r>
          </a:p>
        </p:txBody>
      </p:sp>
      <p:sp>
        <p:nvSpPr>
          <p:cNvPr id="666629" name="Text Box 5"/>
          <p:cNvSpPr txBox="1">
            <a:spLocks noChangeArrowheads="1"/>
          </p:cNvSpPr>
          <p:nvPr/>
        </p:nvSpPr>
        <p:spPr bwMode="auto">
          <a:xfrm>
            <a:off x="2057400" y="1277938"/>
            <a:ext cx="1189038" cy="519112"/>
          </a:xfrm>
          <a:prstGeom prst="rect">
            <a:avLst/>
          </a:prstGeom>
          <a:noFill/>
          <a:ln w="9525">
            <a:noFill/>
            <a:miter lim="800000"/>
            <a:headEnd/>
            <a:tailEnd/>
          </a:ln>
          <a:effectLst/>
        </p:spPr>
        <p:txBody>
          <a:bodyPr wrap="none">
            <a:spAutoFit/>
          </a:bodyPr>
          <a:lstStyle/>
          <a:p>
            <a:pPr algn="l"/>
            <a:r>
              <a:rPr lang="en-US" sz="2800" b="1" u="sng">
                <a:solidFill>
                  <a:schemeClr val="hlink"/>
                </a:solidFill>
              </a:rPr>
              <a:t>Before</a:t>
            </a:r>
          </a:p>
        </p:txBody>
      </p:sp>
      <p:sp>
        <p:nvSpPr>
          <p:cNvPr id="666630" name="Text Box 6"/>
          <p:cNvSpPr txBox="1">
            <a:spLocks noChangeArrowheads="1"/>
          </p:cNvSpPr>
          <p:nvPr/>
        </p:nvSpPr>
        <p:spPr bwMode="auto">
          <a:xfrm>
            <a:off x="5791200" y="1295400"/>
            <a:ext cx="993775" cy="519113"/>
          </a:xfrm>
          <a:prstGeom prst="rect">
            <a:avLst/>
          </a:prstGeom>
          <a:noFill/>
          <a:ln w="9525">
            <a:noFill/>
            <a:miter lim="800000"/>
            <a:headEnd/>
            <a:tailEnd/>
          </a:ln>
          <a:effectLst/>
        </p:spPr>
        <p:txBody>
          <a:bodyPr wrap="none">
            <a:spAutoFit/>
          </a:bodyPr>
          <a:lstStyle/>
          <a:p>
            <a:pPr algn="l"/>
            <a:r>
              <a:rPr lang="en-US" sz="2800" b="1" u="sng">
                <a:solidFill>
                  <a:schemeClr val="folHlink"/>
                </a:solidFill>
              </a:rPr>
              <a:t>After</a:t>
            </a:r>
          </a:p>
        </p:txBody>
      </p:sp>
      <p:sp>
        <p:nvSpPr>
          <p:cNvPr id="666631" name="Text Box 7"/>
          <p:cNvSpPr txBox="1">
            <a:spLocks noChangeArrowheads="1"/>
          </p:cNvSpPr>
          <p:nvPr/>
        </p:nvSpPr>
        <p:spPr bwMode="auto">
          <a:xfrm>
            <a:off x="533400" y="4419600"/>
            <a:ext cx="8001000" cy="1200329"/>
          </a:xfrm>
          <a:prstGeom prst="rect">
            <a:avLst/>
          </a:prstGeom>
          <a:noFill/>
          <a:ln w="9525">
            <a:noFill/>
            <a:miter lim="800000"/>
            <a:headEnd/>
            <a:tailEnd/>
          </a:ln>
          <a:effectLst/>
        </p:spPr>
        <p:txBody>
          <a:bodyPr>
            <a:spAutoFit/>
          </a:bodyPr>
          <a:lstStyle/>
          <a:p>
            <a:pPr algn="l"/>
            <a:r>
              <a:rPr lang="en-US" sz="2400" dirty="0"/>
              <a:t>When a function or subroutine is </a:t>
            </a:r>
            <a:r>
              <a:rPr lang="en-US" sz="2400" b="1" i="1" u="sng" dirty="0" err="1">
                <a:solidFill>
                  <a:schemeClr val="folHlink"/>
                </a:solidFill>
              </a:rPr>
              <a:t>inlined</a:t>
            </a:r>
            <a:r>
              <a:rPr lang="en-US" sz="2400" dirty="0"/>
              <a:t>, its contents are transferred directly into the calling routine, eliminating the overhead of making the call.</a:t>
            </a:r>
          </a:p>
        </p:txBody>
      </p:sp>
    </p:spTree>
    <p:custDataLst>
      <p:tags r:id="rId1"/>
    </p:custDataLst>
    <p:extLst>
      <p:ext uri="{BB962C8B-B14F-4D97-AF65-F5344CB8AC3E}">
        <p14:creationId xmlns:p14="http://schemas.microsoft.com/office/powerpoint/2010/main" val="127429185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a:t>Supercomputing in Plain </a:t>
            </a:r>
            <a:r>
              <a:rPr lang="en-US" dirty="0" smtClean="0"/>
              <a:t>English: Compilers</a:t>
            </a:r>
            <a:endParaRPr lang="en-US" dirty="0"/>
          </a:p>
          <a:p>
            <a:r>
              <a:rPr lang="en-US" dirty="0" smtClean="0"/>
              <a:t>Tue </a:t>
            </a:r>
            <a:r>
              <a:rPr lang="en-US" dirty="0" smtClean="0"/>
              <a:t>Feb 12 </a:t>
            </a:r>
            <a:r>
              <a:rPr lang="en-US" dirty="0" smtClean="0"/>
              <a:t>2013</a:t>
            </a:r>
            <a:endParaRPr lang="en-US" dirty="0"/>
          </a:p>
        </p:txBody>
      </p:sp>
      <p:sp>
        <p:nvSpPr>
          <p:cNvPr id="5" name="Slide Number Placeholder 4"/>
          <p:cNvSpPr>
            <a:spLocks noGrp="1"/>
          </p:cNvSpPr>
          <p:nvPr>
            <p:ph type="sldNum" sz="quarter" idx="11"/>
          </p:nvPr>
        </p:nvSpPr>
        <p:spPr/>
        <p:txBody>
          <a:bodyPr/>
          <a:lstStyle/>
          <a:p>
            <a:fld id="{40FEA5B2-C75C-4B5B-98BE-64AAADC248CE}" type="slidenum">
              <a:rPr lang="en-US"/>
              <a:pPr/>
              <a:t>8</a:t>
            </a:fld>
            <a:endParaRPr lang="en-US"/>
          </a:p>
        </p:txBody>
      </p:sp>
      <p:sp>
        <p:nvSpPr>
          <p:cNvPr id="454658" name="Rectangle 2"/>
          <p:cNvSpPr>
            <a:spLocks noGrp="1" noChangeArrowheads="1"/>
          </p:cNvSpPr>
          <p:nvPr>
            <p:ph type="title"/>
          </p:nvPr>
        </p:nvSpPr>
        <p:spPr/>
        <p:txBody>
          <a:bodyPr/>
          <a:lstStyle/>
          <a:p>
            <a:r>
              <a:rPr lang="en-US" sz="3600" dirty="0" smtClean="0"/>
              <a:t>Toll Free Phone </a:t>
            </a:r>
            <a:r>
              <a:rPr lang="en-US" sz="3600" dirty="0"/>
              <a:t>Bridge</a:t>
            </a:r>
          </a:p>
        </p:txBody>
      </p:sp>
      <p:sp>
        <p:nvSpPr>
          <p:cNvPr id="454659" name="Rectangle 3"/>
          <p:cNvSpPr>
            <a:spLocks noGrp="1" noChangeArrowheads="1"/>
          </p:cNvSpPr>
          <p:nvPr>
            <p:ph type="body" idx="1"/>
          </p:nvPr>
        </p:nvSpPr>
        <p:spPr>
          <a:xfrm>
            <a:off x="533400" y="1371600"/>
            <a:ext cx="8077200" cy="4648200"/>
          </a:xfrm>
        </p:spPr>
        <p:txBody>
          <a:bodyPr/>
          <a:lstStyle/>
          <a:p>
            <a:pPr>
              <a:buFont typeface="Wingdings" pitchFamily="2" charset="2"/>
              <a:buNone/>
            </a:pPr>
            <a:r>
              <a:rPr lang="en-US" b="1" dirty="0" smtClean="0"/>
              <a:t>IF ALL ELSE FAILS</a:t>
            </a:r>
            <a:r>
              <a:rPr lang="en-US" dirty="0" smtClean="0"/>
              <a:t>, </a:t>
            </a:r>
            <a:r>
              <a:rPr lang="en-US" dirty="0"/>
              <a:t>you can </a:t>
            </a:r>
            <a:r>
              <a:rPr lang="en-US" dirty="0" smtClean="0"/>
              <a:t>use our </a:t>
            </a:r>
            <a:r>
              <a:rPr lang="en-US" dirty="0"/>
              <a:t>toll free phone bridge:</a:t>
            </a:r>
          </a:p>
          <a:p>
            <a:pPr algn="ctr">
              <a:buFont typeface="Wingdings" pitchFamily="2" charset="2"/>
              <a:buNone/>
            </a:pPr>
            <a:r>
              <a:rPr lang="en-US" dirty="0" smtClean="0"/>
              <a:t>800-832-0736</a:t>
            </a:r>
            <a:endParaRPr lang="en-US" dirty="0"/>
          </a:p>
          <a:p>
            <a:pPr algn="ctr">
              <a:buFont typeface="Wingdings" pitchFamily="2" charset="2"/>
              <a:buNone/>
            </a:pPr>
            <a:r>
              <a:rPr lang="en-US" dirty="0" smtClean="0"/>
              <a:t>* 623 2847 #</a:t>
            </a:r>
            <a:endParaRPr lang="en-US" dirty="0"/>
          </a:p>
          <a:p>
            <a:pPr>
              <a:buFont typeface="Wingdings" pitchFamily="2" charset="2"/>
              <a:buNone/>
            </a:pPr>
            <a:r>
              <a:rPr lang="en-US" dirty="0"/>
              <a:t>Please mute yourself and use the phone to listen.</a:t>
            </a:r>
          </a:p>
          <a:p>
            <a:pPr>
              <a:buFont typeface="Wingdings" pitchFamily="2" charset="2"/>
              <a:buNone/>
            </a:pPr>
            <a:r>
              <a:rPr lang="en-US" dirty="0"/>
              <a:t>Don’t worry, we’ll call out slide numbers as we go.</a:t>
            </a:r>
          </a:p>
          <a:p>
            <a:pPr>
              <a:buFont typeface="Wingdings" pitchFamily="2" charset="2"/>
              <a:buNone/>
            </a:pPr>
            <a:r>
              <a:rPr lang="en-US" dirty="0"/>
              <a:t>Please use the phone bridge </a:t>
            </a:r>
            <a:r>
              <a:rPr lang="en-US" b="1" u="sng" dirty="0"/>
              <a:t>ONLY</a:t>
            </a:r>
            <a:r>
              <a:rPr lang="en-US" dirty="0"/>
              <a:t> if you cannot connect any other way: the phone bridge </a:t>
            </a:r>
            <a:r>
              <a:rPr lang="en-US" dirty="0" smtClean="0"/>
              <a:t>can handle only 100 simultaneous connections, and we have over 350 participants.</a:t>
            </a:r>
            <a:endParaRPr lang="en-US" dirty="0"/>
          </a:p>
          <a:p>
            <a:pPr>
              <a:buFont typeface="Wingdings" pitchFamily="2" charset="2"/>
              <a:buNone/>
            </a:pPr>
            <a:r>
              <a:rPr lang="en-US" dirty="0"/>
              <a:t>Many thanks to </a:t>
            </a:r>
            <a:r>
              <a:rPr lang="en-US" dirty="0" smtClean="0"/>
              <a:t>OU CIO Loretta Early for </a:t>
            </a:r>
            <a:r>
              <a:rPr lang="en-US" dirty="0"/>
              <a:t>providing the toll free phone bridge.</a:t>
            </a:r>
          </a:p>
        </p:txBody>
      </p:sp>
    </p:spTree>
    <p:extLst>
      <p:ext uri="{BB962C8B-B14F-4D97-AF65-F5344CB8AC3E}">
        <p14:creationId xmlns:p14="http://schemas.microsoft.com/office/powerpoint/2010/main" val="1884322157"/>
      </p:ext>
    </p:extLst>
  </p:cSld>
  <p:clrMapOvr>
    <a:masterClrMapping/>
  </p:clrMapOvr>
  <p:transition/>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ooter Placeholder 3"/>
          <p:cNvSpPr>
            <a:spLocks noGrp="1"/>
          </p:cNvSpPr>
          <p:nvPr>
            <p:ph type="ftr" sz="quarter" idx="10"/>
          </p:nvPr>
        </p:nvSpPr>
        <p:spPr/>
        <p:txBody>
          <a:bodyPr/>
          <a:lstStyle/>
          <a:p>
            <a:r>
              <a:rPr lang="en-US" dirty="0" smtClean="0"/>
              <a:t>Supercomputing in Plain </a:t>
            </a:r>
            <a:r>
              <a:rPr lang="en-US" dirty="0" smtClean="0"/>
              <a:t>English: Compilers</a:t>
            </a:r>
            <a:endParaRPr lang="en-US" dirty="0"/>
          </a:p>
          <a:p>
            <a:r>
              <a:rPr lang="en-US" dirty="0" smtClean="0"/>
              <a:t>Tue </a:t>
            </a:r>
            <a:r>
              <a:rPr lang="en-US" dirty="0" smtClean="0"/>
              <a:t>Feb 12 2013</a:t>
            </a:r>
            <a:endParaRPr lang="en-US" dirty="0"/>
          </a:p>
        </p:txBody>
      </p:sp>
      <p:sp>
        <p:nvSpPr>
          <p:cNvPr id="9" name="Slide Number Placeholder 4"/>
          <p:cNvSpPr>
            <a:spLocks noGrp="1"/>
          </p:cNvSpPr>
          <p:nvPr>
            <p:ph type="sldNum" sz="quarter" idx="11"/>
          </p:nvPr>
        </p:nvSpPr>
        <p:spPr/>
        <p:txBody>
          <a:bodyPr/>
          <a:lstStyle/>
          <a:p>
            <a:fld id="{094538EB-AC6A-40BF-89E5-FA8010C30AFF}" type="slidenum">
              <a:rPr lang="en-US"/>
              <a:pPr/>
              <a:t>80</a:t>
            </a:fld>
            <a:endParaRPr lang="en-US"/>
          </a:p>
        </p:txBody>
      </p:sp>
      <p:sp>
        <p:nvSpPr>
          <p:cNvPr id="666626" name="Rectangle 2"/>
          <p:cNvSpPr>
            <a:spLocks noGrp="1" noChangeArrowheads="1"/>
          </p:cNvSpPr>
          <p:nvPr>
            <p:ph type="title"/>
          </p:nvPr>
        </p:nvSpPr>
        <p:spPr/>
        <p:txBody>
          <a:bodyPr/>
          <a:lstStyle/>
          <a:p>
            <a:r>
              <a:rPr lang="en-US" dirty="0" err="1" smtClean="0"/>
              <a:t>Inlining</a:t>
            </a:r>
            <a:r>
              <a:rPr lang="en-US" dirty="0" smtClean="0"/>
              <a:t> (C)</a:t>
            </a:r>
            <a:endParaRPr lang="en-US" dirty="0"/>
          </a:p>
        </p:txBody>
      </p:sp>
      <p:sp>
        <p:nvSpPr>
          <p:cNvPr id="666627" name="Rectangle 3"/>
          <p:cNvSpPr>
            <a:spLocks noGrp="1" noChangeArrowheads="1"/>
          </p:cNvSpPr>
          <p:nvPr>
            <p:ph type="body" idx="1"/>
          </p:nvPr>
        </p:nvSpPr>
        <p:spPr>
          <a:xfrm>
            <a:off x="533400" y="1752600"/>
            <a:ext cx="4572000" cy="2819400"/>
          </a:xfrm>
        </p:spPr>
        <p:txBody>
          <a:bodyPr/>
          <a:lstStyle/>
          <a:p>
            <a:pPr>
              <a:lnSpc>
                <a:spcPct val="90000"/>
              </a:lnSpc>
              <a:spcBef>
                <a:spcPts val="0"/>
              </a:spcBef>
              <a:buFont typeface="Wingdings" pitchFamily="2" charset="2"/>
              <a:buNone/>
            </a:pPr>
            <a:r>
              <a:rPr lang="en-US" b="1" dirty="0" smtClean="0">
                <a:latin typeface="Courier New" pitchFamily="49" charset="0"/>
              </a:rPr>
              <a:t>for (</a:t>
            </a:r>
            <a:r>
              <a:rPr lang="en-US" b="1" dirty="0" err="1" smtClean="0">
                <a:latin typeface="Courier New" pitchFamily="49" charset="0"/>
              </a:rPr>
              <a:t>i</a:t>
            </a:r>
            <a:r>
              <a:rPr lang="en-US" b="1" dirty="0" smtClean="0">
                <a:latin typeface="Courier New" pitchFamily="49" charset="0"/>
              </a:rPr>
              <a:t> </a:t>
            </a:r>
            <a:r>
              <a:rPr lang="en-US" b="1" dirty="0">
                <a:latin typeface="Courier New" pitchFamily="49" charset="0"/>
              </a:rPr>
              <a:t>= </a:t>
            </a:r>
            <a:r>
              <a:rPr lang="en-US" b="1" dirty="0" smtClean="0">
                <a:latin typeface="Courier New" pitchFamily="49" charset="0"/>
              </a:rPr>
              <a:t>0;</a:t>
            </a:r>
          </a:p>
          <a:p>
            <a:pPr>
              <a:lnSpc>
                <a:spcPct val="90000"/>
              </a:lnSpc>
              <a:spcBef>
                <a:spcPts val="0"/>
              </a:spcBef>
              <a:buFont typeface="Wingdings" pitchFamily="2" charset="2"/>
              <a:buNone/>
            </a:pPr>
            <a:r>
              <a:rPr lang="en-US" b="1" dirty="0" smtClean="0">
                <a:latin typeface="Courier New" pitchFamily="49" charset="0"/>
              </a:rPr>
              <a:t>     </a:t>
            </a:r>
            <a:r>
              <a:rPr lang="en-US" b="1" dirty="0" err="1" smtClean="0">
                <a:latin typeface="Courier New" pitchFamily="49" charset="0"/>
              </a:rPr>
              <a:t>i</a:t>
            </a:r>
            <a:r>
              <a:rPr lang="en-US" b="1" dirty="0" smtClean="0">
                <a:latin typeface="Courier New" pitchFamily="49" charset="0"/>
              </a:rPr>
              <a:t> &lt; n; </a:t>
            </a:r>
            <a:r>
              <a:rPr lang="en-US" b="1" dirty="0" err="1" smtClean="0">
                <a:latin typeface="Courier New" pitchFamily="49" charset="0"/>
              </a:rPr>
              <a:t>i</a:t>
            </a:r>
            <a:r>
              <a:rPr lang="en-US" b="1" dirty="0" smtClean="0">
                <a:latin typeface="Courier New" pitchFamily="49" charset="0"/>
              </a:rPr>
              <a:t>++) {</a:t>
            </a:r>
            <a:endParaRPr lang="en-US" b="1" dirty="0">
              <a:latin typeface="Courier New" pitchFamily="49" charset="0"/>
            </a:endParaRPr>
          </a:p>
          <a:p>
            <a:pPr>
              <a:lnSpc>
                <a:spcPct val="80000"/>
              </a:lnSpc>
              <a:spcBef>
                <a:spcPts val="0"/>
              </a:spcBef>
              <a:buFont typeface="Wingdings" pitchFamily="2" charset="2"/>
              <a:buNone/>
            </a:pPr>
            <a:r>
              <a:rPr lang="en-US" b="1" dirty="0">
                <a:latin typeface="Courier New" pitchFamily="49" charset="0"/>
              </a:rPr>
              <a:t>  </a:t>
            </a:r>
            <a:r>
              <a:rPr lang="en-US" b="1" dirty="0" smtClean="0">
                <a:latin typeface="Courier New" pitchFamily="49" charset="0"/>
              </a:rPr>
              <a:t>a[</a:t>
            </a:r>
            <a:r>
              <a:rPr lang="en-US" b="1" dirty="0" err="1" smtClean="0">
                <a:latin typeface="Courier New" pitchFamily="49" charset="0"/>
              </a:rPr>
              <a:t>i</a:t>
            </a:r>
            <a:r>
              <a:rPr lang="en-US" b="1" dirty="0">
                <a:latin typeface="Courier New" pitchFamily="49" charset="0"/>
              </a:rPr>
              <a:t>]</a:t>
            </a:r>
            <a:r>
              <a:rPr lang="en-US" b="1" dirty="0" smtClean="0">
                <a:latin typeface="Courier New" pitchFamily="49" charset="0"/>
              </a:rPr>
              <a:t> </a:t>
            </a:r>
            <a:r>
              <a:rPr lang="en-US" b="1" dirty="0">
                <a:latin typeface="Courier New" pitchFamily="49" charset="0"/>
              </a:rPr>
              <a:t>=</a:t>
            </a:r>
            <a:r>
              <a:rPr lang="en-US" b="1" dirty="0">
                <a:solidFill>
                  <a:srgbClr val="000099"/>
                </a:solidFill>
                <a:latin typeface="Courier New" pitchFamily="49" charset="0"/>
              </a:rPr>
              <a:t> </a:t>
            </a:r>
            <a:r>
              <a:rPr lang="en-US" b="1" dirty="0" err="1" smtClean="0">
                <a:solidFill>
                  <a:schemeClr val="hlink"/>
                </a:solidFill>
                <a:latin typeface="Courier New" pitchFamily="49" charset="0"/>
              </a:rPr>
              <a:t>func</a:t>
            </a:r>
            <a:r>
              <a:rPr lang="en-US" b="1" dirty="0" smtClean="0">
                <a:solidFill>
                  <a:schemeClr val="hlink"/>
                </a:solidFill>
                <a:latin typeface="Courier New" pitchFamily="49" charset="0"/>
              </a:rPr>
              <a:t>(i+1);</a:t>
            </a:r>
            <a:endParaRPr lang="en-US" b="1" dirty="0">
              <a:solidFill>
                <a:schemeClr val="hlink"/>
              </a:solidFill>
              <a:latin typeface="Courier New" pitchFamily="49" charset="0"/>
            </a:endParaRPr>
          </a:p>
          <a:p>
            <a:pPr>
              <a:lnSpc>
                <a:spcPct val="80000"/>
              </a:lnSpc>
              <a:spcBef>
                <a:spcPts val="0"/>
              </a:spcBef>
              <a:buFont typeface="Wingdings" pitchFamily="2" charset="2"/>
              <a:buNone/>
            </a:pPr>
            <a:r>
              <a:rPr lang="en-US" b="1" dirty="0" smtClean="0">
                <a:latin typeface="Courier New" pitchFamily="49" charset="0"/>
              </a:rPr>
              <a:t>}</a:t>
            </a:r>
            <a:endParaRPr lang="en-US" b="1" dirty="0">
              <a:latin typeface="Courier New" pitchFamily="49" charset="0"/>
            </a:endParaRPr>
          </a:p>
          <a:p>
            <a:pPr>
              <a:lnSpc>
                <a:spcPct val="30000"/>
              </a:lnSpc>
              <a:spcBef>
                <a:spcPts val="0"/>
              </a:spcBef>
              <a:buFont typeface="Wingdings" pitchFamily="2" charset="2"/>
              <a:buNone/>
            </a:pPr>
            <a:r>
              <a:rPr lang="en-US" b="1" dirty="0">
                <a:latin typeface="Courier New" pitchFamily="49" charset="0"/>
              </a:rPr>
              <a:t>…</a:t>
            </a:r>
          </a:p>
          <a:p>
            <a:pPr>
              <a:lnSpc>
                <a:spcPct val="90000"/>
              </a:lnSpc>
              <a:spcBef>
                <a:spcPts val="0"/>
              </a:spcBef>
              <a:buFont typeface="Wingdings" pitchFamily="2" charset="2"/>
              <a:buNone/>
            </a:pPr>
            <a:r>
              <a:rPr lang="en-US" b="1" dirty="0" smtClean="0">
                <a:latin typeface="Courier New" pitchFamily="49" charset="0"/>
              </a:rPr>
              <a:t>float </a:t>
            </a:r>
            <a:r>
              <a:rPr lang="en-US" b="1" dirty="0" err="1">
                <a:latin typeface="Courier New" pitchFamily="49" charset="0"/>
              </a:rPr>
              <a:t>func</a:t>
            </a:r>
            <a:r>
              <a:rPr lang="en-US" b="1" dirty="0">
                <a:latin typeface="Courier New" pitchFamily="49" charset="0"/>
              </a:rPr>
              <a:t> (x</a:t>
            </a:r>
            <a:r>
              <a:rPr lang="en-US" b="1" dirty="0" smtClean="0">
                <a:latin typeface="Courier New" pitchFamily="49" charset="0"/>
              </a:rPr>
              <a:t>) {</a:t>
            </a:r>
            <a:endParaRPr lang="en-US" b="1" dirty="0">
              <a:latin typeface="Courier New" pitchFamily="49" charset="0"/>
            </a:endParaRPr>
          </a:p>
          <a:p>
            <a:pPr>
              <a:lnSpc>
                <a:spcPct val="20000"/>
              </a:lnSpc>
              <a:spcBef>
                <a:spcPts val="0"/>
              </a:spcBef>
              <a:buFont typeface="Wingdings" pitchFamily="2" charset="2"/>
              <a:buNone/>
            </a:pPr>
            <a:r>
              <a:rPr lang="en-US" b="1" dirty="0">
                <a:latin typeface="Courier New" pitchFamily="49" charset="0"/>
              </a:rPr>
              <a:t>  …</a:t>
            </a:r>
          </a:p>
          <a:p>
            <a:pPr>
              <a:lnSpc>
                <a:spcPct val="90000"/>
              </a:lnSpc>
              <a:spcBef>
                <a:spcPts val="0"/>
              </a:spcBef>
              <a:buFont typeface="Wingdings" pitchFamily="2" charset="2"/>
              <a:buNone/>
            </a:pPr>
            <a:r>
              <a:rPr lang="en-US" b="1" dirty="0">
                <a:solidFill>
                  <a:srgbClr val="000099"/>
                </a:solidFill>
                <a:latin typeface="Courier New" pitchFamily="49" charset="0"/>
              </a:rPr>
              <a:t>  </a:t>
            </a:r>
            <a:r>
              <a:rPr lang="en-US" b="1" dirty="0" smtClean="0">
                <a:solidFill>
                  <a:schemeClr val="hlink"/>
                </a:solidFill>
                <a:latin typeface="Courier New" pitchFamily="49" charset="0"/>
              </a:rPr>
              <a:t>return </a:t>
            </a:r>
            <a:r>
              <a:rPr lang="en-US" b="1" dirty="0">
                <a:solidFill>
                  <a:schemeClr val="hlink"/>
                </a:solidFill>
                <a:latin typeface="Courier New" pitchFamily="49" charset="0"/>
              </a:rPr>
              <a:t>x * </a:t>
            </a:r>
            <a:r>
              <a:rPr lang="en-US" b="1" dirty="0" smtClean="0">
                <a:solidFill>
                  <a:schemeClr val="hlink"/>
                </a:solidFill>
                <a:latin typeface="Courier New" pitchFamily="49" charset="0"/>
              </a:rPr>
              <a:t>3;</a:t>
            </a:r>
            <a:endParaRPr lang="en-US" b="1" dirty="0">
              <a:solidFill>
                <a:schemeClr val="hlink"/>
              </a:solidFill>
              <a:latin typeface="Courier New" pitchFamily="49" charset="0"/>
            </a:endParaRPr>
          </a:p>
          <a:p>
            <a:pPr>
              <a:lnSpc>
                <a:spcPct val="90000"/>
              </a:lnSpc>
              <a:spcBef>
                <a:spcPts val="0"/>
              </a:spcBef>
              <a:buFont typeface="Wingdings" pitchFamily="2" charset="2"/>
              <a:buNone/>
            </a:pPr>
            <a:r>
              <a:rPr lang="en-US" b="1" dirty="0" smtClean="0">
                <a:latin typeface="Courier New" pitchFamily="49" charset="0"/>
              </a:rPr>
              <a:t>}</a:t>
            </a:r>
            <a:endParaRPr lang="en-US" b="1" dirty="0">
              <a:latin typeface="Courier New" pitchFamily="49" charset="0"/>
            </a:endParaRPr>
          </a:p>
        </p:txBody>
      </p:sp>
      <p:sp>
        <p:nvSpPr>
          <p:cNvPr id="666628" name="Rectangle 4"/>
          <p:cNvSpPr>
            <a:spLocks noChangeArrowheads="1"/>
          </p:cNvSpPr>
          <p:nvPr/>
        </p:nvSpPr>
        <p:spPr bwMode="auto">
          <a:xfrm>
            <a:off x="4953000" y="1828800"/>
            <a:ext cx="3657600" cy="1219200"/>
          </a:xfrm>
          <a:prstGeom prst="rect">
            <a:avLst/>
          </a:prstGeom>
          <a:noFill/>
          <a:ln w="9525">
            <a:noFill/>
            <a:miter lim="800000"/>
            <a:headEnd/>
            <a:tailEnd/>
          </a:ln>
          <a:effectLst/>
        </p:spPr>
        <p:txBody>
          <a:bodyPr/>
          <a:lstStyle/>
          <a:p>
            <a:pPr marL="342900" indent="-342900" algn="l">
              <a:spcBef>
                <a:spcPts val="0"/>
              </a:spcBef>
              <a:buClr>
                <a:schemeClr val="folHlink"/>
              </a:buClr>
              <a:buSzPct val="60000"/>
              <a:buFont typeface="Wingdings" pitchFamily="2" charset="2"/>
              <a:buNone/>
            </a:pPr>
            <a:r>
              <a:rPr lang="en-US" sz="2400" b="1" dirty="0" smtClean="0">
                <a:latin typeface="Courier New" pitchFamily="49" charset="0"/>
              </a:rPr>
              <a:t>for (</a:t>
            </a:r>
            <a:r>
              <a:rPr lang="en-US" sz="2400" b="1" dirty="0" err="1" smtClean="0">
                <a:latin typeface="Courier New" pitchFamily="49" charset="0"/>
              </a:rPr>
              <a:t>i</a:t>
            </a:r>
            <a:r>
              <a:rPr lang="en-US" sz="2400" b="1" dirty="0" smtClean="0">
                <a:latin typeface="Courier New" pitchFamily="49" charset="0"/>
              </a:rPr>
              <a:t> </a:t>
            </a:r>
            <a:r>
              <a:rPr lang="en-US" sz="2400" b="1" dirty="0">
                <a:latin typeface="Courier New" pitchFamily="49" charset="0"/>
              </a:rPr>
              <a:t>= </a:t>
            </a:r>
            <a:r>
              <a:rPr lang="en-US" sz="2400" b="1" dirty="0" smtClean="0">
                <a:latin typeface="Courier New" pitchFamily="49" charset="0"/>
              </a:rPr>
              <a:t>0;</a:t>
            </a:r>
          </a:p>
          <a:p>
            <a:pPr marL="342900" indent="-342900" algn="l">
              <a:spcBef>
                <a:spcPts val="0"/>
              </a:spcBef>
              <a:buClr>
                <a:schemeClr val="folHlink"/>
              </a:buClr>
              <a:buSzPct val="60000"/>
              <a:buFont typeface="Wingdings" pitchFamily="2" charset="2"/>
              <a:buNone/>
            </a:pPr>
            <a:r>
              <a:rPr lang="en-US" sz="2400" b="1" dirty="0" smtClean="0">
                <a:latin typeface="Courier New" pitchFamily="49" charset="0"/>
              </a:rPr>
              <a:t>     </a:t>
            </a:r>
            <a:r>
              <a:rPr lang="en-US" sz="2400" b="1" dirty="0" err="1" smtClean="0">
                <a:latin typeface="Courier New" pitchFamily="49" charset="0"/>
              </a:rPr>
              <a:t>i</a:t>
            </a:r>
            <a:r>
              <a:rPr lang="en-US" sz="2400" b="1" dirty="0" smtClean="0">
                <a:latin typeface="Courier New" pitchFamily="49" charset="0"/>
              </a:rPr>
              <a:t> &lt; n; </a:t>
            </a:r>
            <a:r>
              <a:rPr lang="en-US" sz="2400" b="1" dirty="0" err="1" smtClean="0">
                <a:latin typeface="Courier New" pitchFamily="49" charset="0"/>
              </a:rPr>
              <a:t>i</a:t>
            </a:r>
            <a:r>
              <a:rPr lang="en-US" sz="2400" b="1" dirty="0" smtClean="0">
                <a:latin typeface="Courier New" pitchFamily="49" charset="0"/>
              </a:rPr>
              <a:t>++) {</a:t>
            </a:r>
            <a:endParaRPr lang="en-US" sz="2400" b="1" dirty="0">
              <a:latin typeface="Courier New" pitchFamily="49" charset="0"/>
            </a:endParaRPr>
          </a:p>
          <a:p>
            <a:pPr marL="342900" indent="-342900" algn="l">
              <a:lnSpc>
                <a:spcPct val="80000"/>
              </a:lnSpc>
              <a:spcBef>
                <a:spcPts val="0"/>
              </a:spcBef>
              <a:buClr>
                <a:schemeClr val="folHlink"/>
              </a:buClr>
              <a:buSzPct val="60000"/>
              <a:buFont typeface="Wingdings" pitchFamily="2" charset="2"/>
              <a:buNone/>
            </a:pPr>
            <a:r>
              <a:rPr lang="en-US" sz="2400" b="1" dirty="0">
                <a:latin typeface="Courier New" pitchFamily="49" charset="0"/>
              </a:rPr>
              <a:t>  </a:t>
            </a:r>
            <a:r>
              <a:rPr lang="en-US" sz="2400" b="1" dirty="0" smtClean="0">
                <a:latin typeface="Courier New" pitchFamily="49" charset="0"/>
              </a:rPr>
              <a:t>a[</a:t>
            </a:r>
            <a:r>
              <a:rPr lang="en-US" sz="2400" b="1" dirty="0" err="1" smtClean="0">
                <a:latin typeface="Courier New" pitchFamily="49" charset="0"/>
              </a:rPr>
              <a:t>i</a:t>
            </a:r>
            <a:r>
              <a:rPr lang="en-US" sz="2400" b="1" dirty="0">
                <a:latin typeface="Courier New" pitchFamily="49" charset="0"/>
              </a:rPr>
              <a:t>]</a:t>
            </a:r>
            <a:r>
              <a:rPr lang="en-US" sz="2400" b="1" dirty="0" smtClean="0">
                <a:latin typeface="Courier New" pitchFamily="49" charset="0"/>
              </a:rPr>
              <a:t> </a:t>
            </a:r>
            <a:r>
              <a:rPr lang="en-US" sz="2400" b="1" dirty="0">
                <a:latin typeface="Courier New" pitchFamily="49" charset="0"/>
              </a:rPr>
              <a:t>=</a:t>
            </a:r>
            <a:r>
              <a:rPr lang="en-US" sz="2400" b="1" dirty="0">
                <a:solidFill>
                  <a:srgbClr val="000099"/>
                </a:solidFill>
                <a:latin typeface="Courier New" pitchFamily="49" charset="0"/>
              </a:rPr>
              <a:t> </a:t>
            </a:r>
            <a:r>
              <a:rPr lang="en-US" sz="2400" b="1" dirty="0" smtClean="0">
                <a:solidFill>
                  <a:srgbClr val="000099"/>
                </a:solidFill>
                <a:latin typeface="Courier New" pitchFamily="49" charset="0"/>
              </a:rPr>
              <a:t>(</a:t>
            </a:r>
            <a:r>
              <a:rPr lang="en-US" sz="2400" b="1" dirty="0" smtClean="0">
                <a:solidFill>
                  <a:schemeClr val="folHlink"/>
                </a:solidFill>
                <a:latin typeface="Courier New" pitchFamily="49" charset="0"/>
              </a:rPr>
              <a:t>i+1) </a:t>
            </a:r>
            <a:r>
              <a:rPr lang="en-US" sz="2400" b="1" dirty="0">
                <a:solidFill>
                  <a:schemeClr val="folHlink"/>
                </a:solidFill>
                <a:latin typeface="Courier New" pitchFamily="49" charset="0"/>
              </a:rPr>
              <a:t>* </a:t>
            </a:r>
            <a:r>
              <a:rPr lang="en-US" sz="2400" b="1" dirty="0" smtClean="0">
                <a:solidFill>
                  <a:schemeClr val="folHlink"/>
                </a:solidFill>
                <a:latin typeface="Courier New" pitchFamily="49" charset="0"/>
              </a:rPr>
              <a:t>3;</a:t>
            </a:r>
            <a:endParaRPr lang="en-US" sz="2400" b="1" dirty="0">
              <a:solidFill>
                <a:schemeClr val="folHlink"/>
              </a:solidFill>
              <a:latin typeface="Courier New" pitchFamily="49" charset="0"/>
            </a:endParaRPr>
          </a:p>
          <a:p>
            <a:pPr marL="342900" indent="-342900" algn="l">
              <a:lnSpc>
                <a:spcPct val="80000"/>
              </a:lnSpc>
              <a:spcBef>
                <a:spcPts val="0"/>
              </a:spcBef>
              <a:buClr>
                <a:schemeClr val="folHlink"/>
              </a:buClr>
              <a:buSzPct val="60000"/>
              <a:buFont typeface="Wingdings" pitchFamily="2" charset="2"/>
              <a:buNone/>
            </a:pPr>
            <a:r>
              <a:rPr lang="en-US" sz="2400" b="1" dirty="0" smtClean="0">
                <a:latin typeface="Courier New" pitchFamily="49" charset="0"/>
              </a:rPr>
              <a:t>}</a:t>
            </a:r>
            <a:endParaRPr lang="en-US" sz="2400" b="1" dirty="0">
              <a:latin typeface="Courier New" pitchFamily="49" charset="0"/>
            </a:endParaRPr>
          </a:p>
        </p:txBody>
      </p:sp>
      <p:sp>
        <p:nvSpPr>
          <p:cNvPr id="666629" name="Text Box 5"/>
          <p:cNvSpPr txBox="1">
            <a:spLocks noChangeArrowheads="1"/>
          </p:cNvSpPr>
          <p:nvPr/>
        </p:nvSpPr>
        <p:spPr bwMode="auto">
          <a:xfrm>
            <a:off x="2057400" y="1277938"/>
            <a:ext cx="1189038" cy="519112"/>
          </a:xfrm>
          <a:prstGeom prst="rect">
            <a:avLst/>
          </a:prstGeom>
          <a:noFill/>
          <a:ln w="9525">
            <a:noFill/>
            <a:miter lim="800000"/>
            <a:headEnd/>
            <a:tailEnd/>
          </a:ln>
          <a:effectLst/>
        </p:spPr>
        <p:txBody>
          <a:bodyPr wrap="none">
            <a:spAutoFit/>
          </a:bodyPr>
          <a:lstStyle/>
          <a:p>
            <a:pPr algn="l"/>
            <a:r>
              <a:rPr lang="en-US" sz="2800" b="1" u="sng">
                <a:solidFill>
                  <a:schemeClr val="hlink"/>
                </a:solidFill>
              </a:rPr>
              <a:t>Before</a:t>
            </a:r>
          </a:p>
        </p:txBody>
      </p:sp>
      <p:sp>
        <p:nvSpPr>
          <p:cNvPr id="666630" name="Text Box 6"/>
          <p:cNvSpPr txBox="1">
            <a:spLocks noChangeArrowheads="1"/>
          </p:cNvSpPr>
          <p:nvPr/>
        </p:nvSpPr>
        <p:spPr bwMode="auto">
          <a:xfrm>
            <a:off x="5791200" y="1295400"/>
            <a:ext cx="993775" cy="519113"/>
          </a:xfrm>
          <a:prstGeom prst="rect">
            <a:avLst/>
          </a:prstGeom>
          <a:noFill/>
          <a:ln w="9525">
            <a:noFill/>
            <a:miter lim="800000"/>
            <a:headEnd/>
            <a:tailEnd/>
          </a:ln>
          <a:effectLst/>
        </p:spPr>
        <p:txBody>
          <a:bodyPr wrap="none">
            <a:spAutoFit/>
          </a:bodyPr>
          <a:lstStyle/>
          <a:p>
            <a:pPr algn="l"/>
            <a:r>
              <a:rPr lang="en-US" sz="2800" b="1" u="sng">
                <a:solidFill>
                  <a:schemeClr val="folHlink"/>
                </a:solidFill>
              </a:rPr>
              <a:t>After</a:t>
            </a:r>
          </a:p>
        </p:txBody>
      </p:sp>
      <p:sp>
        <p:nvSpPr>
          <p:cNvPr id="666631" name="Text Box 7"/>
          <p:cNvSpPr txBox="1">
            <a:spLocks noChangeArrowheads="1"/>
          </p:cNvSpPr>
          <p:nvPr/>
        </p:nvSpPr>
        <p:spPr bwMode="auto">
          <a:xfrm>
            <a:off x="533400" y="4419600"/>
            <a:ext cx="8001000" cy="1200329"/>
          </a:xfrm>
          <a:prstGeom prst="rect">
            <a:avLst/>
          </a:prstGeom>
          <a:noFill/>
          <a:ln w="9525">
            <a:noFill/>
            <a:miter lim="800000"/>
            <a:headEnd/>
            <a:tailEnd/>
          </a:ln>
          <a:effectLst/>
        </p:spPr>
        <p:txBody>
          <a:bodyPr>
            <a:spAutoFit/>
          </a:bodyPr>
          <a:lstStyle/>
          <a:p>
            <a:pPr algn="l"/>
            <a:r>
              <a:rPr lang="en-US" sz="2400" dirty="0"/>
              <a:t>When a function or subroutine is </a:t>
            </a:r>
            <a:r>
              <a:rPr lang="en-US" sz="2400" b="1" i="1" u="sng" dirty="0" err="1">
                <a:solidFill>
                  <a:schemeClr val="folHlink"/>
                </a:solidFill>
              </a:rPr>
              <a:t>inlined</a:t>
            </a:r>
            <a:r>
              <a:rPr lang="en-US" sz="2400" dirty="0"/>
              <a:t>, its contents are transferred directly into the calling routine, eliminating the overhead of making the call.</a:t>
            </a:r>
          </a:p>
        </p:txBody>
      </p:sp>
    </p:spTree>
    <p:custDataLst>
      <p:tags r:id="rId1"/>
    </p:custDataLst>
    <p:extLst>
      <p:ext uri="{BB962C8B-B14F-4D97-AF65-F5344CB8AC3E}">
        <p14:creationId xmlns:p14="http://schemas.microsoft.com/office/powerpoint/2010/main" val="4051529405"/>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7650" name="Rectangle 2"/>
          <p:cNvSpPr>
            <a:spLocks noGrp="1" noChangeArrowheads="1"/>
          </p:cNvSpPr>
          <p:nvPr>
            <p:ph type="ctrTitle"/>
          </p:nvPr>
        </p:nvSpPr>
        <p:spPr>
          <a:xfrm>
            <a:off x="990600" y="1295400"/>
            <a:ext cx="7772400" cy="1905000"/>
          </a:xfrm>
        </p:spPr>
        <p:txBody>
          <a:bodyPr/>
          <a:lstStyle/>
          <a:p>
            <a:r>
              <a:rPr lang="en-US" sz="6000"/>
              <a:t>Tricks You Can Play with Compilers</a:t>
            </a:r>
          </a:p>
        </p:txBody>
      </p:sp>
    </p:spTree>
    <p:custDataLst>
      <p:tags r:id="rId1"/>
    </p:custDataLst>
    <p:extLst>
      <p:ext uri="{BB962C8B-B14F-4D97-AF65-F5344CB8AC3E}">
        <p14:creationId xmlns:p14="http://schemas.microsoft.com/office/powerpoint/2010/main" val="3640886036"/>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a:t>
            </a:r>
            <a:r>
              <a:rPr lang="en-US" dirty="0" smtClean="0"/>
              <a:t>English: Compilers</a:t>
            </a:r>
            <a:endParaRPr lang="en-US" dirty="0"/>
          </a:p>
          <a:p>
            <a:r>
              <a:rPr lang="en-US" dirty="0" smtClean="0"/>
              <a:t>Tue </a:t>
            </a:r>
            <a:r>
              <a:rPr lang="en-US" dirty="0" smtClean="0"/>
              <a:t>Feb 12 2013</a:t>
            </a:r>
            <a:endParaRPr lang="en-US" dirty="0"/>
          </a:p>
        </p:txBody>
      </p:sp>
      <p:sp>
        <p:nvSpPr>
          <p:cNvPr id="5" name="Slide Number Placeholder 4"/>
          <p:cNvSpPr>
            <a:spLocks noGrp="1"/>
          </p:cNvSpPr>
          <p:nvPr>
            <p:ph type="sldNum" sz="quarter" idx="11"/>
          </p:nvPr>
        </p:nvSpPr>
        <p:spPr/>
        <p:txBody>
          <a:bodyPr/>
          <a:lstStyle/>
          <a:p>
            <a:fld id="{B759F1DA-47A9-4D88-957A-62BAF4AAC056}" type="slidenum">
              <a:rPr lang="en-US"/>
              <a:pPr/>
              <a:t>82</a:t>
            </a:fld>
            <a:endParaRPr lang="en-US"/>
          </a:p>
        </p:txBody>
      </p:sp>
      <p:sp>
        <p:nvSpPr>
          <p:cNvPr id="668674" name="Rectangle 2"/>
          <p:cNvSpPr>
            <a:spLocks noGrp="1" noChangeArrowheads="1"/>
          </p:cNvSpPr>
          <p:nvPr>
            <p:ph type="title"/>
          </p:nvPr>
        </p:nvSpPr>
        <p:spPr/>
        <p:txBody>
          <a:bodyPr/>
          <a:lstStyle/>
          <a:p>
            <a:r>
              <a:rPr lang="en-US"/>
              <a:t>The Joy of Compiler Options</a:t>
            </a:r>
          </a:p>
        </p:txBody>
      </p:sp>
      <p:sp>
        <p:nvSpPr>
          <p:cNvPr id="668675" name="Rectangle 3"/>
          <p:cNvSpPr>
            <a:spLocks noGrp="1" noChangeArrowheads="1"/>
          </p:cNvSpPr>
          <p:nvPr>
            <p:ph type="body" idx="1"/>
          </p:nvPr>
        </p:nvSpPr>
        <p:spPr/>
        <p:txBody>
          <a:bodyPr/>
          <a:lstStyle/>
          <a:p>
            <a:pPr>
              <a:buFont typeface="Wingdings" pitchFamily="2" charset="2"/>
              <a:buNone/>
            </a:pPr>
            <a:r>
              <a:rPr lang="en-US"/>
              <a:t>Every compiler has a different set of options that you can set.</a:t>
            </a:r>
          </a:p>
          <a:p>
            <a:pPr>
              <a:buFont typeface="Wingdings" pitchFamily="2" charset="2"/>
              <a:buNone/>
            </a:pPr>
            <a:r>
              <a:rPr lang="en-US"/>
              <a:t>Among these are options that control single processor optimization:  superscalar, pipelining, vectorization, scalar optimizations, loop optimizations, inlining and so on.</a:t>
            </a:r>
          </a:p>
        </p:txBody>
      </p:sp>
    </p:spTree>
    <p:custDataLst>
      <p:tags r:id="rId1"/>
    </p:custDataLst>
    <p:extLst>
      <p:ext uri="{BB962C8B-B14F-4D97-AF65-F5344CB8AC3E}">
        <p14:creationId xmlns:p14="http://schemas.microsoft.com/office/powerpoint/2010/main" val="3429191010"/>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a:t>
            </a:r>
            <a:r>
              <a:rPr lang="en-US" dirty="0" smtClean="0"/>
              <a:t>English: Compilers</a:t>
            </a:r>
            <a:endParaRPr lang="en-US" dirty="0"/>
          </a:p>
          <a:p>
            <a:r>
              <a:rPr lang="en-US" dirty="0" smtClean="0"/>
              <a:t>Tue </a:t>
            </a:r>
            <a:r>
              <a:rPr lang="en-US" dirty="0" smtClean="0"/>
              <a:t>Feb 12 2013</a:t>
            </a:r>
            <a:endParaRPr lang="en-US" dirty="0"/>
          </a:p>
        </p:txBody>
      </p:sp>
      <p:sp>
        <p:nvSpPr>
          <p:cNvPr id="5" name="Slide Number Placeholder 4"/>
          <p:cNvSpPr>
            <a:spLocks noGrp="1"/>
          </p:cNvSpPr>
          <p:nvPr>
            <p:ph type="sldNum" sz="quarter" idx="11"/>
          </p:nvPr>
        </p:nvSpPr>
        <p:spPr/>
        <p:txBody>
          <a:bodyPr/>
          <a:lstStyle/>
          <a:p>
            <a:fld id="{836481DF-7193-48ED-9451-50F88149DB43}" type="slidenum">
              <a:rPr lang="en-US"/>
              <a:pPr/>
              <a:t>83</a:t>
            </a:fld>
            <a:endParaRPr lang="en-US"/>
          </a:p>
        </p:txBody>
      </p:sp>
      <p:sp>
        <p:nvSpPr>
          <p:cNvPr id="669698" name="Rectangle 2"/>
          <p:cNvSpPr>
            <a:spLocks noGrp="1" noChangeArrowheads="1"/>
          </p:cNvSpPr>
          <p:nvPr>
            <p:ph type="title"/>
          </p:nvPr>
        </p:nvSpPr>
        <p:spPr/>
        <p:txBody>
          <a:bodyPr/>
          <a:lstStyle/>
          <a:p>
            <a:r>
              <a:rPr lang="en-US"/>
              <a:t>Example Compile Lines</a:t>
            </a:r>
          </a:p>
        </p:txBody>
      </p:sp>
      <p:sp>
        <p:nvSpPr>
          <p:cNvPr id="669699" name="Rectangle 3"/>
          <p:cNvSpPr>
            <a:spLocks noGrp="1" noChangeArrowheads="1"/>
          </p:cNvSpPr>
          <p:nvPr>
            <p:ph type="body" idx="1"/>
          </p:nvPr>
        </p:nvSpPr>
        <p:spPr>
          <a:xfrm>
            <a:off x="762000" y="1295400"/>
            <a:ext cx="7772400" cy="5029200"/>
          </a:xfrm>
        </p:spPr>
        <p:txBody>
          <a:bodyPr/>
          <a:lstStyle/>
          <a:p>
            <a:pPr>
              <a:lnSpc>
                <a:spcPct val="90000"/>
              </a:lnSpc>
            </a:pPr>
            <a:r>
              <a:rPr lang="en-US" sz="2000" dirty="0"/>
              <a:t>IBM XL</a:t>
            </a:r>
          </a:p>
          <a:p>
            <a:pPr>
              <a:lnSpc>
                <a:spcPct val="70000"/>
              </a:lnSpc>
              <a:buFont typeface="Wingdings" pitchFamily="2" charset="2"/>
              <a:buNone/>
            </a:pPr>
            <a:r>
              <a:rPr lang="en-US" sz="2000" dirty="0">
                <a:latin typeface="Courier New" pitchFamily="49" charset="0"/>
              </a:rPr>
              <a:t>		</a:t>
            </a:r>
            <a:r>
              <a:rPr lang="en-US" sz="2000" b="1" dirty="0">
                <a:latin typeface="Courier New" pitchFamily="49" charset="0"/>
              </a:rPr>
              <a:t>xlf90 –O –</a:t>
            </a:r>
            <a:r>
              <a:rPr lang="en-US" sz="2000" b="1" dirty="0" err="1">
                <a:latin typeface="Courier New" pitchFamily="49" charset="0"/>
              </a:rPr>
              <a:t>qmaxmem</a:t>
            </a:r>
            <a:r>
              <a:rPr lang="en-US" sz="2000" b="1" dirty="0">
                <a:latin typeface="Courier New" pitchFamily="49" charset="0"/>
              </a:rPr>
              <a:t>=-1 –</a:t>
            </a:r>
            <a:r>
              <a:rPr lang="en-US" sz="2000" b="1" dirty="0" err="1">
                <a:latin typeface="Courier New" pitchFamily="49" charset="0"/>
              </a:rPr>
              <a:t>qarch</a:t>
            </a:r>
            <a:r>
              <a:rPr lang="en-US" sz="2000" b="1" dirty="0">
                <a:latin typeface="Courier New" pitchFamily="49" charset="0"/>
              </a:rPr>
              <a:t>=auto</a:t>
            </a:r>
          </a:p>
          <a:p>
            <a:pPr>
              <a:lnSpc>
                <a:spcPct val="60000"/>
              </a:lnSpc>
              <a:buFont typeface="Wingdings" pitchFamily="2" charset="2"/>
              <a:buNone/>
            </a:pPr>
            <a:r>
              <a:rPr lang="en-US" sz="2000" b="1" dirty="0">
                <a:latin typeface="Courier New" pitchFamily="49" charset="0"/>
              </a:rPr>
              <a:t>       –</a:t>
            </a:r>
            <a:r>
              <a:rPr lang="en-US" sz="2000" b="1" dirty="0" err="1">
                <a:latin typeface="Courier New" pitchFamily="49" charset="0"/>
              </a:rPr>
              <a:t>qtune</a:t>
            </a:r>
            <a:r>
              <a:rPr lang="en-US" sz="2000" b="1" dirty="0">
                <a:latin typeface="Courier New" pitchFamily="49" charset="0"/>
              </a:rPr>
              <a:t>=auto –</a:t>
            </a:r>
            <a:r>
              <a:rPr lang="en-US" sz="2000" b="1" dirty="0" err="1">
                <a:latin typeface="Courier New" pitchFamily="49" charset="0"/>
              </a:rPr>
              <a:t>qcache</a:t>
            </a:r>
            <a:r>
              <a:rPr lang="en-US" sz="2000" b="1" dirty="0">
                <a:latin typeface="Courier New" pitchFamily="49" charset="0"/>
              </a:rPr>
              <a:t>=auto –</a:t>
            </a:r>
            <a:r>
              <a:rPr lang="en-US" sz="2000" b="1" dirty="0" err="1">
                <a:latin typeface="Courier New" pitchFamily="49" charset="0"/>
              </a:rPr>
              <a:t>qhot</a:t>
            </a:r>
            <a:endParaRPr lang="en-US" sz="2000" b="1" dirty="0">
              <a:latin typeface="Courier New" pitchFamily="49" charset="0"/>
            </a:endParaRPr>
          </a:p>
          <a:p>
            <a:pPr>
              <a:lnSpc>
                <a:spcPct val="40000"/>
              </a:lnSpc>
            </a:pPr>
            <a:r>
              <a:rPr lang="en-US" sz="2000" dirty="0"/>
              <a:t>Intel</a:t>
            </a:r>
          </a:p>
          <a:p>
            <a:pPr>
              <a:lnSpc>
                <a:spcPct val="60000"/>
              </a:lnSpc>
              <a:buNone/>
            </a:pPr>
            <a:r>
              <a:rPr lang="en-US" sz="2000" b="1" dirty="0">
                <a:latin typeface="Courier New" pitchFamily="49" charset="0"/>
              </a:rPr>
              <a:t>		</a:t>
            </a:r>
            <a:r>
              <a:rPr lang="en-US" sz="2000" b="1" dirty="0" err="1">
                <a:latin typeface="Courier New" pitchFamily="49" charset="0"/>
              </a:rPr>
              <a:t>ifort</a:t>
            </a:r>
            <a:r>
              <a:rPr lang="en-US" sz="2000" b="1" dirty="0">
                <a:latin typeface="Courier New" pitchFamily="49" charset="0"/>
              </a:rPr>
              <a:t> –O </a:t>
            </a:r>
            <a:r>
              <a:rPr lang="en-US" sz="2000" b="1" dirty="0">
                <a:latin typeface="Courier New" pitchFamily="49" charset="0"/>
              </a:rPr>
              <a:t>-march=corei7-avx -</a:t>
            </a:r>
            <a:r>
              <a:rPr lang="en-US" sz="2000" b="1" dirty="0" err="1">
                <a:latin typeface="Courier New" pitchFamily="49" charset="0"/>
              </a:rPr>
              <a:t>xAVX</a:t>
            </a:r>
            <a:r>
              <a:rPr lang="en-US" sz="2000" b="1" dirty="0">
                <a:latin typeface="Courier New" pitchFamily="49" charset="0"/>
              </a:rPr>
              <a:t> -</a:t>
            </a:r>
            <a:r>
              <a:rPr lang="en-US" sz="2000" b="1" dirty="0" err="1">
                <a:latin typeface="Courier New" pitchFamily="49" charset="0"/>
              </a:rPr>
              <a:t>xhost</a:t>
            </a:r>
            <a:endParaRPr lang="en-US" sz="2000" b="1" dirty="0">
              <a:latin typeface="Courier New" pitchFamily="49" charset="0"/>
            </a:endParaRPr>
          </a:p>
          <a:p>
            <a:pPr>
              <a:lnSpc>
                <a:spcPct val="70000"/>
              </a:lnSpc>
            </a:pPr>
            <a:r>
              <a:rPr lang="en-US" sz="2000" dirty="0"/>
              <a:t>Portland Group f90</a:t>
            </a:r>
          </a:p>
          <a:p>
            <a:pPr>
              <a:lnSpc>
                <a:spcPct val="60000"/>
              </a:lnSpc>
              <a:buNone/>
            </a:pPr>
            <a:r>
              <a:rPr lang="en-US" sz="2000" b="1" dirty="0">
                <a:latin typeface="Courier New" pitchFamily="49" charset="0"/>
              </a:rPr>
              <a:t>		pgf90 –O3 </a:t>
            </a:r>
            <a:r>
              <a:rPr lang="en-US" sz="2000" b="1" dirty="0">
                <a:latin typeface="Courier New" pitchFamily="49" charset="0"/>
              </a:rPr>
              <a:t>-</a:t>
            </a:r>
            <a:r>
              <a:rPr lang="en-US" sz="2000" b="1" dirty="0" err="1">
                <a:latin typeface="Courier New" pitchFamily="49" charset="0"/>
              </a:rPr>
              <a:t>tp</a:t>
            </a:r>
            <a:r>
              <a:rPr lang="en-US" sz="2000" b="1" dirty="0">
                <a:latin typeface="Courier New" pitchFamily="49" charset="0"/>
              </a:rPr>
              <a:t>=</a:t>
            </a:r>
            <a:r>
              <a:rPr lang="en-US" sz="2000" b="1" dirty="0" err="1">
                <a:latin typeface="Courier New" pitchFamily="49" charset="0"/>
              </a:rPr>
              <a:t>sandybridge</a:t>
            </a:r>
            <a:endParaRPr lang="en-US" sz="2000" b="1" dirty="0">
              <a:latin typeface="Courier New" pitchFamily="49" charset="0"/>
            </a:endParaRPr>
          </a:p>
          <a:p>
            <a:pPr>
              <a:lnSpc>
                <a:spcPct val="80000"/>
              </a:lnSpc>
            </a:pPr>
            <a:r>
              <a:rPr lang="en-US" sz="2000" dirty="0"/>
              <a:t>NAG f95</a:t>
            </a:r>
          </a:p>
          <a:p>
            <a:pPr>
              <a:lnSpc>
                <a:spcPct val="70000"/>
              </a:lnSpc>
              <a:buFont typeface="Wingdings" pitchFamily="2" charset="2"/>
              <a:buNone/>
            </a:pPr>
            <a:r>
              <a:rPr lang="en-US" sz="2000" b="1" dirty="0">
                <a:latin typeface="Courier New" pitchFamily="49" charset="0"/>
              </a:rPr>
              <a:t>		</a:t>
            </a:r>
            <a:r>
              <a:rPr lang="en-US" sz="2000" b="1" dirty="0" err="1" smtClean="0">
                <a:latin typeface="Courier New" pitchFamily="49" charset="0"/>
              </a:rPr>
              <a:t>nagfor</a:t>
            </a:r>
            <a:r>
              <a:rPr lang="en-US" sz="2000" b="1" dirty="0" smtClean="0">
                <a:latin typeface="Courier New" pitchFamily="49" charset="0"/>
              </a:rPr>
              <a:t> –O4 </a:t>
            </a:r>
            <a:r>
              <a:rPr lang="en-US" sz="2000" b="1" dirty="0">
                <a:latin typeface="Courier New" pitchFamily="49" charset="0"/>
              </a:rPr>
              <a:t>–</a:t>
            </a:r>
            <a:r>
              <a:rPr lang="en-US" sz="2000" b="1" dirty="0" err="1" smtClean="0">
                <a:latin typeface="Courier New" pitchFamily="49" charset="0"/>
              </a:rPr>
              <a:t>Ounsafe</a:t>
            </a:r>
            <a:endParaRPr lang="en-US" sz="2000" b="1" dirty="0">
              <a:latin typeface="Courier New" pitchFamily="49" charset="0"/>
            </a:endParaRPr>
          </a:p>
        </p:txBody>
      </p:sp>
    </p:spTree>
    <p:custDataLst>
      <p:tags r:id="rId1"/>
    </p:custDataLst>
    <p:extLst>
      <p:ext uri="{BB962C8B-B14F-4D97-AF65-F5344CB8AC3E}">
        <p14:creationId xmlns:p14="http://schemas.microsoft.com/office/powerpoint/2010/main" val="2779574019"/>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a:t>
            </a:r>
            <a:r>
              <a:rPr lang="en-US" dirty="0" smtClean="0"/>
              <a:t>English: Compilers</a:t>
            </a:r>
            <a:endParaRPr lang="en-US" dirty="0"/>
          </a:p>
          <a:p>
            <a:r>
              <a:rPr lang="en-US" dirty="0" smtClean="0"/>
              <a:t>Tue </a:t>
            </a:r>
            <a:r>
              <a:rPr lang="en-US" dirty="0" smtClean="0"/>
              <a:t>Feb 12 2013</a:t>
            </a:r>
            <a:endParaRPr lang="en-US" dirty="0"/>
          </a:p>
        </p:txBody>
      </p:sp>
      <p:sp>
        <p:nvSpPr>
          <p:cNvPr id="5" name="Slide Number Placeholder 4"/>
          <p:cNvSpPr>
            <a:spLocks noGrp="1"/>
          </p:cNvSpPr>
          <p:nvPr>
            <p:ph type="sldNum" sz="quarter" idx="11"/>
          </p:nvPr>
        </p:nvSpPr>
        <p:spPr/>
        <p:txBody>
          <a:bodyPr/>
          <a:lstStyle/>
          <a:p>
            <a:fld id="{5E86ED55-52B6-41D2-BC02-EE9E10AAD44C}" type="slidenum">
              <a:rPr lang="en-US"/>
              <a:pPr/>
              <a:t>84</a:t>
            </a:fld>
            <a:endParaRPr lang="en-US"/>
          </a:p>
        </p:txBody>
      </p:sp>
      <p:sp>
        <p:nvSpPr>
          <p:cNvPr id="670722" name="Rectangle 2"/>
          <p:cNvSpPr>
            <a:spLocks noGrp="1" noChangeArrowheads="1"/>
          </p:cNvSpPr>
          <p:nvPr>
            <p:ph type="title"/>
          </p:nvPr>
        </p:nvSpPr>
        <p:spPr/>
        <p:txBody>
          <a:bodyPr/>
          <a:lstStyle/>
          <a:p>
            <a:r>
              <a:rPr lang="en-US"/>
              <a:t>What Does the Compiler Do? #1</a:t>
            </a:r>
          </a:p>
        </p:txBody>
      </p:sp>
      <p:sp>
        <p:nvSpPr>
          <p:cNvPr id="670723" name="Rectangle 3"/>
          <p:cNvSpPr>
            <a:spLocks noGrp="1" noChangeArrowheads="1"/>
          </p:cNvSpPr>
          <p:nvPr>
            <p:ph type="body" idx="1"/>
          </p:nvPr>
        </p:nvSpPr>
        <p:spPr>
          <a:xfrm>
            <a:off x="609600" y="1371600"/>
            <a:ext cx="8153400" cy="4648200"/>
          </a:xfrm>
        </p:spPr>
        <p:txBody>
          <a:bodyPr/>
          <a:lstStyle/>
          <a:p>
            <a:pPr>
              <a:lnSpc>
                <a:spcPct val="90000"/>
              </a:lnSpc>
              <a:buFont typeface="Wingdings" pitchFamily="2" charset="2"/>
              <a:buNone/>
            </a:pPr>
            <a:r>
              <a:rPr lang="en-US" dirty="0"/>
              <a:t>Example: NAG </a:t>
            </a:r>
            <a:r>
              <a:rPr lang="en-US" b="1" dirty="0" err="1" smtClean="0">
                <a:latin typeface="Courier New" pitchFamily="49" charset="0"/>
              </a:rPr>
              <a:t>nagfor</a:t>
            </a:r>
            <a:r>
              <a:rPr lang="en-US" dirty="0" smtClean="0"/>
              <a:t> </a:t>
            </a:r>
            <a:r>
              <a:rPr lang="en-US" dirty="0"/>
              <a:t>compiler </a:t>
            </a:r>
            <a:r>
              <a:rPr lang="en-US" sz="2000" baseline="30000" dirty="0"/>
              <a:t>[4]</a:t>
            </a:r>
            <a:endParaRPr lang="en-US" dirty="0"/>
          </a:p>
          <a:p>
            <a:pPr>
              <a:lnSpc>
                <a:spcPct val="90000"/>
              </a:lnSpc>
              <a:buFont typeface="Wingdings" pitchFamily="2" charset="2"/>
              <a:buNone/>
            </a:pPr>
            <a:r>
              <a:rPr lang="en-US" b="1" dirty="0">
                <a:latin typeface="Courier New" pitchFamily="49" charset="0"/>
              </a:rPr>
              <a:t>  </a:t>
            </a:r>
            <a:r>
              <a:rPr lang="en-US" b="1" dirty="0" err="1" smtClean="0">
                <a:latin typeface="Courier New" pitchFamily="49" charset="0"/>
              </a:rPr>
              <a:t>nagfor</a:t>
            </a:r>
            <a:r>
              <a:rPr lang="en-US" b="1" dirty="0" smtClean="0">
                <a:latin typeface="Courier New" pitchFamily="49" charset="0"/>
              </a:rPr>
              <a:t> </a:t>
            </a:r>
            <a:r>
              <a:rPr lang="en-US" b="1" dirty="0">
                <a:latin typeface="Courier New" pitchFamily="49" charset="0"/>
              </a:rPr>
              <a:t>–O&lt;level&gt; source.f90</a:t>
            </a:r>
          </a:p>
          <a:p>
            <a:pPr>
              <a:lnSpc>
                <a:spcPct val="90000"/>
              </a:lnSpc>
              <a:buFont typeface="Wingdings" pitchFamily="2" charset="2"/>
              <a:buNone/>
            </a:pPr>
            <a:r>
              <a:rPr lang="en-US" dirty="0"/>
              <a:t>Possible levels are </a:t>
            </a:r>
            <a:r>
              <a:rPr lang="en-US" b="1" dirty="0">
                <a:latin typeface="Courier New" pitchFamily="49" charset="0"/>
              </a:rPr>
              <a:t>–O0, -O1, -O2, -O3, -O4</a:t>
            </a:r>
            <a:r>
              <a:rPr lang="en-US" dirty="0"/>
              <a:t>:</a:t>
            </a:r>
          </a:p>
          <a:p>
            <a:pPr>
              <a:lnSpc>
                <a:spcPct val="90000"/>
              </a:lnSpc>
              <a:buFont typeface="Wingdings" pitchFamily="2" charset="2"/>
              <a:buNone/>
            </a:pPr>
            <a:r>
              <a:rPr lang="en-US" sz="2000" b="1" dirty="0">
                <a:latin typeface="Courier New" pitchFamily="49" charset="0"/>
              </a:rPr>
              <a:t>  -O0    No </a:t>
            </a:r>
            <a:r>
              <a:rPr lang="en-US" sz="2000" b="1" dirty="0" err="1">
                <a:latin typeface="Courier New" pitchFamily="49" charset="0"/>
              </a:rPr>
              <a:t>optimisation</a:t>
            </a:r>
            <a:r>
              <a:rPr lang="en-US" sz="2000" b="1" dirty="0">
                <a:latin typeface="Courier New" pitchFamily="49" charset="0"/>
              </a:rPr>
              <a:t>. …</a:t>
            </a:r>
          </a:p>
          <a:p>
            <a:pPr>
              <a:lnSpc>
                <a:spcPct val="80000"/>
              </a:lnSpc>
              <a:buFont typeface="Wingdings" pitchFamily="2" charset="2"/>
              <a:buNone/>
            </a:pPr>
            <a:r>
              <a:rPr lang="en-US" sz="2000" b="1" dirty="0">
                <a:latin typeface="Courier New" pitchFamily="49" charset="0"/>
              </a:rPr>
              <a:t>  -O1    Minimal quick </a:t>
            </a:r>
            <a:r>
              <a:rPr lang="en-US" sz="2000" b="1" dirty="0" err="1">
                <a:latin typeface="Courier New" pitchFamily="49" charset="0"/>
              </a:rPr>
              <a:t>optimisation</a:t>
            </a:r>
            <a:r>
              <a:rPr lang="en-US" sz="2000" b="1" dirty="0">
                <a:latin typeface="Courier New" pitchFamily="49" charset="0"/>
              </a:rPr>
              <a:t>.</a:t>
            </a:r>
          </a:p>
          <a:p>
            <a:pPr>
              <a:lnSpc>
                <a:spcPct val="80000"/>
              </a:lnSpc>
              <a:buFont typeface="Wingdings" pitchFamily="2" charset="2"/>
              <a:buNone/>
            </a:pPr>
            <a:r>
              <a:rPr lang="en-US" sz="2000" b="1" dirty="0">
                <a:latin typeface="Courier New" pitchFamily="49" charset="0"/>
              </a:rPr>
              <a:t>  -O2    Normal </a:t>
            </a:r>
            <a:r>
              <a:rPr lang="en-US" sz="2000" b="1" dirty="0" err="1">
                <a:latin typeface="Courier New" pitchFamily="49" charset="0"/>
              </a:rPr>
              <a:t>optimisation</a:t>
            </a:r>
            <a:r>
              <a:rPr lang="en-US" sz="2000" b="1" dirty="0">
                <a:latin typeface="Courier New" pitchFamily="49" charset="0"/>
              </a:rPr>
              <a:t>.</a:t>
            </a:r>
          </a:p>
          <a:p>
            <a:pPr>
              <a:lnSpc>
                <a:spcPct val="80000"/>
              </a:lnSpc>
              <a:buFont typeface="Wingdings" pitchFamily="2" charset="2"/>
              <a:buNone/>
            </a:pPr>
            <a:r>
              <a:rPr lang="en-US" sz="2000" b="1" dirty="0">
                <a:latin typeface="Courier New" pitchFamily="49" charset="0"/>
              </a:rPr>
              <a:t>  -O3    Further </a:t>
            </a:r>
            <a:r>
              <a:rPr lang="en-US" sz="2000" b="1" dirty="0" err="1">
                <a:latin typeface="Courier New" pitchFamily="49" charset="0"/>
              </a:rPr>
              <a:t>optimisation</a:t>
            </a:r>
            <a:r>
              <a:rPr lang="en-US" sz="2000" b="1" dirty="0">
                <a:latin typeface="Courier New" pitchFamily="49" charset="0"/>
              </a:rPr>
              <a:t>.</a:t>
            </a:r>
          </a:p>
          <a:p>
            <a:pPr>
              <a:lnSpc>
                <a:spcPct val="80000"/>
              </a:lnSpc>
              <a:buFont typeface="Wingdings" pitchFamily="2" charset="2"/>
              <a:buNone/>
            </a:pPr>
            <a:r>
              <a:rPr lang="en-US" sz="2000" b="1" dirty="0">
                <a:latin typeface="Courier New" pitchFamily="49" charset="0"/>
              </a:rPr>
              <a:t>  -O4    Maximal </a:t>
            </a:r>
            <a:r>
              <a:rPr lang="en-US" sz="2000" b="1" dirty="0" err="1">
                <a:latin typeface="Courier New" pitchFamily="49" charset="0"/>
              </a:rPr>
              <a:t>optimisation</a:t>
            </a:r>
            <a:r>
              <a:rPr lang="en-US" sz="2000" b="1" dirty="0">
                <a:latin typeface="Courier New" pitchFamily="49" charset="0"/>
              </a:rPr>
              <a:t>.</a:t>
            </a:r>
            <a:endParaRPr lang="en-US" sz="2000" baseline="30000" dirty="0"/>
          </a:p>
          <a:p>
            <a:pPr>
              <a:lnSpc>
                <a:spcPct val="80000"/>
              </a:lnSpc>
              <a:buFont typeface="Wingdings" pitchFamily="2" charset="2"/>
              <a:buNone/>
            </a:pPr>
            <a:r>
              <a:rPr lang="en-US" dirty="0"/>
              <a:t>The man page is pretty cryptic.</a:t>
            </a:r>
          </a:p>
          <a:p>
            <a:pPr>
              <a:lnSpc>
                <a:spcPct val="90000"/>
              </a:lnSpc>
              <a:buFont typeface="Wingdings" pitchFamily="2" charset="2"/>
              <a:buNone/>
            </a:pPr>
            <a:endParaRPr lang="en-US" baseline="30000" dirty="0"/>
          </a:p>
        </p:txBody>
      </p:sp>
    </p:spTree>
    <p:custDataLst>
      <p:tags r:id="rId1"/>
    </p:custDataLst>
    <p:extLst>
      <p:ext uri="{BB962C8B-B14F-4D97-AF65-F5344CB8AC3E}">
        <p14:creationId xmlns:p14="http://schemas.microsoft.com/office/powerpoint/2010/main" val="1868781984"/>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a:t>
            </a:r>
            <a:r>
              <a:rPr lang="en-US" dirty="0" smtClean="0"/>
              <a:t>English: Compilers</a:t>
            </a:r>
            <a:endParaRPr lang="en-US" dirty="0"/>
          </a:p>
          <a:p>
            <a:r>
              <a:rPr lang="en-US" dirty="0" smtClean="0"/>
              <a:t>Tue </a:t>
            </a:r>
            <a:r>
              <a:rPr lang="en-US" dirty="0" smtClean="0"/>
              <a:t>Feb 12 2013</a:t>
            </a:r>
            <a:endParaRPr lang="en-US" dirty="0"/>
          </a:p>
        </p:txBody>
      </p:sp>
      <p:sp>
        <p:nvSpPr>
          <p:cNvPr id="5" name="Slide Number Placeholder 4"/>
          <p:cNvSpPr>
            <a:spLocks noGrp="1"/>
          </p:cNvSpPr>
          <p:nvPr>
            <p:ph type="sldNum" sz="quarter" idx="11"/>
          </p:nvPr>
        </p:nvSpPr>
        <p:spPr/>
        <p:txBody>
          <a:bodyPr/>
          <a:lstStyle/>
          <a:p>
            <a:fld id="{BCBF3AE2-56E3-4438-BE3F-379B6D9CF695}" type="slidenum">
              <a:rPr lang="en-US"/>
              <a:pPr/>
              <a:t>85</a:t>
            </a:fld>
            <a:endParaRPr lang="en-US"/>
          </a:p>
        </p:txBody>
      </p:sp>
      <p:sp>
        <p:nvSpPr>
          <p:cNvPr id="671746" name="Rectangle 2"/>
          <p:cNvSpPr>
            <a:spLocks noGrp="1" noChangeArrowheads="1"/>
          </p:cNvSpPr>
          <p:nvPr>
            <p:ph type="title"/>
          </p:nvPr>
        </p:nvSpPr>
        <p:spPr/>
        <p:txBody>
          <a:bodyPr/>
          <a:lstStyle/>
          <a:p>
            <a:r>
              <a:rPr lang="en-US"/>
              <a:t>What Does the Compiler Do? #2</a:t>
            </a:r>
          </a:p>
        </p:txBody>
      </p:sp>
      <p:sp>
        <p:nvSpPr>
          <p:cNvPr id="671747" name="Rectangle 3"/>
          <p:cNvSpPr>
            <a:spLocks noGrp="1" noChangeArrowheads="1"/>
          </p:cNvSpPr>
          <p:nvPr>
            <p:ph type="body" idx="1"/>
          </p:nvPr>
        </p:nvSpPr>
        <p:spPr>
          <a:xfrm>
            <a:off x="609600" y="1371600"/>
            <a:ext cx="8153400" cy="4648200"/>
          </a:xfrm>
        </p:spPr>
        <p:txBody>
          <a:bodyPr/>
          <a:lstStyle/>
          <a:p>
            <a:pPr>
              <a:lnSpc>
                <a:spcPct val="80000"/>
              </a:lnSpc>
              <a:buFont typeface="Wingdings" pitchFamily="2" charset="2"/>
              <a:buNone/>
            </a:pPr>
            <a:r>
              <a:rPr lang="en-US"/>
              <a:t>Example: Intel </a:t>
            </a:r>
            <a:r>
              <a:rPr lang="en-US" b="1">
                <a:latin typeface="Courier New" pitchFamily="49" charset="0"/>
              </a:rPr>
              <a:t>ifort</a:t>
            </a:r>
            <a:r>
              <a:rPr lang="en-US"/>
              <a:t> compiler </a:t>
            </a:r>
            <a:r>
              <a:rPr lang="en-US" baseline="30000"/>
              <a:t>[5]</a:t>
            </a:r>
            <a:endParaRPr lang="en-US"/>
          </a:p>
          <a:p>
            <a:pPr>
              <a:lnSpc>
                <a:spcPct val="80000"/>
              </a:lnSpc>
              <a:buFont typeface="Wingdings" pitchFamily="2" charset="2"/>
              <a:buNone/>
            </a:pPr>
            <a:r>
              <a:rPr lang="en-US" b="1">
                <a:latin typeface="Courier New" pitchFamily="49" charset="0"/>
              </a:rPr>
              <a:t>  ifort –O&lt;level&gt; source.f90</a:t>
            </a:r>
          </a:p>
          <a:p>
            <a:pPr>
              <a:lnSpc>
                <a:spcPct val="80000"/>
              </a:lnSpc>
              <a:buFont typeface="Wingdings" pitchFamily="2" charset="2"/>
              <a:buNone/>
            </a:pPr>
            <a:r>
              <a:rPr lang="en-US"/>
              <a:t>Possible levels are  </a:t>
            </a:r>
            <a:r>
              <a:rPr lang="en-US" b="1">
                <a:latin typeface="Courier New" pitchFamily="49" charset="0"/>
              </a:rPr>
              <a:t>–O0, -O1, -O2, -O3</a:t>
            </a:r>
            <a:r>
              <a:rPr lang="en-US"/>
              <a:t>:</a:t>
            </a:r>
          </a:p>
          <a:p>
            <a:pPr>
              <a:lnSpc>
                <a:spcPct val="80000"/>
              </a:lnSpc>
              <a:buFont typeface="Wingdings" pitchFamily="2" charset="2"/>
              <a:buNone/>
            </a:pPr>
            <a:r>
              <a:rPr lang="en-US" sz="1600" b="1">
                <a:latin typeface="Courier New" pitchFamily="49" charset="0"/>
              </a:rPr>
              <a:t>  -O0    Disables all -O&lt;n&gt; optimizations. …</a:t>
            </a:r>
          </a:p>
          <a:p>
            <a:pPr>
              <a:lnSpc>
                <a:spcPct val="80000"/>
              </a:lnSpc>
              <a:buFont typeface="Wingdings" pitchFamily="2" charset="2"/>
              <a:buNone/>
            </a:pPr>
            <a:r>
              <a:rPr lang="en-US" sz="1600" b="1">
                <a:latin typeface="Courier New" pitchFamily="49" charset="0"/>
              </a:rPr>
              <a:t>  -O1    ... [E]nables optimizations for speed. …</a:t>
            </a:r>
          </a:p>
          <a:p>
            <a:pPr>
              <a:lnSpc>
                <a:spcPct val="80000"/>
              </a:lnSpc>
              <a:buFont typeface="Wingdings" pitchFamily="2" charset="2"/>
              <a:buNone/>
            </a:pPr>
            <a:r>
              <a:rPr lang="en-US" sz="1600" b="1">
                <a:latin typeface="Courier New" pitchFamily="49" charset="0"/>
              </a:rPr>
              <a:t>  -O2    …</a:t>
            </a:r>
          </a:p>
          <a:p>
            <a:pPr>
              <a:lnSpc>
                <a:spcPct val="80000"/>
              </a:lnSpc>
              <a:buFont typeface="Wingdings" pitchFamily="2" charset="2"/>
              <a:buNone/>
            </a:pPr>
            <a:r>
              <a:rPr lang="en-US" sz="1600" b="1">
                <a:latin typeface="Courier New" pitchFamily="49" charset="0"/>
              </a:rPr>
              <a:t>   Inlining of intrinsics.</a:t>
            </a:r>
          </a:p>
          <a:p>
            <a:pPr>
              <a:lnSpc>
                <a:spcPct val="80000"/>
              </a:lnSpc>
              <a:buFont typeface="Wingdings" pitchFamily="2" charset="2"/>
              <a:buNone/>
            </a:pPr>
            <a:r>
              <a:rPr lang="en-US" sz="1600" b="1">
                <a:latin typeface="Courier New" pitchFamily="49" charset="0"/>
              </a:rPr>
              <a:t>   Intra-file interprocedural optimizations, which include: </a:t>
            </a:r>
            <a:r>
              <a:rPr lang="fr-FR" sz="1600" b="1">
                <a:latin typeface="Courier New" pitchFamily="49" charset="0"/>
              </a:rPr>
              <a:t>inlining, constant propagation, forward substitution, routine </a:t>
            </a:r>
            <a:r>
              <a:rPr lang="en-US" sz="1600" b="1">
                <a:latin typeface="Courier New" pitchFamily="49" charset="0"/>
              </a:rPr>
              <a:t>attribute propagation, variable address-taken analysis, dead static function elimination, and removal of unreferenced variables.</a:t>
            </a:r>
          </a:p>
          <a:p>
            <a:pPr>
              <a:lnSpc>
                <a:spcPct val="80000"/>
              </a:lnSpc>
              <a:buFont typeface="Wingdings" pitchFamily="2" charset="2"/>
              <a:buNone/>
            </a:pPr>
            <a:r>
              <a:rPr lang="en-US" sz="1600" b="1">
                <a:latin typeface="Courier New" pitchFamily="49" charset="0"/>
              </a:rPr>
              <a:t>  -O3    Enables -O2 optimizations plus more aggressive optimizations, such as prefetching, scalar replacement, and  loop  transformations. Enables optimizations for maximum speed, but does not guarantee higher performance unless loop and memory access transformations take place. …</a:t>
            </a:r>
            <a:endParaRPr lang="en-US" sz="1600" baseline="30000"/>
          </a:p>
        </p:txBody>
      </p:sp>
    </p:spTree>
    <p:custDataLst>
      <p:tags r:id="rId1"/>
    </p:custDataLst>
    <p:extLst>
      <p:ext uri="{BB962C8B-B14F-4D97-AF65-F5344CB8AC3E}">
        <p14:creationId xmlns:p14="http://schemas.microsoft.com/office/powerpoint/2010/main" val="1413581509"/>
      </p:ext>
    </p:ext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3"/>
          <p:cNvSpPr>
            <a:spLocks noGrp="1"/>
          </p:cNvSpPr>
          <p:nvPr>
            <p:ph type="ftr" sz="quarter" idx="10"/>
          </p:nvPr>
        </p:nvSpPr>
        <p:spPr/>
        <p:txBody>
          <a:bodyPr/>
          <a:lstStyle/>
          <a:p>
            <a:r>
              <a:rPr lang="en-US" dirty="0" smtClean="0"/>
              <a:t>Supercomputing in Plain </a:t>
            </a:r>
            <a:r>
              <a:rPr lang="en-US" dirty="0" smtClean="0"/>
              <a:t>English: Compilers</a:t>
            </a:r>
            <a:endParaRPr lang="en-US" dirty="0"/>
          </a:p>
          <a:p>
            <a:r>
              <a:rPr lang="en-US" dirty="0" smtClean="0"/>
              <a:t>Tue </a:t>
            </a:r>
            <a:r>
              <a:rPr lang="en-US" dirty="0" smtClean="0"/>
              <a:t>Feb 12 2013</a:t>
            </a:r>
            <a:endParaRPr lang="en-US" dirty="0"/>
          </a:p>
        </p:txBody>
      </p:sp>
      <p:sp>
        <p:nvSpPr>
          <p:cNvPr id="8" name="Slide Number Placeholder 4"/>
          <p:cNvSpPr>
            <a:spLocks noGrp="1"/>
          </p:cNvSpPr>
          <p:nvPr>
            <p:ph type="sldNum" sz="quarter" idx="11"/>
          </p:nvPr>
        </p:nvSpPr>
        <p:spPr/>
        <p:txBody>
          <a:bodyPr/>
          <a:lstStyle/>
          <a:p>
            <a:fld id="{7AAB1229-5044-4F1C-9E26-403064C2679F}" type="slidenum">
              <a:rPr lang="en-US"/>
              <a:pPr/>
              <a:t>86</a:t>
            </a:fld>
            <a:endParaRPr lang="en-US"/>
          </a:p>
        </p:txBody>
      </p:sp>
      <p:sp>
        <p:nvSpPr>
          <p:cNvPr id="672770" name="Rectangle 2"/>
          <p:cNvSpPr>
            <a:spLocks noGrp="1" noChangeArrowheads="1"/>
          </p:cNvSpPr>
          <p:nvPr>
            <p:ph type="title"/>
          </p:nvPr>
        </p:nvSpPr>
        <p:spPr/>
        <p:txBody>
          <a:bodyPr/>
          <a:lstStyle/>
          <a:p>
            <a:r>
              <a:rPr lang="en-US"/>
              <a:t>Arithmetic Operation Speeds</a:t>
            </a:r>
          </a:p>
        </p:txBody>
      </p:sp>
      <p:graphicFrame>
        <p:nvGraphicFramePr>
          <p:cNvPr id="672771" name="Object 3"/>
          <p:cNvGraphicFramePr>
            <a:graphicFrameLocks noGrp="1" noChangeAspect="1"/>
          </p:cNvGraphicFramePr>
          <p:nvPr>
            <p:ph idx="1"/>
          </p:nvPr>
        </p:nvGraphicFramePr>
        <p:xfrm>
          <a:off x="1346200" y="1066800"/>
          <a:ext cx="6391275" cy="4960938"/>
        </p:xfrm>
        <a:graphic>
          <a:graphicData uri="http://schemas.openxmlformats.org/presentationml/2006/ole">
            <mc:AlternateContent xmlns:mc="http://schemas.openxmlformats.org/markup-compatibility/2006">
              <mc:Choice xmlns:v="urn:schemas-microsoft-com:vml" Requires="v">
                <p:oleObj spid="_x0000_s105476" name="Worksheet" r:id="rId4" imgW="10001402" imgH="7762951" progId="Excel.Sheet.8">
                  <p:embed/>
                </p:oleObj>
              </mc:Choice>
              <mc:Fallback>
                <p:oleObj name="Worksheet" r:id="rId4" imgW="10001402" imgH="7762951" progId="Excel.Sheet.8">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46200" y="1066800"/>
                        <a:ext cx="6391275" cy="49609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2" name="Group 4"/>
          <p:cNvGrpSpPr>
            <a:grpSpLocks/>
          </p:cNvGrpSpPr>
          <p:nvPr/>
        </p:nvGrpSpPr>
        <p:grpSpPr bwMode="auto">
          <a:xfrm>
            <a:off x="457200" y="2286000"/>
            <a:ext cx="1066800" cy="2590800"/>
            <a:chOff x="185" y="1248"/>
            <a:chExt cx="672" cy="1632"/>
          </a:xfrm>
        </p:grpSpPr>
        <p:sp>
          <p:nvSpPr>
            <p:cNvPr id="672773" name="AutoShape 5"/>
            <p:cNvSpPr>
              <a:spLocks noChangeArrowheads="1"/>
            </p:cNvSpPr>
            <p:nvPr/>
          </p:nvSpPr>
          <p:spPr bwMode="auto">
            <a:xfrm>
              <a:off x="336" y="1488"/>
              <a:ext cx="384" cy="1392"/>
            </a:xfrm>
            <a:prstGeom prst="upArrow">
              <a:avLst>
                <a:gd name="adj1" fmla="val 50000"/>
                <a:gd name="adj2" fmla="val 90625"/>
              </a:avLst>
            </a:prstGeom>
            <a:solidFill>
              <a:schemeClr val="accent1"/>
            </a:solidFill>
            <a:ln w="9525">
              <a:solidFill>
                <a:schemeClr val="tx1"/>
              </a:solidFill>
              <a:miter lim="800000"/>
              <a:headEnd/>
              <a:tailEnd/>
            </a:ln>
            <a:effectLst/>
          </p:spPr>
          <p:txBody>
            <a:bodyPr wrap="none" anchor="ctr"/>
            <a:lstStyle/>
            <a:p>
              <a:endParaRPr lang="en-US"/>
            </a:p>
          </p:txBody>
        </p:sp>
        <p:sp>
          <p:nvSpPr>
            <p:cNvPr id="672774" name="Text Box 6"/>
            <p:cNvSpPr txBox="1">
              <a:spLocks noChangeArrowheads="1"/>
            </p:cNvSpPr>
            <p:nvPr/>
          </p:nvSpPr>
          <p:spPr bwMode="auto">
            <a:xfrm>
              <a:off x="185" y="1248"/>
              <a:ext cx="672" cy="288"/>
            </a:xfrm>
            <a:prstGeom prst="rect">
              <a:avLst/>
            </a:prstGeom>
            <a:noFill/>
            <a:ln w="9525">
              <a:noFill/>
              <a:miter lim="800000"/>
              <a:headEnd/>
              <a:tailEnd/>
            </a:ln>
            <a:effectLst/>
          </p:spPr>
          <p:txBody>
            <a:bodyPr>
              <a:spAutoFit/>
            </a:bodyPr>
            <a:lstStyle/>
            <a:p>
              <a:pPr>
                <a:spcBef>
                  <a:spcPct val="50000"/>
                </a:spcBef>
              </a:pPr>
              <a:r>
                <a:rPr lang="en-US" sz="2400" b="1"/>
                <a:t>Better</a:t>
              </a:r>
            </a:p>
          </p:txBody>
        </p:sp>
      </p:grpSp>
    </p:spTree>
    <p:custDataLst>
      <p:tags r:id="rId2"/>
    </p:custDataLst>
    <p:extLst>
      <p:ext uri="{BB962C8B-B14F-4D97-AF65-F5344CB8AC3E}">
        <p14:creationId xmlns:p14="http://schemas.microsoft.com/office/powerpoint/2010/main" val="2694876978"/>
      </p:ext>
    </p:ext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2"/>
          <p:cNvSpPr>
            <a:spLocks noGrp="1"/>
          </p:cNvSpPr>
          <p:nvPr>
            <p:ph type="ftr" sz="quarter" idx="10"/>
          </p:nvPr>
        </p:nvSpPr>
        <p:spPr/>
        <p:txBody>
          <a:bodyPr/>
          <a:lstStyle/>
          <a:p>
            <a:r>
              <a:rPr lang="en-US" dirty="0" smtClean="0"/>
              <a:t>Supercomputing in Plain </a:t>
            </a:r>
            <a:r>
              <a:rPr lang="en-US" dirty="0" smtClean="0"/>
              <a:t>English: Compilers</a:t>
            </a:r>
            <a:endParaRPr lang="en-US" dirty="0"/>
          </a:p>
          <a:p>
            <a:r>
              <a:rPr lang="en-US" dirty="0" smtClean="0"/>
              <a:t>Tue </a:t>
            </a:r>
            <a:r>
              <a:rPr lang="en-US" dirty="0" smtClean="0"/>
              <a:t>Feb 12 2013</a:t>
            </a:r>
            <a:endParaRPr lang="en-US" dirty="0"/>
          </a:p>
        </p:txBody>
      </p:sp>
      <p:sp>
        <p:nvSpPr>
          <p:cNvPr id="8" name="Slide Number Placeholder 3"/>
          <p:cNvSpPr>
            <a:spLocks noGrp="1"/>
          </p:cNvSpPr>
          <p:nvPr>
            <p:ph type="sldNum" sz="quarter" idx="4294967295"/>
          </p:nvPr>
        </p:nvSpPr>
        <p:spPr>
          <a:xfrm>
            <a:off x="7162800" y="6191250"/>
            <a:ext cx="1295400" cy="457200"/>
          </a:xfrm>
          <a:prstGeom prst="rect">
            <a:avLst/>
          </a:prstGeom>
        </p:spPr>
        <p:txBody>
          <a:bodyPr/>
          <a:lstStyle/>
          <a:p>
            <a:fld id="{C44D6EFC-9CEA-4075-87DF-AE7CD1679D77}" type="slidenum">
              <a:rPr lang="en-US"/>
              <a:pPr/>
              <a:t>87</a:t>
            </a:fld>
            <a:endParaRPr lang="en-US"/>
          </a:p>
        </p:txBody>
      </p:sp>
      <p:sp>
        <p:nvSpPr>
          <p:cNvPr id="673794" name="Rectangle 2"/>
          <p:cNvSpPr>
            <a:spLocks noGrp="1" noChangeArrowheads="1"/>
          </p:cNvSpPr>
          <p:nvPr>
            <p:ph type="title"/>
          </p:nvPr>
        </p:nvSpPr>
        <p:spPr/>
        <p:txBody>
          <a:bodyPr/>
          <a:lstStyle/>
          <a:p>
            <a:r>
              <a:rPr lang="en-US"/>
              <a:t>Optimization Performance</a:t>
            </a:r>
          </a:p>
        </p:txBody>
      </p:sp>
      <p:graphicFrame>
        <p:nvGraphicFramePr>
          <p:cNvPr id="673795" name="Object 3"/>
          <p:cNvGraphicFramePr>
            <a:graphicFrameLocks noChangeAspect="1"/>
          </p:cNvGraphicFramePr>
          <p:nvPr/>
        </p:nvGraphicFramePr>
        <p:xfrm>
          <a:off x="1371600" y="1295400"/>
          <a:ext cx="6419850" cy="4854575"/>
        </p:xfrm>
        <a:graphic>
          <a:graphicData uri="http://schemas.openxmlformats.org/presentationml/2006/ole">
            <mc:AlternateContent xmlns:mc="http://schemas.openxmlformats.org/markup-compatibility/2006">
              <mc:Choice xmlns:v="urn:schemas-microsoft-com:vml" Requires="v">
                <p:oleObj spid="_x0000_s106500" name="Worksheet" r:id="rId4" imgW="10351440" imgH="7817040" progId="Excel.Sheet.8">
                  <p:embed/>
                </p:oleObj>
              </mc:Choice>
              <mc:Fallback>
                <p:oleObj name="Worksheet" r:id="rId4" imgW="10351440" imgH="7817040" progId="Excel.Sheet.8">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71600" y="1295400"/>
                        <a:ext cx="6419850" cy="48545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2" name="Group 4"/>
          <p:cNvGrpSpPr>
            <a:grpSpLocks/>
          </p:cNvGrpSpPr>
          <p:nvPr/>
        </p:nvGrpSpPr>
        <p:grpSpPr bwMode="auto">
          <a:xfrm>
            <a:off x="457200" y="2286000"/>
            <a:ext cx="1066800" cy="2590800"/>
            <a:chOff x="185" y="1248"/>
            <a:chExt cx="672" cy="1632"/>
          </a:xfrm>
        </p:grpSpPr>
        <p:sp>
          <p:nvSpPr>
            <p:cNvPr id="673797" name="AutoShape 5"/>
            <p:cNvSpPr>
              <a:spLocks noChangeArrowheads="1"/>
            </p:cNvSpPr>
            <p:nvPr/>
          </p:nvSpPr>
          <p:spPr bwMode="auto">
            <a:xfrm>
              <a:off x="336" y="1488"/>
              <a:ext cx="384" cy="1392"/>
            </a:xfrm>
            <a:prstGeom prst="upArrow">
              <a:avLst>
                <a:gd name="adj1" fmla="val 50000"/>
                <a:gd name="adj2" fmla="val 90625"/>
              </a:avLst>
            </a:prstGeom>
            <a:solidFill>
              <a:schemeClr val="accent1"/>
            </a:solidFill>
            <a:ln w="9525">
              <a:solidFill>
                <a:schemeClr val="tx1"/>
              </a:solidFill>
              <a:miter lim="800000"/>
              <a:headEnd/>
              <a:tailEnd/>
            </a:ln>
            <a:effectLst/>
          </p:spPr>
          <p:txBody>
            <a:bodyPr wrap="none" anchor="ctr"/>
            <a:lstStyle/>
            <a:p>
              <a:endParaRPr lang="en-US"/>
            </a:p>
          </p:txBody>
        </p:sp>
        <p:sp>
          <p:nvSpPr>
            <p:cNvPr id="673798" name="Text Box 6"/>
            <p:cNvSpPr txBox="1">
              <a:spLocks noChangeArrowheads="1"/>
            </p:cNvSpPr>
            <p:nvPr/>
          </p:nvSpPr>
          <p:spPr bwMode="auto">
            <a:xfrm>
              <a:off x="185" y="1248"/>
              <a:ext cx="672" cy="288"/>
            </a:xfrm>
            <a:prstGeom prst="rect">
              <a:avLst/>
            </a:prstGeom>
            <a:noFill/>
            <a:ln w="9525">
              <a:noFill/>
              <a:miter lim="800000"/>
              <a:headEnd/>
              <a:tailEnd/>
            </a:ln>
            <a:effectLst/>
          </p:spPr>
          <p:txBody>
            <a:bodyPr>
              <a:spAutoFit/>
            </a:bodyPr>
            <a:lstStyle/>
            <a:p>
              <a:pPr>
                <a:spcBef>
                  <a:spcPct val="50000"/>
                </a:spcBef>
              </a:pPr>
              <a:r>
                <a:rPr lang="en-US" sz="2400" b="1"/>
                <a:t>Better</a:t>
              </a:r>
            </a:p>
          </p:txBody>
        </p:sp>
      </p:grpSp>
    </p:spTree>
    <p:custDataLst>
      <p:tags r:id="rId2"/>
    </p:custDataLst>
    <p:extLst>
      <p:ext uri="{BB962C8B-B14F-4D97-AF65-F5344CB8AC3E}">
        <p14:creationId xmlns:p14="http://schemas.microsoft.com/office/powerpoint/2010/main" val="549020218"/>
      </p:ext>
    </p:extLst>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2"/>
          <p:cNvSpPr>
            <a:spLocks noGrp="1"/>
          </p:cNvSpPr>
          <p:nvPr>
            <p:ph type="ftr" sz="quarter" idx="10"/>
          </p:nvPr>
        </p:nvSpPr>
        <p:spPr/>
        <p:txBody>
          <a:bodyPr/>
          <a:lstStyle/>
          <a:p>
            <a:r>
              <a:rPr lang="en-US" dirty="0" smtClean="0"/>
              <a:t>Supercomputing in Plain </a:t>
            </a:r>
            <a:r>
              <a:rPr lang="en-US" dirty="0" smtClean="0"/>
              <a:t>English: Compilers</a:t>
            </a:r>
            <a:endParaRPr lang="en-US" dirty="0"/>
          </a:p>
          <a:p>
            <a:r>
              <a:rPr lang="en-US" dirty="0" smtClean="0"/>
              <a:t>Tue </a:t>
            </a:r>
            <a:r>
              <a:rPr lang="en-US" dirty="0" smtClean="0"/>
              <a:t>Feb 12 2013</a:t>
            </a:r>
            <a:endParaRPr lang="en-US" dirty="0"/>
          </a:p>
        </p:txBody>
      </p:sp>
      <p:sp>
        <p:nvSpPr>
          <p:cNvPr id="8" name="Slide Number Placeholder 3"/>
          <p:cNvSpPr>
            <a:spLocks noGrp="1"/>
          </p:cNvSpPr>
          <p:nvPr>
            <p:ph type="sldNum" sz="quarter" idx="4294967295"/>
          </p:nvPr>
        </p:nvSpPr>
        <p:spPr>
          <a:xfrm>
            <a:off x="7162800" y="6191250"/>
            <a:ext cx="1295400" cy="457200"/>
          </a:xfrm>
          <a:prstGeom prst="rect">
            <a:avLst/>
          </a:prstGeom>
        </p:spPr>
        <p:txBody>
          <a:bodyPr/>
          <a:lstStyle/>
          <a:p>
            <a:fld id="{6BB0265C-D939-4659-951B-BCF72759CB6A}" type="slidenum">
              <a:rPr lang="en-US"/>
              <a:pPr/>
              <a:t>88</a:t>
            </a:fld>
            <a:endParaRPr lang="en-US"/>
          </a:p>
        </p:txBody>
      </p:sp>
      <p:sp>
        <p:nvSpPr>
          <p:cNvPr id="674818" name="Rectangle 2"/>
          <p:cNvSpPr>
            <a:spLocks noGrp="1" noChangeArrowheads="1"/>
          </p:cNvSpPr>
          <p:nvPr>
            <p:ph type="title"/>
          </p:nvPr>
        </p:nvSpPr>
        <p:spPr/>
        <p:txBody>
          <a:bodyPr/>
          <a:lstStyle/>
          <a:p>
            <a:r>
              <a:rPr lang="en-US"/>
              <a:t>More Optimized Performance</a:t>
            </a:r>
          </a:p>
        </p:txBody>
      </p:sp>
      <p:graphicFrame>
        <p:nvGraphicFramePr>
          <p:cNvPr id="674819" name="Object 3"/>
          <p:cNvGraphicFramePr>
            <a:graphicFrameLocks noChangeAspect="1"/>
          </p:cNvGraphicFramePr>
          <p:nvPr/>
        </p:nvGraphicFramePr>
        <p:xfrm>
          <a:off x="1219200" y="1219200"/>
          <a:ext cx="6648450" cy="5027613"/>
        </p:xfrm>
        <a:graphic>
          <a:graphicData uri="http://schemas.openxmlformats.org/presentationml/2006/ole">
            <mc:AlternateContent xmlns:mc="http://schemas.openxmlformats.org/markup-compatibility/2006">
              <mc:Choice xmlns:v="urn:schemas-microsoft-com:vml" Requires="v">
                <p:oleObj spid="_x0000_s107524" name="Worksheet" r:id="rId4" imgW="10343160" imgH="7808760" progId="Excel.Sheet.8">
                  <p:embed/>
                </p:oleObj>
              </mc:Choice>
              <mc:Fallback>
                <p:oleObj name="Worksheet" r:id="rId4" imgW="10343160" imgH="7808760" progId="Excel.Sheet.8">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19200" y="1219200"/>
                        <a:ext cx="6648450" cy="50276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2" name="Group 4"/>
          <p:cNvGrpSpPr>
            <a:grpSpLocks/>
          </p:cNvGrpSpPr>
          <p:nvPr/>
        </p:nvGrpSpPr>
        <p:grpSpPr bwMode="auto">
          <a:xfrm>
            <a:off x="457200" y="2286000"/>
            <a:ext cx="1066800" cy="2590800"/>
            <a:chOff x="185" y="1248"/>
            <a:chExt cx="672" cy="1632"/>
          </a:xfrm>
        </p:grpSpPr>
        <p:sp>
          <p:nvSpPr>
            <p:cNvPr id="674821" name="AutoShape 5"/>
            <p:cNvSpPr>
              <a:spLocks noChangeArrowheads="1"/>
            </p:cNvSpPr>
            <p:nvPr/>
          </p:nvSpPr>
          <p:spPr bwMode="auto">
            <a:xfrm>
              <a:off x="336" y="1488"/>
              <a:ext cx="384" cy="1392"/>
            </a:xfrm>
            <a:prstGeom prst="upArrow">
              <a:avLst>
                <a:gd name="adj1" fmla="val 50000"/>
                <a:gd name="adj2" fmla="val 90625"/>
              </a:avLst>
            </a:prstGeom>
            <a:solidFill>
              <a:schemeClr val="accent1"/>
            </a:solidFill>
            <a:ln w="9525">
              <a:solidFill>
                <a:schemeClr val="tx1"/>
              </a:solidFill>
              <a:miter lim="800000"/>
              <a:headEnd/>
              <a:tailEnd/>
            </a:ln>
            <a:effectLst/>
          </p:spPr>
          <p:txBody>
            <a:bodyPr wrap="none" anchor="ctr"/>
            <a:lstStyle/>
            <a:p>
              <a:endParaRPr lang="en-US"/>
            </a:p>
          </p:txBody>
        </p:sp>
        <p:sp>
          <p:nvSpPr>
            <p:cNvPr id="674822" name="Text Box 6"/>
            <p:cNvSpPr txBox="1">
              <a:spLocks noChangeArrowheads="1"/>
            </p:cNvSpPr>
            <p:nvPr/>
          </p:nvSpPr>
          <p:spPr bwMode="auto">
            <a:xfrm>
              <a:off x="185" y="1248"/>
              <a:ext cx="672" cy="288"/>
            </a:xfrm>
            <a:prstGeom prst="rect">
              <a:avLst/>
            </a:prstGeom>
            <a:noFill/>
            <a:ln w="9525">
              <a:noFill/>
              <a:miter lim="800000"/>
              <a:headEnd/>
              <a:tailEnd/>
            </a:ln>
            <a:effectLst/>
          </p:spPr>
          <p:txBody>
            <a:bodyPr>
              <a:spAutoFit/>
            </a:bodyPr>
            <a:lstStyle/>
            <a:p>
              <a:pPr>
                <a:spcBef>
                  <a:spcPct val="50000"/>
                </a:spcBef>
              </a:pPr>
              <a:r>
                <a:rPr lang="en-US" sz="2400" b="1"/>
                <a:t>Better</a:t>
              </a:r>
            </a:p>
          </p:txBody>
        </p:sp>
      </p:grpSp>
    </p:spTree>
    <p:custDataLst>
      <p:tags r:id="rId2"/>
    </p:custDataLst>
    <p:extLst>
      <p:ext uri="{BB962C8B-B14F-4D97-AF65-F5344CB8AC3E}">
        <p14:creationId xmlns:p14="http://schemas.microsoft.com/office/powerpoint/2010/main" val="2051820177"/>
      </p:ext>
    </p:extLst>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42" name="Rectangle 2"/>
          <p:cNvSpPr>
            <a:spLocks noGrp="1" noChangeArrowheads="1"/>
          </p:cNvSpPr>
          <p:nvPr>
            <p:ph type="ctrTitle"/>
          </p:nvPr>
        </p:nvSpPr>
        <p:spPr/>
        <p:txBody>
          <a:bodyPr/>
          <a:lstStyle/>
          <a:p>
            <a:r>
              <a:rPr lang="en-US" sz="6000"/>
              <a:t>Profiling</a:t>
            </a:r>
          </a:p>
        </p:txBody>
      </p:sp>
    </p:spTree>
    <p:custDataLst>
      <p:tags r:id="rId1"/>
    </p:custDataLst>
    <p:extLst>
      <p:ext uri="{BB962C8B-B14F-4D97-AF65-F5344CB8AC3E}">
        <p14:creationId xmlns:p14="http://schemas.microsoft.com/office/powerpoint/2010/main" val="60274903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a:t>Supercomputing in Plain </a:t>
            </a:r>
            <a:r>
              <a:rPr lang="en-US" dirty="0" smtClean="0"/>
              <a:t>English: Compilers</a:t>
            </a:r>
            <a:endParaRPr lang="en-US" dirty="0"/>
          </a:p>
          <a:p>
            <a:r>
              <a:rPr lang="en-US" dirty="0" smtClean="0"/>
              <a:t>Tue </a:t>
            </a:r>
            <a:r>
              <a:rPr lang="en-US" dirty="0" smtClean="0"/>
              <a:t>Feb 12 </a:t>
            </a:r>
            <a:r>
              <a:rPr lang="en-US" dirty="0" smtClean="0"/>
              <a:t>2013</a:t>
            </a:r>
            <a:endParaRPr lang="en-US" dirty="0"/>
          </a:p>
        </p:txBody>
      </p:sp>
      <p:sp>
        <p:nvSpPr>
          <p:cNvPr id="5" name="Slide Number Placeholder 4"/>
          <p:cNvSpPr>
            <a:spLocks noGrp="1"/>
          </p:cNvSpPr>
          <p:nvPr>
            <p:ph type="sldNum" sz="quarter" idx="11"/>
          </p:nvPr>
        </p:nvSpPr>
        <p:spPr/>
        <p:txBody>
          <a:bodyPr/>
          <a:lstStyle/>
          <a:p>
            <a:fld id="{4BF37389-4EFB-484B-AB5A-BD4F84D9F3C6}" type="slidenum">
              <a:rPr lang="en-US"/>
              <a:pPr/>
              <a:t>9</a:t>
            </a:fld>
            <a:endParaRPr lang="en-US"/>
          </a:p>
        </p:txBody>
      </p:sp>
      <p:sp>
        <p:nvSpPr>
          <p:cNvPr id="465922" name="Rectangle 2"/>
          <p:cNvSpPr>
            <a:spLocks noGrp="1" noChangeArrowheads="1"/>
          </p:cNvSpPr>
          <p:nvPr>
            <p:ph type="title"/>
          </p:nvPr>
        </p:nvSpPr>
        <p:spPr/>
        <p:txBody>
          <a:bodyPr/>
          <a:lstStyle/>
          <a:p>
            <a:r>
              <a:rPr lang="en-US" sz="3600"/>
              <a:t>Please Mute Yourself</a:t>
            </a:r>
          </a:p>
        </p:txBody>
      </p:sp>
      <p:sp>
        <p:nvSpPr>
          <p:cNvPr id="465923" name="Rectangle 3"/>
          <p:cNvSpPr>
            <a:spLocks noGrp="1" noChangeArrowheads="1"/>
          </p:cNvSpPr>
          <p:nvPr>
            <p:ph type="body" idx="1"/>
          </p:nvPr>
        </p:nvSpPr>
        <p:spPr/>
        <p:txBody>
          <a:bodyPr/>
          <a:lstStyle/>
          <a:p>
            <a:pPr>
              <a:buFont typeface="Wingdings" pitchFamily="2" charset="2"/>
              <a:buNone/>
            </a:pPr>
            <a:r>
              <a:rPr lang="en-US" dirty="0"/>
              <a:t>No matter how you connect, please mute yourself, so that we cannot hear you</a:t>
            </a:r>
            <a:r>
              <a:rPr lang="en-US" dirty="0" smtClean="0"/>
              <a:t>.</a:t>
            </a:r>
          </a:p>
          <a:p>
            <a:pPr>
              <a:buFont typeface="Wingdings" pitchFamily="2" charset="2"/>
              <a:buNone/>
            </a:pPr>
            <a:r>
              <a:rPr lang="en-US" dirty="0" smtClean="0"/>
              <a:t>(For </a:t>
            </a:r>
            <a:r>
              <a:rPr lang="en-US" dirty="0" err="1" smtClean="0"/>
              <a:t>Wowza</a:t>
            </a:r>
            <a:r>
              <a:rPr lang="en-US" dirty="0" smtClean="0"/>
              <a:t>, you don’t need to do that, because the information only goes from us to you, not from you to us.)</a:t>
            </a:r>
            <a:endParaRPr lang="en-US" dirty="0"/>
          </a:p>
          <a:p>
            <a:pPr>
              <a:buFont typeface="Wingdings" pitchFamily="2" charset="2"/>
              <a:buNone/>
            </a:pPr>
            <a:r>
              <a:rPr lang="en-US" dirty="0"/>
              <a:t>At OU, we will turn off the sound on all conferencing technologies.</a:t>
            </a:r>
          </a:p>
          <a:p>
            <a:pPr>
              <a:buFont typeface="Wingdings" pitchFamily="2" charset="2"/>
              <a:buNone/>
            </a:pPr>
            <a:r>
              <a:rPr lang="en-US" dirty="0"/>
              <a:t>That way, we won’t have problems with echo cancellation.</a:t>
            </a:r>
          </a:p>
          <a:p>
            <a:pPr>
              <a:buFont typeface="Wingdings" pitchFamily="2" charset="2"/>
              <a:buNone/>
            </a:pPr>
            <a:r>
              <a:rPr lang="en-US" dirty="0"/>
              <a:t>Of course, that means we cannot hear questions.</a:t>
            </a:r>
          </a:p>
          <a:p>
            <a:pPr>
              <a:buFont typeface="Wingdings" pitchFamily="2" charset="2"/>
              <a:buNone/>
            </a:pPr>
            <a:r>
              <a:rPr lang="en-US" dirty="0"/>
              <a:t>So for questions, you’ll need to send </a:t>
            </a:r>
            <a:r>
              <a:rPr lang="en-US" dirty="0" smtClean="0"/>
              <a:t>e-mail.</a:t>
            </a:r>
            <a:endParaRPr lang="en-US" dirty="0"/>
          </a:p>
        </p:txBody>
      </p:sp>
    </p:spTree>
    <p:extLst>
      <p:ext uri="{BB962C8B-B14F-4D97-AF65-F5344CB8AC3E}">
        <p14:creationId xmlns:p14="http://schemas.microsoft.com/office/powerpoint/2010/main" val="1362342413"/>
      </p:ext>
    </p:extLst>
  </p:cSld>
  <p:clrMapOvr>
    <a:masterClrMapping/>
  </p:clrMapOvr>
  <p:transition/>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a:t>
            </a:r>
            <a:r>
              <a:rPr lang="en-US" dirty="0" smtClean="0"/>
              <a:t>English: Compilers</a:t>
            </a:r>
            <a:endParaRPr lang="en-US" dirty="0"/>
          </a:p>
          <a:p>
            <a:r>
              <a:rPr lang="en-US" dirty="0" smtClean="0"/>
              <a:t>Tue </a:t>
            </a:r>
            <a:r>
              <a:rPr lang="en-US" dirty="0" smtClean="0"/>
              <a:t>Feb 12 2013</a:t>
            </a:r>
            <a:endParaRPr lang="en-US" dirty="0"/>
          </a:p>
        </p:txBody>
      </p:sp>
      <p:sp>
        <p:nvSpPr>
          <p:cNvPr id="5" name="Slide Number Placeholder 4"/>
          <p:cNvSpPr>
            <a:spLocks noGrp="1"/>
          </p:cNvSpPr>
          <p:nvPr>
            <p:ph type="sldNum" sz="quarter" idx="11"/>
          </p:nvPr>
        </p:nvSpPr>
        <p:spPr/>
        <p:txBody>
          <a:bodyPr/>
          <a:lstStyle/>
          <a:p>
            <a:fld id="{752BB6E2-BA52-4401-A059-BD7A3F939D85}" type="slidenum">
              <a:rPr lang="en-US"/>
              <a:pPr/>
              <a:t>90</a:t>
            </a:fld>
            <a:endParaRPr lang="en-US"/>
          </a:p>
        </p:txBody>
      </p:sp>
      <p:sp>
        <p:nvSpPr>
          <p:cNvPr id="676866" name="Rectangle 2"/>
          <p:cNvSpPr>
            <a:spLocks noGrp="1" noChangeArrowheads="1"/>
          </p:cNvSpPr>
          <p:nvPr>
            <p:ph type="title"/>
          </p:nvPr>
        </p:nvSpPr>
        <p:spPr/>
        <p:txBody>
          <a:bodyPr/>
          <a:lstStyle/>
          <a:p>
            <a:r>
              <a:rPr lang="en-US"/>
              <a:t>Profiling</a:t>
            </a:r>
          </a:p>
        </p:txBody>
      </p:sp>
      <p:sp>
        <p:nvSpPr>
          <p:cNvPr id="676867" name="Rectangle 3"/>
          <p:cNvSpPr>
            <a:spLocks noGrp="1" noChangeArrowheads="1"/>
          </p:cNvSpPr>
          <p:nvPr>
            <p:ph type="body" idx="1"/>
          </p:nvPr>
        </p:nvSpPr>
        <p:spPr/>
        <p:txBody>
          <a:bodyPr/>
          <a:lstStyle/>
          <a:p>
            <a:pPr>
              <a:buFont typeface="Wingdings" pitchFamily="2" charset="2"/>
              <a:buNone/>
            </a:pPr>
            <a:r>
              <a:rPr lang="en-US" dirty="0"/>
              <a:t>Profiling means collecting data about how a program executes.</a:t>
            </a:r>
          </a:p>
          <a:p>
            <a:pPr>
              <a:buFont typeface="Wingdings" pitchFamily="2" charset="2"/>
              <a:buNone/>
            </a:pPr>
            <a:r>
              <a:rPr lang="en-US" dirty="0"/>
              <a:t>The two major kinds of profiling are:</a:t>
            </a:r>
          </a:p>
          <a:p>
            <a:pPr lvl="1"/>
            <a:r>
              <a:rPr lang="en-US" sz="2400" dirty="0"/>
              <a:t>Subroutine profiling</a:t>
            </a:r>
          </a:p>
          <a:p>
            <a:pPr lvl="1"/>
            <a:r>
              <a:rPr lang="en-US" sz="2400" dirty="0"/>
              <a:t>Hardware timing</a:t>
            </a:r>
          </a:p>
        </p:txBody>
      </p:sp>
    </p:spTree>
    <p:custDataLst>
      <p:tags r:id="rId1"/>
    </p:custDataLst>
    <p:extLst>
      <p:ext uri="{BB962C8B-B14F-4D97-AF65-F5344CB8AC3E}">
        <p14:creationId xmlns:p14="http://schemas.microsoft.com/office/powerpoint/2010/main" val="3333714079"/>
      </p:ext>
    </p:extLst>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a:t>
            </a:r>
            <a:r>
              <a:rPr lang="en-US" dirty="0" smtClean="0"/>
              <a:t>English: Compilers</a:t>
            </a:r>
            <a:endParaRPr lang="en-US" dirty="0"/>
          </a:p>
          <a:p>
            <a:r>
              <a:rPr lang="en-US" dirty="0" smtClean="0"/>
              <a:t>Tue </a:t>
            </a:r>
            <a:r>
              <a:rPr lang="en-US" dirty="0" smtClean="0"/>
              <a:t>Feb 12 2013</a:t>
            </a:r>
            <a:endParaRPr lang="en-US" dirty="0"/>
          </a:p>
        </p:txBody>
      </p:sp>
      <p:sp>
        <p:nvSpPr>
          <p:cNvPr id="5" name="Slide Number Placeholder 4"/>
          <p:cNvSpPr>
            <a:spLocks noGrp="1"/>
          </p:cNvSpPr>
          <p:nvPr>
            <p:ph type="sldNum" sz="quarter" idx="11"/>
          </p:nvPr>
        </p:nvSpPr>
        <p:spPr/>
        <p:txBody>
          <a:bodyPr/>
          <a:lstStyle/>
          <a:p>
            <a:fld id="{93F59227-5985-4842-9158-B81000B6D8D8}" type="slidenum">
              <a:rPr lang="en-US"/>
              <a:pPr/>
              <a:t>91</a:t>
            </a:fld>
            <a:endParaRPr lang="en-US"/>
          </a:p>
        </p:txBody>
      </p:sp>
      <p:sp>
        <p:nvSpPr>
          <p:cNvPr id="677890" name="Rectangle 2"/>
          <p:cNvSpPr>
            <a:spLocks noGrp="1" noChangeArrowheads="1"/>
          </p:cNvSpPr>
          <p:nvPr>
            <p:ph type="title"/>
          </p:nvPr>
        </p:nvSpPr>
        <p:spPr/>
        <p:txBody>
          <a:bodyPr/>
          <a:lstStyle/>
          <a:p>
            <a:r>
              <a:rPr lang="en-US"/>
              <a:t>Subroutine Profiling</a:t>
            </a:r>
          </a:p>
        </p:txBody>
      </p:sp>
      <p:sp>
        <p:nvSpPr>
          <p:cNvPr id="677891" name="Rectangle 3"/>
          <p:cNvSpPr>
            <a:spLocks noGrp="1" noChangeArrowheads="1"/>
          </p:cNvSpPr>
          <p:nvPr>
            <p:ph type="body" idx="1"/>
          </p:nvPr>
        </p:nvSpPr>
        <p:spPr>
          <a:xfrm>
            <a:off x="609600" y="1371600"/>
            <a:ext cx="8001000" cy="4648200"/>
          </a:xfrm>
        </p:spPr>
        <p:txBody>
          <a:bodyPr/>
          <a:lstStyle/>
          <a:p>
            <a:pPr>
              <a:buFont typeface="Wingdings" pitchFamily="2" charset="2"/>
              <a:buNone/>
            </a:pPr>
            <a:r>
              <a:rPr lang="en-US" b="1" i="1" u="sng"/>
              <a:t>Subroutine profiling</a:t>
            </a:r>
            <a:r>
              <a:rPr lang="en-US"/>
              <a:t> means finding out how much time is spent in each routine.</a:t>
            </a:r>
          </a:p>
          <a:p>
            <a:pPr>
              <a:buFont typeface="Wingdings" pitchFamily="2" charset="2"/>
              <a:buNone/>
            </a:pPr>
            <a:r>
              <a:rPr lang="en-US" b="1" u="sng"/>
              <a:t>The 90-10 Rule</a:t>
            </a:r>
            <a:r>
              <a:rPr lang="en-US"/>
              <a:t>: Typically, a program spends 90% of its runtime in 10% of the code.</a:t>
            </a:r>
          </a:p>
          <a:p>
            <a:pPr>
              <a:buFont typeface="Wingdings" pitchFamily="2" charset="2"/>
              <a:buNone/>
            </a:pPr>
            <a:r>
              <a:rPr lang="en-US"/>
              <a:t>Subroutine profiling tells you what parts of the program to spend time optimizing and what parts you can ignore.</a:t>
            </a:r>
          </a:p>
          <a:p>
            <a:pPr>
              <a:buFont typeface="Wingdings" pitchFamily="2" charset="2"/>
              <a:buNone/>
            </a:pPr>
            <a:r>
              <a:rPr lang="en-US"/>
              <a:t>Specifically, at regular intervals (e.g., every millisecond), the program takes note of what instruction it’s currently on.</a:t>
            </a:r>
          </a:p>
        </p:txBody>
      </p:sp>
    </p:spTree>
    <p:custDataLst>
      <p:tags r:id="rId1"/>
    </p:custDataLst>
    <p:extLst>
      <p:ext uri="{BB962C8B-B14F-4D97-AF65-F5344CB8AC3E}">
        <p14:creationId xmlns:p14="http://schemas.microsoft.com/office/powerpoint/2010/main" val="2641582992"/>
      </p:ext>
    </p:extLst>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a:t>
            </a:r>
            <a:r>
              <a:rPr lang="en-US" dirty="0" smtClean="0"/>
              <a:t>English: Compilers</a:t>
            </a:r>
            <a:endParaRPr lang="en-US" dirty="0"/>
          </a:p>
          <a:p>
            <a:r>
              <a:rPr lang="en-US" dirty="0" smtClean="0"/>
              <a:t>Tue </a:t>
            </a:r>
            <a:r>
              <a:rPr lang="en-US" dirty="0" smtClean="0"/>
              <a:t>Feb 12 2013</a:t>
            </a:r>
            <a:endParaRPr lang="en-US" dirty="0"/>
          </a:p>
        </p:txBody>
      </p:sp>
      <p:sp>
        <p:nvSpPr>
          <p:cNvPr id="5" name="Slide Number Placeholder 4"/>
          <p:cNvSpPr>
            <a:spLocks noGrp="1"/>
          </p:cNvSpPr>
          <p:nvPr>
            <p:ph type="sldNum" sz="quarter" idx="11"/>
          </p:nvPr>
        </p:nvSpPr>
        <p:spPr/>
        <p:txBody>
          <a:bodyPr/>
          <a:lstStyle/>
          <a:p>
            <a:fld id="{CB9CD7D2-1900-44ED-BBAC-A0303A7728C4}" type="slidenum">
              <a:rPr lang="en-US"/>
              <a:pPr/>
              <a:t>92</a:t>
            </a:fld>
            <a:endParaRPr lang="en-US"/>
          </a:p>
        </p:txBody>
      </p:sp>
      <p:sp>
        <p:nvSpPr>
          <p:cNvPr id="678914" name="Rectangle 2"/>
          <p:cNvSpPr>
            <a:spLocks noGrp="1" noChangeArrowheads="1"/>
          </p:cNvSpPr>
          <p:nvPr>
            <p:ph type="title"/>
          </p:nvPr>
        </p:nvSpPr>
        <p:spPr/>
        <p:txBody>
          <a:bodyPr/>
          <a:lstStyle/>
          <a:p>
            <a:r>
              <a:rPr lang="en-US"/>
              <a:t>Profiling Example</a:t>
            </a:r>
          </a:p>
        </p:txBody>
      </p:sp>
      <p:sp>
        <p:nvSpPr>
          <p:cNvPr id="678915" name="Rectangle 3"/>
          <p:cNvSpPr>
            <a:spLocks noGrp="1" noChangeArrowheads="1"/>
          </p:cNvSpPr>
          <p:nvPr>
            <p:ph type="body" idx="1"/>
          </p:nvPr>
        </p:nvSpPr>
        <p:spPr/>
        <p:txBody>
          <a:bodyPr/>
          <a:lstStyle/>
          <a:p>
            <a:pPr>
              <a:buFont typeface="Wingdings" pitchFamily="2" charset="2"/>
              <a:buNone/>
            </a:pPr>
            <a:r>
              <a:rPr lang="en-US"/>
              <a:t>On GNU compilers systems:</a:t>
            </a:r>
          </a:p>
          <a:p>
            <a:pPr>
              <a:buFont typeface="Wingdings" pitchFamily="2" charset="2"/>
              <a:buNone/>
            </a:pPr>
            <a:r>
              <a:rPr lang="en-US"/>
              <a:t>  </a:t>
            </a:r>
            <a:r>
              <a:rPr lang="en-US" b="1">
                <a:latin typeface="Courier New" pitchFamily="49" charset="0"/>
              </a:rPr>
              <a:t>gcc –O </a:t>
            </a:r>
            <a:r>
              <a:rPr lang="en-US" b="1">
                <a:solidFill>
                  <a:srgbClr val="000099"/>
                </a:solidFill>
                <a:latin typeface="Courier New" pitchFamily="49" charset="0"/>
              </a:rPr>
              <a:t>–g -pg</a:t>
            </a:r>
            <a:r>
              <a:rPr lang="en-US" b="1">
                <a:latin typeface="Courier New" pitchFamily="49" charset="0"/>
              </a:rPr>
              <a:t> …</a:t>
            </a:r>
          </a:p>
          <a:p>
            <a:pPr>
              <a:buFont typeface="Wingdings" pitchFamily="2" charset="2"/>
              <a:buNone/>
            </a:pPr>
            <a:r>
              <a:rPr lang="en-US"/>
              <a:t>The </a:t>
            </a:r>
            <a:r>
              <a:rPr lang="en-US" b="1">
                <a:latin typeface="Courier New" pitchFamily="49" charset="0"/>
              </a:rPr>
              <a:t>–g -pg</a:t>
            </a:r>
            <a:r>
              <a:rPr lang="en-US"/>
              <a:t> options tell the compiler to set the executable up to collect profiling information.</a:t>
            </a:r>
          </a:p>
          <a:p>
            <a:pPr>
              <a:buFont typeface="Wingdings" pitchFamily="2" charset="2"/>
              <a:buNone/>
            </a:pPr>
            <a:r>
              <a:rPr lang="en-US"/>
              <a:t>Running the executable generates a file named </a:t>
            </a:r>
            <a:r>
              <a:rPr lang="en-US" b="1">
                <a:latin typeface="Courier New" pitchFamily="49" charset="0"/>
              </a:rPr>
              <a:t>gmon.out</a:t>
            </a:r>
            <a:r>
              <a:rPr lang="en-US" i="1"/>
              <a:t>, </a:t>
            </a:r>
            <a:r>
              <a:rPr lang="en-US"/>
              <a:t>which contains the profiling information.</a:t>
            </a:r>
          </a:p>
        </p:txBody>
      </p:sp>
    </p:spTree>
    <p:custDataLst>
      <p:tags r:id="rId1"/>
    </p:custDataLst>
    <p:extLst>
      <p:ext uri="{BB962C8B-B14F-4D97-AF65-F5344CB8AC3E}">
        <p14:creationId xmlns:p14="http://schemas.microsoft.com/office/powerpoint/2010/main" val="3492374158"/>
      </p:ext>
    </p:extLst>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a:t>
            </a:r>
            <a:r>
              <a:rPr lang="en-US" dirty="0" smtClean="0"/>
              <a:t>English: Compilers</a:t>
            </a:r>
            <a:endParaRPr lang="en-US" dirty="0"/>
          </a:p>
          <a:p>
            <a:r>
              <a:rPr lang="en-US" dirty="0" smtClean="0"/>
              <a:t>Tue </a:t>
            </a:r>
            <a:r>
              <a:rPr lang="en-US" dirty="0" smtClean="0"/>
              <a:t>Feb 12 2013</a:t>
            </a:r>
            <a:endParaRPr lang="en-US" dirty="0"/>
          </a:p>
        </p:txBody>
      </p:sp>
      <p:sp>
        <p:nvSpPr>
          <p:cNvPr id="5" name="Slide Number Placeholder 4"/>
          <p:cNvSpPr>
            <a:spLocks noGrp="1"/>
          </p:cNvSpPr>
          <p:nvPr>
            <p:ph type="sldNum" sz="quarter" idx="11"/>
          </p:nvPr>
        </p:nvSpPr>
        <p:spPr/>
        <p:txBody>
          <a:bodyPr/>
          <a:lstStyle/>
          <a:p>
            <a:fld id="{EFFBEA70-72BB-41A2-8FD2-D19322C3BAF9}" type="slidenum">
              <a:rPr lang="en-US"/>
              <a:pPr/>
              <a:t>93</a:t>
            </a:fld>
            <a:endParaRPr lang="en-US"/>
          </a:p>
        </p:txBody>
      </p:sp>
      <p:sp>
        <p:nvSpPr>
          <p:cNvPr id="679938" name="Rectangle 2"/>
          <p:cNvSpPr>
            <a:spLocks noGrp="1" noChangeArrowheads="1"/>
          </p:cNvSpPr>
          <p:nvPr>
            <p:ph type="title"/>
          </p:nvPr>
        </p:nvSpPr>
        <p:spPr/>
        <p:txBody>
          <a:bodyPr/>
          <a:lstStyle/>
          <a:p>
            <a:r>
              <a:rPr lang="en-US"/>
              <a:t>Profiling Example (cont’d)</a:t>
            </a:r>
          </a:p>
        </p:txBody>
      </p:sp>
      <p:sp>
        <p:nvSpPr>
          <p:cNvPr id="679939" name="Rectangle 3"/>
          <p:cNvSpPr>
            <a:spLocks noGrp="1" noChangeArrowheads="1"/>
          </p:cNvSpPr>
          <p:nvPr>
            <p:ph type="body" idx="1"/>
          </p:nvPr>
        </p:nvSpPr>
        <p:spPr/>
        <p:txBody>
          <a:bodyPr/>
          <a:lstStyle/>
          <a:p>
            <a:pPr>
              <a:buFont typeface="Wingdings" pitchFamily="2" charset="2"/>
              <a:buNone/>
            </a:pPr>
            <a:r>
              <a:rPr lang="en-US"/>
              <a:t>When the run has completed, a file named </a:t>
            </a:r>
            <a:r>
              <a:rPr lang="en-US" b="1">
                <a:latin typeface="Courier New" pitchFamily="49" charset="0"/>
              </a:rPr>
              <a:t>gmon.out</a:t>
            </a:r>
            <a:r>
              <a:rPr lang="en-US"/>
              <a:t> has been generated.</a:t>
            </a:r>
          </a:p>
          <a:p>
            <a:pPr>
              <a:buFont typeface="Wingdings" pitchFamily="2" charset="2"/>
              <a:buNone/>
            </a:pPr>
            <a:r>
              <a:rPr lang="en-US"/>
              <a:t>Then:</a:t>
            </a:r>
          </a:p>
          <a:p>
            <a:pPr>
              <a:buFont typeface="Wingdings" pitchFamily="2" charset="2"/>
              <a:buNone/>
            </a:pPr>
            <a:r>
              <a:rPr lang="en-US"/>
              <a:t>  </a:t>
            </a:r>
            <a:r>
              <a:rPr lang="en-US" b="1">
                <a:latin typeface="Courier New" pitchFamily="49" charset="0"/>
              </a:rPr>
              <a:t>gprof </a:t>
            </a:r>
            <a:r>
              <a:rPr lang="en-US" b="1" i="1">
                <a:latin typeface="Courier New" pitchFamily="49" charset="0"/>
              </a:rPr>
              <a:t>executable</a:t>
            </a:r>
          </a:p>
          <a:p>
            <a:pPr>
              <a:buFont typeface="Wingdings" pitchFamily="2" charset="2"/>
              <a:buNone/>
            </a:pPr>
            <a:r>
              <a:rPr lang="en-US"/>
              <a:t>produces a list of all of the routines and how much time was spent in each.</a:t>
            </a:r>
          </a:p>
        </p:txBody>
      </p:sp>
    </p:spTree>
    <p:custDataLst>
      <p:tags r:id="rId1"/>
    </p:custDataLst>
    <p:extLst>
      <p:ext uri="{BB962C8B-B14F-4D97-AF65-F5344CB8AC3E}">
        <p14:creationId xmlns:p14="http://schemas.microsoft.com/office/powerpoint/2010/main" val="3589628019"/>
      </p:ext>
    </p:extLst>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a:t>
            </a:r>
            <a:r>
              <a:rPr lang="en-US" dirty="0" smtClean="0"/>
              <a:t>English: Compilers</a:t>
            </a:r>
            <a:endParaRPr lang="en-US" dirty="0"/>
          </a:p>
          <a:p>
            <a:r>
              <a:rPr lang="en-US" dirty="0" smtClean="0"/>
              <a:t>Tue </a:t>
            </a:r>
            <a:r>
              <a:rPr lang="en-US" dirty="0" smtClean="0"/>
              <a:t>Feb 12 2013</a:t>
            </a:r>
            <a:endParaRPr lang="en-US" dirty="0"/>
          </a:p>
        </p:txBody>
      </p:sp>
      <p:sp>
        <p:nvSpPr>
          <p:cNvPr id="5" name="Slide Number Placeholder 4"/>
          <p:cNvSpPr>
            <a:spLocks noGrp="1"/>
          </p:cNvSpPr>
          <p:nvPr>
            <p:ph type="sldNum" sz="quarter" idx="11"/>
          </p:nvPr>
        </p:nvSpPr>
        <p:spPr/>
        <p:txBody>
          <a:bodyPr/>
          <a:lstStyle/>
          <a:p>
            <a:fld id="{9918BBDF-BBCC-4E9F-A334-C8381BB1B727}" type="slidenum">
              <a:rPr lang="en-US"/>
              <a:pPr/>
              <a:t>94</a:t>
            </a:fld>
            <a:endParaRPr lang="en-US"/>
          </a:p>
        </p:txBody>
      </p:sp>
      <p:sp>
        <p:nvSpPr>
          <p:cNvPr id="680962" name="Rectangle 2"/>
          <p:cNvSpPr>
            <a:spLocks noGrp="1" noChangeArrowheads="1"/>
          </p:cNvSpPr>
          <p:nvPr>
            <p:ph type="title"/>
          </p:nvPr>
        </p:nvSpPr>
        <p:spPr/>
        <p:txBody>
          <a:bodyPr/>
          <a:lstStyle/>
          <a:p>
            <a:r>
              <a:rPr lang="en-US"/>
              <a:t>Profiling Result</a:t>
            </a:r>
          </a:p>
        </p:txBody>
      </p:sp>
      <p:sp>
        <p:nvSpPr>
          <p:cNvPr id="680963" name="Rectangle 3"/>
          <p:cNvSpPr>
            <a:spLocks noGrp="1" noChangeArrowheads="1"/>
          </p:cNvSpPr>
          <p:nvPr>
            <p:ph type="body" idx="1"/>
          </p:nvPr>
        </p:nvSpPr>
        <p:spPr>
          <a:xfrm>
            <a:off x="457200" y="1371600"/>
            <a:ext cx="8458200" cy="4648200"/>
          </a:xfrm>
        </p:spPr>
        <p:txBody>
          <a:bodyPr/>
          <a:lstStyle/>
          <a:p>
            <a:pPr>
              <a:lnSpc>
                <a:spcPct val="90000"/>
              </a:lnSpc>
              <a:buFont typeface="Wingdings" pitchFamily="2" charset="2"/>
              <a:buNone/>
            </a:pPr>
            <a:r>
              <a:rPr lang="en-US" sz="1200" b="1">
                <a:latin typeface="Courier New" pitchFamily="49" charset="0"/>
              </a:rPr>
              <a:t> %   cumulative   self              self     total</a:t>
            </a:r>
          </a:p>
          <a:p>
            <a:pPr>
              <a:lnSpc>
                <a:spcPct val="90000"/>
              </a:lnSpc>
              <a:buFont typeface="Wingdings" pitchFamily="2" charset="2"/>
              <a:buNone/>
            </a:pPr>
            <a:r>
              <a:rPr lang="en-US" sz="1200" b="1">
                <a:latin typeface="Courier New" pitchFamily="49" charset="0"/>
              </a:rPr>
              <a:t> time   seconds   seconds    calls  ms/call  ms/call  name</a:t>
            </a:r>
          </a:p>
          <a:p>
            <a:pPr>
              <a:lnSpc>
                <a:spcPct val="90000"/>
              </a:lnSpc>
              <a:buFont typeface="Wingdings" pitchFamily="2" charset="2"/>
              <a:buNone/>
            </a:pPr>
            <a:r>
              <a:rPr lang="en-US" sz="1200" b="1">
                <a:latin typeface="Courier New" pitchFamily="49" charset="0"/>
              </a:rPr>
              <a:t> 27.6      52.72    52.72   480000     0.11     0.11  longwave_ [5]</a:t>
            </a:r>
          </a:p>
          <a:p>
            <a:pPr>
              <a:lnSpc>
                <a:spcPct val="90000"/>
              </a:lnSpc>
              <a:buFont typeface="Wingdings" pitchFamily="2" charset="2"/>
              <a:buNone/>
            </a:pPr>
            <a:r>
              <a:rPr lang="en-US" sz="1200" b="1">
                <a:latin typeface="Courier New" pitchFamily="49" charset="0"/>
              </a:rPr>
              <a:t> 24.3      99.06    46.35      897    51.67    51.67  mpdata3_ [8]</a:t>
            </a:r>
          </a:p>
          <a:p>
            <a:pPr>
              <a:lnSpc>
                <a:spcPct val="90000"/>
              </a:lnSpc>
              <a:buFont typeface="Wingdings" pitchFamily="2" charset="2"/>
              <a:buNone/>
            </a:pPr>
            <a:r>
              <a:rPr lang="en-US" sz="1200" b="1">
                <a:latin typeface="Courier New" pitchFamily="49" charset="0"/>
              </a:rPr>
              <a:t>  7.9     114.19    15.13      300    50.43    50.43  turb_ [9]</a:t>
            </a:r>
          </a:p>
          <a:p>
            <a:pPr>
              <a:lnSpc>
                <a:spcPct val="90000"/>
              </a:lnSpc>
              <a:buFont typeface="Wingdings" pitchFamily="2" charset="2"/>
              <a:buNone/>
            </a:pPr>
            <a:r>
              <a:rPr lang="en-US" sz="1200" b="1">
                <a:latin typeface="Courier New" pitchFamily="49" charset="0"/>
              </a:rPr>
              <a:t>  7.2     127.94    13.75      299    45.98    45.98  turb_scalar_ [10]</a:t>
            </a:r>
          </a:p>
          <a:p>
            <a:pPr>
              <a:lnSpc>
                <a:spcPct val="90000"/>
              </a:lnSpc>
              <a:buFont typeface="Wingdings" pitchFamily="2" charset="2"/>
              <a:buNone/>
            </a:pPr>
            <a:r>
              <a:rPr lang="en-US" sz="1200" b="1">
                <a:latin typeface="Courier New" pitchFamily="49" charset="0"/>
              </a:rPr>
              <a:t>  4.7     136.91     8.96      300    29.88    29.88  advect2_z_ [12]</a:t>
            </a:r>
          </a:p>
          <a:p>
            <a:pPr>
              <a:lnSpc>
                <a:spcPct val="90000"/>
              </a:lnSpc>
              <a:buFont typeface="Wingdings" pitchFamily="2" charset="2"/>
              <a:buNone/>
            </a:pPr>
            <a:r>
              <a:rPr lang="en-US" sz="1200" b="1">
                <a:latin typeface="Courier New" pitchFamily="49" charset="0"/>
              </a:rPr>
              <a:t>  4.1     144.79     7.88      300    26.27    31.52  cloud_ [11]</a:t>
            </a:r>
          </a:p>
          <a:p>
            <a:pPr>
              <a:lnSpc>
                <a:spcPct val="90000"/>
              </a:lnSpc>
              <a:buFont typeface="Wingdings" pitchFamily="2" charset="2"/>
              <a:buNone/>
            </a:pPr>
            <a:r>
              <a:rPr lang="en-US" sz="1200" b="1">
                <a:latin typeface="Courier New" pitchFamily="49" charset="0"/>
              </a:rPr>
              <a:t>  3.9     152.22     7.43      300    24.77   212.36  radiation_ [3]</a:t>
            </a:r>
          </a:p>
          <a:p>
            <a:pPr>
              <a:lnSpc>
                <a:spcPct val="90000"/>
              </a:lnSpc>
              <a:buFont typeface="Wingdings" pitchFamily="2" charset="2"/>
              <a:buNone/>
            </a:pPr>
            <a:r>
              <a:rPr lang="en-US" sz="1200" b="1">
                <a:latin typeface="Courier New" pitchFamily="49" charset="0"/>
              </a:rPr>
              <a:t>  2.3     156.65     4.43      897     4.94    56.61  smlr_ [7]</a:t>
            </a:r>
          </a:p>
          <a:p>
            <a:pPr>
              <a:lnSpc>
                <a:spcPct val="90000"/>
              </a:lnSpc>
              <a:buFont typeface="Wingdings" pitchFamily="2" charset="2"/>
              <a:buNone/>
            </a:pPr>
            <a:r>
              <a:rPr lang="en-US" sz="1200" b="1">
                <a:latin typeface="Courier New" pitchFamily="49" charset="0"/>
              </a:rPr>
              <a:t>  2.2     160.77     4.12      300    13.73    24.39  tke_full_ [13]</a:t>
            </a:r>
          </a:p>
          <a:p>
            <a:pPr>
              <a:lnSpc>
                <a:spcPct val="90000"/>
              </a:lnSpc>
              <a:buFont typeface="Wingdings" pitchFamily="2" charset="2"/>
              <a:buNone/>
            </a:pPr>
            <a:r>
              <a:rPr lang="en-US" sz="1200" b="1">
                <a:latin typeface="Courier New" pitchFamily="49" charset="0"/>
              </a:rPr>
              <a:t>  1.7     163.97     3.20      300    10.66    10.66  shear_prod_ [15]</a:t>
            </a:r>
          </a:p>
          <a:p>
            <a:pPr>
              <a:lnSpc>
                <a:spcPct val="90000"/>
              </a:lnSpc>
              <a:buFont typeface="Wingdings" pitchFamily="2" charset="2"/>
              <a:buNone/>
            </a:pPr>
            <a:r>
              <a:rPr lang="en-US" sz="1200" b="1">
                <a:latin typeface="Courier New" pitchFamily="49" charset="0"/>
              </a:rPr>
              <a:t>  1.5     166.79     2.82      300     9.40     9.40  rhs_ [16]</a:t>
            </a:r>
          </a:p>
          <a:p>
            <a:pPr>
              <a:lnSpc>
                <a:spcPct val="90000"/>
              </a:lnSpc>
              <a:buFont typeface="Wingdings" pitchFamily="2" charset="2"/>
              <a:buNone/>
            </a:pPr>
            <a:r>
              <a:rPr lang="en-US" sz="1200" b="1">
                <a:latin typeface="Courier New" pitchFamily="49" charset="0"/>
              </a:rPr>
              <a:t>  1.4     169.53     2.74      300     9.13     9.13  advect2_xy_ [17]</a:t>
            </a:r>
          </a:p>
          <a:p>
            <a:pPr>
              <a:lnSpc>
                <a:spcPct val="90000"/>
              </a:lnSpc>
              <a:buFont typeface="Wingdings" pitchFamily="2" charset="2"/>
              <a:buNone/>
            </a:pPr>
            <a:r>
              <a:rPr lang="en-US" sz="1200" b="1">
                <a:latin typeface="Courier New" pitchFamily="49" charset="0"/>
              </a:rPr>
              <a:t>  1.3     172.00     2.47      300     8.23    15.33  poisson_ [14]</a:t>
            </a:r>
          </a:p>
          <a:p>
            <a:pPr>
              <a:lnSpc>
                <a:spcPct val="90000"/>
              </a:lnSpc>
              <a:buFont typeface="Wingdings" pitchFamily="2" charset="2"/>
              <a:buNone/>
            </a:pPr>
            <a:r>
              <a:rPr lang="en-US" sz="1200" b="1">
                <a:latin typeface="Courier New" pitchFamily="49" charset="0"/>
              </a:rPr>
              <a:t>  1.2     174.27     2.27   480000     0.00     0.12  long_wave_ [4]</a:t>
            </a:r>
          </a:p>
          <a:p>
            <a:pPr>
              <a:lnSpc>
                <a:spcPct val="90000"/>
              </a:lnSpc>
              <a:buFont typeface="Wingdings" pitchFamily="2" charset="2"/>
              <a:buNone/>
            </a:pPr>
            <a:r>
              <a:rPr lang="en-US" sz="1200" b="1">
                <a:latin typeface="Courier New" pitchFamily="49" charset="0"/>
              </a:rPr>
              <a:t>  1.0     176.13     1.86      299     6.22   177.45  advect_scalar_ [6]</a:t>
            </a:r>
          </a:p>
          <a:p>
            <a:pPr>
              <a:lnSpc>
                <a:spcPct val="90000"/>
              </a:lnSpc>
              <a:buFont typeface="Wingdings" pitchFamily="2" charset="2"/>
              <a:buNone/>
            </a:pPr>
            <a:r>
              <a:rPr lang="en-US" sz="1200" b="1">
                <a:latin typeface="Courier New" pitchFamily="49" charset="0"/>
              </a:rPr>
              <a:t>  0.9     177.94     1.81      300     6.04     6.04  buoy_ [19]</a:t>
            </a:r>
          </a:p>
          <a:p>
            <a:pPr>
              <a:lnSpc>
                <a:spcPct val="60000"/>
              </a:lnSpc>
              <a:buFont typeface="Wingdings" pitchFamily="2" charset="2"/>
              <a:buNone/>
            </a:pPr>
            <a:r>
              <a:rPr lang="en-US" sz="2000" b="1">
                <a:latin typeface="Courier New" pitchFamily="49" charset="0"/>
              </a:rPr>
              <a:t>...</a:t>
            </a:r>
          </a:p>
        </p:txBody>
      </p:sp>
    </p:spTree>
    <p:custDataLst>
      <p:tags r:id="rId1"/>
    </p:custDataLst>
    <p:extLst>
      <p:ext uri="{BB962C8B-B14F-4D97-AF65-F5344CB8AC3E}">
        <p14:creationId xmlns:p14="http://schemas.microsoft.com/office/powerpoint/2010/main" val="844310256"/>
      </p:ext>
    </p:extLst>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6258" name="Picture 2" descr="http://www.ncsa.illinois.edu/News/Stories/TransformComputing/thom.jpg"/>
          <p:cNvPicPr>
            <a:picLocks noChangeAspect="1" noChangeArrowheads="1"/>
          </p:cNvPicPr>
          <p:nvPr/>
        </p:nvPicPr>
        <p:blipFill>
          <a:blip r:embed="rId3" cstate="print"/>
          <a:srcRect/>
          <a:stretch>
            <a:fillRect/>
          </a:stretch>
        </p:blipFill>
        <p:spPr bwMode="auto">
          <a:xfrm>
            <a:off x="3962400" y="3733800"/>
            <a:ext cx="1316181" cy="1447800"/>
          </a:xfrm>
          <a:prstGeom prst="rect">
            <a:avLst/>
          </a:prstGeom>
          <a:noFill/>
        </p:spPr>
      </p:pic>
      <p:sp>
        <p:nvSpPr>
          <p:cNvPr id="23" name="Slide Number Placeholder 4"/>
          <p:cNvSpPr>
            <a:spLocks noGrp="1"/>
          </p:cNvSpPr>
          <p:nvPr>
            <p:ph type="sldNum" sz="quarter" idx="11"/>
          </p:nvPr>
        </p:nvSpPr>
        <p:spPr/>
        <p:txBody>
          <a:bodyPr/>
          <a:lstStyle/>
          <a:p>
            <a:fld id="{D4C6B874-FE2D-40EE-A33E-EB158CDD195A}" type="slidenum">
              <a:rPr lang="en-US"/>
              <a:pPr/>
              <a:t>95</a:t>
            </a:fld>
            <a:endParaRPr lang="en-US" dirty="0"/>
          </a:p>
        </p:txBody>
      </p:sp>
      <p:grpSp>
        <p:nvGrpSpPr>
          <p:cNvPr id="2" name="Group 2"/>
          <p:cNvGrpSpPr>
            <a:grpSpLocks/>
          </p:cNvGrpSpPr>
          <p:nvPr/>
        </p:nvGrpSpPr>
        <p:grpSpPr bwMode="auto">
          <a:xfrm>
            <a:off x="4572000" y="1190625"/>
            <a:ext cx="1295400" cy="1752600"/>
            <a:chOff x="4032" y="1611"/>
            <a:chExt cx="1296" cy="1653"/>
          </a:xfrm>
        </p:grpSpPr>
        <p:pic>
          <p:nvPicPr>
            <p:cNvPr id="553987" name="Picture 3" descr="atkinsdaniel"/>
            <p:cNvPicPr>
              <a:picLocks noChangeAspect="1" noChangeArrowheads="1"/>
            </p:cNvPicPr>
            <p:nvPr/>
          </p:nvPicPr>
          <p:blipFill>
            <a:blip r:embed="rId4" cstate="print"/>
            <a:srcRect/>
            <a:stretch>
              <a:fillRect/>
            </a:stretch>
          </p:blipFill>
          <p:spPr bwMode="auto">
            <a:xfrm>
              <a:off x="4080" y="1680"/>
              <a:ext cx="1238" cy="1584"/>
            </a:xfrm>
            <a:prstGeom prst="rect">
              <a:avLst/>
            </a:prstGeom>
            <a:noFill/>
          </p:spPr>
        </p:pic>
        <p:sp>
          <p:nvSpPr>
            <p:cNvPr id="553988" name="Rectangle 4"/>
            <p:cNvSpPr>
              <a:spLocks noChangeArrowheads="1"/>
            </p:cNvSpPr>
            <p:nvPr/>
          </p:nvSpPr>
          <p:spPr bwMode="auto">
            <a:xfrm>
              <a:off x="4032" y="1611"/>
              <a:ext cx="1296" cy="240"/>
            </a:xfrm>
            <a:prstGeom prst="rect">
              <a:avLst/>
            </a:prstGeom>
            <a:solidFill>
              <a:schemeClr val="bg1"/>
            </a:solidFill>
            <a:ln w="9525">
              <a:noFill/>
              <a:miter lim="800000"/>
              <a:headEnd/>
              <a:tailEnd/>
            </a:ln>
            <a:effectLst/>
          </p:spPr>
          <p:txBody>
            <a:bodyPr wrap="none" anchor="ctr"/>
            <a:lstStyle/>
            <a:p>
              <a:endParaRPr lang="en-US"/>
            </a:p>
          </p:txBody>
        </p:sp>
      </p:grpSp>
      <p:sp>
        <p:nvSpPr>
          <p:cNvPr id="553989" name="Rectangle 5"/>
          <p:cNvSpPr>
            <a:spLocks noGrp="1" noChangeArrowheads="1"/>
          </p:cNvSpPr>
          <p:nvPr>
            <p:ph type="title"/>
          </p:nvPr>
        </p:nvSpPr>
        <p:spPr/>
        <p:txBody>
          <a:bodyPr/>
          <a:lstStyle/>
          <a:p>
            <a:r>
              <a:rPr lang="en-US" sz="3600" dirty="0"/>
              <a:t>OK Supercomputing Symposium </a:t>
            </a:r>
            <a:r>
              <a:rPr lang="en-US" sz="3600" dirty="0" smtClean="0"/>
              <a:t>2013</a:t>
            </a:r>
            <a:endParaRPr lang="en-US" sz="3600" dirty="0"/>
          </a:p>
        </p:txBody>
      </p:sp>
      <p:sp>
        <p:nvSpPr>
          <p:cNvPr id="553990" name="Rectangle 6"/>
          <p:cNvSpPr>
            <a:spLocks noGrp="1" noChangeArrowheads="1"/>
          </p:cNvSpPr>
          <p:nvPr>
            <p:ph type="body" idx="1"/>
          </p:nvPr>
        </p:nvSpPr>
        <p:spPr>
          <a:xfrm>
            <a:off x="4436225" y="2819400"/>
            <a:ext cx="1600200" cy="1295400"/>
          </a:xfrm>
        </p:spPr>
        <p:txBody>
          <a:bodyPr/>
          <a:lstStyle/>
          <a:p>
            <a:pPr algn="ctr">
              <a:lnSpc>
                <a:spcPct val="80000"/>
              </a:lnSpc>
              <a:buFont typeface="Wingdings" pitchFamily="2" charset="2"/>
              <a:buNone/>
            </a:pPr>
            <a:r>
              <a:rPr lang="en-US" sz="1200" dirty="0"/>
              <a:t>2006 Keynote:</a:t>
            </a:r>
          </a:p>
          <a:p>
            <a:pPr algn="ctr">
              <a:lnSpc>
                <a:spcPct val="80000"/>
              </a:lnSpc>
              <a:buFont typeface="Wingdings" pitchFamily="2" charset="2"/>
              <a:buNone/>
            </a:pPr>
            <a:r>
              <a:rPr lang="en-US" sz="1200" dirty="0"/>
              <a:t>Dan Atkins</a:t>
            </a:r>
          </a:p>
          <a:p>
            <a:pPr algn="ctr">
              <a:lnSpc>
                <a:spcPct val="80000"/>
              </a:lnSpc>
              <a:buFont typeface="Wingdings" pitchFamily="2" charset="2"/>
              <a:buNone/>
            </a:pPr>
            <a:r>
              <a:rPr lang="en-US" sz="1200" dirty="0"/>
              <a:t>Head of NSF’s</a:t>
            </a:r>
          </a:p>
          <a:p>
            <a:pPr algn="ctr">
              <a:lnSpc>
                <a:spcPct val="80000"/>
              </a:lnSpc>
              <a:buFont typeface="Wingdings" pitchFamily="2" charset="2"/>
              <a:buNone/>
            </a:pPr>
            <a:r>
              <a:rPr lang="en-US" sz="1200" dirty="0"/>
              <a:t>Office of</a:t>
            </a:r>
          </a:p>
          <a:p>
            <a:pPr algn="ctr">
              <a:lnSpc>
                <a:spcPct val="80000"/>
              </a:lnSpc>
              <a:buFont typeface="Wingdings" pitchFamily="2" charset="2"/>
              <a:buNone/>
            </a:pPr>
            <a:r>
              <a:rPr lang="en-US" sz="1200" dirty="0" smtClean="0"/>
              <a:t>Cyberinfrastructure</a:t>
            </a:r>
            <a:endParaRPr lang="en-US" sz="1200" dirty="0"/>
          </a:p>
        </p:txBody>
      </p:sp>
      <p:pic>
        <p:nvPicPr>
          <p:cNvPr id="553991" name="Picture 7" descr="skim"/>
          <p:cNvPicPr>
            <a:picLocks noChangeAspect="1" noChangeArrowheads="1"/>
          </p:cNvPicPr>
          <p:nvPr/>
        </p:nvPicPr>
        <p:blipFill>
          <a:blip r:embed="rId5" cstate="print"/>
          <a:srcRect/>
          <a:stretch>
            <a:fillRect/>
          </a:stretch>
        </p:blipFill>
        <p:spPr bwMode="auto">
          <a:xfrm>
            <a:off x="1676400" y="1447800"/>
            <a:ext cx="1600200" cy="1200150"/>
          </a:xfrm>
          <a:prstGeom prst="rect">
            <a:avLst/>
          </a:prstGeom>
          <a:noFill/>
        </p:spPr>
      </p:pic>
      <p:sp>
        <p:nvSpPr>
          <p:cNvPr id="553992" name="Rectangle 8"/>
          <p:cNvSpPr>
            <a:spLocks noChangeArrowheads="1"/>
          </p:cNvSpPr>
          <p:nvPr/>
        </p:nvSpPr>
        <p:spPr bwMode="auto">
          <a:xfrm>
            <a:off x="1828800" y="2667000"/>
            <a:ext cx="1447800" cy="914400"/>
          </a:xfrm>
          <a:prstGeom prst="rect">
            <a:avLst/>
          </a:prstGeom>
          <a:noFill/>
          <a:ln w="9525">
            <a:noFill/>
            <a:miter lim="800000"/>
            <a:headEnd/>
            <a:tailEnd/>
          </a:ln>
          <a:effectLst/>
        </p:spPr>
        <p:txBody>
          <a:bodyPr/>
          <a:lstStyle/>
          <a:p>
            <a:pPr marL="342900" indent="-342900">
              <a:lnSpc>
                <a:spcPct val="70000"/>
              </a:lnSpc>
              <a:spcBef>
                <a:spcPct val="20000"/>
              </a:spcBef>
              <a:buClr>
                <a:srgbClr val="333399"/>
              </a:buClr>
              <a:buSzPct val="60000"/>
              <a:buFont typeface="Wingdings" pitchFamily="2" charset="2"/>
              <a:buNone/>
            </a:pPr>
            <a:r>
              <a:rPr lang="en-US" sz="1200" dirty="0"/>
              <a:t>2004 Keynote:</a:t>
            </a:r>
          </a:p>
          <a:p>
            <a:pPr marL="342900" indent="-342900">
              <a:lnSpc>
                <a:spcPct val="70000"/>
              </a:lnSpc>
              <a:spcBef>
                <a:spcPct val="20000"/>
              </a:spcBef>
              <a:buClr>
                <a:srgbClr val="333399"/>
              </a:buClr>
              <a:buSzPct val="60000"/>
              <a:buFont typeface="Wingdings" pitchFamily="2" charset="2"/>
              <a:buNone/>
            </a:pPr>
            <a:r>
              <a:rPr lang="en-US" sz="1200" dirty="0" err="1"/>
              <a:t>Sangtae</a:t>
            </a:r>
            <a:r>
              <a:rPr lang="en-US" sz="1200" dirty="0"/>
              <a:t> Kim</a:t>
            </a:r>
          </a:p>
          <a:p>
            <a:pPr marL="342900" indent="-342900">
              <a:lnSpc>
                <a:spcPct val="80000"/>
              </a:lnSpc>
              <a:spcBef>
                <a:spcPct val="20000"/>
              </a:spcBef>
              <a:buClr>
                <a:srgbClr val="333399"/>
              </a:buClr>
              <a:buSzPct val="60000"/>
              <a:buFont typeface="Wingdings" pitchFamily="2" charset="2"/>
              <a:buNone/>
            </a:pPr>
            <a:r>
              <a:rPr lang="en-US" sz="1200" dirty="0"/>
              <a:t>NSF </a:t>
            </a:r>
            <a:r>
              <a:rPr lang="en-US" sz="1200" dirty="0" smtClean="0"/>
              <a:t>Shared </a:t>
            </a:r>
          </a:p>
          <a:p>
            <a:pPr marL="342900" indent="-342900">
              <a:lnSpc>
                <a:spcPct val="70000"/>
              </a:lnSpc>
              <a:spcBef>
                <a:spcPct val="20000"/>
              </a:spcBef>
              <a:buClr>
                <a:srgbClr val="333399"/>
              </a:buClr>
              <a:buSzPct val="60000"/>
              <a:buFont typeface="Wingdings" pitchFamily="2" charset="2"/>
              <a:buNone/>
            </a:pPr>
            <a:r>
              <a:rPr lang="en-US" sz="1200" dirty="0" smtClean="0"/>
              <a:t>Cyberinfrastructure</a:t>
            </a:r>
          </a:p>
          <a:p>
            <a:pPr marL="342900" indent="-342900">
              <a:lnSpc>
                <a:spcPct val="70000"/>
              </a:lnSpc>
              <a:spcBef>
                <a:spcPct val="20000"/>
              </a:spcBef>
              <a:buClr>
                <a:srgbClr val="333399"/>
              </a:buClr>
              <a:buSzPct val="60000"/>
              <a:buFont typeface="Wingdings" pitchFamily="2" charset="2"/>
              <a:buNone/>
            </a:pPr>
            <a:r>
              <a:rPr lang="en-US" sz="1200" dirty="0" smtClean="0"/>
              <a:t>Division </a:t>
            </a:r>
            <a:r>
              <a:rPr lang="en-US" sz="1200" dirty="0"/>
              <a:t>Director</a:t>
            </a:r>
          </a:p>
        </p:txBody>
      </p:sp>
      <p:pic>
        <p:nvPicPr>
          <p:cNvPr id="553993" name="Picture 9" descr="freeman"/>
          <p:cNvPicPr>
            <a:picLocks noChangeAspect="1" noChangeArrowheads="1"/>
          </p:cNvPicPr>
          <p:nvPr/>
        </p:nvPicPr>
        <p:blipFill>
          <a:blip r:embed="rId6" cstate="print"/>
          <a:srcRect/>
          <a:stretch>
            <a:fillRect/>
          </a:stretch>
        </p:blipFill>
        <p:spPr bwMode="auto">
          <a:xfrm>
            <a:off x="457200" y="1447800"/>
            <a:ext cx="1155700" cy="1219200"/>
          </a:xfrm>
          <a:prstGeom prst="rect">
            <a:avLst/>
          </a:prstGeom>
          <a:noFill/>
        </p:spPr>
      </p:pic>
      <p:sp>
        <p:nvSpPr>
          <p:cNvPr id="553994" name="Rectangle 10"/>
          <p:cNvSpPr>
            <a:spLocks noChangeArrowheads="1"/>
          </p:cNvSpPr>
          <p:nvPr/>
        </p:nvSpPr>
        <p:spPr bwMode="auto">
          <a:xfrm>
            <a:off x="128850" y="2660075"/>
            <a:ext cx="1828800" cy="1149925"/>
          </a:xfrm>
          <a:prstGeom prst="rect">
            <a:avLst/>
          </a:prstGeom>
          <a:noFill/>
          <a:ln w="9525">
            <a:noFill/>
            <a:miter lim="800000"/>
            <a:headEnd/>
            <a:tailEnd/>
          </a:ln>
          <a:effectLst/>
        </p:spPr>
        <p:txBody>
          <a:bodyPr/>
          <a:lstStyle/>
          <a:p>
            <a:pPr marL="342900" indent="-342900">
              <a:lnSpc>
                <a:spcPct val="80000"/>
              </a:lnSpc>
              <a:spcBef>
                <a:spcPct val="20000"/>
              </a:spcBef>
              <a:buClr>
                <a:srgbClr val="333399"/>
              </a:buClr>
              <a:buSzPct val="60000"/>
              <a:buFont typeface="Wingdings" pitchFamily="2" charset="2"/>
              <a:buNone/>
            </a:pPr>
            <a:r>
              <a:rPr lang="en-US" sz="1200" dirty="0"/>
              <a:t>2003 Keynote:</a:t>
            </a:r>
          </a:p>
          <a:p>
            <a:pPr marL="342900" indent="-342900">
              <a:lnSpc>
                <a:spcPct val="60000"/>
              </a:lnSpc>
              <a:spcBef>
                <a:spcPct val="20000"/>
              </a:spcBef>
              <a:buClr>
                <a:srgbClr val="333399"/>
              </a:buClr>
              <a:buSzPct val="60000"/>
              <a:buFont typeface="Wingdings" pitchFamily="2" charset="2"/>
              <a:buNone/>
            </a:pPr>
            <a:r>
              <a:rPr lang="en-US" sz="1200" dirty="0"/>
              <a:t>Peter Freeman</a:t>
            </a:r>
          </a:p>
          <a:p>
            <a:pPr marL="342900" indent="-342900">
              <a:lnSpc>
                <a:spcPct val="70000"/>
              </a:lnSpc>
              <a:spcBef>
                <a:spcPct val="20000"/>
              </a:spcBef>
              <a:buClr>
                <a:srgbClr val="333399"/>
              </a:buClr>
              <a:buSzPct val="60000"/>
              <a:buFont typeface="Wingdings" pitchFamily="2" charset="2"/>
              <a:buNone/>
            </a:pPr>
            <a:r>
              <a:rPr lang="en-US" sz="1200" dirty="0" smtClean="0"/>
              <a:t>NSF</a:t>
            </a:r>
          </a:p>
          <a:p>
            <a:pPr marL="342900" indent="-342900">
              <a:lnSpc>
                <a:spcPct val="70000"/>
              </a:lnSpc>
              <a:spcBef>
                <a:spcPct val="20000"/>
              </a:spcBef>
              <a:buClr>
                <a:srgbClr val="333399"/>
              </a:buClr>
              <a:buSzPct val="60000"/>
              <a:buFont typeface="Wingdings" pitchFamily="2" charset="2"/>
              <a:buNone/>
            </a:pPr>
            <a:r>
              <a:rPr lang="en-US" sz="1200" dirty="0" smtClean="0"/>
              <a:t>Computer &amp; </a:t>
            </a:r>
            <a:r>
              <a:rPr lang="en-US" sz="1200" dirty="0"/>
              <a:t>Information</a:t>
            </a:r>
          </a:p>
          <a:p>
            <a:pPr marL="342900" indent="-342900">
              <a:lnSpc>
                <a:spcPct val="70000"/>
              </a:lnSpc>
              <a:spcBef>
                <a:spcPct val="20000"/>
              </a:spcBef>
              <a:buClr>
                <a:srgbClr val="333399"/>
              </a:buClr>
              <a:buSzPct val="60000"/>
              <a:buFont typeface="Wingdings" pitchFamily="2" charset="2"/>
              <a:buNone/>
            </a:pPr>
            <a:r>
              <a:rPr lang="en-US" sz="1200" dirty="0"/>
              <a:t>Science </a:t>
            </a:r>
            <a:r>
              <a:rPr lang="en-US" sz="1200" dirty="0" smtClean="0"/>
              <a:t>&amp; </a:t>
            </a:r>
            <a:r>
              <a:rPr lang="en-US" sz="1200" dirty="0"/>
              <a:t>Engineering</a:t>
            </a:r>
          </a:p>
          <a:p>
            <a:pPr marL="342900" indent="-342900">
              <a:lnSpc>
                <a:spcPct val="70000"/>
              </a:lnSpc>
              <a:spcBef>
                <a:spcPct val="20000"/>
              </a:spcBef>
              <a:buClr>
                <a:srgbClr val="333399"/>
              </a:buClr>
              <a:buSzPct val="60000"/>
              <a:buFont typeface="Wingdings" pitchFamily="2" charset="2"/>
              <a:buNone/>
            </a:pPr>
            <a:r>
              <a:rPr lang="en-US" sz="1200" dirty="0"/>
              <a:t>Assistant Director</a:t>
            </a:r>
          </a:p>
        </p:txBody>
      </p:sp>
      <p:pic>
        <p:nvPicPr>
          <p:cNvPr id="553995" name="Picture 11" descr="brooks"/>
          <p:cNvPicPr>
            <a:picLocks noChangeAspect="1" noChangeArrowheads="1"/>
          </p:cNvPicPr>
          <p:nvPr/>
        </p:nvPicPr>
        <p:blipFill>
          <a:blip r:embed="rId7" cstate="print"/>
          <a:srcRect/>
          <a:stretch>
            <a:fillRect/>
          </a:stretch>
        </p:blipFill>
        <p:spPr bwMode="auto">
          <a:xfrm>
            <a:off x="3352800" y="1447800"/>
            <a:ext cx="1143000" cy="1434353"/>
          </a:xfrm>
          <a:prstGeom prst="rect">
            <a:avLst/>
          </a:prstGeom>
          <a:noFill/>
        </p:spPr>
      </p:pic>
      <p:sp>
        <p:nvSpPr>
          <p:cNvPr id="553996" name="Rectangle 12"/>
          <p:cNvSpPr>
            <a:spLocks noChangeArrowheads="1"/>
          </p:cNvSpPr>
          <p:nvPr/>
        </p:nvSpPr>
        <p:spPr bwMode="auto">
          <a:xfrm>
            <a:off x="3276600" y="2878975"/>
            <a:ext cx="1371600" cy="914400"/>
          </a:xfrm>
          <a:prstGeom prst="rect">
            <a:avLst/>
          </a:prstGeom>
          <a:noFill/>
          <a:ln w="9525">
            <a:noFill/>
            <a:miter lim="800000"/>
            <a:headEnd/>
            <a:tailEnd/>
          </a:ln>
          <a:effectLst/>
        </p:spPr>
        <p:txBody>
          <a:bodyPr/>
          <a:lstStyle/>
          <a:p>
            <a:pPr marL="342900" indent="-342900">
              <a:lnSpc>
                <a:spcPct val="80000"/>
              </a:lnSpc>
              <a:spcBef>
                <a:spcPct val="20000"/>
              </a:spcBef>
              <a:buClr>
                <a:srgbClr val="333399"/>
              </a:buClr>
              <a:buSzPct val="60000"/>
              <a:buFont typeface="Wingdings" pitchFamily="2" charset="2"/>
              <a:buNone/>
            </a:pPr>
            <a:r>
              <a:rPr lang="en-US" sz="1200" dirty="0"/>
              <a:t>2005 Keynote:</a:t>
            </a:r>
          </a:p>
          <a:p>
            <a:pPr marL="342900" indent="-342900">
              <a:lnSpc>
                <a:spcPct val="70000"/>
              </a:lnSpc>
              <a:spcBef>
                <a:spcPct val="20000"/>
              </a:spcBef>
              <a:buClr>
                <a:srgbClr val="333399"/>
              </a:buClr>
              <a:buSzPct val="60000"/>
              <a:buFont typeface="Wingdings" pitchFamily="2" charset="2"/>
              <a:buNone/>
            </a:pPr>
            <a:r>
              <a:rPr lang="en-US" sz="1200" dirty="0"/>
              <a:t>Walt Brooks</a:t>
            </a:r>
          </a:p>
          <a:p>
            <a:pPr marL="342900" indent="-342900">
              <a:lnSpc>
                <a:spcPct val="70000"/>
              </a:lnSpc>
              <a:spcBef>
                <a:spcPct val="20000"/>
              </a:spcBef>
              <a:buClr>
                <a:srgbClr val="333399"/>
              </a:buClr>
              <a:buSzPct val="60000"/>
              <a:buFont typeface="Wingdings" pitchFamily="2" charset="2"/>
              <a:buNone/>
            </a:pPr>
            <a:r>
              <a:rPr lang="en-US" sz="1200" dirty="0"/>
              <a:t>NASA Advanced</a:t>
            </a:r>
          </a:p>
          <a:p>
            <a:pPr marL="342900" indent="-342900">
              <a:lnSpc>
                <a:spcPct val="70000"/>
              </a:lnSpc>
              <a:spcBef>
                <a:spcPct val="20000"/>
              </a:spcBef>
              <a:buClr>
                <a:srgbClr val="333399"/>
              </a:buClr>
              <a:buSzPct val="60000"/>
              <a:buFont typeface="Wingdings" pitchFamily="2" charset="2"/>
              <a:buNone/>
            </a:pPr>
            <a:r>
              <a:rPr lang="en-US" sz="1200" dirty="0"/>
              <a:t>Supercomputing</a:t>
            </a:r>
          </a:p>
          <a:p>
            <a:pPr marL="342900" indent="-342900">
              <a:lnSpc>
                <a:spcPct val="70000"/>
              </a:lnSpc>
              <a:spcBef>
                <a:spcPct val="20000"/>
              </a:spcBef>
              <a:buClr>
                <a:srgbClr val="333399"/>
              </a:buClr>
              <a:buSzPct val="60000"/>
              <a:buFont typeface="Wingdings" pitchFamily="2" charset="2"/>
              <a:buNone/>
            </a:pPr>
            <a:r>
              <a:rPr lang="en-US" sz="1200" dirty="0"/>
              <a:t>Division Director</a:t>
            </a:r>
          </a:p>
        </p:txBody>
      </p:sp>
      <p:pic>
        <p:nvPicPr>
          <p:cNvPr id="553997" name="Picture 13" descr="boisseau"/>
          <p:cNvPicPr>
            <a:picLocks noChangeAspect="1" noChangeArrowheads="1"/>
          </p:cNvPicPr>
          <p:nvPr/>
        </p:nvPicPr>
        <p:blipFill>
          <a:blip r:embed="rId8" cstate="print"/>
          <a:srcRect/>
          <a:stretch>
            <a:fillRect/>
          </a:stretch>
        </p:blipFill>
        <p:spPr bwMode="auto">
          <a:xfrm>
            <a:off x="5943600" y="1447800"/>
            <a:ext cx="1087438" cy="1447800"/>
          </a:xfrm>
          <a:prstGeom prst="rect">
            <a:avLst/>
          </a:prstGeom>
          <a:noFill/>
        </p:spPr>
      </p:pic>
      <p:sp>
        <p:nvSpPr>
          <p:cNvPr id="553998" name="Rectangle 14"/>
          <p:cNvSpPr>
            <a:spLocks noChangeArrowheads="1"/>
          </p:cNvSpPr>
          <p:nvPr/>
        </p:nvSpPr>
        <p:spPr bwMode="auto">
          <a:xfrm>
            <a:off x="5791200" y="2895600"/>
            <a:ext cx="1371600" cy="1066800"/>
          </a:xfrm>
          <a:prstGeom prst="rect">
            <a:avLst/>
          </a:prstGeom>
          <a:noFill/>
          <a:ln w="9525">
            <a:noFill/>
            <a:miter lim="800000"/>
            <a:headEnd/>
            <a:tailEnd/>
          </a:ln>
          <a:effectLst/>
        </p:spPr>
        <p:txBody>
          <a:bodyPr/>
          <a:lstStyle/>
          <a:p>
            <a:pPr marL="342900" indent="-342900">
              <a:lnSpc>
                <a:spcPct val="80000"/>
              </a:lnSpc>
              <a:spcBef>
                <a:spcPct val="20000"/>
              </a:spcBef>
              <a:buClr>
                <a:srgbClr val="333399"/>
              </a:buClr>
              <a:buSzPct val="60000"/>
              <a:buFont typeface="Wingdings" pitchFamily="2" charset="2"/>
              <a:buNone/>
            </a:pPr>
            <a:r>
              <a:rPr lang="en-US" sz="1200" dirty="0"/>
              <a:t>2007 Keynote:</a:t>
            </a:r>
          </a:p>
          <a:p>
            <a:pPr marL="342900" indent="-342900">
              <a:lnSpc>
                <a:spcPct val="70000"/>
              </a:lnSpc>
              <a:spcBef>
                <a:spcPct val="20000"/>
              </a:spcBef>
              <a:buClr>
                <a:srgbClr val="333399"/>
              </a:buClr>
              <a:buSzPct val="60000"/>
              <a:buFont typeface="Wingdings" pitchFamily="2" charset="2"/>
              <a:buNone/>
            </a:pPr>
            <a:r>
              <a:rPr lang="en-US" sz="1200" dirty="0"/>
              <a:t>Jay </a:t>
            </a:r>
            <a:r>
              <a:rPr lang="en-US" sz="1200" dirty="0" err="1"/>
              <a:t>Boisseau</a:t>
            </a:r>
            <a:endParaRPr lang="en-US" sz="1200" dirty="0"/>
          </a:p>
          <a:p>
            <a:pPr marL="342900" indent="-342900">
              <a:lnSpc>
                <a:spcPct val="70000"/>
              </a:lnSpc>
              <a:spcBef>
                <a:spcPct val="20000"/>
              </a:spcBef>
              <a:buClr>
                <a:srgbClr val="333399"/>
              </a:buClr>
              <a:buSzPct val="60000"/>
              <a:buFont typeface="Wingdings" pitchFamily="2" charset="2"/>
              <a:buNone/>
            </a:pPr>
            <a:r>
              <a:rPr lang="en-US" sz="1200" dirty="0"/>
              <a:t>Director</a:t>
            </a:r>
          </a:p>
          <a:p>
            <a:pPr marL="342900" indent="-342900">
              <a:lnSpc>
                <a:spcPct val="70000"/>
              </a:lnSpc>
              <a:spcBef>
                <a:spcPct val="20000"/>
              </a:spcBef>
              <a:buClr>
                <a:srgbClr val="333399"/>
              </a:buClr>
              <a:buSzPct val="60000"/>
              <a:buFont typeface="Wingdings" pitchFamily="2" charset="2"/>
              <a:buNone/>
            </a:pPr>
            <a:r>
              <a:rPr lang="en-US" sz="1200" dirty="0"/>
              <a:t>Texas Advanced</a:t>
            </a:r>
          </a:p>
          <a:p>
            <a:pPr marL="342900" indent="-342900">
              <a:lnSpc>
                <a:spcPct val="70000"/>
              </a:lnSpc>
              <a:spcBef>
                <a:spcPct val="20000"/>
              </a:spcBef>
              <a:buClr>
                <a:srgbClr val="333399"/>
              </a:buClr>
              <a:buSzPct val="60000"/>
              <a:buFont typeface="Wingdings" pitchFamily="2" charset="2"/>
              <a:buNone/>
            </a:pPr>
            <a:r>
              <a:rPr lang="en-US" sz="1200" dirty="0"/>
              <a:t>Computing Center</a:t>
            </a:r>
          </a:p>
          <a:p>
            <a:pPr marL="342900" indent="-342900">
              <a:lnSpc>
                <a:spcPct val="70000"/>
              </a:lnSpc>
              <a:spcBef>
                <a:spcPct val="20000"/>
              </a:spcBef>
              <a:buClr>
                <a:srgbClr val="333399"/>
              </a:buClr>
              <a:buSzPct val="60000"/>
              <a:buFont typeface="Wingdings" pitchFamily="2" charset="2"/>
              <a:buNone/>
            </a:pPr>
            <a:r>
              <a:rPr lang="en-US" sz="1200" dirty="0"/>
              <a:t>U. Texas Austin</a:t>
            </a:r>
          </a:p>
        </p:txBody>
      </p:sp>
      <p:pic>
        <p:nvPicPr>
          <p:cNvPr id="554000" name="Picture 16" descr="jose_munoz"/>
          <p:cNvPicPr>
            <a:picLocks noChangeAspect="1" noChangeArrowheads="1"/>
          </p:cNvPicPr>
          <p:nvPr/>
        </p:nvPicPr>
        <p:blipFill>
          <a:blip r:embed="rId9" cstate="print"/>
          <a:srcRect/>
          <a:stretch>
            <a:fillRect/>
          </a:stretch>
        </p:blipFill>
        <p:spPr bwMode="auto">
          <a:xfrm>
            <a:off x="7086601" y="1447800"/>
            <a:ext cx="1143000" cy="1495746"/>
          </a:xfrm>
          <a:prstGeom prst="rect">
            <a:avLst/>
          </a:prstGeom>
          <a:noFill/>
        </p:spPr>
      </p:pic>
      <p:sp>
        <p:nvSpPr>
          <p:cNvPr id="554001" name="Text Box 17"/>
          <p:cNvSpPr txBox="1">
            <a:spLocks noChangeArrowheads="1"/>
          </p:cNvSpPr>
          <p:nvPr/>
        </p:nvSpPr>
        <p:spPr bwMode="auto">
          <a:xfrm>
            <a:off x="6950825" y="2912225"/>
            <a:ext cx="1524000" cy="1126462"/>
          </a:xfrm>
          <a:prstGeom prst="rect">
            <a:avLst/>
          </a:prstGeom>
          <a:noFill/>
          <a:ln w="9525">
            <a:noFill/>
            <a:miter lim="800000"/>
            <a:headEnd/>
            <a:tailEnd/>
          </a:ln>
          <a:effectLst/>
        </p:spPr>
        <p:txBody>
          <a:bodyPr>
            <a:spAutoFit/>
          </a:bodyPr>
          <a:lstStyle/>
          <a:p>
            <a:pPr>
              <a:lnSpc>
                <a:spcPct val="80000"/>
              </a:lnSpc>
              <a:spcBef>
                <a:spcPct val="50000"/>
              </a:spcBef>
            </a:pPr>
            <a:r>
              <a:rPr lang="en-US" sz="1200" dirty="0"/>
              <a:t>2008 Keynote: </a:t>
            </a:r>
            <a:r>
              <a:rPr lang="en-US" sz="1200" dirty="0" smtClean="0"/>
              <a:t>    Jos</a:t>
            </a:r>
            <a:r>
              <a:rPr lang="en-US" sz="1200" dirty="0" smtClean="0">
                <a:cs typeface="Times New Roman" pitchFamily="18" charset="0"/>
              </a:rPr>
              <a:t>é </a:t>
            </a:r>
            <a:r>
              <a:rPr lang="en-US" sz="1200" dirty="0">
                <a:cs typeface="Times New Roman" pitchFamily="18" charset="0"/>
              </a:rPr>
              <a:t>Munoz </a:t>
            </a:r>
            <a:r>
              <a:rPr lang="en-US" sz="1200" dirty="0" smtClean="0">
                <a:cs typeface="Times New Roman" pitchFamily="18" charset="0"/>
              </a:rPr>
              <a:t>    Deputy </a:t>
            </a:r>
            <a:r>
              <a:rPr lang="en-US" sz="1200" dirty="0">
                <a:cs typeface="Times New Roman" pitchFamily="18" charset="0"/>
              </a:rPr>
              <a:t>Office Director/ Senior Scientific Advisor </a:t>
            </a:r>
            <a:r>
              <a:rPr lang="en-US" sz="1200" dirty="0" smtClean="0">
                <a:cs typeface="Times New Roman" pitchFamily="18" charset="0"/>
              </a:rPr>
              <a:t>NSF Office </a:t>
            </a:r>
            <a:r>
              <a:rPr lang="en-US" sz="1200" dirty="0">
                <a:cs typeface="Times New Roman" pitchFamily="18" charset="0"/>
              </a:rPr>
              <a:t>of </a:t>
            </a:r>
            <a:r>
              <a:rPr lang="en-US" sz="1200" dirty="0" smtClean="0">
                <a:cs typeface="Times New Roman" pitchFamily="18" charset="0"/>
              </a:rPr>
              <a:t>Cyberinfrastructure</a:t>
            </a:r>
            <a:endParaRPr lang="en-US" sz="1200" dirty="0">
              <a:cs typeface="Times New Roman" pitchFamily="18" charset="0"/>
            </a:endParaRPr>
          </a:p>
        </p:txBody>
      </p:sp>
      <p:sp>
        <p:nvSpPr>
          <p:cNvPr id="554003" name="Text Box 19"/>
          <p:cNvSpPr txBox="1">
            <a:spLocks noChangeArrowheads="1"/>
          </p:cNvSpPr>
          <p:nvPr/>
        </p:nvSpPr>
        <p:spPr bwMode="auto">
          <a:xfrm>
            <a:off x="278475" y="4953000"/>
            <a:ext cx="1447800" cy="1089529"/>
          </a:xfrm>
          <a:prstGeom prst="rect">
            <a:avLst/>
          </a:prstGeom>
          <a:noFill/>
          <a:ln w="9525">
            <a:noFill/>
            <a:miter lim="800000"/>
            <a:headEnd/>
            <a:tailEnd/>
          </a:ln>
          <a:effectLst/>
        </p:spPr>
        <p:txBody>
          <a:bodyPr wrap="square">
            <a:spAutoFit/>
          </a:bodyPr>
          <a:lstStyle/>
          <a:p>
            <a:pPr>
              <a:lnSpc>
                <a:spcPct val="90000"/>
              </a:lnSpc>
              <a:spcBef>
                <a:spcPct val="50000"/>
              </a:spcBef>
            </a:pPr>
            <a:r>
              <a:rPr lang="en-US" sz="1200" dirty="0"/>
              <a:t>2009 Keynote: Douglass </a:t>
            </a:r>
            <a:r>
              <a:rPr lang="en-US" sz="1200" dirty="0" smtClean="0"/>
              <a:t>Post  Chief </a:t>
            </a:r>
            <a:r>
              <a:rPr lang="en-US" sz="1200" dirty="0"/>
              <a:t>Scientist         US Dept of Defense       HPC Modernization Program</a:t>
            </a:r>
          </a:p>
        </p:txBody>
      </p:sp>
      <p:grpSp>
        <p:nvGrpSpPr>
          <p:cNvPr id="3" name="Group 25"/>
          <p:cNvGrpSpPr/>
          <p:nvPr/>
        </p:nvGrpSpPr>
        <p:grpSpPr>
          <a:xfrm>
            <a:off x="4749800" y="4914900"/>
            <a:ext cx="4271963" cy="1255879"/>
            <a:chOff x="3505200" y="4572001"/>
            <a:chExt cx="4495800" cy="1255879"/>
          </a:xfrm>
        </p:grpSpPr>
        <p:sp>
          <p:nvSpPr>
            <p:cNvPr id="553999" name="Text Box 15"/>
            <p:cNvSpPr txBox="1">
              <a:spLocks noChangeArrowheads="1"/>
            </p:cNvSpPr>
            <p:nvPr/>
          </p:nvSpPr>
          <p:spPr bwMode="auto">
            <a:xfrm>
              <a:off x="3581400" y="4572001"/>
              <a:ext cx="4343400" cy="987963"/>
            </a:xfrm>
            <a:prstGeom prst="rect">
              <a:avLst/>
            </a:prstGeom>
            <a:noFill/>
            <a:ln w="9525">
              <a:noFill/>
              <a:miter lim="800000"/>
              <a:headEnd/>
              <a:tailEnd/>
            </a:ln>
            <a:effectLst/>
          </p:spPr>
          <p:txBody>
            <a:bodyPr wrap="square">
              <a:spAutoFit/>
            </a:bodyPr>
            <a:lstStyle/>
            <a:p>
              <a:pPr>
                <a:lnSpc>
                  <a:spcPct val="60000"/>
                </a:lnSpc>
                <a:spcBef>
                  <a:spcPct val="50000"/>
                </a:spcBef>
              </a:pPr>
              <a:r>
                <a:rPr lang="en-US" sz="2200" b="1" dirty="0">
                  <a:solidFill>
                    <a:schemeClr val="bg1"/>
                  </a:solidFill>
                  <a:effectLst>
                    <a:outerShdw blurRad="38100" dist="38100" dir="2700000" algn="tl">
                      <a:srgbClr val="000000">
                        <a:alpha val="43137"/>
                      </a:srgbClr>
                    </a:outerShdw>
                  </a:effectLst>
                </a:rPr>
                <a:t>F</a:t>
              </a:r>
              <a:r>
                <a:rPr lang="en-US" sz="2200" b="1" dirty="0">
                  <a:effectLst>
                    <a:outerShdw blurRad="38100" dist="38100" dir="2700000" algn="tl">
                      <a:srgbClr val="000000">
                        <a:alpha val="43137"/>
                      </a:srgbClr>
                    </a:outerShdw>
                  </a:effectLst>
                </a:rPr>
                <a:t>REE! Wed Oct </a:t>
              </a:r>
              <a:r>
                <a:rPr lang="en-US" sz="2200" b="1" dirty="0" smtClean="0">
                  <a:effectLst>
                    <a:outerShdw blurRad="38100" dist="38100" dir="2700000" algn="tl">
                      <a:srgbClr val="000000">
                        <a:alpha val="43137"/>
                      </a:srgbClr>
                    </a:outerShdw>
                  </a:effectLst>
                </a:rPr>
                <a:t>2 2013 @ </a:t>
              </a:r>
              <a:r>
                <a:rPr lang="en-US" sz="2200" b="1" dirty="0">
                  <a:effectLst>
                    <a:outerShdw blurRad="38100" dist="38100" dir="2700000" algn="tl">
                      <a:srgbClr val="000000">
                        <a:alpha val="43137"/>
                      </a:srgbClr>
                    </a:outerShdw>
                  </a:effectLst>
                </a:rPr>
                <a:t>OU</a:t>
              </a:r>
            </a:p>
            <a:p>
              <a:pPr>
                <a:lnSpc>
                  <a:spcPct val="30000"/>
                </a:lnSpc>
                <a:spcBef>
                  <a:spcPct val="50000"/>
                </a:spcBef>
              </a:pPr>
              <a:r>
                <a:rPr lang="en-US" dirty="0">
                  <a:solidFill>
                    <a:schemeClr val="bg1"/>
                  </a:solidFill>
                </a:rPr>
                <a:t>Over 235 </a:t>
              </a:r>
              <a:r>
                <a:rPr lang="en-US" dirty="0" smtClean="0">
                  <a:solidFill>
                    <a:schemeClr val="bg1"/>
                  </a:solidFill>
                </a:rPr>
                <a:t>registra2ons </a:t>
              </a:r>
              <a:r>
                <a:rPr lang="en-US" dirty="0">
                  <a:solidFill>
                    <a:schemeClr val="bg1"/>
                  </a:solidFill>
                </a:rPr>
                <a:t>already!</a:t>
              </a:r>
            </a:p>
            <a:p>
              <a:pPr>
                <a:lnSpc>
                  <a:spcPct val="80000"/>
                </a:lnSpc>
                <a:spcBef>
                  <a:spcPct val="50000"/>
                </a:spcBef>
              </a:pPr>
              <a:r>
                <a:rPr lang="en-US" sz="1400" dirty="0">
                  <a:solidFill>
                    <a:schemeClr val="bg1"/>
                  </a:solidFill>
                </a:rPr>
                <a:t>Over 150 in the first day, over 200 in the first week, over 225 in the first month.</a:t>
              </a:r>
            </a:p>
          </p:txBody>
        </p:sp>
        <p:sp>
          <p:nvSpPr>
            <p:cNvPr id="554004" name="Text Box 20"/>
            <p:cNvSpPr txBox="1">
              <a:spLocks noChangeArrowheads="1"/>
            </p:cNvSpPr>
            <p:nvPr/>
          </p:nvSpPr>
          <p:spPr bwMode="auto">
            <a:xfrm>
              <a:off x="3905865" y="4800601"/>
              <a:ext cx="3696928" cy="276999"/>
            </a:xfrm>
            <a:prstGeom prst="rect">
              <a:avLst/>
            </a:prstGeom>
            <a:noFill/>
            <a:ln w="9525">
              <a:noFill/>
              <a:miter lim="800000"/>
              <a:headEnd/>
              <a:tailEnd/>
            </a:ln>
            <a:effectLst/>
          </p:spPr>
          <p:txBody>
            <a:bodyPr wrap="square">
              <a:spAutoFit/>
            </a:bodyPr>
            <a:lstStyle/>
            <a:p>
              <a:pPr>
                <a:spcBef>
                  <a:spcPct val="50000"/>
                </a:spcBef>
              </a:pPr>
              <a:r>
                <a:rPr lang="en-US" sz="1200" b="1" dirty="0" smtClean="0">
                  <a:solidFill>
                    <a:schemeClr val="hlink"/>
                  </a:solidFill>
                  <a:latin typeface="Courier New" pitchFamily="49" charset="0"/>
                  <a:hlinkClick r:id="rId10"/>
                </a:rPr>
                <a:t>http://symposium2013.oscer.ou.edu/</a:t>
              </a:r>
              <a:endParaRPr lang="en-US" sz="1200" b="1" dirty="0">
                <a:solidFill>
                  <a:schemeClr val="hlink"/>
                </a:solidFill>
                <a:latin typeface="Courier New" pitchFamily="49" charset="0"/>
              </a:endParaRPr>
            </a:p>
          </p:txBody>
        </p:sp>
        <p:sp>
          <p:nvSpPr>
            <p:cNvPr id="554005" name="Text Box 21"/>
            <p:cNvSpPr txBox="1">
              <a:spLocks noChangeArrowheads="1"/>
            </p:cNvSpPr>
            <p:nvPr/>
          </p:nvSpPr>
          <p:spPr bwMode="auto">
            <a:xfrm>
              <a:off x="3505200" y="5029200"/>
              <a:ext cx="4495800" cy="798680"/>
            </a:xfrm>
            <a:prstGeom prst="rect">
              <a:avLst/>
            </a:prstGeom>
            <a:noFill/>
            <a:ln w="9525">
              <a:noFill/>
              <a:miter lim="800000"/>
              <a:headEnd/>
              <a:tailEnd/>
            </a:ln>
            <a:effectLst/>
          </p:spPr>
          <p:txBody>
            <a:bodyPr wrap="square">
              <a:spAutoFit/>
            </a:bodyPr>
            <a:lstStyle/>
            <a:p>
              <a:pPr>
                <a:spcBef>
                  <a:spcPts val="0"/>
                </a:spcBef>
              </a:pPr>
              <a:r>
                <a:rPr lang="en-US" sz="1700" b="1" dirty="0" smtClean="0"/>
                <a:t>Reception/Poster Session</a:t>
              </a:r>
            </a:p>
            <a:p>
              <a:pPr>
                <a:spcBef>
                  <a:spcPts val="0"/>
                </a:spcBef>
              </a:pPr>
              <a:r>
                <a:rPr lang="en-US" sz="1700" b="1" dirty="0" smtClean="0"/>
                <a:t>Tue </a:t>
              </a:r>
              <a:r>
                <a:rPr lang="en-US" sz="1700" b="1" dirty="0"/>
                <a:t>Oct </a:t>
              </a:r>
              <a:r>
                <a:rPr lang="en-US" sz="1700" b="1" dirty="0" smtClean="0"/>
                <a:t>1 2013 </a:t>
              </a:r>
              <a:r>
                <a:rPr lang="en-US" sz="1700" b="1" dirty="0"/>
                <a:t>@ </a:t>
              </a:r>
              <a:r>
                <a:rPr lang="en-US" sz="1700" b="1" dirty="0" smtClean="0"/>
                <a:t>OU</a:t>
              </a:r>
              <a:endParaRPr lang="en-US" sz="1700" b="1" dirty="0"/>
            </a:p>
            <a:p>
              <a:pPr>
                <a:lnSpc>
                  <a:spcPct val="20000"/>
                </a:lnSpc>
                <a:spcBef>
                  <a:spcPct val="50000"/>
                </a:spcBef>
              </a:pPr>
              <a:r>
                <a:rPr lang="en-US" sz="1700" b="1" dirty="0" smtClean="0"/>
                <a:t>Symposium </a:t>
              </a:r>
              <a:r>
                <a:rPr lang="en-US" sz="1700" b="1" dirty="0"/>
                <a:t>Wed Oct </a:t>
              </a:r>
              <a:r>
                <a:rPr lang="en-US" sz="1700" b="1" dirty="0" smtClean="0"/>
                <a:t>2 2013 </a:t>
              </a:r>
              <a:r>
                <a:rPr lang="en-US" sz="1700" b="1" dirty="0"/>
                <a:t>@ </a:t>
              </a:r>
              <a:r>
                <a:rPr lang="en-US" sz="1700" b="1" dirty="0" smtClean="0"/>
                <a:t>OU</a:t>
              </a:r>
            </a:p>
          </p:txBody>
        </p:sp>
      </p:grpSp>
      <p:pic>
        <p:nvPicPr>
          <p:cNvPr id="554006" name="Picture 22" descr="post_douglass"/>
          <p:cNvPicPr>
            <a:picLocks noChangeAspect="1" noChangeArrowheads="1"/>
          </p:cNvPicPr>
          <p:nvPr/>
        </p:nvPicPr>
        <p:blipFill>
          <a:blip r:embed="rId11" cstate="print"/>
          <a:srcRect/>
          <a:stretch>
            <a:fillRect/>
          </a:stretch>
        </p:blipFill>
        <p:spPr bwMode="auto">
          <a:xfrm>
            <a:off x="457200" y="3657599"/>
            <a:ext cx="1066800" cy="1332113"/>
          </a:xfrm>
          <a:prstGeom prst="rect">
            <a:avLst/>
          </a:prstGeom>
          <a:noFill/>
        </p:spPr>
      </p:pic>
      <p:pic>
        <p:nvPicPr>
          <p:cNvPr id="79874" name="Picture 2"/>
          <p:cNvPicPr>
            <a:picLocks noChangeAspect="1" noChangeArrowheads="1"/>
          </p:cNvPicPr>
          <p:nvPr/>
        </p:nvPicPr>
        <p:blipFill>
          <a:blip r:embed="rId12" cstate="print"/>
          <a:srcRect/>
          <a:stretch>
            <a:fillRect/>
          </a:stretch>
        </p:blipFill>
        <p:spPr bwMode="auto">
          <a:xfrm>
            <a:off x="1749991" y="3671047"/>
            <a:ext cx="1033550" cy="1322944"/>
          </a:xfrm>
          <a:prstGeom prst="rect">
            <a:avLst/>
          </a:prstGeom>
          <a:noFill/>
          <a:ln w="9525">
            <a:noFill/>
            <a:miter lim="800000"/>
            <a:headEnd/>
            <a:tailEnd/>
          </a:ln>
        </p:spPr>
      </p:pic>
      <p:sp>
        <p:nvSpPr>
          <p:cNvPr id="27" name="Text Box 19"/>
          <p:cNvSpPr txBox="1">
            <a:spLocks noChangeArrowheads="1"/>
          </p:cNvSpPr>
          <p:nvPr/>
        </p:nvSpPr>
        <p:spPr bwMode="auto">
          <a:xfrm>
            <a:off x="1568823" y="5029200"/>
            <a:ext cx="1447800" cy="923330"/>
          </a:xfrm>
          <a:prstGeom prst="rect">
            <a:avLst/>
          </a:prstGeom>
          <a:noFill/>
          <a:ln w="9525">
            <a:noFill/>
            <a:miter lim="800000"/>
            <a:headEnd/>
            <a:tailEnd/>
          </a:ln>
          <a:effectLst/>
        </p:spPr>
        <p:txBody>
          <a:bodyPr wrap="square">
            <a:spAutoFit/>
          </a:bodyPr>
          <a:lstStyle/>
          <a:p>
            <a:pPr>
              <a:lnSpc>
                <a:spcPct val="90000"/>
              </a:lnSpc>
              <a:spcBef>
                <a:spcPct val="50000"/>
              </a:spcBef>
            </a:pPr>
            <a:r>
              <a:rPr lang="en-US" sz="1200" dirty="0" smtClean="0"/>
              <a:t>2010 </a:t>
            </a:r>
            <a:r>
              <a:rPr lang="en-US" sz="1200" dirty="0"/>
              <a:t>Keynote: </a:t>
            </a:r>
            <a:r>
              <a:rPr lang="en-US" sz="1200" dirty="0" smtClean="0"/>
              <a:t>Horst Simon  Deputy Director         Lawrence Berkeley National Laboratory</a:t>
            </a:r>
            <a:endParaRPr lang="en-US" sz="1200" dirty="0"/>
          </a:p>
        </p:txBody>
      </p:sp>
      <p:sp>
        <p:nvSpPr>
          <p:cNvPr id="30" name="TextBox 29"/>
          <p:cNvSpPr txBox="1"/>
          <p:nvPr/>
        </p:nvSpPr>
        <p:spPr>
          <a:xfrm>
            <a:off x="5664200" y="4045803"/>
            <a:ext cx="2565400" cy="830997"/>
          </a:xfrm>
          <a:prstGeom prst="rect">
            <a:avLst/>
          </a:prstGeom>
          <a:noFill/>
        </p:spPr>
        <p:txBody>
          <a:bodyPr wrap="square" rtlCol="0">
            <a:spAutoFit/>
          </a:bodyPr>
          <a:lstStyle/>
          <a:p>
            <a:r>
              <a:rPr lang="en-US" sz="2400" b="1" dirty="0" smtClean="0"/>
              <a:t>2013 Keynote     to be announced!</a:t>
            </a:r>
            <a:endParaRPr lang="en-US" sz="2400" b="1" dirty="0"/>
          </a:p>
        </p:txBody>
      </p:sp>
      <p:sp>
        <p:nvSpPr>
          <p:cNvPr id="31" name="Footer Placeholder 3"/>
          <p:cNvSpPr>
            <a:spLocks noGrp="1"/>
          </p:cNvSpPr>
          <p:nvPr>
            <p:ph type="ftr" sz="quarter" idx="10"/>
          </p:nvPr>
        </p:nvSpPr>
        <p:spPr>
          <a:xfrm>
            <a:off x="2633663" y="6172200"/>
            <a:ext cx="3995737" cy="457200"/>
          </a:xfrm>
          <a:noFill/>
        </p:spPr>
        <p:txBody>
          <a:bodyPr/>
          <a:lstStyle/>
          <a:p>
            <a:r>
              <a:rPr lang="en-US" dirty="0" smtClean="0"/>
              <a:t>Supercomputing in Plain </a:t>
            </a:r>
            <a:r>
              <a:rPr lang="en-US" dirty="0" smtClean="0"/>
              <a:t>English: Compilers</a:t>
            </a:r>
            <a:endParaRPr lang="en-US" dirty="0"/>
          </a:p>
          <a:p>
            <a:r>
              <a:rPr lang="en-US" dirty="0" smtClean="0"/>
              <a:t>Tue </a:t>
            </a:r>
            <a:r>
              <a:rPr lang="en-US" dirty="0" smtClean="0"/>
              <a:t>Feb 12 </a:t>
            </a:r>
            <a:r>
              <a:rPr lang="en-US" dirty="0" smtClean="0"/>
              <a:t>2013</a:t>
            </a:r>
            <a:endParaRPr lang="en-US" dirty="0"/>
          </a:p>
        </p:txBody>
      </p:sp>
      <p:pic>
        <p:nvPicPr>
          <p:cNvPr id="33" name="Picture 32" descr="schneider_barry_cropped.png"/>
          <p:cNvPicPr>
            <a:picLocks noChangeAspect="1"/>
          </p:cNvPicPr>
          <p:nvPr/>
        </p:nvPicPr>
        <p:blipFill>
          <a:blip r:embed="rId13" cstate="print"/>
          <a:stretch>
            <a:fillRect/>
          </a:stretch>
        </p:blipFill>
        <p:spPr>
          <a:xfrm>
            <a:off x="2819400" y="3733800"/>
            <a:ext cx="1067990" cy="1371600"/>
          </a:xfrm>
          <a:prstGeom prst="rect">
            <a:avLst/>
          </a:prstGeom>
        </p:spPr>
      </p:pic>
      <p:sp>
        <p:nvSpPr>
          <p:cNvPr id="34" name="Text Box 19"/>
          <p:cNvSpPr txBox="1">
            <a:spLocks noChangeArrowheads="1"/>
          </p:cNvSpPr>
          <p:nvPr/>
        </p:nvSpPr>
        <p:spPr bwMode="auto">
          <a:xfrm>
            <a:off x="2743200" y="5082182"/>
            <a:ext cx="1447800" cy="923330"/>
          </a:xfrm>
          <a:prstGeom prst="rect">
            <a:avLst/>
          </a:prstGeom>
          <a:noFill/>
          <a:ln w="9525">
            <a:noFill/>
            <a:miter lim="800000"/>
            <a:headEnd/>
            <a:tailEnd/>
          </a:ln>
          <a:effectLst/>
        </p:spPr>
        <p:txBody>
          <a:bodyPr wrap="square">
            <a:spAutoFit/>
          </a:bodyPr>
          <a:lstStyle/>
          <a:p>
            <a:pPr>
              <a:lnSpc>
                <a:spcPct val="90000"/>
              </a:lnSpc>
              <a:spcBef>
                <a:spcPct val="50000"/>
              </a:spcBef>
            </a:pPr>
            <a:r>
              <a:rPr lang="en-US" sz="1200" dirty="0" smtClean="0"/>
              <a:t>2011 </a:t>
            </a:r>
            <a:r>
              <a:rPr lang="en-US" sz="1200" dirty="0"/>
              <a:t>Keynote: </a:t>
            </a:r>
            <a:r>
              <a:rPr lang="en-US" sz="1200" dirty="0" smtClean="0"/>
              <a:t>Barry Schneider  Program Manager         National Science Foundation</a:t>
            </a:r>
            <a:endParaRPr lang="en-US" sz="1200" dirty="0"/>
          </a:p>
        </p:txBody>
      </p:sp>
      <p:sp>
        <p:nvSpPr>
          <p:cNvPr id="32" name="Text Box 19"/>
          <p:cNvSpPr txBox="1">
            <a:spLocks noChangeArrowheads="1"/>
          </p:cNvSpPr>
          <p:nvPr/>
        </p:nvSpPr>
        <p:spPr bwMode="auto">
          <a:xfrm>
            <a:off x="3962400" y="5133976"/>
            <a:ext cx="1447800" cy="1089529"/>
          </a:xfrm>
          <a:prstGeom prst="rect">
            <a:avLst/>
          </a:prstGeom>
          <a:noFill/>
          <a:ln w="9525">
            <a:noFill/>
            <a:miter lim="800000"/>
            <a:headEnd/>
            <a:tailEnd/>
          </a:ln>
          <a:effectLst/>
        </p:spPr>
        <p:txBody>
          <a:bodyPr wrap="square">
            <a:spAutoFit/>
          </a:bodyPr>
          <a:lstStyle/>
          <a:p>
            <a:pPr>
              <a:lnSpc>
                <a:spcPct val="90000"/>
              </a:lnSpc>
              <a:spcBef>
                <a:spcPct val="50000"/>
              </a:spcBef>
            </a:pPr>
            <a:r>
              <a:rPr lang="en-US" sz="1200" dirty="0" smtClean="0"/>
              <a:t>2012 </a:t>
            </a:r>
            <a:r>
              <a:rPr lang="en-US" sz="1200" dirty="0"/>
              <a:t>Keynote: </a:t>
            </a:r>
            <a:r>
              <a:rPr lang="en-US" sz="1200" dirty="0" smtClean="0"/>
              <a:t>Thom Dunning  Director        National Center for Supercomputing Applications</a:t>
            </a:r>
            <a:endParaRPr lang="en-US" sz="1200" dirty="0"/>
          </a:p>
        </p:txBody>
      </p:sp>
    </p:spTree>
    <p:custDataLst>
      <p:tags r:id="rId1"/>
    </p:custDataLst>
    <p:extLst>
      <p:ext uri="{BB962C8B-B14F-4D97-AF65-F5344CB8AC3E}">
        <p14:creationId xmlns:p14="http://schemas.microsoft.com/office/powerpoint/2010/main" val="4191145101"/>
      </p:ext>
    </p:extLst>
  </p:cSld>
  <p:clrMapOvr>
    <a:masterClrMapping/>
  </p:clrMapOvr>
  <p:transition/>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ctrTitle"/>
          </p:nvPr>
        </p:nvSpPr>
        <p:spPr>
          <a:xfrm>
            <a:off x="838200" y="3733800"/>
            <a:ext cx="8001000" cy="1905000"/>
          </a:xfrm>
        </p:spPr>
        <p:txBody>
          <a:bodyPr/>
          <a:lstStyle/>
          <a:p>
            <a:pPr eaLnBrk="1" hangingPunct="1">
              <a:lnSpc>
                <a:spcPct val="90000"/>
              </a:lnSpc>
            </a:pPr>
            <a:r>
              <a:rPr lang="en-US" sz="6000" smtClean="0"/>
              <a:t>Thanks for your attention!</a:t>
            </a:r>
            <a:br>
              <a:rPr lang="en-US" sz="6000" smtClean="0"/>
            </a:br>
            <a:r>
              <a:rPr lang="en-US" sz="6000" smtClean="0"/>
              <a:t/>
            </a:r>
            <a:br>
              <a:rPr lang="en-US" sz="6000" smtClean="0"/>
            </a:br>
            <a:r>
              <a:rPr lang="en-US" sz="6000" smtClean="0"/>
              <a:t/>
            </a:r>
            <a:br>
              <a:rPr lang="en-US" sz="6000" smtClean="0"/>
            </a:br>
            <a:r>
              <a:rPr lang="en-US" sz="6000" smtClean="0"/>
              <a:t>Questions?</a:t>
            </a:r>
            <a:br>
              <a:rPr lang="en-US" sz="6000" smtClean="0"/>
            </a:br>
            <a:r>
              <a:rPr lang="en-US" sz="3200" smtClean="0">
                <a:hlinkClick r:id="rId4"/>
              </a:rPr>
              <a:t>www.oscer.ou.edu</a:t>
            </a:r>
            <a:endParaRPr lang="en-US" sz="3200" smtClean="0"/>
          </a:p>
        </p:txBody>
      </p:sp>
      <p:sp>
        <p:nvSpPr>
          <p:cNvPr id="80899" name="Rectangle 4"/>
          <p:cNvSpPr>
            <a:spLocks noChangeArrowheads="1"/>
          </p:cNvSpPr>
          <p:nvPr>
            <p:custDataLst>
              <p:tags r:id="rId2"/>
            </p:custDataLst>
          </p:nvPr>
        </p:nvSpPr>
        <p:spPr bwMode="auto">
          <a:xfrm>
            <a:off x="0" y="0"/>
            <a:ext cx="63500" cy="63500"/>
          </a:xfrm>
          <a:prstGeom prst="rect">
            <a:avLst/>
          </a:prstGeom>
          <a:noFill/>
          <a:ln w="9525">
            <a:noFill/>
            <a:miter lim="800000"/>
            <a:headEnd/>
            <a:tailEnd/>
          </a:ln>
        </p:spPr>
        <p:txBody>
          <a:bodyPr wrap="none" anchor="ctr"/>
          <a:lstStyle/>
          <a:p>
            <a:endParaRPr lang="en-US"/>
          </a:p>
        </p:txBody>
      </p:sp>
    </p:spTree>
    <p:custDataLst>
      <p:tags r:id="rId1"/>
    </p:custDataLst>
    <p:extLst>
      <p:ext uri="{BB962C8B-B14F-4D97-AF65-F5344CB8AC3E}">
        <p14:creationId xmlns:p14="http://schemas.microsoft.com/office/powerpoint/2010/main" val="3599227410"/>
      </p:ext>
    </p:extLst>
  </p:cSld>
  <p:clrMapOvr>
    <a:masterClrMapping/>
  </p:clrMapOvr>
  <p:transition/>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2"/>
          <p:cNvSpPr>
            <a:spLocks noGrp="1"/>
          </p:cNvSpPr>
          <p:nvPr>
            <p:ph type="ftr" sz="quarter" idx="10"/>
          </p:nvPr>
        </p:nvSpPr>
        <p:spPr/>
        <p:txBody>
          <a:bodyPr/>
          <a:lstStyle/>
          <a:p>
            <a:r>
              <a:rPr lang="en-US" dirty="0" smtClean="0"/>
              <a:t>Supercomputing in Plain </a:t>
            </a:r>
            <a:r>
              <a:rPr lang="en-US" dirty="0" smtClean="0"/>
              <a:t>English: Compilers</a:t>
            </a:r>
            <a:endParaRPr lang="en-US" dirty="0"/>
          </a:p>
          <a:p>
            <a:r>
              <a:rPr lang="en-US" dirty="0" smtClean="0"/>
              <a:t>Tue </a:t>
            </a:r>
            <a:r>
              <a:rPr lang="en-US" dirty="0" smtClean="0"/>
              <a:t>Feb 12 2013</a:t>
            </a:r>
            <a:endParaRPr lang="en-US" dirty="0"/>
          </a:p>
        </p:txBody>
      </p:sp>
      <p:sp>
        <p:nvSpPr>
          <p:cNvPr id="5" name="Slide Number Placeholder 3"/>
          <p:cNvSpPr>
            <a:spLocks noGrp="1"/>
          </p:cNvSpPr>
          <p:nvPr>
            <p:ph type="sldNum" sz="quarter" idx="4294967295"/>
          </p:nvPr>
        </p:nvSpPr>
        <p:spPr>
          <a:xfrm>
            <a:off x="7162800" y="6191250"/>
            <a:ext cx="1295400" cy="457200"/>
          </a:xfrm>
          <a:prstGeom prst="rect">
            <a:avLst/>
          </a:prstGeom>
        </p:spPr>
        <p:txBody>
          <a:bodyPr/>
          <a:lstStyle/>
          <a:p>
            <a:fld id="{66BF7290-5AC1-4E90-A5A0-6AF369144EE9}" type="slidenum">
              <a:rPr lang="en-US"/>
              <a:pPr/>
              <a:t>97</a:t>
            </a:fld>
            <a:endParaRPr lang="en-US"/>
          </a:p>
        </p:txBody>
      </p:sp>
      <p:sp>
        <p:nvSpPr>
          <p:cNvPr id="685058" name="Rectangle 2"/>
          <p:cNvSpPr>
            <a:spLocks noGrp="1" noChangeArrowheads="1"/>
          </p:cNvSpPr>
          <p:nvPr>
            <p:ph type="title"/>
          </p:nvPr>
        </p:nvSpPr>
        <p:spPr/>
        <p:txBody>
          <a:bodyPr/>
          <a:lstStyle/>
          <a:p>
            <a:r>
              <a:rPr lang="en-US"/>
              <a:t>References</a:t>
            </a:r>
          </a:p>
        </p:txBody>
      </p:sp>
      <p:sp>
        <p:nvSpPr>
          <p:cNvPr id="685059" name="Text Box 3"/>
          <p:cNvSpPr txBox="1">
            <a:spLocks noChangeArrowheads="1"/>
          </p:cNvSpPr>
          <p:nvPr/>
        </p:nvSpPr>
        <p:spPr bwMode="auto">
          <a:xfrm>
            <a:off x="304800" y="1371600"/>
            <a:ext cx="8534400" cy="3140075"/>
          </a:xfrm>
          <a:prstGeom prst="rect">
            <a:avLst/>
          </a:prstGeom>
          <a:noFill/>
          <a:ln w="9525">
            <a:noFill/>
            <a:miter lim="800000"/>
            <a:headEnd/>
            <a:tailEnd/>
          </a:ln>
          <a:effectLst/>
        </p:spPr>
        <p:txBody>
          <a:bodyPr>
            <a:spAutoFit/>
          </a:bodyPr>
          <a:lstStyle/>
          <a:p>
            <a:pPr algn="l"/>
            <a:r>
              <a:rPr lang="en-US" sz="2000">
                <a:solidFill>
                  <a:srgbClr val="003366"/>
                </a:solidFill>
              </a:rPr>
              <a:t>[1]  Kevin Dowd and Charles Severance, </a:t>
            </a:r>
            <a:r>
              <a:rPr lang="en-US" sz="2000" i="1">
                <a:solidFill>
                  <a:srgbClr val="003366"/>
                </a:solidFill>
              </a:rPr>
              <a:t>High Performance Computing,</a:t>
            </a:r>
          </a:p>
          <a:p>
            <a:pPr algn="l"/>
            <a:r>
              <a:rPr lang="en-US" sz="2000" i="1">
                <a:solidFill>
                  <a:srgbClr val="003366"/>
                </a:solidFill>
              </a:rPr>
              <a:t>       </a:t>
            </a:r>
            <a:r>
              <a:rPr lang="en-US" sz="2000">
                <a:solidFill>
                  <a:srgbClr val="003366"/>
                </a:solidFill>
              </a:rPr>
              <a:t>2</a:t>
            </a:r>
            <a:r>
              <a:rPr lang="en-US" sz="2000" baseline="30000">
                <a:solidFill>
                  <a:srgbClr val="003366"/>
                </a:solidFill>
              </a:rPr>
              <a:t>nd</a:t>
            </a:r>
            <a:r>
              <a:rPr lang="en-US" sz="2000">
                <a:solidFill>
                  <a:srgbClr val="003366"/>
                </a:solidFill>
              </a:rPr>
              <a:t> ed.</a:t>
            </a:r>
            <a:r>
              <a:rPr lang="en-US" sz="2000" i="1">
                <a:solidFill>
                  <a:srgbClr val="003366"/>
                </a:solidFill>
              </a:rPr>
              <a:t>  </a:t>
            </a:r>
            <a:r>
              <a:rPr lang="en-US" sz="2000">
                <a:solidFill>
                  <a:srgbClr val="003366"/>
                </a:solidFill>
              </a:rPr>
              <a:t>O’Reilly, 1998, p. 173-191.</a:t>
            </a:r>
          </a:p>
          <a:p>
            <a:pPr algn="l"/>
            <a:r>
              <a:rPr lang="en-US" sz="2000">
                <a:solidFill>
                  <a:srgbClr val="003366"/>
                </a:solidFill>
              </a:rPr>
              <a:t>[2]  Ibid, p. 91-99.</a:t>
            </a:r>
          </a:p>
          <a:p>
            <a:pPr algn="l"/>
            <a:r>
              <a:rPr lang="en-US" sz="2000">
                <a:solidFill>
                  <a:srgbClr val="003366"/>
                </a:solidFill>
              </a:rPr>
              <a:t>[3]  Ibid, p. 146-157.</a:t>
            </a:r>
          </a:p>
          <a:p>
            <a:pPr algn="l"/>
            <a:r>
              <a:rPr lang="en-US" sz="2000">
                <a:solidFill>
                  <a:srgbClr val="003366"/>
                </a:solidFill>
              </a:rPr>
              <a:t>[4]  NAG </a:t>
            </a:r>
            <a:r>
              <a:rPr lang="en-US" sz="2000" b="1">
                <a:solidFill>
                  <a:srgbClr val="003366"/>
                </a:solidFill>
                <a:latin typeface="Courier New" pitchFamily="49" charset="0"/>
              </a:rPr>
              <a:t>f95</a:t>
            </a:r>
            <a:r>
              <a:rPr lang="en-US" sz="2000">
                <a:solidFill>
                  <a:srgbClr val="003366"/>
                </a:solidFill>
              </a:rPr>
              <a:t> man page, version 5.1.</a:t>
            </a:r>
          </a:p>
          <a:p>
            <a:pPr algn="l"/>
            <a:r>
              <a:rPr lang="en-US" sz="2000">
                <a:solidFill>
                  <a:srgbClr val="003366"/>
                </a:solidFill>
              </a:rPr>
              <a:t>[5] Intel </a:t>
            </a:r>
            <a:r>
              <a:rPr lang="en-US" sz="2000" b="1">
                <a:solidFill>
                  <a:srgbClr val="003366"/>
                </a:solidFill>
                <a:latin typeface="Courier New" pitchFamily="49" charset="0"/>
              </a:rPr>
              <a:t>ifort</a:t>
            </a:r>
            <a:r>
              <a:rPr lang="en-US" sz="2000">
                <a:solidFill>
                  <a:srgbClr val="003366"/>
                </a:solidFill>
              </a:rPr>
              <a:t> man page, version 10.1.</a:t>
            </a:r>
          </a:p>
          <a:p>
            <a:pPr algn="l"/>
            <a:r>
              <a:rPr lang="en-US" sz="2000">
                <a:solidFill>
                  <a:srgbClr val="003366"/>
                </a:solidFill>
              </a:rPr>
              <a:t>[6]  Michael Wolfe, </a:t>
            </a:r>
            <a:r>
              <a:rPr lang="en-US" sz="2000" i="1">
                <a:solidFill>
                  <a:srgbClr val="003366"/>
                </a:solidFill>
              </a:rPr>
              <a:t>High Performance Compilers for Parallel Computing</a:t>
            </a:r>
            <a:r>
              <a:rPr lang="en-US" sz="2000">
                <a:solidFill>
                  <a:srgbClr val="003366"/>
                </a:solidFill>
              </a:rPr>
              <a:t>, Addison-Wesley Publishing Co., 1996.</a:t>
            </a:r>
          </a:p>
          <a:p>
            <a:pPr algn="l"/>
            <a:r>
              <a:rPr lang="en-US" sz="2000">
                <a:solidFill>
                  <a:srgbClr val="003366"/>
                </a:solidFill>
              </a:rPr>
              <a:t>[7] Kevin R. Wadleigh and Isom L. Crawford, </a:t>
            </a:r>
            <a:r>
              <a:rPr lang="en-US" sz="2000" i="1">
                <a:solidFill>
                  <a:srgbClr val="003366"/>
                </a:solidFill>
              </a:rPr>
              <a:t>Software Optimization for High Performance Computing</a:t>
            </a:r>
            <a:r>
              <a:rPr lang="en-US" sz="2000">
                <a:solidFill>
                  <a:srgbClr val="003366"/>
                </a:solidFill>
              </a:rPr>
              <a:t>, Prentice Hall PTR, 2000, pp. 14-15.</a:t>
            </a:r>
          </a:p>
        </p:txBody>
      </p:sp>
    </p:spTree>
    <p:custDataLst>
      <p:tags r:id="rId1"/>
    </p:custDataLst>
    <p:extLst>
      <p:ext uri="{BB962C8B-B14F-4D97-AF65-F5344CB8AC3E}">
        <p14:creationId xmlns:p14="http://schemas.microsoft.com/office/powerpoint/2010/main" val="974852183"/>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NPWI" val="98"/>
</p:tagLst>
</file>

<file path=ppt/tags/tag10.xml><?xml version="1.0" encoding="utf-8"?>
<p:tagLst xmlns:a="http://schemas.openxmlformats.org/drawingml/2006/main" xmlns:r="http://schemas.openxmlformats.org/officeDocument/2006/relationships" xmlns:p="http://schemas.openxmlformats.org/presentationml/2006/main">
  <p:tag name="SWI" val="59"/>
  <p:tag name="NBP" val="1"/>
  <p:tag name="BSN" val="59"/>
  <p:tag name="SVT" val="TRUE"/>
  <p:tag name="CVB" val="59"/>
  <p:tag name="SPT" val="FALSE"/>
  <p:tag name="CII" val="59"/>
</p:tagLst>
</file>

<file path=ppt/tags/tag11.xml><?xml version="1.0" encoding="utf-8"?>
<p:tagLst xmlns:a="http://schemas.openxmlformats.org/drawingml/2006/main" xmlns:r="http://schemas.openxmlformats.org/officeDocument/2006/relationships" xmlns:p="http://schemas.openxmlformats.org/presentationml/2006/main">
  <p:tag name="SWI" val="60"/>
  <p:tag name="NBP" val="1"/>
  <p:tag name="BSN" val="60"/>
  <p:tag name="SVT" val="TRUE"/>
  <p:tag name="CVB" val="60"/>
  <p:tag name="SPT" val="FALSE"/>
  <p:tag name="CII" val="60"/>
</p:tagLst>
</file>

<file path=ppt/tags/tag12.xml><?xml version="1.0" encoding="utf-8"?>
<p:tagLst xmlns:a="http://schemas.openxmlformats.org/drawingml/2006/main" xmlns:r="http://schemas.openxmlformats.org/officeDocument/2006/relationships" xmlns:p="http://schemas.openxmlformats.org/presentationml/2006/main">
  <p:tag name="SWI" val="60"/>
  <p:tag name="NBP" val="1"/>
  <p:tag name="BSN" val="60"/>
  <p:tag name="SVT" val="TRUE"/>
  <p:tag name="CVB" val="60"/>
  <p:tag name="SPT" val="FALSE"/>
  <p:tag name="CII" val="60"/>
</p:tagLst>
</file>

<file path=ppt/tags/tag13.xml><?xml version="1.0" encoding="utf-8"?>
<p:tagLst xmlns:a="http://schemas.openxmlformats.org/drawingml/2006/main" xmlns:r="http://schemas.openxmlformats.org/officeDocument/2006/relationships" xmlns:p="http://schemas.openxmlformats.org/presentationml/2006/main">
  <p:tag name="SWI" val="61"/>
  <p:tag name="NBP" val="1"/>
  <p:tag name="BSN" val="61"/>
  <p:tag name="SVT" val="TRUE"/>
  <p:tag name="CVB" val="61"/>
  <p:tag name="SPT" val="FALSE"/>
  <p:tag name="CII" val="61"/>
</p:tagLst>
</file>

<file path=ppt/tags/tag14.xml><?xml version="1.0" encoding="utf-8"?>
<p:tagLst xmlns:a="http://schemas.openxmlformats.org/drawingml/2006/main" xmlns:r="http://schemas.openxmlformats.org/officeDocument/2006/relationships" xmlns:p="http://schemas.openxmlformats.org/presentationml/2006/main">
  <p:tag name="SWI" val="62"/>
  <p:tag name="NBP" val="1"/>
  <p:tag name="BSN" val="62"/>
  <p:tag name="SVT" val="TRUE"/>
  <p:tag name="CVB" val="62"/>
  <p:tag name="SPT" val="FALSE"/>
  <p:tag name="CII" val="62"/>
</p:tagLst>
</file>

<file path=ppt/tags/tag15.xml><?xml version="1.0" encoding="utf-8"?>
<p:tagLst xmlns:a="http://schemas.openxmlformats.org/drawingml/2006/main" xmlns:r="http://schemas.openxmlformats.org/officeDocument/2006/relationships" xmlns:p="http://schemas.openxmlformats.org/presentationml/2006/main">
  <p:tag name="SWI" val="62"/>
  <p:tag name="NBP" val="1"/>
  <p:tag name="BSN" val="62"/>
  <p:tag name="SVT" val="TRUE"/>
  <p:tag name="CVB" val="62"/>
  <p:tag name="SPT" val="FALSE"/>
  <p:tag name="CII" val="62"/>
</p:tagLst>
</file>

<file path=ppt/tags/tag16.xml><?xml version="1.0" encoding="utf-8"?>
<p:tagLst xmlns:a="http://schemas.openxmlformats.org/drawingml/2006/main" xmlns:r="http://schemas.openxmlformats.org/officeDocument/2006/relationships" xmlns:p="http://schemas.openxmlformats.org/presentationml/2006/main">
  <p:tag name="SWI" val="63"/>
  <p:tag name="NBP" val="1"/>
  <p:tag name="BSN" val="63"/>
  <p:tag name="SVT" val="TRUE"/>
  <p:tag name="CVB" val="63"/>
  <p:tag name="SPT" val="FALSE"/>
  <p:tag name="CII" val="63"/>
</p:tagLst>
</file>

<file path=ppt/tags/tag17.xml><?xml version="1.0" encoding="utf-8"?>
<p:tagLst xmlns:a="http://schemas.openxmlformats.org/drawingml/2006/main" xmlns:r="http://schemas.openxmlformats.org/officeDocument/2006/relationships" xmlns:p="http://schemas.openxmlformats.org/presentationml/2006/main">
  <p:tag name="SWI" val="63"/>
  <p:tag name="NBP" val="1"/>
  <p:tag name="BSN" val="63"/>
  <p:tag name="SVT" val="TRUE"/>
  <p:tag name="CVB" val="63"/>
  <p:tag name="SPT" val="FALSE"/>
  <p:tag name="CII" val="63"/>
</p:tagLst>
</file>

<file path=ppt/tags/tag18.xml><?xml version="1.0" encoding="utf-8"?>
<p:tagLst xmlns:a="http://schemas.openxmlformats.org/drawingml/2006/main" xmlns:r="http://schemas.openxmlformats.org/officeDocument/2006/relationships" xmlns:p="http://schemas.openxmlformats.org/presentationml/2006/main">
  <p:tag name="SWI" val="64"/>
  <p:tag name="NBP" val="1"/>
  <p:tag name="BSN" val="64"/>
  <p:tag name="SVT" val="TRUE"/>
  <p:tag name="CVB" val="64"/>
  <p:tag name="SPT" val="FALSE"/>
  <p:tag name="CII" val="64"/>
</p:tagLst>
</file>

<file path=ppt/tags/tag19.xml><?xml version="1.0" encoding="utf-8"?>
<p:tagLst xmlns:a="http://schemas.openxmlformats.org/drawingml/2006/main" xmlns:r="http://schemas.openxmlformats.org/officeDocument/2006/relationships" xmlns:p="http://schemas.openxmlformats.org/presentationml/2006/main">
  <p:tag name="SWI" val="64"/>
  <p:tag name="NBP" val="1"/>
  <p:tag name="BSN" val="64"/>
  <p:tag name="SVT" val="TRUE"/>
  <p:tag name="CVB" val="64"/>
  <p:tag name="SPT" val="FALSE"/>
  <p:tag name="CII" val="64"/>
</p:tagLst>
</file>

<file path=ppt/tags/tag2.xml><?xml version="1.0" encoding="utf-8"?>
<p:tagLst xmlns:a="http://schemas.openxmlformats.org/drawingml/2006/main" xmlns:r="http://schemas.openxmlformats.org/officeDocument/2006/relationships" xmlns:p="http://schemas.openxmlformats.org/presentationml/2006/main">
  <p:tag name="SWI" val="1"/>
  <p:tag name="NBP" val="1"/>
  <p:tag name="BSN" val="1"/>
  <p:tag name="SVT" val="TRUE"/>
  <p:tag name="CVB" val="1"/>
  <p:tag name="SPT" val="FALSE"/>
  <p:tag name="CII" val="1"/>
</p:tagLst>
</file>

<file path=ppt/tags/tag20.xml><?xml version="1.0" encoding="utf-8"?>
<p:tagLst xmlns:a="http://schemas.openxmlformats.org/drawingml/2006/main" xmlns:r="http://schemas.openxmlformats.org/officeDocument/2006/relationships" xmlns:p="http://schemas.openxmlformats.org/presentationml/2006/main">
  <p:tag name="SWI" val="65"/>
  <p:tag name="NBP" val="1"/>
  <p:tag name="BSN" val="65"/>
  <p:tag name="SVT" val="TRUE"/>
  <p:tag name="CVB" val="65"/>
  <p:tag name="SPT" val="FALSE"/>
  <p:tag name="CII" val="65"/>
</p:tagLst>
</file>

<file path=ppt/tags/tag21.xml><?xml version="1.0" encoding="utf-8"?>
<p:tagLst xmlns:a="http://schemas.openxmlformats.org/drawingml/2006/main" xmlns:r="http://schemas.openxmlformats.org/officeDocument/2006/relationships" xmlns:p="http://schemas.openxmlformats.org/presentationml/2006/main">
  <p:tag name="SWI" val="65"/>
  <p:tag name="NBP" val="1"/>
  <p:tag name="BSN" val="65"/>
  <p:tag name="SVT" val="TRUE"/>
  <p:tag name="CVB" val="65"/>
  <p:tag name="SPT" val="FALSE"/>
  <p:tag name="CII" val="65"/>
</p:tagLst>
</file>

<file path=ppt/tags/tag22.xml><?xml version="1.0" encoding="utf-8"?>
<p:tagLst xmlns:a="http://schemas.openxmlformats.org/drawingml/2006/main" xmlns:r="http://schemas.openxmlformats.org/officeDocument/2006/relationships" xmlns:p="http://schemas.openxmlformats.org/presentationml/2006/main">
  <p:tag name="SWI" val="66"/>
  <p:tag name="NBP" val="1"/>
  <p:tag name="BSN" val="66"/>
  <p:tag name="SVT" val="TRUE"/>
  <p:tag name="CVB" val="66"/>
  <p:tag name="SPT" val="FALSE"/>
  <p:tag name="CII" val="66"/>
</p:tagLst>
</file>

<file path=ppt/tags/tag23.xml><?xml version="1.0" encoding="utf-8"?>
<p:tagLst xmlns:a="http://schemas.openxmlformats.org/drawingml/2006/main" xmlns:r="http://schemas.openxmlformats.org/officeDocument/2006/relationships" xmlns:p="http://schemas.openxmlformats.org/presentationml/2006/main">
  <p:tag name="SWI" val="66"/>
  <p:tag name="NBP" val="1"/>
  <p:tag name="BSN" val="66"/>
  <p:tag name="SVT" val="TRUE"/>
  <p:tag name="CVB" val="66"/>
  <p:tag name="SPT" val="FALSE"/>
  <p:tag name="CII" val="66"/>
</p:tagLst>
</file>

<file path=ppt/tags/tag24.xml><?xml version="1.0" encoding="utf-8"?>
<p:tagLst xmlns:a="http://schemas.openxmlformats.org/drawingml/2006/main" xmlns:r="http://schemas.openxmlformats.org/officeDocument/2006/relationships" xmlns:p="http://schemas.openxmlformats.org/presentationml/2006/main">
  <p:tag name="SWI" val="67"/>
  <p:tag name="NBP" val="1"/>
  <p:tag name="BSN" val="67"/>
  <p:tag name="SVT" val="TRUE"/>
  <p:tag name="CVB" val="67"/>
  <p:tag name="SPT" val="FALSE"/>
  <p:tag name="CII" val="67"/>
</p:tagLst>
</file>

<file path=ppt/tags/tag25.xml><?xml version="1.0" encoding="utf-8"?>
<p:tagLst xmlns:a="http://schemas.openxmlformats.org/drawingml/2006/main" xmlns:r="http://schemas.openxmlformats.org/officeDocument/2006/relationships" xmlns:p="http://schemas.openxmlformats.org/presentationml/2006/main">
  <p:tag name="SWI" val="67"/>
  <p:tag name="NBP" val="1"/>
  <p:tag name="BSN" val="67"/>
  <p:tag name="SVT" val="TRUE"/>
  <p:tag name="CVB" val="67"/>
  <p:tag name="SPT" val="FALSE"/>
  <p:tag name="CII" val="67"/>
</p:tagLst>
</file>

<file path=ppt/tags/tag26.xml><?xml version="1.0" encoding="utf-8"?>
<p:tagLst xmlns:a="http://schemas.openxmlformats.org/drawingml/2006/main" xmlns:r="http://schemas.openxmlformats.org/officeDocument/2006/relationships" xmlns:p="http://schemas.openxmlformats.org/presentationml/2006/main">
  <p:tag name="SWI" val="68"/>
  <p:tag name="NBP" val="1"/>
  <p:tag name="BSN" val="68"/>
  <p:tag name="SVT" val="TRUE"/>
  <p:tag name="CVB" val="68"/>
  <p:tag name="SPT" val="FALSE"/>
  <p:tag name="CII" val="68"/>
</p:tagLst>
</file>

<file path=ppt/tags/tag27.xml><?xml version="1.0" encoding="utf-8"?>
<p:tagLst xmlns:a="http://schemas.openxmlformats.org/drawingml/2006/main" xmlns:r="http://schemas.openxmlformats.org/officeDocument/2006/relationships" xmlns:p="http://schemas.openxmlformats.org/presentationml/2006/main">
  <p:tag name="SWI" val="69"/>
  <p:tag name="NBP" val="1"/>
  <p:tag name="BSN" val="69"/>
  <p:tag name="SVT" val="TRUE"/>
  <p:tag name="CVB" val="69"/>
  <p:tag name="SPT" val="FALSE"/>
  <p:tag name="CII" val="69"/>
</p:tagLst>
</file>

<file path=ppt/tags/tag28.xml><?xml version="1.0" encoding="utf-8"?>
<p:tagLst xmlns:a="http://schemas.openxmlformats.org/drawingml/2006/main" xmlns:r="http://schemas.openxmlformats.org/officeDocument/2006/relationships" xmlns:p="http://schemas.openxmlformats.org/presentationml/2006/main">
  <p:tag name="SWI" val="70"/>
  <p:tag name="NBP" val="1"/>
  <p:tag name="BSN" val="70"/>
  <p:tag name="SVT" val="TRUE"/>
  <p:tag name="CVB" val="70"/>
  <p:tag name="SPT" val="FALSE"/>
  <p:tag name="CII" val="70"/>
</p:tagLst>
</file>

<file path=ppt/tags/tag29.xml><?xml version="1.0" encoding="utf-8"?>
<p:tagLst xmlns:a="http://schemas.openxmlformats.org/drawingml/2006/main" xmlns:r="http://schemas.openxmlformats.org/officeDocument/2006/relationships" xmlns:p="http://schemas.openxmlformats.org/presentationml/2006/main">
  <p:tag name="SWI" val="71"/>
  <p:tag name="NBP" val="1"/>
  <p:tag name="BSN" val="71"/>
  <p:tag name="SVT" val="TRUE"/>
  <p:tag name="CVB" val="71"/>
  <p:tag name="SPT" val="FALSE"/>
  <p:tag name="CII" val="71"/>
</p:tagLst>
</file>

<file path=ppt/tags/tag3.xml><?xml version="1.0" encoding="utf-8"?>
<p:tagLst xmlns:a="http://schemas.openxmlformats.org/drawingml/2006/main" xmlns:r="http://schemas.openxmlformats.org/officeDocument/2006/relationships" xmlns:p="http://schemas.openxmlformats.org/presentationml/2006/main">
  <p:tag name="DUMMACSH" val="TRUE"/>
</p:tagLst>
</file>

<file path=ppt/tags/tag30.xml><?xml version="1.0" encoding="utf-8"?>
<p:tagLst xmlns:a="http://schemas.openxmlformats.org/drawingml/2006/main" xmlns:r="http://schemas.openxmlformats.org/officeDocument/2006/relationships" xmlns:p="http://schemas.openxmlformats.org/presentationml/2006/main">
  <p:tag name="SWI" val="72"/>
  <p:tag name="NBP" val="1"/>
  <p:tag name="BSN" val="72"/>
  <p:tag name="SVT" val="TRUE"/>
  <p:tag name="CVB" val="72"/>
  <p:tag name="SPT" val="FALSE"/>
  <p:tag name="CII" val="72"/>
</p:tagLst>
</file>

<file path=ppt/tags/tag31.xml><?xml version="1.0" encoding="utf-8"?>
<p:tagLst xmlns:a="http://schemas.openxmlformats.org/drawingml/2006/main" xmlns:r="http://schemas.openxmlformats.org/officeDocument/2006/relationships" xmlns:p="http://schemas.openxmlformats.org/presentationml/2006/main">
  <p:tag name="SWI" val="73"/>
  <p:tag name="NBP" val="1"/>
  <p:tag name="BSN" val="73"/>
  <p:tag name="SVT" val="TRUE"/>
  <p:tag name="CVB" val="73"/>
  <p:tag name="SPT" val="FALSE"/>
  <p:tag name="CII" val="73"/>
</p:tagLst>
</file>

<file path=ppt/tags/tag32.xml><?xml version="1.0" encoding="utf-8"?>
<p:tagLst xmlns:a="http://schemas.openxmlformats.org/drawingml/2006/main" xmlns:r="http://schemas.openxmlformats.org/officeDocument/2006/relationships" xmlns:p="http://schemas.openxmlformats.org/presentationml/2006/main">
  <p:tag name="SWI" val="74"/>
  <p:tag name="NBP" val="1"/>
  <p:tag name="BSN" val="74"/>
  <p:tag name="SVT" val="TRUE"/>
  <p:tag name="CVB" val="74"/>
  <p:tag name="SPT" val="FALSE"/>
  <p:tag name="CII" val="74"/>
</p:tagLst>
</file>

<file path=ppt/tags/tag33.xml><?xml version="1.0" encoding="utf-8"?>
<p:tagLst xmlns:a="http://schemas.openxmlformats.org/drawingml/2006/main" xmlns:r="http://schemas.openxmlformats.org/officeDocument/2006/relationships" xmlns:p="http://schemas.openxmlformats.org/presentationml/2006/main">
  <p:tag name="SWI" val="75"/>
  <p:tag name="NBP" val="1"/>
  <p:tag name="BSN" val="75"/>
  <p:tag name="SVT" val="TRUE"/>
  <p:tag name="CVB" val="75"/>
  <p:tag name="SPT" val="FALSE"/>
  <p:tag name="CII" val="75"/>
</p:tagLst>
</file>

<file path=ppt/tags/tag34.xml><?xml version="1.0" encoding="utf-8"?>
<p:tagLst xmlns:a="http://schemas.openxmlformats.org/drawingml/2006/main" xmlns:r="http://schemas.openxmlformats.org/officeDocument/2006/relationships" xmlns:p="http://schemas.openxmlformats.org/presentationml/2006/main">
  <p:tag name="SWI" val="76"/>
  <p:tag name="NBP" val="1"/>
  <p:tag name="BSN" val="76"/>
  <p:tag name="SVT" val="TRUE"/>
  <p:tag name="CVB" val="76"/>
  <p:tag name="SPT" val="FALSE"/>
  <p:tag name="CII" val="76"/>
</p:tagLst>
</file>

<file path=ppt/tags/tag35.xml><?xml version="1.0" encoding="utf-8"?>
<p:tagLst xmlns:a="http://schemas.openxmlformats.org/drawingml/2006/main" xmlns:r="http://schemas.openxmlformats.org/officeDocument/2006/relationships" xmlns:p="http://schemas.openxmlformats.org/presentationml/2006/main">
  <p:tag name="SWI" val="77"/>
  <p:tag name="NBP" val="1"/>
  <p:tag name="BSN" val="77"/>
  <p:tag name="SVT" val="TRUE"/>
  <p:tag name="CVB" val="77"/>
  <p:tag name="SPT" val="FALSE"/>
  <p:tag name="CII" val="77"/>
</p:tagLst>
</file>

<file path=ppt/tags/tag36.xml><?xml version="1.0" encoding="utf-8"?>
<p:tagLst xmlns:a="http://schemas.openxmlformats.org/drawingml/2006/main" xmlns:r="http://schemas.openxmlformats.org/officeDocument/2006/relationships" xmlns:p="http://schemas.openxmlformats.org/presentationml/2006/main">
  <p:tag name="SWI" val="77"/>
  <p:tag name="NBP" val="1"/>
  <p:tag name="BSN" val="77"/>
  <p:tag name="SVT" val="TRUE"/>
  <p:tag name="CVB" val="77"/>
  <p:tag name="SPT" val="FALSE"/>
  <p:tag name="CII" val="77"/>
</p:tagLst>
</file>

<file path=ppt/tags/tag37.xml><?xml version="1.0" encoding="utf-8"?>
<p:tagLst xmlns:a="http://schemas.openxmlformats.org/drawingml/2006/main" xmlns:r="http://schemas.openxmlformats.org/officeDocument/2006/relationships" xmlns:p="http://schemas.openxmlformats.org/presentationml/2006/main">
  <p:tag name="SWI" val="78"/>
  <p:tag name="NBP" val="1"/>
  <p:tag name="BSN" val="78"/>
  <p:tag name="SVT" val="TRUE"/>
  <p:tag name="CVB" val="78"/>
  <p:tag name="SPT" val="FALSE"/>
  <p:tag name="CII" val="78"/>
</p:tagLst>
</file>

<file path=ppt/tags/tag38.xml><?xml version="1.0" encoding="utf-8"?>
<p:tagLst xmlns:a="http://schemas.openxmlformats.org/drawingml/2006/main" xmlns:r="http://schemas.openxmlformats.org/officeDocument/2006/relationships" xmlns:p="http://schemas.openxmlformats.org/presentationml/2006/main">
  <p:tag name="SWI" val="78"/>
  <p:tag name="NBP" val="1"/>
  <p:tag name="BSN" val="78"/>
  <p:tag name="SVT" val="TRUE"/>
  <p:tag name="CVB" val="78"/>
  <p:tag name="SPT" val="FALSE"/>
  <p:tag name="CII" val="78"/>
</p:tagLst>
</file>

<file path=ppt/tags/tag39.xml><?xml version="1.0" encoding="utf-8"?>
<p:tagLst xmlns:a="http://schemas.openxmlformats.org/drawingml/2006/main" xmlns:r="http://schemas.openxmlformats.org/officeDocument/2006/relationships" xmlns:p="http://schemas.openxmlformats.org/presentationml/2006/main">
  <p:tag name="SWI" val="79"/>
  <p:tag name="NBP" val="1"/>
  <p:tag name="BSN" val="79"/>
  <p:tag name="SVT" val="TRUE"/>
  <p:tag name="CVB" val="79"/>
  <p:tag name="SPT" val="FALSE"/>
  <p:tag name="CII" val="79"/>
</p:tagLst>
</file>

<file path=ppt/tags/tag4.xml><?xml version="1.0" encoding="utf-8"?>
<p:tagLst xmlns:a="http://schemas.openxmlformats.org/drawingml/2006/main" xmlns:r="http://schemas.openxmlformats.org/officeDocument/2006/relationships" xmlns:p="http://schemas.openxmlformats.org/presentationml/2006/main">
  <p:tag name="SWI" val="75"/>
  <p:tag name="NBP" val="1"/>
  <p:tag name="CVB" val="75"/>
  <p:tag name="SPT" val="FALSE"/>
  <p:tag name="BSN" val="75"/>
  <p:tag name="LFXCI" val="0"/>
  <p:tag name="SVT" val="TRUE"/>
  <p:tag name="CII" val="75"/>
</p:tagLst>
</file>

<file path=ppt/tags/tag40.xml><?xml version="1.0" encoding="utf-8"?>
<p:tagLst xmlns:a="http://schemas.openxmlformats.org/drawingml/2006/main" xmlns:r="http://schemas.openxmlformats.org/officeDocument/2006/relationships" xmlns:p="http://schemas.openxmlformats.org/presentationml/2006/main">
  <p:tag name="SWI" val="79"/>
  <p:tag name="NBP" val="1"/>
  <p:tag name="BSN" val="79"/>
  <p:tag name="SVT" val="TRUE"/>
  <p:tag name="CVB" val="79"/>
  <p:tag name="SPT" val="FALSE"/>
  <p:tag name="CII" val="79"/>
</p:tagLst>
</file>

<file path=ppt/tags/tag41.xml><?xml version="1.0" encoding="utf-8"?>
<p:tagLst xmlns:a="http://schemas.openxmlformats.org/drawingml/2006/main" xmlns:r="http://schemas.openxmlformats.org/officeDocument/2006/relationships" xmlns:p="http://schemas.openxmlformats.org/presentationml/2006/main">
  <p:tag name="SWI" val="80"/>
  <p:tag name="NBP" val="1"/>
  <p:tag name="BSN" val="80"/>
  <p:tag name="SVT" val="TRUE"/>
  <p:tag name="CVB" val="80"/>
  <p:tag name="SPT" val="FALSE"/>
  <p:tag name="CII" val="80"/>
</p:tagLst>
</file>

<file path=ppt/tags/tag42.xml><?xml version="1.0" encoding="utf-8"?>
<p:tagLst xmlns:a="http://schemas.openxmlformats.org/drawingml/2006/main" xmlns:r="http://schemas.openxmlformats.org/officeDocument/2006/relationships" xmlns:p="http://schemas.openxmlformats.org/presentationml/2006/main">
  <p:tag name="SWI" val="80"/>
  <p:tag name="NBP" val="1"/>
  <p:tag name="BSN" val="80"/>
  <p:tag name="SVT" val="TRUE"/>
  <p:tag name="CVB" val="80"/>
  <p:tag name="SPT" val="FALSE"/>
  <p:tag name="CII" val="80"/>
</p:tagLst>
</file>

<file path=ppt/tags/tag43.xml><?xml version="1.0" encoding="utf-8"?>
<p:tagLst xmlns:a="http://schemas.openxmlformats.org/drawingml/2006/main" xmlns:r="http://schemas.openxmlformats.org/officeDocument/2006/relationships" xmlns:p="http://schemas.openxmlformats.org/presentationml/2006/main">
  <p:tag name="SWI" val="81"/>
  <p:tag name="NBP" val="1"/>
  <p:tag name="BSN" val="81"/>
  <p:tag name="SVT" val="TRUE"/>
  <p:tag name="CVB" val="81"/>
  <p:tag name="SPT" val="FALSE"/>
  <p:tag name="CII" val="81"/>
</p:tagLst>
</file>

<file path=ppt/tags/tag44.xml><?xml version="1.0" encoding="utf-8"?>
<p:tagLst xmlns:a="http://schemas.openxmlformats.org/drawingml/2006/main" xmlns:r="http://schemas.openxmlformats.org/officeDocument/2006/relationships" xmlns:p="http://schemas.openxmlformats.org/presentationml/2006/main">
  <p:tag name="SWI" val="81"/>
  <p:tag name="NBP" val="1"/>
  <p:tag name="BSN" val="81"/>
  <p:tag name="SVT" val="TRUE"/>
  <p:tag name="CVB" val="81"/>
  <p:tag name="SPT" val="FALSE"/>
  <p:tag name="CII" val="81"/>
</p:tagLst>
</file>

<file path=ppt/tags/tag45.xml><?xml version="1.0" encoding="utf-8"?>
<p:tagLst xmlns:a="http://schemas.openxmlformats.org/drawingml/2006/main" xmlns:r="http://schemas.openxmlformats.org/officeDocument/2006/relationships" xmlns:p="http://schemas.openxmlformats.org/presentationml/2006/main">
  <p:tag name="SWI" val="82"/>
  <p:tag name="NBP" val="1"/>
  <p:tag name="BSN" val="82"/>
  <p:tag name="SVT" val="TRUE"/>
  <p:tag name="CVB" val="82"/>
  <p:tag name="SPT" val="FALSE"/>
  <p:tag name="CII" val="82"/>
</p:tagLst>
</file>

<file path=ppt/tags/tag46.xml><?xml version="1.0" encoding="utf-8"?>
<p:tagLst xmlns:a="http://schemas.openxmlformats.org/drawingml/2006/main" xmlns:r="http://schemas.openxmlformats.org/officeDocument/2006/relationships" xmlns:p="http://schemas.openxmlformats.org/presentationml/2006/main">
  <p:tag name="SWI" val="82"/>
  <p:tag name="NBP" val="1"/>
  <p:tag name="BSN" val="82"/>
  <p:tag name="SVT" val="TRUE"/>
  <p:tag name="CVB" val="82"/>
  <p:tag name="SPT" val="FALSE"/>
  <p:tag name="CII" val="82"/>
</p:tagLst>
</file>

<file path=ppt/tags/tag47.xml><?xml version="1.0" encoding="utf-8"?>
<p:tagLst xmlns:a="http://schemas.openxmlformats.org/drawingml/2006/main" xmlns:r="http://schemas.openxmlformats.org/officeDocument/2006/relationships" xmlns:p="http://schemas.openxmlformats.org/presentationml/2006/main">
  <p:tag name="SWI" val="83"/>
  <p:tag name="NBP" val="1"/>
  <p:tag name="BSN" val="83"/>
  <p:tag name="SVT" val="TRUE"/>
  <p:tag name="CVB" val="83"/>
  <p:tag name="SPT" val="FALSE"/>
  <p:tag name="CII" val="83"/>
</p:tagLst>
</file>

<file path=ppt/tags/tag48.xml><?xml version="1.0" encoding="utf-8"?>
<p:tagLst xmlns:a="http://schemas.openxmlformats.org/drawingml/2006/main" xmlns:r="http://schemas.openxmlformats.org/officeDocument/2006/relationships" xmlns:p="http://schemas.openxmlformats.org/presentationml/2006/main">
  <p:tag name="SWI" val="84"/>
  <p:tag name="NBP" val="1"/>
  <p:tag name="BSN" val="84"/>
  <p:tag name="SVT" val="TRUE"/>
  <p:tag name="CVB" val="84"/>
  <p:tag name="SPT" val="FALSE"/>
  <p:tag name="CII" val="84"/>
</p:tagLst>
</file>

<file path=ppt/tags/tag49.xml><?xml version="1.0" encoding="utf-8"?>
<p:tagLst xmlns:a="http://schemas.openxmlformats.org/drawingml/2006/main" xmlns:r="http://schemas.openxmlformats.org/officeDocument/2006/relationships" xmlns:p="http://schemas.openxmlformats.org/presentationml/2006/main">
  <p:tag name="SWI" val="84"/>
  <p:tag name="NBP" val="1"/>
  <p:tag name="BSN" val="84"/>
  <p:tag name="SVT" val="TRUE"/>
  <p:tag name="CVB" val="84"/>
  <p:tag name="SPT" val="FALSE"/>
  <p:tag name="CII" val="84"/>
</p:tagLst>
</file>

<file path=ppt/tags/tag5.xml><?xml version="1.0" encoding="utf-8"?>
<p:tagLst xmlns:a="http://schemas.openxmlformats.org/drawingml/2006/main" xmlns:r="http://schemas.openxmlformats.org/officeDocument/2006/relationships" xmlns:p="http://schemas.openxmlformats.org/presentationml/2006/main">
  <p:tag name="SWI" val="55"/>
  <p:tag name="NBP" val="1"/>
  <p:tag name="BSN" val="55"/>
  <p:tag name="SVT" val="TRUE"/>
  <p:tag name="CVB" val="55"/>
  <p:tag name="SPT" val="FALSE"/>
  <p:tag name="CII" val="55"/>
</p:tagLst>
</file>

<file path=ppt/tags/tag50.xml><?xml version="1.0" encoding="utf-8"?>
<p:tagLst xmlns:a="http://schemas.openxmlformats.org/drawingml/2006/main" xmlns:r="http://schemas.openxmlformats.org/officeDocument/2006/relationships" xmlns:p="http://schemas.openxmlformats.org/presentationml/2006/main">
  <p:tag name="SWI" val="85"/>
  <p:tag name="NBP" val="1"/>
  <p:tag name="BSN" val="85"/>
  <p:tag name="SVT" val="TRUE"/>
  <p:tag name="CVB" val="85"/>
  <p:tag name="SPT" val="FALSE"/>
  <p:tag name="CII" val="85"/>
</p:tagLst>
</file>

<file path=ppt/tags/tag51.xml><?xml version="1.0" encoding="utf-8"?>
<p:tagLst xmlns:a="http://schemas.openxmlformats.org/drawingml/2006/main" xmlns:r="http://schemas.openxmlformats.org/officeDocument/2006/relationships" xmlns:p="http://schemas.openxmlformats.org/presentationml/2006/main">
  <p:tag name="SWI" val="85"/>
  <p:tag name="NBP" val="1"/>
  <p:tag name="BSN" val="85"/>
  <p:tag name="SVT" val="TRUE"/>
  <p:tag name="CVB" val="85"/>
  <p:tag name="SPT" val="FALSE"/>
  <p:tag name="CII" val="85"/>
</p:tagLst>
</file>

<file path=ppt/tags/tag52.xml><?xml version="1.0" encoding="utf-8"?>
<p:tagLst xmlns:a="http://schemas.openxmlformats.org/drawingml/2006/main" xmlns:r="http://schemas.openxmlformats.org/officeDocument/2006/relationships" xmlns:p="http://schemas.openxmlformats.org/presentationml/2006/main">
  <p:tag name="SWI" val="86"/>
  <p:tag name="NBP" val="1"/>
  <p:tag name="BSN" val="86"/>
  <p:tag name="SVT" val="TRUE"/>
  <p:tag name="CVB" val="86"/>
  <p:tag name="SPT" val="FALSE"/>
  <p:tag name="CII" val="86"/>
</p:tagLst>
</file>

<file path=ppt/tags/tag53.xml><?xml version="1.0" encoding="utf-8"?>
<p:tagLst xmlns:a="http://schemas.openxmlformats.org/drawingml/2006/main" xmlns:r="http://schemas.openxmlformats.org/officeDocument/2006/relationships" xmlns:p="http://schemas.openxmlformats.org/presentationml/2006/main">
  <p:tag name="SWI" val="86"/>
  <p:tag name="NBP" val="1"/>
  <p:tag name="BSN" val="86"/>
  <p:tag name="SVT" val="TRUE"/>
  <p:tag name="CVB" val="86"/>
  <p:tag name="SPT" val="FALSE"/>
  <p:tag name="CII" val="86"/>
</p:tagLst>
</file>

<file path=ppt/tags/tag54.xml><?xml version="1.0" encoding="utf-8"?>
<p:tagLst xmlns:a="http://schemas.openxmlformats.org/drawingml/2006/main" xmlns:r="http://schemas.openxmlformats.org/officeDocument/2006/relationships" xmlns:p="http://schemas.openxmlformats.org/presentationml/2006/main">
  <p:tag name="SWI" val="87"/>
  <p:tag name="NBP" val="1"/>
  <p:tag name="BSN" val="87"/>
  <p:tag name="SVT" val="TRUE"/>
  <p:tag name="CVB" val="87"/>
  <p:tag name="SPT" val="FALSE"/>
  <p:tag name="CII" val="87"/>
</p:tagLst>
</file>

<file path=ppt/tags/tag55.xml><?xml version="1.0" encoding="utf-8"?>
<p:tagLst xmlns:a="http://schemas.openxmlformats.org/drawingml/2006/main" xmlns:r="http://schemas.openxmlformats.org/officeDocument/2006/relationships" xmlns:p="http://schemas.openxmlformats.org/presentationml/2006/main">
  <p:tag name="SWI" val="87"/>
  <p:tag name="NBP" val="1"/>
  <p:tag name="BSN" val="87"/>
  <p:tag name="SVT" val="TRUE"/>
  <p:tag name="CVB" val="87"/>
  <p:tag name="SPT" val="FALSE"/>
  <p:tag name="CII" val="87"/>
</p:tagLst>
</file>

<file path=ppt/tags/tag56.xml><?xml version="1.0" encoding="utf-8"?>
<p:tagLst xmlns:a="http://schemas.openxmlformats.org/drawingml/2006/main" xmlns:r="http://schemas.openxmlformats.org/officeDocument/2006/relationships" xmlns:p="http://schemas.openxmlformats.org/presentationml/2006/main">
  <p:tag name="SWI" val="88"/>
  <p:tag name="NBP" val="1"/>
  <p:tag name="BSN" val="88"/>
  <p:tag name="SVT" val="TRUE"/>
  <p:tag name="CVB" val="88"/>
  <p:tag name="SPT" val="FALSE"/>
  <p:tag name="CII" val="88"/>
</p:tagLst>
</file>

<file path=ppt/tags/tag57.xml><?xml version="1.0" encoding="utf-8"?>
<p:tagLst xmlns:a="http://schemas.openxmlformats.org/drawingml/2006/main" xmlns:r="http://schemas.openxmlformats.org/officeDocument/2006/relationships" xmlns:p="http://schemas.openxmlformats.org/presentationml/2006/main">
  <p:tag name="SWI" val="88"/>
  <p:tag name="NBP" val="1"/>
  <p:tag name="BSN" val="88"/>
  <p:tag name="SVT" val="TRUE"/>
  <p:tag name="CVB" val="88"/>
  <p:tag name="SPT" val="FALSE"/>
  <p:tag name="CII" val="88"/>
</p:tagLst>
</file>

<file path=ppt/tags/tag58.xml><?xml version="1.0" encoding="utf-8"?>
<p:tagLst xmlns:a="http://schemas.openxmlformats.org/drawingml/2006/main" xmlns:r="http://schemas.openxmlformats.org/officeDocument/2006/relationships" xmlns:p="http://schemas.openxmlformats.org/presentationml/2006/main">
  <p:tag name="SWI" val="89"/>
  <p:tag name="NBP" val="1"/>
  <p:tag name="CVB" val="89"/>
  <p:tag name="SPT" val="FALSE"/>
  <p:tag name="BSN" val="89"/>
  <p:tag name="LFXCI" val="0"/>
  <p:tag name="SVT" val="TRUE"/>
  <p:tag name="CII" val="89"/>
</p:tagLst>
</file>

<file path=ppt/tags/tag59.xml><?xml version="1.0" encoding="utf-8"?>
<p:tagLst xmlns:a="http://schemas.openxmlformats.org/drawingml/2006/main" xmlns:r="http://schemas.openxmlformats.org/officeDocument/2006/relationships" xmlns:p="http://schemas.openxmlformats.org/presentationml/2006/main">
  <p:tag name="SWI" val="89"/>
  <p:tag name="NBP" val="1"/>
  <p:tag name="CVB" val="89"/>
  <p:tag name="SPT" val="FALSE"/>
  <p:tag name="BSN" val="89"/>
  <p:tag name="LFXCI" val="0"/>
  <p:tag name="SVT" val="TRUE"/>
  <p:tag name="CII" val="89"/>
</p:tagLst>
</file>

<file path=ppt/tags/tag6.xml><?xml version="1.0" encoding="utf-8"?>
<p:tagLst xmlns:a="http://schemas.openxmlformats.org/drawingml/2006/main" xmlns:r="http://schemas.openxmlformats.org/officeDocument/2006/relationships" xmlns:p="http://schemas.openxmlformats.org/presentationml/2006/main">
  <p:tag name="SWI" val="56"/>
  <p:tag name="NBP" val="1"/>
  <p:tag name="BSN" val="56"/>
  <p:tag name="SVT" val="TRUE"/>
  <p:tag name="CVB" val="56"/>
  <p:tag name="SPT" val="FALSE"/>
  <p:tag name="CII" val="56"/>
</p:tagLst>
</file>

<file path=ppt/tags/tag60.xml><?xml version="1.0" encoding="utf-8"?>
<p:tagLst xmlns:a="http://schemas.openxmlformats.org/drawingml/2006/main" xmlns:r="http://schemas.openxmlformats.org/officeDocument/2006/relationships" xmlns:p="http://schemas.openxmlformats.org/presentationml/2006/main">
  <p:tag name="SWI" val="90"/>
  <p:tag name="NBP" val="1"/>
  <p:tag name="CVB" val="90"/>
  <p:tag name="SPT" val="FALSE"/>
  <p:tag name="BSN" val="90"/>
  <p:tag name="LFXCI" val="0"/>
  <p:tag name="SVT" val="TRUE"/>
  <p:tag name="CII" val="90"/>
</p:tagLst>
</file>

<file path=ppt/tags/tag61.xml><?xml version="1.0" encoding="utf-8"?>
<p:tagLst xmlns:a="http://schemas.openxmlformats.org/drawingml/2006/main" xmlns:r="http://schemas.openxmlformats.org/officeDocument/2006/relationships" xmlns:p="http://schemas.openxmlformats.org/presentationml/2006/main">
  <p:tag name="SWI" val="91"/>
  <p:tag name="NBP" val="1"/>
  <p:tag name="CVB" val="91"/>
  <p:tag name="SPT" val="FALSE"/>
  <p:tag name="BSN" val="91"/>
  <p:tag name="LFXCI" val="0"/>
  <p:tag name="SVT" val="TRUE"/>
  <p:tag name="CII" val="91"/>
</p:tagLst>
</file>

<file path=ppt/tags/tag62.xml><?xml version="1.0" encoding="utf-8"?>
<p:tagLst xmlns:a="http://schemas.openxmlformats.org/drawingml/2006/main" xmlns:r="http://schemas.openxmlformats.org/officeDocument/2006/relationships" xmlns:p="http://schemas.openxmlformats.org/presentationml/2006/main">
  <p:tag name="SWI" val="91"/>
  <p:tag name="NBP" val="1"/>
  <p:tag name="CVB" val="91"/>
  <p:tag name="SPT" val="FALSE"/>
  <p:tag name="BSN" val="91"/>
  <p:tag name="LFXCI" val="0"/>
  <p:tag name="SVT" val="TRUE"/>
  <p:tag name="CII" val="91"/>
</p:tagLst>
</file>

<file path=ppt/tags/tag63.xml><?xml version="1.0" encoding="utf-8"?>
<p:tagLst xmlns:a="http://schemas.openxmlformats.org/drawingml/2006/main" xmlns:r="http://schemas.openxmlformats.org/officeDocument/2006/relationships" xmlns:p="http://schemas.openxmlformats.org/presentationml/2006/main">
  <p:tag name="SWI" val="92"/>
  <p:tag name="NBP" val="1"/>
  <p:tag name="CVB" val="92"/>
  <p:tag name="SPT" val="FALSE"/>
  <p:tag name="BSN" val="92"/>
  <p:tag name="LFXCI" val="0"/>
  <p:tag name="SVT" val="TRUE"/>
  <p:tag name="CII" val="92"/>
</p:tagLst>
</file>

<file path=ppt/tags/tag64.xml><?xml version="1.0" encoding="utf-8"?>
<p:tagLst xmlns:a="http://schemas.openxmlformats.org/drawingml/2006/main" xmlns:r="http://schemas.openxmlformats.org/officeDocument/2006/relationships" xmlns:p="http://schemas.openxmlformats.org/presentationml/2006/main">
  <p:tag name="SWI" val="92"/>
  <p:tag name="NBP" val="1"/>
  <p:tag name="CVB" val="92"/>
  <p:tag name="SPT" val="FALSE"/>
  <p:tag name="BSN" val="92"/>
  <p:tag name="LFXCI" val="0"/>
  <p:tag name="SVT" val="TRUE"/>
  <p:tag name="CII" val="92"/>
</p:tagLst>
</file>

<file path=ppt/tags/tag65.xml><?xml version="1.0" encoding="utf-8"?>
<p:tagLst xmlns:a="http://schemas.openxmlformats.org/drawingml/2006/main" xmlns:r="http://schemas.openxmlformats.org/officeDocument/2006/relationships" xmlns:p="http://schemas.openxmlformats.org/presentationml/2006/main">
  <p:tag name="SWI" val="93"/>
  <p:tag name="NBP" val="1"/>
  <p:tag name="CVB" val="93"/>
  <p:tag name="SPT" val="FALSE"/>
  <p:tag name="BSN" val="93"/>
  <p:tag name="LFXCI" val="0"/>
  <p:tag name="SVT" val="TRUE"/>
  <p:tag name="CII" val="93"/>
</p:tagLst>
</file>

<file path=ppt/tags/tag66.xml><?xml version="1.0" encoding="utf-8"?>
<p:tagLst xmlns:a="http://schemas.openxmlformats.org/drawingml/2006/main" xmlns:r="http://schemas.openxmlformats.org/officeDocument/2006/relationships" xmlns:p="http://schemas.openxmlformats.org/presentationml/2006/main">
  <p:tag name="SWI" val="94"/>
  <p:tag name="NBP" val="1"/>
  <p:tag name="CVB" val="94"/>
  <p:tag name="SPT" val="FALSE"/>
  <p:tag name="BSN" val="94"/>
  <p:tag name="LFXCI" val="0"/>
  <p:tag name="SVT" val="TRUE"/>
  <p:tag name="CII" val="94"/>
</p:tagLst>
</file>

<file path=ppt/tags/tag67.xml><?xml version="1.0" encoding="utf-8"?>
<p:tagLst xmlns:a="http://schemas.openxmlformats.org/drawingml/2006/main" xmlns:r="http://schemas.openxmlformats.org/officeDocument/2006/relationships" xmlns:p="http://schemas.openxmlformats.org/presentationml/2006/main">
  <p:tag name="SWI" val="94"/>
  <p:tag name="NBP" val="1"/>
  <p:tag name="CVB" val="94"/>
  <p:tag name="SPT" val="FALSE"/>
  <p:tag name="BSN" val="94"/>
  <p:tag name="LFXCI" val="0"/>
  <p:tag name="SVT" val="TRUE"/>
  <p:tag name="CII" val="94"/>
</p:tagLst>
</file>

<file path=ppt/tags/tag68.xml><?xml version="1.0" encoding="utf-8"?>
<p:tagLst xmlns:a="http://schemas.openxmlformats.org/drawingml/2006/main" xmlns:r="http://schemas.openxmlformats.org/officeDocument/2006/relationships" xmlns:p="http://schemas.openxmlformats.org/presentationml/2006/main">
  <p:tag name="SWI" val="95"/>
  <p:tag name="NBP" val="1"/>
  <p:tag name="CVB" val="95"/>
  <p:tag name="SPT" val="FALSE"/>
  <p:tag name="BSN" val="95"/>
  <p:tag name="LFXCI" val="0"/>
  <p:tag name="SVT" val="TRUE"/>
  <p:tag name="CII" val="95"/>
</p:tagLst>
</file>

<file path=ppt/tags/tag69.xml><?xml version="1.0" encoding="utf-8"?>
<p:tagLst xmlns:a="http://schemas.openxmlformats.org/drawingml/2006/main" xmlns:r="http://schemas.openxmlformats.org/officeDocument/2006/relationships" xmlns:p="http://schemas.openxmlformats.org/presentationml/2006/main">
  <p:tag name="SWI" val="96"/>
  <p:tag name="NBP" val="1"/>
  <p:tag name="CVB" val="96"/>
  <p:tag name="SPT" val="FALSE"/>
  <p:tag name="BSN" val="96"/>
  <p:tag name="LFXCI" val="0"/>
  <p:tag name="SVT" val="TRUE"/>
  <p:tag name="CII" val="96"/>
</p:tagLst>
</file>

<file path=ppt/tags/tag7.xml><?xml version="1.0" encoding="utf-8"?>
<p:tagLst xmlns:a="http://schemas.openxmlformats.org/drawingml/2006/main" xmlns:r="http://schemas.openxmlformats.org/officeDocument/2006/relationships" xmlns:p="http://schemas.openxmlformats.org/presentationml/2006/main">
  <p:tag name="SWI" val="57"/>
  <p:tag name="NBP" val="1"/>
  <p:tag name="BSN" val="57"/>
  <p:tag name="SVT" val="TRUE"/>
  <p:tag name="CVB" val="57"/>
  <p:tag name="SPT" val="FALSE"/>
  <p:tag name="CII" val="57"/>
</p:tagLst>
</file>

<file path=ppt/tags/tag70.xml><?xml version="1.0" encoding="utf-8"?>
<p:tagLst xmlns:a="http://schemas.openxmlformats.org/drawingml/2006/main" xmlns:r="http://schemas.openxmlformats.org/officeDocument/2006/relationships" xmlns:p="http://schemas.openxmlformats.org/presentationml/2006/main">
  <p:tag name="SWI" val="97"/>
  <p:tag name="NBP" val="1"/>
  <p:tag name="CVB" val="97"/>
  <p:tag name="SPT" val="FALSE"/>
  <p:tag name="BSN" val="97"/>
  <p:tag name="LFXCI" val="0"/>
  <p:tag name="SVT" val="TRUE"/>
  <p:tag name="CII" val="97"/>
</p:tagLst>
</file>

<file path=ppt/tags/tag71.xml><?xml version="1.0" encoding="utf-8"?>
<p:tagLst xmlns:a="http://schemas.openxmlformats.org/drawingml/2006/main" xmlns:r="http://schemas.openxmlformats.org/officeDocument/2006/relationships" xmlns:p="http://schemas.openxmlformats.org/presentationml/2006/main">
  <p:tag name="SWI" val="98"/>
  <p:tag name="NBP" val="1"/>
  <p:tag name="CVB" val="98"/>
  <p:tag name="SPT" val="FALSE"/>
  <p:tag name="BSN" val="98"/>
  <p:tag name="LFXCI" val="0"/>
  <p:tag name="SVT" val="TRUE"/>
  <p:tag name="CII" val="98"/>
</p:tagLst>
</file>

<file path=ppt/tags/tag72.xml><?xml version="1.0" encoding="utf-8"?>
<p:tagLst xmlns:a="http://schemas.openxmlformats.org/drawingml/2006/main" xmlns:r="http://schemas.openxmlformats.org/officeDocument/2006/relationships" xmlns:p="http://schemas.openxmlformats.org/presentationml/2006/main">
  <p:tag name="SWI" val="98"/>
  <p:tag name="NBP" val="1"/>
  <p:tag name="CVB" val="98"/>
  <p:tag name="SPT" val="FALSE"/>
  <p:tag name="BSN" val="98"/>
  <p:tag name="LFXCI" val="0"/>
  <p:tag name="SVT" val="TRUE"/>
  <p:tag name="CII" val="98"/>
</p:tagLst>
</file>

<file path=ppt/tags/tag73.xml><?xml version="1.0" encoding="utf-8"?>
<p:tagLst xmlns:a="http://schemas.openxmlformats.org/drawingml/2006/main" xmlns:r="http://schemas.openxmlformats.org/officeDocument/2006/relationships" xmlns:p="http://schemas.openxmlformats.org/presentationml/2006/main">
  <p:tag name="SWI" val="30"/>
  <p:tag name="NBP" val="1"/>
  <p:tag name="CVB" val="30"/>
  <p:tag name="SPT" val="FALSE"/>
  <p:tag name="BSN" val="30"/>
  <p:tag name="LFXCI" val="0"/>
  <p:tag name="SVT" val="TRUE"/>
  <p:tag name="CII" val="30"/>
</p:tagLst>
</file>

<file path=ppt/tags/tag74.xml><?xml version="1.0" encoding="utf-8"?>
<p:tagLst xmlns:a="http://schemas.openxmlformats.org/drawingml/2006/main" xmlns:r="http://schemas.openxmlformats.org/officeDocument/2006/relationships" xmlns:p="http://schemas.openxmlformats.org/presentationml/2006/main">
  <p:tag name="SWI" val="99"/>
  <p:tag name="NBP" val="1"/>
  <p:tag name="CVB" val="99"/>
  <p:tag name="SPT" val="FALSE"/>
  <p:tag name="BSN" val="99"/>
  <p:tag name="LFXCI" val="0"/>
  <p:tag name="SVT" val="TRUE"/>
  <p:tag name="CII" val="99"/>
</p:tagLst>
</file>

<file path=ppt/tags/tag75.xml><?xml version="1.0" encoding="utf-8"?>
<p:tagLst xmlns:a="http://schemas.openxmlformats.org/drawingml/2006/main" xmlns:r="http://schemas.openxmlformats.org/officeDocument/2006/relationships" xmlns:p="http://schemas.openxmlformats.org/presentationml/2006/main">
  <p:tag name="SWI" val="100"/>
  <p:tag name="NBP" val="1"/>
  <p:tag name="CVB" val="100"/>
  <p:tag name="SPT" val="FALSE"/>
  <p:tag name="BSN" val="100"/>
  <p:tag name="LFXCI" val="0"/>
  <p:tag name="SVT" val="TRUE"/>
  <p:tag name="CII" val="100"/>
</p:tagLst>
</file>

<file path=ppt/tags/tag76.xml><?xml version="1.0" encoding="utf-8"?>
<p:tagLst xmlns:a="http://schemas.openxmlformats.org/drawingml/2006/main" xmlns:r="http://schemas.openxmlformats.org/officeDocument/2006/relationships" xmlns:p="http://schemas.openxmlformats.org/presentationml/2006/main">
  <p:tag name="SWI" val="101"/>
  <p:tag name="NBP" val="1"/>
  <p:tag name="CVB" val="101"/>
  <p:tag name="SPT" val="FALSE"/>
  <p:tag name="BSN" val="101"/>
  <p:tag name="LFXCI" val="0"/>
  <p:tag name="SVT" val="TRUE"/>
  <p:tag name="CII" val="101"/>
</p:tagLst>
</file>

<file path=ppt/tags/tag77.xml><?xml version="1.0" encoding="utf-8"?>
<p:tagLst xmlns:a="http://schemas.openxmlformats.org/drawingml/2006/main" xmlns:r="http://schemas.openxmlformats.org/officeDocument/2006/relationships" xmlns:p="http://schemas.openxmlformats.org/presentationml/2006/main">
  <p:tag name="SWI" val="102"/>
  <p:tag name="NBP" val="1"/>
  <p:tag name="CVB" val="102"/>
  <p:tag name="SPT" val="FALSE"/>
  <p:tag name="BSN" val="102"/>
  <p:tag name="LFXCI" val="0"/>
  <p:tag name="SVT" val="TRUE"/>
  <p:tag name="CII" val="102"/>
</p:tagLst>
</file>

<file path=ppt/tags/tag78.xml><?xml version="1.0" encoding="utf-8"?>
<p:tagLst xmlns:a="http://schemas.openxmlformats.org/drawingml/2006/main" xmlns:r="http://schemas.openxmlformats.org/officeDocument/2006/relationships" xmlns:p="http://schemas.openxmlformats.org/presentationml/2006/main">
  <p:tag name="SWI" val="103"/>
  <p:tag name="NBP" val="1"/>
  <p:tag name="CVB" val="103"/>
  <p:tag name="SPT" val="FALSE"/>
  <p:tag name="BSN" val="103"/>
  <p:tag name="LFXCI" val="0"/>
  <p:tag name="SVT" val="TRUE"/>
  <p:tag name="CII" val="103"/>
</p:tagLst>
</file>

<file path=ppt/tags/tag79.xml><?xml version="1.0" encoding="utf-8"?>
<p:tagLst xmlns:a="http://schemas.openxmlformats.org/drawingml/2006/main" xmlns:r="http://schemas.openxmlformats.org/officeDocument/2006/relationships" xmlns:p="http://schemas.openxmlformats.org/presentationml/2006/main">
  <p:tag name="SWI" val="104"/>
  <p:tag name="NBP" val="1"/>
  <p:tag name="CVB" val="104"/>
  <p:tag name="SPT" val="FALSE"/>
  <p:tag name="BSN" val="104"/>
  <p:tag name="LFXCI" val="0"/>
  <p:tag name="SVT" val="TRUE"/>
  <p:tag name="CII" val="104"/>
</p:tagLst>
</file>

<file path=ppt/tags/tag8.xml><?xml version="1.0" encoding="utf-8"?>
<p:tagLst xmlns:a="http://schemas.openxmlformats.org/drawingml/2006/main" xmlns:r="http://schemas.openxmlformats.org/officeDocument/2006/relationships" xmlns:p="http://schemas.openxmlformats.org/presentationml/2006/main">
  <p:tag name="SWI" val="58"/>
  <p:tag name="NBP" val="1"/>
  <p:tag name="BSN" val="58"/>
  <p:tag name="SVT" val="TRUE"/>
  <p:tag name="CVB" val="58"/>
  <p:tag name="SPT" val="FALSE"/>
  <p:tag name="CII" val="58"/>
</p:tagLst>
</file>

<file path=ppt/tags/tag80.xml><?xml version="1.0" encoding="utf-8"?>
<p:tagLst xmlns:a="http://schemas.openxmlformats.org/drawingml/2006/main" xmlns:r="http://schemas.openxmlformats.org/officeDocument/2006/relationships" xmlns:p="http://schemas.openxmlformats.org/presentationml/2006/main">
  <p:tag name="SWI" val="105"/>
  <p:tag name="NBP" val="1"/>
  <p:tag name="CVB" val="105"/>
  <p:tag name="SPT" val="FALSE"/>
  <p:tag name="BSN" val="105"/>
  <p:tag name="LFXCI" val="0"/>
  <p:tag name="SVT" val="TRUE"/>
  <p:tag name="CII" val="105"/>
</p:tagLst>
</file>

<file path=ppt/tags/tag81.xml><?xml version="1.0" encoding="utf-8"?>
<p:tagLst xmlns:a="http://schemas.openxmlformats.org/drawingml/2006/main" xmlns:r="http://schemas.openxmlformats.org/officeDocument/2006/relationships" xmlns:p="http://schemas.openxmlformats.org/presentationml/2006/main">
  <p:tag name="SWI" val="106"/>
  <p:tag name="NBP" val="1"/>
  <p:tag name="CVB" val="106"/>
  <p:tag name="SPT" val="FALSE"/>
  <p:tag name="BSN" val="106"/>
  <p:tag name="LFXCI" val="0"/>
  <p:tag name="SVT" val="TRUE"/>
  <p:tag name="CII" val="106"/>
</p:tagLst>
</file>

<file path=ppt/tags/tag82.xml><?xml version="1.0" encoding="utf-8"?>
<p:tagLst xmlns:a="http://schemas.openxmlformats.org/drawingml/2006/main" xmlns:r="http://schemas.openxmlformats.org/officeDocument/2006/relationships" xmlns:p="http://schemas.openxmlformats.org/presentationml/2006/main">
  <p:tag name="SWI" val="75"/>
  <p:tag name="NBP" val="1"/>
  <p:tag name="CVB" val="75"/>
  <p:tag name="SPT" val="FALSE"/>
  <p:tag name="BSN" val="75"/>
  <p:tag name="LFXCI" val="0"/>
  <p:tag name="SVT" val="TRUE"/>
  <p:tag name="CII" val="75"/>
</p:tagLst>
</file>

<file path=ppt/tags/tag83.xml><?xml version="1.0" encoding="utf-8"?>
<p:tagLst xmlns:a="http://schemas.openxmlformats.org/drawingml/2006/main" xmlns:r="http://schemas.openxmlformats.org/officeDocument/2006/relationships" xmlns:p="http://schemas.openxmlformats.org/presentationml/2006/main">
  <p:tag name="SWI" val="56"/>
  <p:tag name="NBP" val="1"/>
  <p:tag name="BSN" val="56"/>
  <p:tag name="SVT" val="TRUE"/>
  <p:tag name="CVB" val="56"/>
  <p:tag name="SPT" val="FALSE"/>
  <p:tag name="CII" val="56"/>
</p:tagLst>
</file>

<file path=ppt/tags/tag84.xml><?xml version="1.0" encoding="utf-8"?>
<p:tagLst xmlns:a="http://schemas.openxmlformats.org/drawingml/2006/main" xmlns:r="http://schemas.openxmlformats.org/officeDocument/2006/relationships" xmlns:p="http://schemas.openxmlformats.org/presentationml/2006/main">
  <p:tag name="DUMMACSH" val="TRUE"/>
</p:tagLst>
</file>

<file path=ppt/tags/tag85.xml><?xml version="1.0" encoding="utf-8"?>
<p:tagLst xmlns:a="http://schemas.openxmlformats.org/drawingml/2006/main" xmlns:r="http://schemas.openxmlformats.org/officeDocument/2006/relationships" xmlns:p="http://schemas.openxmlformats.org/presentationml/2006/main">
  <p:tag name="SWI" val="111"/>
  <p:tag name="NBP" val="1"/>
  <p:tag name="CVB" val="111"/>
  <p:tag name="SPT" val="FALSE"/>
  <p:tag name="BSN" val="111"/>
  <p:tag name="LFXCI" val="0"/>
  <p:tag name="SVT" val="TRUE"/>
  <p:tag name="CII" val="111"/>
</p:tagLst>
</file>

<file path=ppt/tags/tag9.xml><?xml version="1.0" encoding="utf-8"?>
<p:tagLst xmlns:a="http://schemas.openxmlformats.org/drawingml/2006/main" xmlns:r="http://schemas.openxmlformats.org/officeDocument/2006/relationships" xmlns:p="http://schemas.openxmlformats.org/presentationml/2006/main">
  <p:tag name="SWI" val="59"/>
  <p:tag name="NBP" val="1"/>
  <p:tag name="BSN" val="59"/>
  <p:tag name="SVT" val="TRUE"/>
  <p:tag name="CVB" val="59"/>
  <p:tag name="SPT" val="FALSE"/>
  <p:tag name="CII" val="59"/>
</p:tagLst>
</file>

<file path=ppt/theme/theme1.xml><?xml version="1.0" encoding="utf-8"?>
<a:theme xmlns:a="http://schemas.openxmlformats.org/drawingml/2006/main" name="Blends">
  <a:themeElements>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3">
        <a:dk1>
          <a:srgbClr val="000000"/>
        </a:dk1>
        <a:lt1>
          <a:srgbClr val="FFFFFF"/>
        </a:lt1>
        <a:dk2>
          <a:srgbClr val="000000"/>
        </a:dk2>
        <a:lt2>
          <a:srgbClr val="5F5F5F"/>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Blends 4">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Blends 7">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Designs\Blends.pot</Template>
  <TotalTime>19932</TotalTime>
  <Words>7996</Words>
  <Application>Microsoft Office PowerPoint</Application>
  <PresentationFormat>On-screen Show (4:3)</PresentationFormat>
  <Paragraphs>1241</Paragraphs>
  <Slides>97</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97</vt:i4>
      </vt:variant>
    </vt:vector>
  </HeadingPairs>
  <TitlesOfParts>
    <vt:vector size="99" baseType="lpstr">
      <vt:lpstr>Blends</vt:lpstr>
      <vt:lpstr>Worksheet</vt:lpstr>
      <vt:lpstr>Supercomputing in Plain English Stupid Compiler Tricks</vt:lpstr>
      <vt:lpstr>This is an experiment!</vt:lpstr>
      <vt:lpstr>H.323 (Polycom etc) #1</vt:lpstr>
      <vt:lpstr>H.323 (Polycom etc) #2</vt:lpstr>
      <vt:lpstr>Wowza #1</vt:lpstr>
      <vt:lpstr>Wowza #2</vt:lpstr>
      <vt:lpstr>Wowza #3</vt:lpstr>
      <vt:lpstr>Toll Free Phone Bridge</vt:lpstr>
      <vt:lpstr>Please Mute Yourself</vt:lpstr>
      <vt:lpstr>Questions via E-mail Only</vt:lpstr>
      <vt:lpstr>TENTATIVE Schedule</vt:lpstr>
      <vt:lpstr>Supercomputing Exercises #1</vt:lpstr>
      <vt:lpstr>Supercomputing Exercises #2</vt:lpstr>
      <vt:lpstr>Thanks for helping!</vt:lpstr>
      <vt:lpstr>This is an experiment!</vt:lpstr>
      <vt:lpstr>Coming in 2013!</vt:lpstr>
      <vt:lpstr>OK Supercomputing Symposium 2013</vt:lpstr>
      <vt:lpstr>Outline</vt:lpstr>
      <vt:lpstr>Dependency Analysis</vt:lpstr>
      <vt:lpstr>What Is Dependency Analysis?</vt:lpstr>
      <vt:lpstr>Control Dependencies</vt:lpstr>
      <vt:lpstr>Branch Dependency (F90)</vt:lpstr>
      <vt:lpstr>Branch Dependency (C)</vt:lpstr>
      <vt:lpstr>Loop Carried Dependency (F90)</vt:lpstr>
      <vt:lpstr>Loop Carried Dependency (C)</vt:lpstr>
      <vt:lpstr>Why Do We Care?</vt:lpstr>
      <vt:lpstr>Loop or Branch Dependency? (F)</vt:lpstr>
      <vt:lpstr>Loop or Branch Dependency? (C)</vt:lpstr>
      <vt:lpstr>Call Dependency Example (F90)</vt:lpstr>
      <vt:lpstr>Call Dependency Example (C)</vt:lpstr>
      <vt:lpstr>I/O Dependency (F90)</vt:lpstr>
      <vt:lpstr>I/O Dependency (C)</vt:lpstr>
      <vt:lpstr>Reductions Aren’t Dependencies</vt:lpstr>
      <vt:lpstr>Reductions Aren’t Dependencies</vt:lpstr>
      <vt:lpstr>Data Dependencies (F90)</vt:lpstr>
      <vt:lpstr>Data Dependencies (C)</vt:lpstr>
      <vt:lpstr>Output Dependencies (F90)</vt:lpstr>
      <vt:lpstr>Output Dependencies (C)</vt:lpstr>
      <vt:lpstr>Why Does Order Matter?</vt:lpstr>
      <vt:lpstr>Loop Dependency Example</vt:lpstr>
      <vt:lpstr>Loop Dep Example (cont’d)</vt:lpstr>
      <vt:lpstr>Loop Dependency Performance</vt:lpstr>
      <vt:lpstr>Stupid Compiler Tricks</vt:lpstr>
      <vt:lpstr>Stupid Compiler Tricks</vt:lpstr>
      <vt:lpstr>Compiler Design</vt:lpstr>
      <vt:lpstr>Tricks Compilers Play</vt:lpstr>
      <vt:lpstr>Scalar Optimizations</vt:lpstr>
      <vt:lpstr>Copy Propagation (F90)</vt:lpstr>
      <vt:lpstr>Copy Propagation (C)</vt:lpstr>
      <vt:lpstr>Constant Folding (F90)</vt:lpstr>
      <vt:lpstr>Constant Folding (C)</vt:lpstr>
      <vt:lpstr>Dead Code Removal (F90)</vt:lpstr>
      <vt:lpstr>Dead Code Removal (C)</vt:lpstr>
      <vt:lpstr>Strength Reduction (F90)</vt:lpstr>
      <vt:lpstr>Strength Reduction (C)</vt:lpstr>
      <vt:lpstr>Common Subexpression Elimination (F90)</vt:lpstr>
      <vt:lpstr>Common Subexpression Elimination (C)</vt:lpstr>
      <vt:lpstr>Variable Renaming (F90)</vt:lpstr>
      <vt:lpstr>Variable Renaming (C)</vt:lpstr>
      <vt:lpstr>Loop Optimizations</vt:lpstr>
      <vt:lpstr>Hoisting Loop Invariant Code (F90)</vt:lpstr>
      <vt:lpstr>Hoisting Loop Invariant Code (C)</vt:lpstr>
      <vt:lpstr>Unswitching (F90)</vt:lpstr>
      <vt:lpstr>Unswitching (C)</vt:lpstr>
      <vt:lpstr>Iteration Peeling (F90)</vt:lpstr>
      <vt:lpstr>Iteration Peeling (C)</vt:lpstr>
      <vt:lpstr>Index Set Splitting (F90)</vt:lpstr>
      <vt:lpstr>Index Set Splitting (C)</vt:lpstr>
      <vt:lpstr>Loop Interchange (F90)</vt:lpstr>
      <vt:lpstr>Loop Interchange (C)</vt:lpstr>
      <vt:lpstr>Unrolling (F90)</vt:lpstr>
      <vt:lpstr>Unrolling (C)</vt:lpstr>
      <vt:lpstr>Why Do Compilers Unroll?</vt:lpstr>
      <vt:lpstr>Loop Fusion (F90)</vt:lpstr>
      <vt:lpstr>Loop Fusion (C)</vt:lpstr>
      <vt:lpstr>Loop Fission (F90)</vt:lpstr>
      <vt:lpstr>Loop Fission (C)</vt:lpstr>
      <vt:lpstr>To Fuse or to Fizz?</vt:lpstr>
      <vt:lpstr>Inlining (F90)</vt:lpstr>
      <vt:lpstr>Inlining (C)</vt:lpstr>
      <vt:lpstr>Tricks You Can Play with Compilers</vt:lpstr>
      <vt:lpstr>The Joy of Compiler Options</vt:lpstr>
      <vt:lpstr>Example Compile Lines</vt:lpstr>
      <vt:lpstr>What Does the Compiler Do? #1</vt:lpstr>
      <vt:lpstr>What Does the Compiler Do? #2</vt:lpstr>
      <vt:lpstr>Arithmetic Operation Speeds</vt:lpstr>
      <vt:lpstr>Optimization Performance</vt:lpstr>
      <vt:lpstr>More Optimized Performance</vt:lpstr>
      <vt:lpstr>Profiling</vt:lpstr>
      <vt:lpstr>Profiling</vt:lpstr>
      <vt:lpstr>Subroutine Profiling</vt:lpstr>
      <vt:lpstr>Profiling Example</vt:lpstr>
      <vt:lpstr>Profiling Example (cont’d)</vt:lpstr>
      <vt:lpstr>Profiling Result</vt:lpstr>
      <vt:lpstr>OK Supercomputing Symposium 2013</vt:lpstr>
      <vt:lpstr>Thanks for your attention!   Questions? www.oscer.ou.edu</vt:lpstr>
      <vt:lpstr>References</vt:lpstr>
    </vt:vector>
  </TitlesOfParts>
  <Company>University of Oklahoma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Supercomputing in Plain English: Overview</dc:title>
  <dc:creator>Henry Neeman</dc:creator>
  <cp:lastModifiedBy>Henry Neeman</cp:lastModifiedBy>
  <cp:revision>531</cp:revision>
  <cp:lastPrinted>1601-01-01T00:00:00Z</cp:lastPrinted>
  <dcterms:created xsi:type="dcterms:W3CDTF">2001-08-18T12:37:15Z</dcterms:created>
  <dcterms:modified xsi:type="dcterms:W3CDTF">2013-02-12T01:55:39Z</dcterms:modified>
</cp:coreProperties>
</file>