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tiff" ContentType="image/tiff"/>
  <Default Extension="ti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notesSlides/notesSlide22.xml" ContentType="application/vnd.openxmlformats-officedocument.presentationml.notesSlide+xml"/>
  <Override PartName="/ppt/tags/tag8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109"/>
  </p:notesMasterIdLst>
  <p:handoutMasterIdLst>
    <p:handoutMasterId r:id="rId110"/>
  </p:handoutMasterIdLst>
  <p:sldIdLst>
    <p:sldId id="916" r:id="rId2"/>
    <p:sldId id="918" r:id="rId3"/>
    <p:sldId id="919" r:id="rId4"/>
    <p:sldId id="920" r:id="rId5"/>
    <p:sldId id="933" r:id="rId6"/>
    <p:sldId id="921" r:id="rId7"/>
    <p:sldId id="922" r:id="rId8"/>
    <p:sldId id="923" r:id="rId9"/>
    <p:sldId id="924" r:id="rId10"/>
    <p:sldId id="925" r:id="rId11"/>
    <p:sldId id="926" r:id="rId12"/>
    <p:sldId id="927" r:id="rId13"/>
    <p:sldId id="928" r:id="rId14"/>
    <p:sldId id="929" r:id="rId15"/>
    <p:sldId id="930" r:id="rId16"/>
    <p:sldId id="931" r:id="rId17"/>
    <p:sldId id="932" r:id="rId18"/>
    <p:sldId id="1184" r:id="rId19"/>
    <p:sldId id="1185" r:id="rId20"/>
    <p:sldId id="1186" r:id="rId21"/>
    <p:sldId id="1187" r:id="rId22"/>
    <p:sldId id="1188" r:id="rId23"/>
    <p:sldId id="1189" r:id="rId24"/>
    <p:sldId id="1190" r:id="rId25"/>
    <p:sldId id="1191" r:id="rId26"/>
    <p:sldId id="1192" r:id="rId27"/>
    <p:sldId id="1193" r:id="rId28"/>
    <p:sldId id="1194" r:id="rId29"/>
    <p:sldId id="1195" r:id="rId30"/>
    <p:sldId id="1196" r:id="rId31"/>
    <p:sldId id="1197" r:id="rId32"/>
    <p:sldId id="1198" r:id="rId33"/>
    <p:sldId id="1199" r:id="rId34"/>
    <p:sldId id="1200" r:id="rId35"/>
    <p:sldId id="1201" r:id="rId36"/>
    <p:sldId id="1202" r:id="rId37"/>
    <p:sldId id="1203" r:id="rId38"/>
    <p:sldId id="1204" r:id="rId39"/>
    <p:sldId id="1205" r:id="rId40"/>
    <p:sldId id="1206" r:id="rId41"/>
    <p:sldId id="1207" r:id="rId42"/>
    <p:sldId id="1208" r:id="rId43"/>
    <p:sldId id="1209" r:id="rId44"/>
    <p:sldId id="1210" r:id="rId45"/>
    <p:sldId id="1211" r:id="rId46"/>
    <p:sldId id="1212" r:id="rId47"/>
    <p:sldId id="1213" r:id="rId48"/>
    <p:sldId id="1214" r:id="rId49"/>
    <p:sldId id="1215" r:id="rId50"/>
    <p:sldId id="1216" r:id="rId51"/>
    <p:sldId id="1217" r:id="rId52"/>
    <p:sldId id="1218" r:id="rId53"/>
    <p:sldId id="1219" r:id="rId54"/>
    <p:sldId id="1220" r:id="rId55"/>
    <p:sldId id="1221" r:id="rId56"/>
    <p:sldId id="1222" r:id="rId57"/>
    <p:sldId id="1223" r:id="rId58"/>
    <p:sldId id="1224" r:id="rId59"/>
    <p:sldId id="1225" r:id="rId60"/>
    <p:sldId id="1226" r:id="rId61"/>
    <p:sldId id="1227" r:id="rId62"/>
    <p:sldId id="1228" r:id="rId63"/>
    <p:sldId id="1229" r:id="rId64"/>
    <p:sldId id="1230" r:id="rId65"/>
    <p:sldId id="1231" r:id="rId66"/>
    <p:sldId id="1232" r:id="rId67"/>
    <p:sldId id="1233" r:id="rId68"/>
    <p:sldId id="1234" r:id="rId69"/>
    <p:sldId id="1235" r:id="rId70"/>
    <p:sldId id="1236" r:id="rId71"/>
    <p:sldId id="1237" r:id="rId72"/>
    <p:sldId id="1238" r:id="rId73"/>
    <p:sldId id="1239" r:id="rId74"/>
    <p:sldId id="1240" r:id="rId75"/>
    <p:sldId id="1241" r:id="rId76"/>
    <p:sldId id="1242" r:id="rId77"/>
    <p:sldId id="1243" r:id="rId78"/>
    <p:sldId id="1244" r:id="rId79"/>
    <p:sldId id="1245" r:id="rId80"/>
    <p:sldId id="1246" r:id="rId81"/>
    <p:sldId id="1247" r:id="rId82"/>
    <p:sldId id="1248" r:id="rId83"/>
    <p:sldId id="1249" r:id="rId84"/>
    <p:sldId id="1250" r:id="rId85"/>
    <p:sldId id="1251" r:id="rId86"/>
    <p:sldId id="1252" r:id="rId87"/>
    <p:sldId id="1253" r:id="rId88"/>
    <p:sldId id="1254" r:id="rId89"/>
    <p:sldId id="1255" r:id="rId90"/>
    <p:sldId id="1256" r:id="rId91"/>
    <p:sldId id="1257" r:id="rId92"/>
    <p:sldId id="1258" r:id="rId93"/>
    <p:sldId id="1259" r:id="rId94"/>
    <p:sldId id="1260" r:id="rId95"/>
    <p:sldId id="1261" r:id="rId96"/>
    <p:sldId id="1262" r:id="rId97"/>
    <p:sldId id="1263" r:id="rId98"/>
    <p:sldId id="1264" r:id="rId99"/>
    <p:sldId id="1265" r:id="rId100"/>
    <p:sldId id="1266" r:id="rId101"/>
    <p:sldId id="1267" r:id="rId102"/>
    <p:sldId id="1179" r:id="rId103"/>
    <p:sldId id="1180" r:id="rId104"/>
    <p:sldId id="1181" r:id="rId105"/>
    <p:sldId id="1182" r:id="rId106"/>
    <p:sldId id="1183" r:id="rId107"/>
    <p:sldId id="1274" r:id="rId108"/>
  </p:sldIdLst>
  <p:sldSz cx="9144000" cy="6858000" type="screen4x3"/>
  <p:notesSz cx="6858000" cy="9144000"/>
  <p:custDataLst>
    <p:tags r:id="rId111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FFCCFF"/>
    <a:srgbClr val="CC99FF"/>
    <a:srgbClr val="800080"/>
    <a:srgbClr val="CC6600"/>
    <a:srgbClr val="008000"/>
    <a:srgbClr val="A50021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3445" autoAdjust="0"/>
  </p:normalViewPr>
  <p:slideViewPr>
    <p:cSldViewPr>
      <p:cViewPr varScale="1">
        <p:scale>
          <a:sx n="69" d="100"/>
          <a:sy n="69" d="100"/>
        </p:scale>
        <p:origin x="137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notesMaster" Target="notesMasters/notesMaster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handoutMaster" Target="handoutMasters/handoutMaster1.xml"/><Relationship Id="rId115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4623497-17EC-4C85-AF35-E567DE50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27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E03D026-CEFD-4132-B671-818C5F1E8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52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06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996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98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85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23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996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752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9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501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570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39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194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180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043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55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46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37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0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03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29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76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92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4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035"/>
          <p:cNvSpPr>
            <a:spLocks noChangeArrowheads="1"/>
          </p:cNvSpPr>
          <p:nvPr/>
        </p:nvSpPr>
        <p:spPr bwMode="auto">
          <a:xfrm flipV="1">
            <a:off x="315913" y="3260725"/>
            <a:ext cx="8693150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9404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405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OU Supercomputing Center for Education &amp; Research</a:t>
            </a:r>
          </a:p>
        </p:txBody>
      </p:sp>
      <p:sp>
        <p:nvSpPr>
          <p:cNvPr id="9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0444E359-79E0-4AF8-A8E7-4848D3ACC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5" descr="ou201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667000"/>
            <a:ext cx="3937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35FF7-5179-46DA-B105-D41AB8E53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0525" y="457200"/>
            <a:ext cx="2043113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5978525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A9AA8-B67F-451E-A4EA-DB0938330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2EC9EB-093D-4AEC-827C-43FD36EDF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50A29B-C713-428D-8EEE-FBB5AB752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696F83-8082-4514-8AA9-864DCCAA6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FF6522-D39A-4EFB-9FD2-0F43165FD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2F73B-AF29-4A05-AF7F-4F48D4440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04F282-5D9D-4EB2-A4AC-1849A209E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FA57-DB10-4D8E-B495-9E7DF239E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E5F05-49DD-403D-8B1B-C58F7D6A2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A33A4-B068-4571-97F3-222EF823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CE84F-D98D-47F7-A4D6-21F3EE13A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tif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33663" y="6172200"/>
            <a:ext cx="3995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 </a:t>
            </a:r>
            <a:r>
              <a:rPr lang="en-US" dirty="0" smtClean="0"/>
              <a:t>Hierarchy</a:t>
            </a:r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9125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3E90D56-9F13-476E-9C0C-A76A957C9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8375" name="Rectangle 7"/>
          <p:cNvSpPr>
            <a:spLocks noChangeArrowheads="1"/>
          </p:cNvSpPr>
          <p:nvPr userDrawn="1"/>
        </p:nvSpPr>
        <p:spPr bwMode="gray">
          <a:xfrm>
            <a:off x="609600" y="3810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 userDrawn="1"/>
        </p:nvSpPr>
        <p:spPr bwMode="gray">
          <a:xfrm>
            <a:off x="304800" y="12192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3079" name="Rectangle 9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762000" y="457200"/>
            <a:ext cx="802163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0" name="Rectangle 10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609600" y="1371600"/>
            <a:ext cx="7924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94210" name="Picture 2" descr="SiPE logo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" y="579008"/>
            <a:ext cx="517525" cy="398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228600" y="6127899"/>
            <a:ext cx="7729891" cy="585788"/>
            <a:chOff x="228600" y="6127899"/>
            <a:chExt cx="7729891" cy="585788"/>
          </a:xfrm>
        </p:grpSpPr>
        <p:pic>
          <p:nvPicPr>
            <p:cNvPr id="14" name="Picture 15" descr="ou201_logo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1066800" y="6175524"/>
              <a:ext cx="393700" cy="538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35" descr="oscer_logo_crimson_20060918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228600" y="6127899"/>
              <a:ext cx="776288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0500" y="6364488"/>
              <a:ext cx="1663700" cy="283823"/>
            </a:xfrm>
            <a:prstGeom prst="rect">
              <a:avLst/>
            </a:prstGeom>
          </p:spPr>
        </p:pic>
        <p:pic>
          <p:nvPicPr>
            <p:cNvPr id="19" name="Picture 4" descr="http://www.oneocii.okepscor.org/wp-content/uploads/2014/02/Logo2-260x100.png"/>
            <p:cNvPicPr>
              <a:picLocks noChangeAspect="1" noChangeArrowheads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7189" y="6178341"/>
              <a:ext cx="1251302" cy="4812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9" r:id="rId12"/>
    <p:sldLayoutId id="2147483690" r:id="rId13"/>
    <p:sldLayoutId id="2147483691" r:id="rId14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tif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hyperlink" Target="https://hpcc.okstate.edu/cadre-conference" TargetMode="External"/><Relationship Id="rId7" Type="http://schemas.openxmlformats.org/officeDocument/2006/relationships/hyperlink" Target="http://sc18.supercomputing.org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uster2018.github.io/" TargetMode="External"/><Relationship Id="rId5" Type="http://schemas.openxmlformats.org/officeDocument/2006/relationships/hyperlink" Target="https://www.pearc18.pearc.org/" TargetMode="External"/><Relationship Id="rId4" Type="http://schemas.openxmlformats.org/officeDocument/2006/relationships/hyperlink" Target="http://www.linuxclustersinstitute.org/workshops/" TargetMode="Externa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5" Type="http://schemas.openxmlformats.org/officeDocument/2006/relationships/hyperlink" Target="http://www.oscer.ou.edu/" TargetMode="External"/><Relationship Id="rId4" Type="http://schemas.openxmlformats.org/officeDocument/2006/relationships/notesSlide" Target="../notesSlides/notesSlide22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onte_carlo_simulation" TargetMode="Externa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5.xml"/><Relationship Id="rId6" Type="http://schemas.openxmlformats.org/officeDocument/2006/relationships/hyperlink" Target="http://lostbiro.com/blog/wp-content/uploads/2007/10/Magritte-Pipe.jpg" TargetMode="External"/><Relationship Id="rId5" Type="http://schemas.openxmlformats.org/officeDocument/2006/relationships/hyperlink" Target="http://adsbit.harvard.edu/full/1991CeMDA..50...73W/0000087.000.html" TargetMode="External"/><Relationship Id="rId4" Type="http://schemas.openxmlformats.org/officeDocument/2006/relationships/hyperlink" Target="http://en.wikipedia.org/wiki/N-body_problem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upercomputinginplainenglish@gmail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hpcc.okstate.edu/cadre-conference" TargetMode="External"/><Relationship Id="rId7" Type="http://schemas.openxmlformats.org/officeDocument/2006/relationships/hyperlink" Target="http://sc18.supercomputing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uster2018.github.io/" TargetMode="External"/><Relationship Id="rId5" Type="http://schemas.openxmlformats.org/officeDocument/2006/relationships/hyperlink" Target="https://www.pearc18.pearc.org/" TargetMode="External"/><Relationship Id="rId4" Type="http://schemas.openxmlformats.org/officeDocument/2006/relationships/hyperlink" Target="http://www.linuxclustersinstitute.org/workshops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hyperlink" Target="https://i1.wp.com/www.vrfitnessinsider.com/wp-content/uploads/2017/05/casino-royale.jpg?resize=1068%2C444&amp;ssl=1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upercomputinginplainenglish@gmail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-body_problem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cer.ou.edu/educatio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9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zoom.us/j/97915847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itch.tv/sipe201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jpe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.bin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jpe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8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9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0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jwplayer.onenet.net/streams/sipe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wplayer.onenet.net/streams/sipebackup.html" TargetMode="Externa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6.wmf"/><Relationship Id="rId2" Type="http://schemas.openxmlformats.org/officeDocument/2006/relationships/tags" Target="../tags/tag6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7.bin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44128" y="4863264"/>
            <a:ext cx="7809272" cy="1683785"/>
            <a:chOff x="344128" y="4863264"/>
            <a:chExt cx="7809272" cy="1683785"/>
          </a:xfrm>
        </p:grpSpPr>
        <p:pic>
          <p:nvPicPr>
            <p:cNvPr id="11273" name="Picture 6" descr="ou201_logo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357112" y="5361693"/>
              <a:ext cx="588818" cy="7816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4" name="Picture 7" descr="oscer_logo_crimson_2006091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004812" y="5181600"/>
              <a:ext cx="1483086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1345" y="5196849"/>
              <a:ext cx="3652055" cy="623032"/>
            </a:xfrm>
            <a:prstGeom prst="rect">
              <a:avLst/>
            </a:prstGeom>
          </p:spPr>
        </p:pic>
        <p:pic>
          <p:nvPicPr>
            <p:cNvPr id="95234" name="Picture 2" descr="SiPE logo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128" y="4863264"/>
              <a:ext cx="2012984" cy="15509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5236" name="Picture 4" descr="http://www.oneocii.okepscor.org/wp-content/uploads/2014/02/Logo2-260x100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2053" y="5819881"/>
              <a:ext cx="1890637" cy="727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95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933448"/>
            <a:ext cx="79248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Supercomputing</a:t>
            </a:r>
            <a:b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in Plain English</a:t>
            </a:r>
            <a:b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sz="3600" dirty="0">
                <a:solidFill>
                  <a:schemeClr val="tx1"/>
                </a:solidFill>
              </a:rPr>
              <a:t>Applications and Types of Parallelism</a:t>
            </a:r>
            <a:endParaRPr lang="en-US" sz="54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44128" y="3238500"/>
            <a:ext cx="8495072" cy="160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b="1" dirty="0" smtClean="0"/>
              <a:t>Henry Neeman, University of Oklahoma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Director, OU Supercomputing Center for Education &amp; Research (OSCER)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Assistant Vice President, Information Technology – Research Strategy Advisor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Associate Professor, </a:t>
            </a:r>
            <a:r>
              <a:rPr lang="en-US" sz="1700" b="1" dirty="0" err="1" smtClean="0"/>
              <a:t>Gallogly</a:t>
            </a:r>
            <a:r>
              <a:rPr lang="en-US" sz="1700" b="1" dirty="0" smtClean="0"/>
              <a:t> College of Engineering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Adjunct Associate Professor, School of Computer Science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Tuesday March </a:t>
            </a:r>
            <a:r>
              <a:rPr lang="en-US" sz="1700" b="1" dirty="0" smtClean="0"/>
              <a:t>27 </a:t>
            </a:r>
            <a:r>
              <a:rPr lang="en-US" sz="1700" b="1" dirty="0" smtClean="0"/>
              <a:t>2018</a:t>
            </a:r>
          </a:p>
        </p:txBody>
      </p:sp>
      <p:sp>
        <p:nvSpPr>
          <p:cNvPr id="11270" name="Rectangle 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63524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FEA5B2-C75C-4B5B-98BE-64AAADC248CE}" type="slidenum">
              <a:rPr lang="en-US"/>
              <a:pPr/>
              <a:t>10</a:t>
            </a:fld>
            <a:endParaRPr lang="en-US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Toll Free Phone </a:t>
            </a:r>
            <a:r>
              <a:rPr lang="en-US" sz="3600" dirty="0"/>
              <a:t>Bridge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50238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 smtClean="0"/>
              <a:t>IF ALL ELSE FAILS</a:t>
            </a:r>
            <a:r>
              <a:rPr lang="en-US" dirty="0" smtClean="0"/>
              <a:t>, </a:t>
            </a:r>
            <a:r>
              <a:rPr lang="en-US" dirty="0"/>
              <a:t>you can </a:t>
            </a:r>
            <a:r>
              <a:rPr lang="en-US" dirty="0" smtClean="0"/>
              <a:t>use our US TOLL phone </a:t>
            </a:r>
            <a:r>
              <a:rPr lang="en-US" dirty="0"/>
              <a:t>bridge:</a:t>
            </a:r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405-325-6688</a:t>
            </a:r>
            <a:endParaRPr lang="en-US" dirty="0"/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684 684 #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NOTE: This is for </a:t>
            </a:r>
            <a:r>
              <a:rPr lang="en-US" b="1" u="sng" dirty="0" smtClean="0"/>
              <a:t>US</a:t>
            </a:r>
            <a:r>
              <a:rPr lang="en-US" dirty="0" smtClean="0"/>
              <a:t> call-ins </a:t>
            </a:r>
            <a:r>
              <a:rPr lang="en-US" b="1" u="sng" dirty="0" smtClean="0"/>
              <a:t>ONLY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 </a:t>
            </a:r>
            <a:r>
              <a:rPr lang="en-US" dirty="0"/>
              <a:t>and use the phone to listen.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Don’t worry, we’ll call out slide numbers as we go.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Please use the phone bridge </a:t>
            </a:r>
            <a:r>
              <a:rPr lang="en-US" b="1" u="sng" dirty="0" smtClean="0"/>
              <a:t>ONLY IF</a:t>
            </a:r>
            <a:r>
              <a:rPr lang="en-US" dirty="0" smtClean="0"/>
              <a:t> you </a:t>
            </a:r>
            <a:r>
              <a:rPr lang="en-US" dirty="0"/>
              <a:t>cannot connect any other way: the phone bridge </a:t>
            </a:r>
            <a:r>
              <a:rPr lang="en-US" dirty="0" smtClean="0"/>
              <a:t>can handle only 100 simultaneous connections, and we have over 1000 participants.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Many thanks to </a:t>
            </a: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r>
              <a:rPr lang="en-US" dirty="0" smtClean="0"/>
              <a:t> for </a:t>
            </a:r>
            <a:r>
              <a:rPr lang="en-US" dirty="0"/>
              <a:t>providing </a:t>
            </a:r>
            <a:r>
              <a:rPr lang="en-US" dirty="0" smtClean="0"/>
              <a:t>the    </a:t>
            </a:r>
            <a:r>
              <a:rPr lang="en-US" dirty="0"/>
              <a:t>phone bridge</a:t>
            </a:r>
            <a:r>
              <a:rPr lang="en-US" dirty="0" smtClean="0"/>
              <a:t>.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2230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FE23D278-CF4F-4BA3-A48B-CD95CFC060A9}" type="slidenum">
              <a:rPr lang="en-US"/>
              <a:pPr/>
              <a:t>100</a:t>
            </a:fld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MPI_Sendrecv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438400" y="1371600"/>
            <a:ext cx="4876800" cy="1371600"/>
            <a:chOff x="1200" y="2208"/>
            <a:chExt cx="3072" cy="86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200" y="2208"/>
              <a:ext cx="960" cy="864"/>
              <a:chOff x="1200" y="2208"/>
              <a:chExt cx="960" cy="864"/>
            </a:xfrm>
          </p:grpSpPr>
          <p:sp>
            <p:nvSpPr>
              <p:cNvPr id="927749" name="Rectangle 5"/>
              <p:cNvSpPr>
                <a:spLocks noChangeArrowheads="1"/>
              </p:cNvSpPr>
              <p:nvPr/>
            </p:nvSpPr>
            <p:spPr bwMode="auto">
              <a:xfrm>
                <a:off x="1296" y="2304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750" name="Rectangle 6"/>
              <p:cNvSpPr>
                <a:spLocks noChangeArrowheads="1"/>
              </p:cNvSpPr>
              <p:nvPr/>
            </p:nvSpPr>
            <p:spPr bwMode="auto">
              <a:xfrm>
                <a:off x="1200" y="2208"/>
                <a:ext cx="960" cy="86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2256" y="2208"/>
              <a:ext cx="960" cy="864"/>
              <a:chOff x="1200" y="2208"/>
              <a:chExt cx="960" cy="864"/>
            </a:xfrm>
          </p:grpSpPr>
          <p:sp>
            <p:nvSpPr>
              <p:cNvPr id="927752" name="Rectangle 8"/>
              <p:cNvSpPr>
                <a:spLocks noChangeArrowheads="1"/>
              </p:cNvSpPr>
              <p:nvPr/>
            </p:nvSpPr>
            <p:spPr bwMode="auto">
              <a:xfrm>
                <a:off x="1296" y="2304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753" name="Rectangle 9"/>
              <p:cNvSpPr>
                <a:spLocks noChangeArrowheads="1"/>
              </p:cNvSpPr>
              <p:nvPr/>
            </p:nvSpPr>
            <p:spPr bwMode="auto">
              <a:xfrm>
                <a:off x="1200" y="2208"/>
                <a:ext cx="960" cy="86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3312" y="2208"/>
              <a:ext cx="960" cy="864"/>
              <a:chOff x="1200" y="2208"/>
              <a:chExt cx="960" cy="864"/>
            </a:xfrm>
          </p:grpSpPr>
          <p:sp>
            <p:nvSpPr>
              <p:cNvPr id="927755" name="Rectangle 11"/>
              <p:cNvSpPr>
                <a:spLocks noChangeArrowheads="1"/>
              </p:cNvSpPr>
              <p:nvPr/>
            </p:nvSpPr>
            <p:spPr bwMode="auto">
              <a:xfrm>
                <a:off x="1296" y="2304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756" name="Rectangle 12"/>
              <p:cNvSpPr>
                <a:spLocks noChangeArrowheads="1"/>
              </p:cNvSpPr>
              <p:nvPr/>
            </p:nvSpPr>
            <p:spPr bwMode="auto">
              <a:xfrm>
                <a:off x="1200" y="2208"/>
                <a:ext cx="960" cy="86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7757" name="Line 13"/>
            <p:cNvSpPr>
              <a:spLocks noChangeShapeType="1"/>
            </p:cNvSpPr>
            <p:nvPr/>
          </p:nvSpPr>
          <p:spPr bwMode="auto">
            <a:xfrm flipH="1">
              <a:off x="3168" y="26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7758" name="Line 14"/>
            <p:cNvSpPr>
              <a:spLocks noChangeShapeType="1"/>
            </p:cNvSpPr>
            <p:nvPr/>
          </p:nvSpPr>
          <p:spPr bwMode="auto">
            <a:xfrm flipH="1">
              <a:off x="2112" y="26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27759" name="Text Box 15"/>
          <p:cNvSpPr txBox="1">
            <a:spLocks noChangeArrowheads="1"/>
          </p:cNvSpPr>
          <p:nvPr/>
        </p:nvSpPr>
        <p:spPr bwMode="auto">
          <a:xfrm>
            <a:off x="1054761" y="1752600"/>
            <a:ext cx="14718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Concept</a:t>
            </a:r>
          </a:p>
          <a:p>
            <a:r>
              <a:rPr lang="en-US" sz="2400" dirty="0"/>
              <a:t>in practice</a:t>
            </a:r>
          </a:p>
        </p:txBody>
      </p:sp>
      <p:sp>
        <p:nvSpPr>
          <p:cNvPr id="927760" name="Rectangle 16"/>
          <p:cNvSpPr>
            <a:spLocks noChangeArrowheads="1"/>
          </p:cNvSpPr>
          <p:nvPr/>
        </p:nvSpPr>
        <p:spPr bwMode="auto">
          <a:xfrm>
            <a:off x="2590800" y="31242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761" name="Rectangle 17"/>
          <p:cNvSpPr>
            <a:spLocks noChangeArrowheads="1"/>
          </p:cNvSpPr>
          <p:nvPr/>
        </p:nvSpPr>
        <p:spPr bwMode="auto">
          <a:xfrm>
            <a:off x="2438400" y="2971800"/>
            <a:ext cx="1524000" cy="13716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4114800" y="2971800"/>
            <a:ext cx="1524000" cy="1371600"/>
            <a:chOff x="1200" y="2208"/>
            <a:chExt cx="960" cy="864"/>
          </a:xfrm>
        </p:grpSpPr>
        <p:sp>
          <p:nvSpPr>
            <p:cNvPr id="927763" name="Rectangle 19"/>
            <p:cNvSpPr>
              <a:spLocks noChangeArrowheads="1"/>
            </p:cNvSpPr>
            <p:nvPr/>
          </p:nvSpPr>
          <p:spPr bwMode="auto">
            <a:xfrm>
              <a:off x="1296" y="2304"/>
              <a:ext cx="768" cy="6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764" name="Rectangle 20"/>
            <p:cNvSpPr>
              <a:spLocks noChangeArrowheads="1"/>
            </p:cNvSpPr>
            <p:nvPr/>
          </p:nvSpPr>
          <p:spPr bwMode="auto">
            <a:xfrm>
              <a:off x="1200" y="2208"/>
              <a:ext cx="960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5791200" y="2971800"/>
            <a:ext cx="1524000" cy="1371600"/>
            <a:chOff x="1200" y="2208"/>
            <a:chExt cx="960" cy="864"/>
          </a:xfrm>
        </p:grpSpPr>
        <p:sp>
          <p:nvSpPr>
            <p:cNvPr id="927766" name="Rectangle 22"/>
            <p:cNvSpPr>
              <a:spLocks noChangeArrowheads="1"/>
            </p:cNvSpPr>
            <p:nvPr/>
          </p:nvSpPr>
          <p:spPr bwMode="auto">
            <a:xfrm>
              <a:off x="1296" y="2304"/>
              <a:ext cx="768" cy="6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767" name="Rectangle 23"/>
            <p:cNvSpPr>
              <a:spLocks noChangeArrowheads="1"/>
            </p:cNvSpPr>
            <p:nvPr/>
          </p:nvSpPr>
          <p:spPr bwMode="auto">
            <a:xfrm>
              <a:off x="1200" y="2208"/>
              <a:ext cx="960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7768" name="Rectangle 24"/>
          <p:cNvSpPr>
            <a:spLocks noChangeArrowheads="1"/>
          </p:cNvSpPr>
          <p:nvPr/>
        </p:nvSpPr>
        <p:spPr bwMode="auto">
          <a:xfrm>
            <a:off x="762000" y="5638800"/>
            <a:ext cx="2628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latin typeface="Courier New" pitchFamily="49" charset="0"/>
              </a:rPr>
              <a:t>westward_send_buffer</a:t>
            </a:r>
          </a:p>
        </p:txBody>
      </p:sp>
      <p:sp>
        <p:nvSpPr>
          <p:cNvPr id="927769" name="Rectangle 25"/>
          <p:cNvSpPr>
            <a:spLocks noChangeArrowheads="1"/>
          </p:cNvSpPr>
          <p:nvPr/>
        </p:nvSpPr>
        <p:spPr bwMode="auto">
          <a:xfrm>
            <a:off x="6324600" y="5562600"/>
            <a:ext cx="2628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 dirty="0" err="1">
                <a:latin typeface="Courier New" pitchFamily="49" charset="0"/>
              </a:rPr>
              <a:t>westward_recv_buffer</a:t>
            </a: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927770" name="Text Box 26"/>
          <p:cNvSpPr txBox="1">
            <a:spLocks noChangeArrowheads="1"/>
          </p:cNvSpPr>
          <p:nvPr/>
        </p:nvSpPr>
        <p:spPr bwMode="auto">
          <a:xfrm>
            <a:off x="437221" y="3352800"/>
            <a:ext cx="212910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Actual</a:t>
            </a:r>
          </a:p>
          <a:p>
            <a:r>
              <a:rPr lang="en-US" sz="2400" dirty="0"/>
              <a:t>Implementation</a:t>
            </a:r>
          </a:p>
        </p:txBody>
      </p:sp>
      <p:sp>
        <p:nvSpPr>
          <p:cNvPr id="927771" name="Rectangle 27"/>
          <p:cNvSpPr>
            <a:spLocks noChangeArrowheads="1"/>
          </p:cNvSpPr>
          <p:nvPr/>
        </p:nvSpPr>
        <p:spPr bwMode="auto">
          <a:xfrm>
            <a:off x="3810000" y="4495800"/>
            <a:ext cx="152400" cy="13716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772" name="Line 28"/>
          <p:cNvSpPr>
            <a:spLocks noChangeShapeType="1"/>
          </p:cNvSpPr>
          <p:nvPr/>
        </p:nvSpPr>
        <p:spPr bwMode="auto">
          <a:xfrm flipV="1">
            <a:off x="3886200" y="3581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27773" name="Line 29"/>
          <p:cNvSpPr>
            <a:spLocks noChangeShapeType="1"/>
          </p:cNvSpPr>
          <p:nvPr/>
        </p:nvSpPr>
        <p:spPr bwMode="auto">
          <a:xfrm>
            <a:off x="4343400" y="3581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27774" name="Rectangle 30"/>
          <p:cNvSpPr>
            <a:spLocks noChangeArrowheads="1"/>
          </p:cNvSpPr>
          <p:nvPr/>
        </p:nvSpPr>
        <p:spPr bwMode="auto">
          <a:xfrm>
            <a:off x="4267200" y="4495800"/>
            <a:ext cx="152400" cy="13716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775" name="Line 31"/>
          <p:cNvSpPr>
            <a:spLocks noChangeShapeType="1"/>
          </p:cNvSpPr>
          <p:nvPr/>
        </p:nvSpPr>
        <p:spPr bwMode="auto">
          <a:xfrm flipH="1" flipV="1">
            <a:off x="3886200" y="5105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27776" name="Rectangle 32"/>
          <p:cNvSpPr>
            <a:spLocks noChangeArrowheads="1"/>
          </p:cNvSpPr>
          <p:nvPr/>
        </p:nvSpPr>
        <p:spPr bwMode="auto">
          <a:xfrm>
            <a:off x="5486400" y="4572000"/>
            <a:ext cx="152400" cy="13716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777" name="Line 33"/>
          <p:cNvSpPr>
            <a:spLocks noChangeShapeType="1"/>
          </p:cNvSpPr>
          <p:nvPr/>
        </p:nvSpPr>
        <p:spPr bwMode="auto">
          <a:xfrm flipV="1">
            <a:off x="5562600" y="3657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27778" name="Line 34"/>
          <p:cNvSpPr>
            <a:spLocks noChangeShapeType="1"/>
          </p:cNvSpPr>
          <p:nvPr/>
        </p:nvSpPr>
        <p:spPr bwMode="auto">
          <a:xfrm>
            <a:off x="6019800" y="36576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27779" name="Rectangle 35"/>
          <p:cNvSpPr>
            <a:spLocks noChangeArrowheads="1"/>
          </p:cNvSpPr>
          <p:nvPr/>
        </p:nvSpPr>
        <p:spPr bwMode="auto">
          <a:xfrm>
            <a:off x="5943600" y="4572000"/>
            <a:ext cx="152400" cy="13716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780" name="Line 36"/>
          <p:cNvSpPr>
            <a:spLocks noChangeShapeType="1"/>
          </p:cNvSpPr>
          <p:nvPr/>
        </p:nvSpPr>
        <p:spPr bwMode="auto">
          <a:xfrm flipH="1" flipV="1">
            <a:off x="5562600" y="518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5562600" y="5867400"/>
            <a:ext cx="762000" cy="304800"/>
            <a:chOff x="3504" y="3696"/>
            <a:chExt cx="480" cy="192"/>
          </a:xfrm>
        </p:grpSpPr>
        <p:sp>
          <p:nvSpPr>
            <p:cNvPr id="927782" name="Line 38"/>
            <p:cNvSpPr>
              <a:spLocks noChangeShapeType="1"/>
            </p:cNvSpPr>
            <p:nvPr/>
          </p:nvSpPr>
          <p:spPr bwMode="auto">
            <a:xfrm flipH="1">
              <a:off x="3792" y="3696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7783" name="Line 39"/>
            <p:cNvSpPr>
              <a:spLocks noChangeShapeType="1"/>
            </p:cNvSpPr>
            <p:nvPr/>
          </p:nvSpPr>
          <p:spPr bwMode="auto">
            <a:xfrm>
              <a:off x="3504" y="3744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27784" name="Line 40"/>
          <p:cNvSpPr>
            <a:spLocks noChangeShapeType="1"/>
          </p:cNvSpPr>
          <p:nvPr/>
        </p:nvSpPr>
        <p:spPr bwMode="auto">
          <a:xfrm flipH="1">
            <a:off x="4038600" y="5867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27785" name="Line 41"/>
          <p:cNvSpPr>
            <a:spLocks noChangeShapeType="1"/>
          </p:cNvSpPr>
          <p:nvPr/>
        </p:nvSpPr>
        <p:spPr bwMode="auto">
          <a:xfrm>
            <a:off x="3048000" y="594360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27786" name="Line 42"/>
          <p:cNvSpPr>
            <a:spLocks noChangeShapeType="1"/>
          </p:cNvSpPr>
          <p:nvPr/>
        </p:nvSpPr>
        <p:spPr bwMode="auto">
          <a:xfrm>
            <a:off x="1676400" y="2857500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45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089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83A597-2EAC-493D-823B-D3B187244AB3}" type="slidenum">
              <a:rPr lang="en-US"/>
              <a:pPr/>
              <a:t>101</a:t>
            </a:fld>
            <a:endParaRPr lang="en-US"/>
          </a:p>
        </p:txBody>
      </p:sp>
      <p:sp>
        <p:nvSpPr>
          <p:cNvPr id="92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What About Edges and Corners?</a:t>
            </a:r>
          </a:p>
        </p:txBody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If your numerical method involves faces, edges and/or corners, don’t despair.</a:t>
            </a:r>
          </a:p>
          <a:p>
            <a:pPr>
              <a:buFont typeface="Wingdings" pitchFamily="2" charset="2"/>
              <a:buNone/>
            </a:pPr>
            <a:r>
              <a:rPr lang="en-US"/>
              <a:t>It turns out that, if you do the following, you’ll handle those correctly:</a:t>
            </a:r>
          </a:p>
          <a:p>
            <a:r>
              <a:rPr lang="en-US"/>
              <a:t>When you send, send the entire ghost boundary’s worth, including the ghost boundary of the part you’re sending.</a:t>
            </a:r>
          </a:p>
          <a:p>
            <a:r>
              <a:rPr lang="en-US"/>
              <a:t>Do in this order:</a:t>
            </a:r>
          </a:p>
          <a:p>
            <a:pPr lvl="1"/>
            <a:r>
              <a:rPr lang="en-US"/>
              <a:t>all east-west;</a:t>
            </a:r>
          </a:p>
          <a:p>
            <a:pPr lvl="1"/>
            <a:r>
              <a:rPr lang="en-US"/>
              <a:t>all north-south;</a:t>
            </a:r>
          </a:p>
          <a:p>
            <a:pPr lvl="1"/>
            <a:r>
              <a:rPr lang="en-US"/>
              <a:t>all up-down.</a:t>
            </a:r>
          </a:p>
          <a:p>
            <a:r>
              <a:rPr lang="en-US"/>
              <a:t>At the end, everything will be in the correct place.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7311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TENTATIVE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4648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Jan 23: Storage: </a:t>
            </a:r>
            <a:r>
              <a:rPr lang="en-US" sz="2000" dirty="0"/>
              <a:t>What the Heck is Supercomputing?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Jan </a:t>
            </a:r>
            <a:r>
              <a:rPr lang="en-US" sz="2000" dirty="0" smtClean="0"/>
              <a:t>30: </a:t>
            </a:r>
            <a:r>
              <a:rPr lang="en-US" sz="2000" dirty="0"/>
              <a:t>The Tyranny of the Storage </a:t>
            </a:r>
            <a:r>
              <a:rPr lang="en-US" sz="2000" dirty="0" smtClean="0"/>
              <a:t>Hierarchy Part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Feb  </a:t>
            </a:r>
            <a:r>
              <a:rPr lang="en-US" sz="1000" dirty="0" smtClean="0"/>
              <a:t> </a:t>
            </a:r>
            <a:r>
              <a:rPr lang="en-US" sz="2000" dirty="0" smtClean="0"/>
              <a:t>6: </a:t>
            </a:r>
            <a:r>
              <a:rPr lang="en-US" sz="2000" dirty="0"/>
              <a:t>The Tyranny of the Storage Hierarchy Part </a:t>
            </a:r>
            <a:r>
              <a:rPr lang="en-US" sz="2000" dirty="0" smtClean="0"/>
              <a:t>II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Feb </a:t>
            </a:r>
            <a:r>
              <a:rPr lang="en-US" sz="2000" dirty="0" smtClean="0"/>
              <a:t>13: </a:t>
            </a:r>
            <a:r>
              <a:rPr lang="en-US" sz="2000" dirty="0"/>
              <a:t>Instruction Level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20: </a:t>
            </a:r>
            <a:r>
              <a:rPr lang="en-US" sz="2000" dirty="0"/>
              <a:t>Stupid Compiler Tricks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27: Apps &amp; Par Types </a:t>
            </a:r>
            <a:r>
              <a:rPr lang="en-US" sz="2000" dirty="0"/>
              <a:t>Multithreading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  6: </a:t>
            </a:r>
            <a:r>
              <a:rPr lang="en-US" sz="2000" dirty="0"/>
              <a:t>Distributed </a:t>
            </a:r>
            <a:r>
              <a:rPr lang="en-US" sz="2000" dirty="0" smtClean="0"/>
              <a:t>Multiprocessing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</a:t>
            </a:r>
            <a:r>
              <a:rPr lang="en-US" sz="2000" dirty="0" smtClean="0"/>
              <a:t>13: </a:t>
            </a:r>
            <a:r>
              <a:rPr lang="en-US" sz="2000" b="1" dirty="0"/>
              <a:t>NO SESSION </a:t>
            </a:r>
            <a:r>
              <a:rPr lang="en-US" sz="2000" dirty="0" smtClean="0"/>
              <a:t>(Henry business travel)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20: </a:t>
            </a:r>
            <a:r>
              <a:rPr lang="en-US" sz="2000" b="1" dirty="0"/>
              <a:t>NO SESSION </a:t>
            </a:r>
            <a:r>
              <a:rPr lang="en-US" sz="2000" dirty="0"/>
              <a:t>(OU's Spring Break)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March 27: </a:t>
            </a:r>
            <a:r>
              <a:rPr lang="en-US" sz="2000" dirty="0"/>
              <a:t>Applications and Types of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  3: </a:t>
            </a:r>
            <a:r>
              <a:rPr lang="en-US" sz="2000" dirty="0"/>
              <a:t>Multicore Madness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10: </a:t>
            </a:r>
            <a:r>
              <a:rPr lang="en-US" sz="2000" dirty="0"/>
              <a:t>High Throughput </a:t>
            </a:r>
            <a:r>
              <a:rPr lang="en-US" sz="2000" dirty="0" smtClean="0"/>
              <a:t>Computing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17: </a:t>
            </a:r>
            <a:r>
              <a:rPr lang="en-US" sz="2000" b="1" dirty="0" smtClean="0"/>
              <a:t>NO SESSION </a:t>
            </a:r>
            <a:r>
              <a:rPr lang="en-US" sz="2000" dirty="0" smtClean="0"/>
              <a:t>(Henry business travel)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Apr </a:t>
            </a:r>
            <a:r>
              <a:rPr lang="en-US" sz="2000" dirty="0" smtClean="0"/>
              <a:t>24: </a:t>
            </a:r>
            <a:r>
              <a:rPr lang="en-US" sz="2000" dirty="0"/>
              <a:t>GPGPU: Number Crunching in Your Graphics Card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May  1: </a:t>
            </a:r>
            <a:r>
              <a:rPr lang="en-US" sz="2000" dirty="0"/>
              <a:t>Grab Bag: Scientific Libraries, I/O Libraries, </a:t>
            </a:r>
            <a:r>
              <a:rPr lang="en-US" sz="2000" dirty="0" smtClean="0"/>
              <a:t>Visualization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625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E677A-EF37-4970-9B49-8180FA10AF29}" type="slidenum">
              <a:rPr lang="en-US"/>
              <a:pPr/>
              <a:t>103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Thanks for helping!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 IT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</a:t>
            </a:r>
            <a:r>
              <a:rPr lang="en-US" dirty="0"/>
              <a:t>operations staff </a:t>
            </a:r>
            <a:r>
              <a:rPr lang="en-US" dirty="0" smtClean="0"/>
              <a:t>(Dave </a:t>
            </a:r>
            <a:r>
              <a:rPr lang="en-US" dirty="0"/>
              <a:t>Akin, Patrick </a:t>
            </a:r>
            <a:r>
              <a:rPr lang="en-US" dirty="0" smtClean="0"/>
              <a:t>Calhoun, Kali McLennan, Jason </a:t>
            </a:r>
            <a:r>
              <a:rPr lang="en-US" dirty="0" err="1" smtClean="0"/>
              <a:t>Speckman</a:t>
            </a:r>
            <a:r>
              <a:rPr lang="en-US" dirty="0" smtClean="0"/>
              <a:t>, Brett Zimmerman)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Research Computing Facilitators (Jim Ferguson, Horst Severini)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Debi </a:t>
            </a:r>
            <a:r>
              <a:rPr lang="en-US" dirty="0" err="1" smtClean="0"/>
              <a:t>Gentis</a:t>
            </a:r>
            <a:r>
              <a:rPr lang="en-US" dirty="0" smtClean="0"/>
              <a:t>, OSCER Coordinator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Kyle Dudgeon, OSCER Manager of Operations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Ashish </a:t>
            </a:r>
            <a:r>
              <a:rPr lang="en-US" dirty="0" err="1" smtClean="0"/>
              <a:t>Pai</a:t>
            </a:r>
            <a:r>
              <a:rPr lang="en-US" dirty="0" smtClean="0"/>
              <a:t>, </a:t>
            </a:r>
            <a:r>
              <a:rPr lang="en-US" dirty="0"/>
              <a:t>Managing Director for Research IT </a:t>
            </a:r>
            <a:r>
              <a:rPr lang="en-US" dirty="0" smtClean="0"/>
              <a:t>Services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The OU IT network team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OneNet: Skyler Donahue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Oklahoma State U: Dana Brunson</a:t>
            </a:r>
          </a:p>
        </p:txBody>
      </p:sp>
    </p:spTree>
    <p:extLst>
      <p:ext uri="{BB962C8B-B14F-4D97-AF65-F5344CB8AC3E}">
        <p14:creationId xmlns:p14="http://schemas.microsoft.com/office/powerpoint/2010/main" val="2092352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104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8347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in 2018!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2" y="1339056"/>
            <a:ext cx="8478838" cy="4648200"/>
          </a:xfrm>
        </p:spPr>
        <p:txBody>
          <a:bodyPr/>
          <a:lstStyle/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Coalition for Advancing Digital Research &amp; Education (CADRE) Conference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 17-18 2018 @ Oklahoma State U, Stillwater OK USA</a:t>
            </a:r>
          </a:p>
          <a:p>
            <a:pPr marL="0" indent="0" algn="ctr">
              <a:spcBef>
                <a:spcPts val="0"/>
              </a:spcBef>
              <a:buClrTx/>
              <a:buSzPct val="100000"/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https://hpcc.okstate.edu/cadre-conference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Linux Clusters Institute workshops</a:t>
            </a: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http://www.linuxclustersinstitute.org/workshops/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 smtClean="0"/>
              <a:t>Introductory HPC Cluster System Administration: May 14-18 2018 </a:t>
            </a:r>
            <a:r>
              <a:rPr lang="en-US" sz="1400" dirty="0"/>
              <a:t>@ </a:t>
            </a:r>
            <a:r>
              <a:rPr lang="en-US" sz="1400" dirty="0" smtClean="0"/>
              <a:t>U Nebraska, Lincoln NE USA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HPC Cluster System Administration: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 13-17 2018 @ Yale U, New Haven CT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Great Plains Network Annual Meeting: details coming soon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Advanced </a:t>
            </a:r>
            <a:r>
              <a:rPr lang="en-US" sz="1800" dirty="0"/>
              <a:t>Cyberinfrastructure Research &amp; Education Facilitators (ACI-REF) Virtual </a:t>
            </a:r>
            <a:r>
              <a:rPr lang="en-US" sz="1800" dirty="0" smtClean="0"/>
              <a:t>Residency Aug 5-10 2018, U Oklahoma, Norman OK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PEARC 2018, July 22-27, Pittsburgh PA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https://www.pearc18.pearc.org/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IEEE Cluster 2018, Sep 10-13, Belfast UK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6"/>
              </a:rPr>
              <a:t>https://cluster2018.github.io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b="1" dirty="0" smtClean="0"/>
              <a:t>OKLAHOMA SUPERCOMPUTING SYMPOSIUM 2018, Sep 25-26 2018 @ OU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SC18 supercomputing conference, Nov 11-16 2018, Dallas TX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7"/>
              </a:rPr>
              <a:t>http://sc18.supercomputing.org/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361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733800"/>
            <a:ext cx="80010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6000" dirty="0" smtClean="0"/>
              <a:t>Thanks for your attention!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smtClean="0"/>
              <a:t/>
            </a:r>
            <a:br>
              <a:rPr lang="en-US" sz="6000" smtClean="0"/>
            </a:br>
            <a:r>
              <a:rPr lang="en-US" sz="6000" smtClean="0"/>
              <a:t>Questions</a:t>
            </a:r>
            <a:r>
              <a:rPr lang="en-US" sz="6000" dirty="0" smtClean="0"/>
              <a:t>?</a:t>
            </a:r>
            <a:br>
              <a:rPr lang="en-US" sz="6000" dirty="0" smtClean="0"/>
            </a:br>
            <a:r>
              <a:rPr lang="en-US" sz="3200" dirty="0" smtClean="0">
                <a:hlinkClick r:id="rId5"/>
              </a:rPr>
              <a:t>www.oscer.ou.edu</a:t>
            </a:r>
            <a:endParaRPr lang="en-US" sz="3200" dirty="0" smtClean="0"/>
          </a:p>
        </p:txBody>
      </p:sp>
      <p:sp>
        <p:nvSpPr>
          <p:cNvPr id="80899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09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B5546DF1-FEFF-4E54-B7BB-035C01F9F17E}" type="slidenum">
              <a:rPr lang="en-US"/>
              <a:pPr/>
              <a:t>107</a:t>
            </a:fld>
            <a:endParaRPr lang="en-US"/>
          </a:p>
        </p:txBody>
      </p:sp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933891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8534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500" dirty="0">
                <a:solidFill>
                  <a:srgbClr val="003366"/>
                </a:solidFill>
              </a:rPr>
              <a:t>[1] </a:t>
            </a:r>
            <a:r>
              <a:rPr lang="en-US" sz="1500" dirty="0">
                <a:solidFill>
                  <a:srgbClr val="003366"/>
                </a:solidFill>
                <a:latin typeface="Courier New" pitchFamily="49" charset="0"/>
                <a:hlinkClick r:id="rId3"/>
              </a:rPr>
              <a:t>http://en.wikipedia.org/wiki/Monte_carlo_simulation</a:t>
            </a:r>
            <a:endParaRPr lang="en-US" sz="1500" dirty="0">
              <a:solidFill>
                <a:srgbClr val="003366"/>
              </a:solidFill>
              <a:latin typeface="Courier New" pitchFamily="49" charset="0"/>
            </a:endParaRPr>
          </a:p>
          <a:p>
            <a:pPr algn="l"/>
            <a:r>
              <a:rPr lang="en-US" sz="1500" dirty="0">
                <a:solidFill>
                  <a:srgbClr val="003366"/>
                </a:solidFill>
              </a:rPr>
              <a:t>[2] </a:t>
            </a:r>
            <a:r>
              <a:rPr lang="en-US" sz="1500" dirty="0">
                <a:solidFill>
                  <a:srgbClr val="003366"/>
                </a:solidFill>
                <a:latin typeface="Courier New" pitchFamily="49" charset="0"/>
                <a:hlinkClick r:id="rId4"/>
              </a:rPr>
              <a:t>http://en.wikipedia.org/wiki/N-body_problem</a:t>
            </a:r>
            <a:endParaRPr lang="en-US" sz="1500" dirty="0">
              <a:solidFill>
                <a:srgbClr val="003366"/>
              </a:solidFill>
              <a:latin typeface="Courier New" pitchFamily="49" charset="0"/>
            </a:endParaRPr>
          </a:p>
          <a:p>
            <a:pPr algn="l"/>
            <a:r>
              <a:rPr lang="en-US" sz="1500" dirty="0" smtClean="0">
                <a:solidFill>
                  <a:srgbClr val="003366"/>
                </a:solidFill>
              </a:rPr>
              <a:t>[3] </a:t>
            </a:r>
            <a:r>
              <a:rPr lang="en-US" sz="1500" dirty="0" smtClean="0">
                <a:solidFill>
                  <a:srgbClr val="003366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http://adsbit.harvard.edu//full/1991CeMDA..50...73W/0000087.000.html</a:t>
            </a:r>
            <a:endParaRPr lang="en-US" sz="1500" dirty="0" smtClean="0">
              <a:solidFill>
                <a:srgbClr val="00336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500" dirty="0" smtClean="0">
                <a:solidFill>
                  <a:srgbClr val="003366"/>
                </a:solidFill>
              </a:rPr>
              <a:t>[</a:t>
            </a:r>
            <a:r>
              <a:rPr lang="en-US" sz="1500" dirty="0" smtClean="0">
                <a:solidFill>
                  <a:srgbClr val="003366"/>
                </a:solidFill>
              </a:rPr>
              <a:t>4</a:t>
            </a:r>
            <a:r>
              <a:rPr lang="en-US" sz="1500" dirty="0" smtClean="0">
                <a:solidFill>
                  <a:srgbClr val="003366"/>
                </a:solidFill>
              </a:rPr>
              <a:t>]</a:t>
            </a:r>
            <a:r>
              <a:rPr lang="en-US" sz="1500" dirty="0" smtClean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en-US" sz="1500" dirty="0" smtClean="0">
                <a:solidFill>
                  <a:srgbClr val="003366"/>
                </a:solidFill>
                <a:latin typeface="Courier New" pitchFamily="49" charset="0"/>
                <a:hlinkClick r:id="rId6"/>
              </a:rPr>
              <a:t>http</a:t>
            </a:r>
            <a:r>
              <a:rPr lang="en-US" sz="1500" dirty="0">
                <a:solidFill>
                  <a:srgbClr val="003366"/>
                </a:solidFill>
                <a:latin typeface="Courier New" pitchFamily="49" charset="0"/>
                <a:hlinkClick r:id="rId6"/>
              </a:rPr>
              <a:t>://lostbiro.com/blog/wp-content/uploads/2007/10/Magritte-Pipe.jpg</a:t>
            </a:r>
            <a:endParaRPr lang="en-US" sz="1500" dirty="0">
              <a:solidFill>
                <a:srgbClr val="003366"/>
              </a:solidFill>
              <a:latin typeface="Courier New" pitchFamily="49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712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F37389-4EFB-484B-AB5A-BD4F84D9F3C6}" type="slidenum">
              <a:rPr lang="en-US"/>
              <a:pPr/>
              <a:t>11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Please Mute Yourself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No matter how you connect, </a:t>
            </a:r>
            <a:r>
              <a:rPr lang="en-US" b="1" u="sng" dirty="0" smtClean="0"/>
              <a:t>PLEASE MUTE YOURSELF</a:t>
            </a:r>
            <a:r>
              <a:rPr lang="en-US" dirty="0" smtClean="0"/>
              <a:t>,  so </a:t>
            </a:r>
            <a:r>
              <a:rPr lang="en-US" dirty="0"/>
              <a:t>that we cannot hear you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(For YouTube, Twitch and </a:t>
            </a:r>
            <a:r>
              <a:rPr lang="en-US" dirty="0" err="1" smtClean="0"/>
              <a:t>Wowza</a:t>
            </a:r>
            <a:r>
              <a:rPr lang="en-US" dirty="0" smtClean="0"/>
              <a:t>, you don’t need to do that, because the information only goes from us to you, not from you to us.)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At OU, we will turn off the sound on all conferencing technologies.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That way, we won’t have problems with </a:t>
            </a:r>
            <a:r>
              <a:rPr lang="en-US" b="1" dirty="0"/>
              <a:t>echo cancellation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Of course, that means we cannot hear questions.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 for questions, you’ll need to send </a:t>
            </a:r>
            <a:r>
              <a:rPr lang="en-US" dirty="0" smtClean="0"/>
              <a:t>e-mail.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8079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4F5EC7-229E-472C-A577-0EE5257C4F8A}" type="slidenum">
              <a:rPr lang="en-US"/>
              <a:pPr/>
              <a:t>12</a:t>
            </a:fld>
            <a:endParaRPr lang="en-US"/>
          </a:p>
        </p:txBody>
      </p:sp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Questions </a:t>
            </a:r>
            <a:r>
              <a:rPr lang="en-US" sz="3600" dirty="0" smtClean="0"/>
              <a:t>via E-mail Only</a:t>
            </a:r>
            <a:endParaRPr lang="en-US" sz="3600" dirty="0"/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74038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Ask questions </a:t>
            </a:r>
            <a:r>
              <a:rPr lang="en-US" dirty="0" smtClean="0"/>
              <a:t>by sending e-mail to: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  <a:hlinkClick r:id="rId3"/>
              </a:rPr>
              <a:t>supercomputinginplainenglish@gmail.com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All questions will be read out loud and then answered out loud</a:t>
            </a:r>
            <a:r>
              <a:rPr lang="en-US" dirty="0" smtClean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DON’T USE CHAT OR VOICE FOR QUESTIONS!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No one will be monitoring any of the chats, and if we can hear your question, you’re creating an </a:t>
            </a:r>
            <a:r>
              <a:rPr lang="en-US" b="1" dirty="0" smtClean="0"/>
              <a:t>echo cancellation </a:t>
            </a:r>
            <a:r>
              <a:rPr lang="en-US" dirty="0" smtClean="0"/>
              <a:t>problem.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6329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Onsite: Talent Release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you’re attending onsite, you </a:t>
            </a:r>
            <a:r>
              <a:rPr lang="en-US" b="1" u="sng" dirty="0" smtClean="0"/>
              <a:t>MUST</a:t>
            </a:r>
            <a:r>
              <a:rPr lang="en-US" dirty="0" smtClean="0"/>
              <a:t> do one of the following:</a:t>
            </a:r>
          </a:p>
          <a:p>
            <a:r>
              <a:rPr lang="en-US" dirty="0" smtClean="0"/>
              <a:t>complete and sign the Talent Release Form,</a:t>
            </a:r>
          </a:p>
          <a:p>
            <a:pPr marL="0" indent="0">
              <a:buNone/>
            </a:pPr>
            <a:r>
              <a:rPr lang="en-US" b="1" dirty="0" smtClean="0"/>
              <a:t>OR</a:t>
            </a:r>
          </a:p>
          <a:p>
            <a:r>
              <a:rPr lang="en-US" dirty="0" smtClean="0"/>
              <a:t>sit behind the cameras (where you can’t be seen) and don’t talk at all.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you aren’t onsite, then </a:t>
            </a: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380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TENTATIVE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4648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Jan 23: Storage: </a:t>
            </a:r>
            <a:r>
              <a:rPr lang="en-US" sz="2000" dirty="0"/>
              <a:t>What the Heck is Supercomputing?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Jan </a:t>
            </a:r>
            <a:r>
              <a:rPr lang="en-US" sz="2000" dirty="0" smtClean="0"/>
              <a:t>30: </a:t>
            </a:r>
            <a:r>
              <a:rPr lang="en-US" sz="2000" dirty="0"/>
              <a:t>The Tyranny of the Storage </a:t>
            </a:r>
            <a:r>
              <a:rPr lang="en-US" sz="2000" dirty="0" smtClean="0"/>
              <a:t>Hierarchy Part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Feb  </a:t>
            </a:r>
            <a:r>
              <a:rPr lang="en-US" sz="1000" dirty="0" smtClean="0"/>
              <a:t> </a:t>
            </a:r>
            <a:r>
              <a:rPr lang="en-US" sz="2000" dirty="0" smtClean="0"/>
              <a:t>6: </a:t>
            </a:r>
            <a:r>
              <a:rPr lang="en-US" sz="2000" dirty="0"/>
              <a:t>The Tyranny of the Storage Hierarchy Part </a:t>
            </a:r>
            <a:r>
              <a:rPr lang="en-US" sz="2000" dirty="0" smtClean="0"/>
              <a:t>II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Feb </a:t>
            </a:r>
            <a:r>
              <a:rPr lang="en-US" sz="2000" dirty="0" smtClean="0"/>
              <a:t>13: </a:t>
            </a:r>
            <a:r>
              <a:rPr lang="en-US" sz="2000" dirty="0"/>
              <a:t>Instruction Level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20: </a:t>
            </a:r>
            <a:r>
              <a:rPr lang="en-US" sz="2000" dirty="0"/>
              <a:t>Stupid Compiler Tricks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27: Apps &amp; Par Types </a:t>
            </a:r>
            <a:r>
              <a:rPr lang="en-US" sz="2000" dirty="0"/>
              <a:t>Multithreading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  6: </a:t>
            </a:r>
            <a:r>
              <a:rPr lang="en-US" sz="2000" dirty="0"/>
              <a:t>Distributed </a:t>
            </a:r>
            <a:r>
              <a:rPr lang="en-US" sz="2000" dirty="0" smtClean="0"/>
              <a:t>Multiprocessing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</a:t>
            </a:r>
            <a:r>
              <a:rPr lang="en-US" sz="2000" dirty="0" smtClean="0"/>
              <a:t>13: </a:t>
            </a:r>
            <a:r>
              <a:rPr lang="en-US" sz="2000" b="1" dirty="0"/>
              <a:t>NO SESSION </a:t>
            </a:r>
            <a:r>
              <a:rPr lang="en-US" sz="2000" dirty="0" smtClean="0"/>
              <a:t>(Henry business travel)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20: </a:t>
            </a:r>
            <a:r>
              <a:rPr lang="en-US" sz="2000" b="1" dirty="0"/>
              <a:t>NO SESSION </a:t>
            </a:r>
            <a:r>
              <a:rPr lang="en-US" sz="2000" dirty="0"/>
              <a:t>(OU's Spring Break)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March 27: </a:t>
            </a:r>
            <a:r>
              <a:rPr lang="en-US" sz="2000" dirty="0"/>
              <a:t>Applications and Types of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  3: </a:t>
            </a:r>
            <a:r>
              <a:rPr lang="en-US" sz="2000" dirty="0"/>
              <a:t>Multicore Madness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10: </a:t>
            </a:r>
            <a:r>
              <a:rPr lang="en-US" sz="2000" dirty="0"/>
              <a:t>High Throughput </a:t>
            </a:r>
            <a:r>
              <a:rPr lang="en-US" sz="2000" dirty="0" smtClean="0"/>
              <a:t>Computing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17: </a:t>
            </a:r>
            <a:r>
              <a:rPr lang="en-US" sz="2000" b="1" dirty="0" smtClean="0"/>
              <a:t>NO SESSION </a:t>
            </a:r>
            <a:r>
              <a:rPr lang="en-US" sz="2000" dirty="0" smtClean="0"/>
              <a:t>(Henry business travel)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Apr </a:t>
            </a:r>
            <a:r>
              <a:rPr lang="en-US" sz="2000" dirty="0" smtClean="0"/>
              <a:t>24: </a:t>
            </a:r>
            <a:r>
              <a:rPr lang="en-US" sz="2000" dirty="0"/>
              <a:t>GPGPU: Number Crunching in Your Graphics Card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May  1: </a:t>
            </a:r>
            <a:r>
              <a:rPr lang="en-US" sz="2000" dirty="0"/>
              <a:t>Grab Bag: Scientific Libraries, I/O Libraries, </a:t>
            </a:r>
            <a:r>
              <a:rPr lang="en-US" sz="2000" dirty="0" smtClean="0"/>
              <a:t>Visualization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85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E677A-EF37-4970-9B49-8180FA10AF29}" type="slidenum">
              <a:rPr lang="en-US"/>
              <a:pPr/>
              <a:t>15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Thanks for helping!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 IT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</a:t>
            </a:r>
            <a:r>
              <a:rPr lang="en-US" dirty="0"/>
              <a:t>operations staff </a:t>
            </a:r>
            <a:r>
              <a:rPr lang="en-US" dirty="0" smtClean="0"/>
              <a:t>(Dave </a:t>
            </a:r>
            <a:r>
              <a:rPr lang="en-US" dirty="0"/>
              <a:t>Akin, Patrick </a:t>
            </a:r>
            <a:r>
              <a:rPr lang="en-US" dirty="0" smtClean="0"/>
              <a:t>Calhoun, Kali McLennan, Jason </a:t>
            </a:r>
            <a:r>
              <a:rPr lang="en-US" dirty="0" err="1" smtClean="0"/>
              <a:t>Speckman</a:t>
            </a:r>
            <a:r>
              <a:rPr lang="en-US" dirty="0" smtClean="0"/>
              <a:t>, Brett Zimmerman)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Research Computing Facilitators (Jim Ferguson, Horst Severini)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Debi </a:t>
            </a:r>
            <a:r>
              <a:rPr lang="en-US" dirty="0" err="1" smtClean="0"/>
              <a:t>Gentis</a:t>
            </a:r>
            <a:r>
              <a:rPr lang="en-US" dirty="0" smtClean="0"/>
              <a:t>, OSCER Coordinator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Kyle Dudgeon, OSCER Manager of Operations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Ashish </a:t>
            </a:r>
            <a:r>
              <a:rPr lang="en-US" dirty="0" err="1" smtClean="0"/>
              <a:t>Pai</a:t>
            </a:r>
            <a:r>
              <a:rPr lang="en-US" dirty="0" smtClean="0"/>
              <a:t>, </a:t>
            </a:r>
            <a:r>
              <a:rPr lang="en-US" dirty="0"/>
              <a:t>Managing Director for Research IT </a:t>
            </a:r>
            <a:r>
              <a:rPr lang="en-US" dirty="0" smtClean="0"/>
              <a:t>Services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The OU IT network team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OneNet: Skyler Donahue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Oklahoma State U: Dana Brunson</a:t>
            </a:r>
          </a:p>
        </p:txBody>
      </p:sp>
    </p:spTree>
    <p:extLst>
      <p:ext uri="{BB962C8B-B14F-4D97-AF65-F5344CB8AC3E}">
        <p14:creationId xmlns:p14="http://schemas.microsoft.com/office/powerpoint/2010/main" val="31181316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16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2539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in 2018!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2" y="1339056"/>
            <a:ext cx="8478838" cy="4648200"/>
          </a:xfrm>
        </p:spPr>
        <p:txBody>
          <a:bodyPr/>
          <a:lstStyle/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Coalition for Advancing Digital Research &amp; Education (CADRE) Conference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 17-18 2018 @ Oklahoma State U, Stillwater OK USA</a:t>
            </a:r>
          </a:p>
          <a:p>
            <a:pPr marL="0" indent="0" algn="ctr">
              <a:spcBef>
                <a:spcPts val="0"/>
              </a:spcBef>
              <a:buClrTx/>
              <a:buSzPct val="100000"/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https://hpcc.okstate.edu/cadre-conference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Linux Clusters Institute workshops</a:t>
            </a: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http://www.linuxclustersinstitute.org/workshops/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 smtClean="0"/>
              <a:t>Introductory HPC Cluster System Administration: May 14-18 2018 </a:t>
            </a:r>
            <a:r>
              <a:rPr lang="en-US" sz="1400" dirty="0"/>
              <a:t>@ </a:t>
            </a:r>
            <a:r>
              <a:rPr lang="en-US" sz="1400" dirty="0" smtClean="0"/>
              <a:t>U Nebraska, Lincoln NE USA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HPC Cluster System Administration: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 13-17 2018 @ Yale U, New Haven CT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Great Plains Network Annual Meeting: details coming soon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Advanced </a:t>
            </a:r>
            <a:r>
              <a:rPr lang="en-US" sz="1800" dirty="0"/>
              <a:t>Cyberinfrastructure Research &amp; Education Facilitators (ACI-REF) Virtual </a:t>
            </a:r>
            <a:r>
              <a:rPr lang="en-US" sz="1800" dirty="0" smtClean="0"/>
              <a:t>Residency Aug 5-10 2018, U Oklahoma, Norman OK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PEARC 2018, July 22-27, Pittsburgh PA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https://www.pearc18.pearc.org/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IEEE Cluster 2018, Sep 10-13, Belfast UK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6"/>
              </a:rPr>
              <a:t>https://cluster2018.github.io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b="1" dirty="0" smtClean="0"/>
              <a:t>OKLAHOMA SUPERCOMPUTING SYMPOSIUM 2018, Sep 25-26 2018 @ OU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SC18 supercomputing conference, Nov 11-16 2018, Dallas TX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7"/>
              </a:rPr>
              <a:t>http://sc18.supercomputing.org/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6EB1C-FFB7-4B16-8C81-B7B65286BA0E}" type="slidenum">
              <a:rPr lang="en-US"/>
              <a:pPr/>
              <a:t>18</a:t>
            </a:fld>
            <a:endParaRPr lang="en-US"/>
          </a:p>
        </p:txBody>
      </p:sp>
      <p:sp>
        <p:nvSpPr>
          <p:cNvPr id="85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85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r>
              <a:rPr lang="en-US" dirty="0"/>
              <a:t>Monte Carlo: Client-Server</a:t>
            </a:r>
          </a:p>
          <a:p>
            <a:r>
              <a:rPr lang="en-US" dirty="0"/>
              <a:t>N-Body: Task Parallelism</a:t>
            </a:r>
          </a:p>
          <a:p>
            <a:r>
              <a:rPr lang="en-US" dirty="0"/>
              <a:t>Transport: Data Parallelism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983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295400"/>
            <a:ext cx="7772400" cy="1866900"/>
          </a:xfrm>
        </p:spPr>
        <p:txBody>
          <a:bodyPr/>
          <a:lstStyle/>
          <a:p>
            <a:r>
              <a:rPr lang="en-US" sz="6000"/>
              <a:t>Monte Carlo:</a:t>
            </a:r>
            <a:br>
              <a:rPr lang="en-US" sz="6000"/>
            </a:br>
            <a:r>
              <a:rPr lang="en-US" sz="6000"/>
              <a:t>Client-Server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4114800" y="36576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[1]</a:t>
            </a:r>
          </a:p>
        </p:txBody>
      </p:sp>
    </p:spTree>
    <p:extLst>
      <p:ext uri="{BB962C8B-B14F-4D97-AF65-F5344CB8AC3E}">
        <p14:creationId xmlns:p14="http://schemas.microsoft.com/office/powerpoint/2010/main" val="8291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2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1980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678DA9-5823-46D6-B1D2-9E7E66AA48E7}" type="slidenum">
              <a:rPr lang="en-US"/>
              <a:pPr/>
              <a:t>20</a:t>
            </a:fld>
            <a:endParaRPr lang="en-US"/>
          </a:p>
        </p:txBody>
      </p:sp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Embarrassingly Parallel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77200" cy="45720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An application is known as </a:t>
            </a:r>
            <a:r>
              <a:rPr lang="en-US" b="1" i="1" u="sng" dirty="0"/>
              <a:t>embarrassingly parallel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                if </a:t>
            </a:r>
            <a:r>
              <a:rPr lang="en-US" dirty="0"/>
              <a:t>its parallel implementation: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SzTx/>
              <a:buFontTx/>
              <a:buAutoNum type="arabicPeriod"/>
            </a:pPr>
            <a:r>
              <a:rPr lang="en-US" dirty="0"/>
              <a:t>can straightforwardly be broken up into </a:t>
            </a:r>
            <a:r>
              <a:rPr lang="en-US" dirty="0" smtClean="0"/>
              <a:t>                     roughly </a:t>
            </a:r>
            <a:r>
              <a:rPr lang="en-US" dirty="0"/>
              <a:t>equal amounts of work per processor, </a:t>
            </a:r>
            <a:r>
              <a:rPr lang="en-US" b="1" dirty="0"/>
              <a:t>AND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SzTx/>
              <a:buFontTx/>
              <a:buAutoNum type="arabicPeriod"/>
            </a:pPr>
            <a:r>
              <a:rPr lang="en-US" dirty="0"/>
              <a:t>has minimal parallel overhead (for example, </a:t>
            </a:r>
            <a:r>
              <a:rPr lang="en-US" dirty="0" smtClean="0"/>
              <a:t> communication </a:t>
            </a:r>
            <a:r>
              <a:rPr lang="en-US" dirty="0"/>
              <a:t>among processors).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We </a:t>
            </a:r>
            <a:r>
              <a:rPr lang="en-US" b="1" u="sng" dirty="0"/>
              <a:t>love</a:t>
            </a:r>
            <a:r>
              <a:rPr lang="en-US" dirty="0"/>
              <a:t> embarrassingly parallel applications</a:t>
            </a:r>
            <a:r>
              <a:rPr lang="en-US" dirty="0" smtClean="0"/>
              <a:t>,                  because they </a:t>
            </a:r>
            <a:r>
              <a:rPr lang="en-US" dirty="0"/>
              <a:t>get </a:t>
            </a:r>
            <a:r>
              <a:rPr lang="en-US" b="1" u="sng" dirty="0"/>
              <a:t>near-perfect parallel speedup</a:t>
            </a:r>
            <a:r>
              <a:rPr lang="en-US" dirty="0"/>
              <a:t>, </a:t>
            </a:r>
            <a:r>
              <a:rPr lang="en-US" dirty="0" smtClean="0"/>
              <a:t>              sometimes </a:t>
            </a:r>
            <a:r>
              <a:rPr lang="en-US" dirty="0"/>
              <a:t>with modest programming effort.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Embarrassingly parallel applications are also known </a:t>
            </a:r>
            <a:r>
              <a:rPr lang="en-US" dirty="0" smtClean="0"/>
              <a:t>as     </a:t>
            </a:r>
            <a:r>
              <a:rPr lang="en-US" b="1" i="1" u="sng" dirty="0"/>
              <a:t>loosely coupled</a:t>
            </a:r>
            <a:r>
              <a:rPr lang="en-US" dirty="0" smtClean="0"/>
              <a:t>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(“Embarrassingly” as in “an embarrassment of riches.”)</a:t>
            </a: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718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E6B54E-8D6A-4B2A-BBE5-52FDF9C99EE2}" type="slidenum">
              <a:rPr lang="en-US"/>
              <a:pPr/>
              <a:t>21</a:t>
            </a:fld>
            <a:endParaRPr lang="en-US"/>
          </a:p>
        </p:txBody>
      </p:sp>
      <p:sp>
        <p:nvSpPr>
          <p:cNvPr id="85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Methods</a:t>
            </a:r>
          </a:p>
        </p:txBody>
      </p:sp>
      <p:sp>
        <p:nvSpPr>
          <p:cNvPr id="85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1534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Monte Carlo is a European city where people gamble; that is, they play games of chance, which involve </a:t>
            </a:r>
            <a:r>
              <a:rPr lang="en-US" b="1" u="sng" dirty="0"/>
              <a:t>randomness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b="1" i="1" u="sng" dirty="0"/>
              <a:t>Monte Carlo methods</a:t>
            </a:r>
            <a:r>
              <a:rPr lang="en-US" dirty="0"/>
              <a:t> are ways of simulating (or otherwise calculating) physical phenomena based on randomness.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Monte Carlo simulations typically are embarrassingly parallel.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pic>
        <p:nvPicPr>
          <p:cNvPr id="8194" name="Picture 2" descr="casino-royale.jpg (1068×444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515242"/>
            <a:ext cx="5791200" cy="24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05719" y="5928181"/>
            <a:ext cx="6934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hlinkClick r:id="rId4"/>
              </a:rPr>
              <a:t>https://i1.wp.com/www.vrfitnessinsider.com/wp-content/uploads/2017/05/casino-royale.jpg?resize=1068%2C444&amp;ssl=1</a:t>
            </a:r>
            <a:endParaRPr lang="en-US" sz="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406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CAB16F-C01E-4823-B015-A31DE714DA64}" type="slidenum">
              <a:rPr lang="en-US"/>
              <a:pPr/>
              <a:t>22</a:t>
            </a:fld>
            <a:endParaRPr lang="en-US"/>
          </a:p>
        </p:txBody>
      </p:sp>
      <p:sp>
        <p:nvSpPr>
          <p:cNvPr id="85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Methods: Example</a:t>
            </a:r>
          </a:p>
        </p:txBody>
      </p:sp>
      <p:sp>
        <p:nvSpPr>
          <p:cNvPr id="85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39850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Suppose you have some physical phenomenon. For example, consider High Energy Physics, in which we </a:t>
            </a:r>
            <a:r>
              <a:rPr lang="en-US" dirty="0" smtClean="0"/>
              <a:t>                   bang </a:t>
            </a:r>
            <a:r>
              <a:rPr lang="en-US" dirty="0"/>
              <a:t>tiny particles together at incredibly high speeds.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/>
              <a:t>BANG!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We want to know, </a:t>
            </a:r>
            <a:r>
              <a:rPr lang="en-US" dirty="0" smtClean="0"/>
              <a:t>for example</a:t>
            </a:r>
            <a:r>
              <a:rPr lang="en-US" dirty="0" smtClean="0"/>
              <a:t>, </a:t>
            </a:r>
            <a:r>
              <a:rPr lang="en-US" dirty="0"/>
              <a:t>the average properties of </a:t>
            </a:r>
            <a:r>
              <a:rPr lang="en-US" dirty="0" smtClean="0"/>
              <a:t>    this </a:t>
            </a:r>
            <a:r>
              <a:rPr lang="en-US" dirty="0"/>
              <a:t>phenomenon.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There are infinitely many ways that two particles can be banged together.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dirty="0"/>
              <a:t>So, we can’t possibly simulate all of them.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67000" y="2514600"/>
            <a:ext cx="3581400" cy="533400"/>
            <a:chOff x="1392" y="1920"/>
            <a:chExt cx="2256" cy="336"/>
          </a:xfrm>
        </p:grpSpPr>
        <p:sp>
          <p:nvSpPr>
            <p:cNvPr id="855045" name="Oval 5"/>
            <p:cNvSpPr>
              <a:spLocks noChangeArrowheads="1"/>
            </p:cNvSpPr>
            <p:nvPr/>
          </p:nvSpPr>
          <p:spPr bwMode="auto">
            <a:xfrm>
              <a:off x="1392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5046" name="Line 6"/>
            <p:cNvSpPr>
              <a:spLocks noChangeShapeType="1"/>
            </p:cNvSpPr>
            <p:nvPr/>
          </p:nvSpPr>
          <p:spPr bwMode="auto">
            <a:xfrm>
              <a:off x="1584" y="203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5047" name="Oval 7"/>
            <p:cNvSpPr>
              <a:spLocks noChangeArrowheads="1"/>
            </p:cNvSpPr>
            <p:nvPr/>
          </p:nvSpPr>
          <p:spPr bwMode="auto">
            <a:xfrm>
              <a:off x="3504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5048" name="Line 8"/>
            <p:cNvSpPr>
              <a:spLocks noChangeShapeType="1"/>
            </p:cNvSpPr>
            <p:nvPr/>
          </p:nvSpPr>
          <p:spPr bwMode="auto">
            <a:xfrm flipH="1">
              <a:off x="2688" y="203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5049" name="Line 9"/>
            <p:cNvSpPr>
              <a:spLocks noChangeShapeType="1"/>
            </p:cNvSpPr>
            <p:nvPr/>
          </p:nvSpPr>
          <p:spPr bwMode="auto">
            <a:xfrm flipH="1" flipV="1">
              <a:off x="2400" y="1920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50" name="Line 10"/>
            <p:cNvSpPr>
              <a:spLocks noChangeShapeType="1"/>
            </p:cNvSpPr>
            <p:nvPr/>
          </p:nvSpPr>
          <p:spPr bwMode="auto">
            <a:xfrm flipV="1">
              <a:off x="2640" y="1920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51" name="Line 11"/>
            <p:cNvSpPr>
              <a:spLocks noChangeShapeType="1"/>
            </p:cNvSpPr>
            <p:nvPr/>
          </p:nvSpPr>
          <p:spPr bwMode="auto">
            <a:xfrm>
              <a:off x="259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52" name="Line 12"/>
            <p:cNvSpPr>
              <a:spLocks noChangeShapeType="1"/>
            </p:cNvSpPr>
            <p:nvPr/>
          </p:nvSpPr>
          <p:spPr bwMode="auto">
            <a:xfrm flipH="1">
              <a:off x="2352" y="206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53" name="Line 13"/>
            <p:cNvSpPr>
              <a:spLocks noChangeShapeType="1"/>
            </p:cNvSpPr>
            <p:nvPr/>
          </p:nvSpPr>
          <p:spPr bwMode="auto">
            <a:xfrm>
              <a:off x="2640" y="2112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54" name="Line 14"/>
            <p:cNvSpPr>
              <a:spLocks noChangeShapeType="1"/>
            </p:cNvSpPr>
            <p:nvPr/>
          </p:nvSpPr>
          <p:spPr bwMode="auto">
            <a:xfrm flipV="1">
              <a:off x="2592" y="192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752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A23F62-EB58-40A4-A769-5EEC53A87BE1}" type="slidenum">
              <a:rPr lang="en-US"/>
              <a:pPr/>
              <a:t>23</a:t>
            </a:fld>
            <a:endParaRPr lang="en-US"/>
          </a:p>
        </p:txBody>
      </p:sp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Methods: Example</a:t>
            </a:r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Suppose you have some physical phenomenon. For example, consider High Energy Physics, in which we </a:t>
            </a:r>
            <a:r>
              <a:rPr lang="en-US" dirty="0" smtClean="0"/>
              <a:t>                   bang </a:t>
            </a:r>
            <a:r>
              <a:rPr lang="en-US" dirty="0"/>
              <a:t>tiny particles together at incredibly high speeds.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US" b="1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BANG</a:t>
            </a:r>
            <a:r>
              <a:rPr lang="en-US" b="1" dirty="0"/>
              <a:t>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There are infinitely many ways that two particles can be banged together.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dirty="0"/>
              <a:t>So, we can’t possibly simulate all of them.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u="sng" dirty="0">
                <a:solidFill>
                  <a:schemeClr val="folHlink"/>
                </a:solidFill>
              </a:rPr>
              <a:t>Instead</a:t>
            </a:r>
            <a:r>
              <a:rPr lang="en-US" dirty="0">
                <a:solidFill>
                  <a:schemeClr val="folHlink"/>
                </a:solidFill>
              </a:rPr>
              <a:t>, we can </a:t>
            </a:r>
            <a:r>
              <a:rPr lang="en-US" b="1" u="sng" dirty="0">
                <a:solidFill>
                  <a:schemeClr val="folHlink"/>
                </a:solidFill>
              </a:rPr>
              <a:t>randomly choose a finite subset</a:t>
            </a:r>
            <a:r>
              <a:rPr lang="en-US" dirty="0">
                <a:solidFill>
                  <a:schemeClr val="folHlink"/>
                </a:solidFill>
              </a:rPr>
              <a:t> of </a:t>
            </a:r>
            <a:r>
              <a:rPr lang="en-US" dirty="0" smtClean="0">
                <a:solidFill>
                  <a:schemeClr val="folHlink"/>
                </a:solidFill>
              </a:rPr>
              <a:t>        these </a:t>
            </a:r>
            <a:r>
              <a:rPr lang="en-US" dirty="0">
                <a:solidFill>
                  <a:schemeClr val="folHlink"/>
                </a:solidFill>
              </a:rPr>
              <a:t>infinitely many ways and simulate only the subset.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67000" y="2819400"/>
            <a:ext cx="3581400" cy="533400"/>
            <a:chOff x="1392" y="1920"/>
            <a:chExt cx="2256" cy="336"/>
          </a:xfrm>
        </p:grpSpPr>
        <p:sp>
          <p:nvSpPr>
            <p:cNvPr id="856069" name="Oval 5"/>
            <p:cNvSpPr>
              <a:spLocks noChangeArrowheads="1"/>
            </p:cNvSpPr>
            <p:nvPr/>
          </p:nvSpPr>
          <p:spPr bwMode="auto">
            <a:xfrm>
              <a:off x="1392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6070" name="Line 6"/>
            <p:cNvSpPr>
              <a:spLocks noChangeShapeType="1"/>
            </p:cNvSpPr>
            <p:nvPr/>
          </p:nvSpPr>
          <p:spPr bwMode="auto">
            <a:xfrm>
              <a:off x="1584" y="203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6071" name="Oval 7"/>
            <p:cNvSpPr>
              <a:spLocks noChangeArrowheads="1"/>
            </p:cNvSpPr>
            <p:nvPr/>
          </p:nvSpPr>
          <p:spPr bwMode="auto">
            <a:xfrm>
              <a:off x="3504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6072" name="Line 8"/>
            <p:cNvSpPr>
              <a:spLocks noChangeShapeType="1"/>
            </p:cNvSpPr>
            <p:nvPr/>
          </p:nvSpPr>
          <p:spPr bwMode="auto">
            <a:xfrm flipH="1">
              <a:off x="2688" y="203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6073" name="Line 9"/>
            <p:cNvSpPr>
              <a:spLocks noChangeShapeType="1"/>
            </p:cNvSpPr>
            <p:nvPr/>
          </p:nvSpPr>
          <p:spPr bwMode="auto">
            <a:xfrm flipH="1" flipV="1">
              <a:off x="2400" y="1920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6074" name="Line 10"/>
            <p:cNvSpPr>
              <a:spLocks noChangeShapeType="1"/>
            </p:cNvSpPr>
            <p:nvPr/>
          </p:nvSpPr>
          <p:spPr bwMode="auto">
            <a:xfrm flipV="1">
              <a:off x="2640" y="1920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6075" name="Line 11"/>
            <p:cNvSpPr>
              <a:spLocks noChangeShapeType="1"/>
            </p:cNvSpPr>
            <p:nvPr/>
          </p:nvSpPr>
          <p:spPr bwMode="auto">
            <a:xfrm>
              <a:off x="259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6076" name="Line 12"/>
            <p:cNvSpPr>
              <a:spLocks noChangeShapeType="1"/>
            </p:cNvSpPr>
            <p:nvPr/>
          </p:nvSpPr>
          <p:spPr bwMode="auto">
            <a:xfrm flipH="1">
              <a:off x="2352" y="206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6077" name="Line 13"/>
            <p:cNvSpPr>
              <a:spLocks noChangeShapeType="1"/>
            </p:cNvSpPr>
            <p:nvPr/>
          </p:nvSpPr>
          <p:spPr bwMode="auto">
            <a:xfrm>
              <a:off x="2640" y="2112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6078" name="Line 14"/>
            <p:cNvSpPr>
              <a:spLocks noChangeShapeType="1"/>
            </p:cNvSpPr>
            <p:nvPr/>
          </p:nvSpPr>
          <p:spPr bwMode="auto">
            <a:xfrm flipV="1">
              <a:off x="2592" y="192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151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AC938-B1CE-4F50-BA7E-C5311C58F241}" type="slidenum">
              <a:rPr lang="en-US"/>
              <a:pPr/>
              <a:t>24</a:t>
            </a:fld>
            <a:endParaRPr lang="en-US"/>
          </a:p>
        </p:txBody>
      </p:sp>
      <p:sp>
        <p:nvSpPr>
          <p:cNvPr id="85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Methods: Example</a:t>
            </a:r>
          </a:p>
        </p:txBody>
      </p:sp>
      <p:sp>
        <p:nvSpPr>
          <p:cNvPr id="85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724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Suppose you have some physical phenomenon. For example, consider High Energy Physics, in which we </a:t>
            </a:r>
            <a:r>
              <a:rPr lang="en-US" dirty="0" smtClean="0"/>
              <a:t>                     bang </a:t>
            </a:r>
            <a:r>
              <a:rPr lang="en-US" dirty="0"/>
              <a:t>tiny particles together at incredibly high speeds.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US" b="1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BANG</a:t>
            </a:r>
            <a:r>
              <a:rPr lang="en-US" b="1" dirty="0"/>
              <a:t>!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There are infinitely many ways that two particles can </a:t>
            </a:r>
            <a:r>
              <a:rPr lang="en-US" dirty="0" smtClean="0"/>
              <a:t>be   </a:t>
            </a:r>
            <a:r>
              <a:rPr lang="en-US" dirty="0"/>
              <a:t>banged together.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We randomly choose a finite subset of </a:t>
            </a:r>
            <a:r>
              <a:rPr lang="en-US" dirty="0" smtClean="0"/>
              <a:t>                                 these </a:t>
            </a:r>
            <a:r>
              <a:rPr lang="en-US" dirty="0"/>
              <a:t>infinitely many ways and simulate only the subset.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>
                <a:solidFill>
                  <a:schemeClr val="folHlink"/>
                </a:solidFill>
              </a:rPr>
              <a:t>The average of this subset will be close to the actual average.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67000" y="2590800"/>
            <a:ext cx="3581400" cy="533400"/>
            <a:chOff x="1392" y="1920"/>
            <a:chExt cx="2256" cy="336"/>
          </a:xfrm>
        </p:grpSpPr>
        <p:sp>
          <p:nvSpPr>
            <p:cNvPr id="857093" name="Oval 5"/>
            <p:cNvSpPr>
              <a:spLocks noChangeArrowheads="1"/>
            </p:cNvSpPr>
            <p:nvPr/>
          </p:nvSpPr>
          <p:spPr bwMode="auto">
            <a:xfrm>
              <a:off x="1392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7094" name="Line 6"/>
            <p:cNvSpPr>
              <a:spLocks noChangeShapeType="1"/>
            </p:cNvSpPr>
            <p:nvPr/>
          </p:nvSpPr>
          <p:spPr bwMode="auto">
            <a:xfrm>
              <a:off x="1584" y="203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7095" name="Oval 7"/>
            <p:cNvSpPr>
              <a:spLocks noChangeArrowheads="1"/>
            </p:cNvSpPr>
            <p:nvPr/>
          </p:nvSpPr>
          <p:spPr bwMode="auto">
            <a:xfrm>
              <a:off x="3504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7096" name="Line 8"/>
            <p:cNvSpPr>
              <a:spLocks noChangeShapeType="1"/>
            </p:cNvSpPr>
            <p:nvPr/>
          </p:nvSpPr>
          <p:spPr bwMode="auto">
            <a:xfrm flipH="1">
              <a:off x="2688" y="203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7097" name="Line 9"/>
            <p:cNvSpPr>
              <a:spLocks noChangeShapeType="1"/>
            </p:cNvSpPr>
            <p:nvPr/>
          </p:nvSpPr>
          <p:spPr bwMode="auto">
            <a:xfrm flipH="1" flipV="1">
              <a:off x="2400" y="1920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7098" name="Line 10"/>
            <p:cNvSpPr>
              <a:spLocks noChangeShapeType="1"/>
            </p:cNvSpPr>
            <p:nvPr/>
          </p:nvSpPr>
          <p:spPr bwMode="auto">
            <a:xfrm flipV="1">
              <a:off x="2640" y="1920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7099" name="Line 11"/>
            <p:cNvSpPr>
              <a:spLocks noChangeShapeType="1"/>
            </p:cNvSpPr>
            <p:nvPr/>
          </p:nvSpPr>
          <p:spPr bwMode="auto">
            <a:xfrm>
              <a:off x="259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7100" name="Line 12"/>
            <p:cNvSpPr>
              <a:spLocks noChangeShapeType="1"/>
            </p:cNvSpPr>
            <p:nvPr/>
          </p:nvSpPr>
          <p:spPr bwMode="auto">
            <a:xfrm flipH="1">
              <a:off x="2352" y="206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7101" name="Line 13"/>
            <p:cNvSpPr>
              <a:spLocks noChangeShapeType="1"/>
            </p:cNvSpPr>
            <p:nvPr/>
          </p:nvSpPr>
          <p:spPr bwMode="auto">
            <a:xfrm>
              <a:off x="2640" y="2112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7102" name="Line 14"/>
            <p:cNvSpPr>
              <a:spLocks noChangeShapeType="1"/>
            </p:cNvSpPr>
            <p:nvPr/>
          </p:nvSpPr>
          <p:spPr bwMode="auto">
            <a:xfrm flipV="1">
              <a:off x="2592" y="192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674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16182D-A71D-4F0A-B23A-687954522D15}" type="slidenum">
              <a:rPr lang="en-US"/>
              <a:pPr/>
              <a:t>25</a:t>
            </a:fld>
            <a:endParaRPr lang="en-US"/>
          </a:p>
        </p:txBody>
      </p:sp>
      <p:sp>
        <p:nvSpPr>
          <p:cNvPr id="85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Methods</a:t>
            </a:r>
          </a:p>
        </p:txBody>
      </p:sp>
      <p:sp>
        <p:nvSpPr>
          <p:cNvPr id="85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In a Monte Carlo method, you randomly generate a large number of example cases (</a:t>
            </a:r>
            <a:r>
              <a:rPr lang="en-US" b="1" i="1" u="sng" dirty="0"/>
              <a:t>realizations</a:t>
            </a:r>
            <a:r>
              <a:rPr lang="en-US" dirty="0"/>
              <a:t>) of a phenomenon, and then take the average of the properties of these realizations.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folHlink"/>
                </a:solidFill>
              </a:rPr>
              <a:t>When the average of the realizations </a:t>
            </a:r>
            <a:r>
              <a:rPr lang="en-US" b="1" i="1" u="sng" dirty="0">
                <a:solidFill>
                  <a:schemeClr val="folHlink"/>
                </a:solidFill>
              </a:rPr>
              <a:t>converges</a:t>
            </a:r>
            <a:r>
              <a:rPr lang="en-US" dirty="0">
                <a:solidFill>
                  <a:schemeClr val="folHlink"/>
                </a:solidFill>
              </a:rPr>
              <a:t> (that is, </a:t>
            </a:r>
            <a:r>
              <a:rPr lang="en-US" dirty="0" smtClean="0">
                <a:solidFill>
                  <a:schemeClr val="folHlink"/>
                </a:solidFill>
              </a:rPr>
              <a:t>      doesn’t </a:t>
            </a:r>
            <a:r>
              <a:rPr lang="en-US" dirty="0">
                <a:solidFill>
                  <a:schemeClr val="folHlink"/>
                </a:solidFill>
              </a:rPr>
              <a:t>change substantially if </a:t>
            </a:r>
            <a:r>
              <a:rPr lang="en-US" dirty="0" smtClean="0">
                <a:solidFill>
                  <a:schemeClr val="folHlink"/>
                </a:solidFill>
              </a:rPr>
              <a:t>more</a:t>
            </a:r>
            <a:r>
              <a:rPr lang="en-US" dirty="0" smtClean="0">
                <a:solidFill>
                  <a:schemeClr val="folHlink"/>
                </a:solidFill>
              </a:rPr>
              <a:t> </a:t>
            </a:r>
            <a:r>
              <a:rPr lang="en-US" dirty="0">
                <a:solidFill>
                  <a:schemeClr val="folHlink"/>
                </a:solidFill>
              </a:rPr>
              <a:t>realizations are generated), then the Monte Carlo simulation stops.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920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8784BF-7176-405D-B18F-D10A9089C53D}" type="slidenum">
              <a:rPr lang="en-US"/>
              <a:pPr/>
              <a:t>26</a:t>
            </a:fld>
            <a:endParaRPr lang="en-US"/>
          </a:p>
        </p:txBody>
      </p:sp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MC: Embarrassingly Parallel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7244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Monte </a:t>
            </a:r>
            <a:r>
              <a:rPr lang="en-US" dirty="0"/>
              <a:t>Carlo simulations are embarrassingly parallel, because each realization is completely independent of all of the other realizations.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That is, if you’re going to run a million realizations, then: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SzTx/>
              <a:buFontTx/>
              <a:buAutoNum type="arabicPeriod"/>
            </a:pPr>
            <a:r>
              <a:rPr lang="en-US" dirty="0"/>
              <a:t>you can straightforwardly break </a:t>
            </a:r>
            <a:r>
              <a:rPr lang="en-US" dirty="0" smtClean="0"/>
              <a:t>into </a:t>
            </a:r>
            <a:r>
              <a:rPr lang="en-US" dirty="0" smtClean="0"/>
              <a:t>                         roughly </a:t>
            </a:r>
            <a:r>
              <a:rPr lang="en-US" dirty="0" smtClean="0"/>
              <a:t>(Million / </a:t>
            </a:r>
            <a:r>
              <a:rPr lang="en-US" i="1" dirty="0" smtClean="0"/>
              <a:t>N</a:t>
            </a:r>
            <a:r>
              <a:rPr lang="en-US" baseline="-25000" dirty="0" smtClean="0"/>
              <a:t>p</a:t>
            </a:r>
            <a:r>
              <a:rPr lang="en-US" dirty="0" smtClean="0"/>
              <a:t>) chunks </a:t>
            </a:r>
            <a:r>
              <a:rPr lang="en-US" dirty="0"/>
              <a:t>of realizations, </a:t>
            </a:r>
            <a:r>
              <a:rPr lang="en-US" dirty="0" smtClean="0"/>
              <a:t>                  one </a:t>
            </a:r>
            <a:r>
              <a:rPr lang="en-US" dirty="0"/>
              <a:t>chunk for each </a:t>
            </a:r>
            <a:r>
              <a:rPr lang="en-US" dirty="0" smtClean="0"/>
              <a:t>of the </a:t>
            </a:r>
            <a:r>
              <a:rPr lang="en-US" i="1" dirty="0"/>
              <a:t>N</a:t>
            </a:r>
            <a:r>
              <a:rPr lang="en-US" baseline="-25000" dirty="0"/>
              <a:t>p</a:t>
            </a:r>
            <a:r>
              <a:rPr lang="en-US" dirty="0"/>
              <a:t> processors, </a:t>
            </a:r>
            <a:r>
              <a:rPr lang="en-US" b="1" dirty="0"/>
              <a:t>AND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SzTx/>
              <a:buFontTx/>
              <a:buAutoNum type="arabicPeriod"/>
            </a:pPr>
            <a:r>
              <a:rPr lang="en-US" dirty="0"/>
              <a:t>the only parallel overhead (for example, communication) comes from tracking the average properties, </a:t>
            </a:r>
            <a:r>
              <a:rPr lang="en-US" dirty="0" smtClean="0"/>
              <a:t>                which </a:t>
            </a:r>
            <a:r>
              <a:rPr lang="en-US" dirty="0"/>
              <a:t>doesn’t have to happen very often.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031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F96E2-459D-4EAC-B0FD-F8469831E422}" type="slidenum">
              <a:rPr lang="en-US"/>
              <a:pPr/>
              <a:t>27</a:t>
            </a:fld>
            <a:endParaRPr lang="en-US"/>
          </a:p>
        </p:txBody>
      </p:sp>
      <p:sp>
        <p:nvSpPr>
          <p:cNvPr id="86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 Monte </a:t>
            </a:r>
            <a:r>
              <a:rPr lang="en-US" dirty="0" smtClean="0"/>
              <a:t>Carlo (C)</a:t>
            </a:r>
            <a:endParaRPr lang="en-US" dirty="0"/>
          </a:p>
        </p:txBody>
      </p:sp>
      <p:sp>
        <p:nvSpPr>
          <p:cNvPr id="86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Suppose you have an existing serial Monte Carlo simulation:</a:t>
            </a:r>
          </a:p>
          <a:p>
            <a:pPr>
              <a:buFont typeface="Wingdings" pitchFamily="2" charset="2"/>
              <a:buNone/>
            </a:pP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int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main 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int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argc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char**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argv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{ /* main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*/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…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read_input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(…);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for (realization 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=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   realization &lt;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number_of_realizations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   realization++) {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generate_random_realization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(…);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calculate_properties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(…);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} /* for realization */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calculate_average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(…);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} /* main */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How would you parallelize this?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951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F96E2-459D-4EAC-B0FD-F8469831E422}" type="slidenum">
              <a:rPr lang="en-US"/>
              <a:pPr/>
              <a:t>28</a:t>
            </a:fld>
            <a:endParaRPr lang="en-US"/>
          </a:p>
        </p:txBody>
      </p:sp>
      <p:sp>
        <p:nvSpPr>
          <p:cNvPr id="86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 Monte </a:t>
            </a:r>
            <a:r>
              <a:rPr lang="en-US" dirty="0" smtClean="0"/>
              <a:t>Carlo (F90)</a:t>
            </a:r>
            <a:endParaRPr lang="en-US" dirty="0"/>
          </a:p>
        </p:txBody>
      </p:sp>
      <p:sp>
        <p:nvSpPr>
          <p:cNvPr id="86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Suppose you have an existing serial Monte Carlo simulation: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PROGRAM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monte_carlo</a:t>
            </a: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…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CALL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read_input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DO realization = 1,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number_of_realizations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CALL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generate_random_realization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CALL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calculate_properties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END DO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CALL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calculate_average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END PROGRAM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monte_carlo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How would you parallelize this?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826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92823E-61A7-48BC-AD63-06D7F0EC60C4}" type="slidenum">
              <a:rPr lang="en-US"/>
              <a:pPr/>
              <a:t>29</a:t>
            </a:fld>
            <a:endParaRPr lang="en-US"/>
          </a:p>
        </p:txBody>
      </p:sp>
      <p:sp>
        <p:nvSpPr>
          <p:cNvPr id="86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Monte </a:t>
            </a:r>
            <a:r>
              <a:rPr lang="en-US" dirty="0" smtClean="0"/>
              <a:t>Carlo (C)</a:t>
            </a:r>
            <a:endParaRPr lang="en-US" dirty="0"/>
          </a:p>
        </p:txBody>
      </p:sp>
      <p:sp>
        <p:nvSpPr>
          <p:cNvPr id="86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45720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int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 main (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int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argc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, char**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argv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{ /* main */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i="1" dirty="0">
                <a:solidFill>
                  <a:srgbClr val="339933"/>
                </a:solidFill>
              </a:rPr>
              <a:t>    </a:t>
            </a:r>
            <a:r>
              <a:rPr lang="en-US" sz="1400" b="1" i="1" dirty="0">
                <a:solidFill>
                  <a:schemeClr val="hlink"/>
                </a:solidFill>
              </a:rPr>
              <a:t>[MPI startup]</a:t>
            </a: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rgbClr val="006600"/>
                </a:solidFill>
                <a:latin typeface="Courier New" pitchFamily="49" charset="0"/>
              </a:rPr>
              <a:t>  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if 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my_rank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==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server_rank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) 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{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read_input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(…);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} 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mpi_error_code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 =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MPI_Bcast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(…);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for (realization 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= 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0;</a:t>
            </a: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       realization &lt;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number_of_realizations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 /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number_of_processes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       realization++) {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generate_random_realization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(…);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calculate_realization_properties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(…);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calculate_local_running_average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(...);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} /* for realization */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if 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my_rank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==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server_rank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) 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{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i="1" dirty="0">
                <a:solidFill>
                  <a:srgbClr val="339933"/>
                </a:solidFill>
              </a:rPr>
              <a:t>            </a:t>
            </a:r>
            <a:r>
              <a:rPr lang="en-US" sz="1400" b="1" i="1" dirty="0" smtClean="0">
                <a:solidFill>
                  <a:schemeClr val="hlink"/>
                </a:solidFill>
              </a:rPr>
              <a:t>[receive properties</a:t>
            </a:r>
            <a:r>
              <a:rPr lang="en-US" sz="1400" b="1" i="1" dirty="0">
                <a:solidFill>
                  <a:schemeClr val="hlink"/>
                </a:solidFill>
              </a:rPr>
              <a:t>]</a:t>
            </a: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latin typeface="Courier New" pitchFamily="49" charset="0"/>
              </a:rPr>
              <a:t>  </a:t>
            </a:r>
            <a:r>
              <a:rPr lang="en-US" sz="1400" b="1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  else {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i="1" dirty="0">
                <a:solidFill>
                  <a:srgbClr val="339933"/>
                </a:solidFill>
              </a:rPr>
              <a:t>            </a:t>
            </a:r>
            <a:r>
              <a:rPr lang="en-US" sz="1400" b="1" i="1" dirty="0">
                <a:solidFill>
                  <a:schemeClr val="hlink"/>
                </a:solidFill>
              </a:rPr>
              <a:t>[send properties]</a:t>
            </a: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latin typeface="Courier New" pitchFamily="49" charset="0"/>
              </a:rPr>
              <a:t>  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}   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calculate_global_average_from_local_averages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output_overall_average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(...)</a:t>
            </a: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i="1" dirty="0">
                <a:solidFill>
                  <a:srgbClr val="339933"/>
                </a:solidFill>
              </a:rPr>
              <a:t>    </a:t>
            </a:r>
            <a:r>
              <a:rPr lang="en-US" sz="1400" b="1" i="1" dirty="0">
                <a:solidFill>
                  <a:schemeClr val="hlink"/>
                </a:solidFill>
              </a:rPr>
              <a:t>[MPI shutdown]</a:t>
            </a:r>
          </a:p>
          <a:p>
            <a:pPr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</a:pP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} /* main */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458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F37389-4EFB-484B-AB5A-BD4F84D9F3C6}" type="slidenum">
              <a:rPr lang="en-US"/>
              <a:pPr/>
              <a:t>3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PLEASE MUTE YOURSELF</a:t>
            </a:r>
            <a:endParaRPr lang="en-US" sz="3600" dirty="0"/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No matter how you connect, </a:t>
            </a:r>
            <a:r>
              <a:rPr lang="en-US" b="1" u="sng" dirty="0" smtClean="0"/>
              <a:t>PLEASE MUTE YOURSELF</a:t>
            </a:r>
            <a:r>
              <a:rPr lang="en-US" dirty="0" smtClean="0"/>
              <a:t>,  so </a:t>
            </a:r>
            <a:r>
              <a:rPr lang="en-US" dirty="0"/>
              <a:t>that we cannot hear you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At </a:t>
            </a:r>
            <a:r>
              <a:rPr lang="en-US" dirty="0"/>
              <a:t>OU, we will turn off the sound on all conferencing technologies.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That way, we won’t have problems with </a:t>
            </a:r>
            <a:r>
              <a:rPr lang="en-US" b="1" dirty="0"/>
              <a:t>echo cancellation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Of course, that means we cannot hear questions.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 for questions, you’ll need to send </a:t>
            </a:r>
            <a:r>
              <a:rPr lang="en-US" dirty="0" smtClean="0"/>
              <a:t>e-mail:</a:t>
            </a:r>
          </a:p>
          <a:p>
            <a:pPr algn="ctr">
              <a:buFont typeface="Wingdings" pitchFamily="2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supercomputinginplainenglish@gmail.com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1846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92823E-61A7-48BC-AD63-06D7F0EC60C4}" type="slidenum">
              <a:rPr lang="en-US"/>
              <a:pPr/>
              <a:t>30</a:t>
            </a:fld>
            <a:endParaRPr lang="en-US"/>
          </a:p>
        </p:txBody>
      </p:sp>
      <p:sp>
        <p:nvSpPr>
          <p:cNvPr id="86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Monte </a:t>
            </a:r>
            <a:r>
              <a:rPr lang="en-US" dirty="0" smtClean="0"/>
              <a:t>Carlo (F90)</a:t>
            </a:r>
            <a:endParaRPr lang="en-US" dirty="0"/>
          </a:p>
        </p:txBody>
      </p:sp>
      <p:sp>
        <p:nvSpPr>
          <p:cNvPr id="86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4572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PROGRAM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monte_carlo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 dirty="0">
                <a:solidFill>
                  <a:srgbClr val="339933"/>
                </a:solidFill>
              </a:rPr>
              <a:t>    </a:t>
            </a:r>
            <a:r>
              <a:rPr lang="en-US" sz="1400" b="1" i="1" dirty="0">
                <a:solidFill>
                  <a:schemeClr val="hlink"/>
                </a:solidFill>
              </a:rPr>
              <a:t>[MPI startup]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rgbClr val="006600"/>
                </a:solidFill>
                <a:latin typeface="Courier New" pitchFamily="49" charset="0"/>
              </a:rPr>
              <a:t>  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IF (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my_rank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==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server_rank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)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  CALL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read_input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END IF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CALL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MPI_Bcast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DO realization = 1,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number_of_realizations</a:t>
            </a:r>
            <a:r>
              <a:rPr lang="en-US" sz="1400" b="1" dirty="0" smtClean="0">
                <a:solidFill>
                  <a:schemeClr val="tx2"/>
                </a:solidFill>
                <a:latin typeface="Courier New" pitchFamily="49" charset="0"/>
              </a:rPr>
              <a:t> /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itchFamily="49" charset="0"/>
              </a:rPr>
              <a:t>number_of_processes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  CALL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generate_random_realization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  CALL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calculate_realization_properties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  CALL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calculate_local_running_average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(...)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END DO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IF (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my_rank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==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server_rank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)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 dirty="0">
                <a:solidFill>
                  <a:srgbClr val="339933"/>
                </a:solidFill>
              </a:rPr>
              <a:t>            </a:t>
            </a:r>
            <a:r>
              <a:rPr lang="en-US" sz="1400" b="1" i="1" dirty="0" smtClean="0">
                <a:solidFill>
                  <a:schemeClr val="hlink"/>
                </a:solidFill>
              </a:rPr>
              <a:t>[receive properties</a:t>
            </a:r>
            <a:r>
              <a:rPr lang="en-US" sz="1400" b="1" i="1" dirty="0">
                <a:solidFill>
                  <a:schemeClr val="hlink"/>
                </a:solidFill>
              </a:rPr>
              <a:t>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latin typeface="Courier New" pitchFamily="49" charset="0"/>
              </a:rPr>
              <a:t>  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 dirty="0">
                <a:solidFill>
                  <a:srgbClr val="339933"/>
                </a:solidFill>
              </a:rPr>
              <a:t>            </a:t>
            </a:r>
            <a:r>
              <a:rPr lang="en-US" sz="1400" b="1" i="1" dirty="0">
                <a:solidFill>
                  <a:schemeClr val="hlink"/>
                </a:solidFill>
              </a:rPr>
              <a:t>[send properties]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latin typeface="Courier New" pitchFamily="49" charset="0"/>
              </a:rPr>
              <a:t>  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END IF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CALL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calculate_global_average_from_local_averages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  CALL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output_overall_average</a:t>
            </a: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(...)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 dirty="0">
                <a:solidFill>
                  <a:srgbClr val="339933"/>
                </a:solidFill>
              </a:rPr>
              <a:t>    </a:t>
            </a:r>
            <a:r>
              <a:rPr lang="en-US" sz="1400" b="1" i="1" dirty="0">
                <a:solidFill>
                  <a:schemeClr val="hlink"/>
                </a:solidFill>
              </a:rPr>
              <a:t>[MPI shutdown]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dirty="0">
                <a:solidFill>
                  <a:schemeClr val="tx2"/>
                </a:solidFill>
                <a:latin typeface="Courier New" pitchFamily="49" charset="0"/>
              </a:rPr>
              <a:t>END PROGRAM </a:t>
            </a:r>
            <a:r>
              <a:rPr lang="en-US" sz="1400" b="1" dirty="0" err="1">
                <a:solidFill>
                  <a:schemeClr val="tx2"/>
                </a:solidFill>
                <a:latin typeface="Courier New" pitchFamily="49" charset="0"/>
              </a:rPr>
              <a:t>monte_carlo</a:t>
            </a:r>
            <a:endParaRPr lang="en-US" sz="1400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16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238500"/>
            <a:ext cx="7772400" cy="1866900"/>
          </a:xfrm>
        </p:spPr>
        <p:txBody>
          <a:bodyPr/>
          <a:lstStyle/>
          <a:p>
            <a:r>
              <a:rPr lang="en-US" sz="6000"/>
              <a:t>N-Body:</a:t>
            </a:r>
            <a:br>
              <a:rPr lang="en-US" sz="6000"/>
            </a:br>
            <a:r>
              <a:rPr lang="en-US" sz="6000"/>
              <a:t>Task Parallelism and Collective Communication</a:t>
            </a:r>
          </a:p>
        </p:txBody>
      </p:sp>
      <p:sp>
        <p:nvSpPr>
          <p:cNvPr id="862211" name="Text Box 3"/>
          <p:cNvSpPr txBox="1">
            <a:spLocks noChangeArrowheads="1"/>
          </p:cNvSpPr>
          <p:nvPr/>
        </p:nvSpPr>
        <p:spPr bwMode="auto">
          <a:xfrm>
            <a:off x="4343400" y="5562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[2]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90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D163919D-8741-4959-9C62-6C198B405602}" type="slidenum">
              <a:rPr lang="en-US"/>
              <a:pPr/>
              <a:t>32</a:t>
            </a:fld>
            <a:endParaRPr lang="en-US"/>
          </a:p>
        </p:txBody>
      </p:sp>
      <p:sp>
        <p:nvSpPr>
          <p:cNvPr id="86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N</a:t>
            </a:r>
            <a:r>
              <a:rPr lang="en-US"/>
              <a:t> Bodies</a:t>
            </a:r>
          </a:p>
        </p:txBody>
      </p:sp>
      <p:sp>
        <p:nvSpPr>
          <p:cNvPr id="863235" name="Rectangle 3"/>
          <p:cNvSpPr>
            <a:spLocks noChangeArrowheads="1"/>
          </p:cNvSpPr>
          <p:nvPr/>
        </p:nvSpPr>
        <p:spPr bwMode="auto">
          <a:xfrm>
            <a:off x="914400" y="1752600"/>
            <a:ext cx="74676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3236" name="Oval 4"/>
          <p:cNvSpPr>
            <a:spLocks noChangeArrowheads="1"/>
          </p:cNvSpPr>
          <p:nvPr/>
        </p:nvSpPr>
        <p:spPr bwMode="auto">
          <a:xfrm>
            <a:off x="1752600" y="2895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3237" name="Oval 5"/>
          <p:cNvSpPr>
            <a:spLocks noChangeArrowheads="1"/>
          </p:cNvSpPr>
          <p:nvPr/>
        </p:nvSpPr>
        <p:spPr bwMode="auto">
          <a:xfrm>
            <a:off x="2971800" y="3048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3238" name="Oval 6"/>
          <p:cNvSpPr>
            <a:spLocks noChangeArrowheads="1"/>
          </p:cNvSpPr>
          <p:nvPr/>
        </p:nvSpPr>
        <p:spPr bwMode="auto">
          <a:xfrm>
            <a:off x="7239000" y="2209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3239" name="Oval 7"/>
          <p:cNvSpPr>
            <a:spLocks noChangeArrowheads="1"/>
          </p:cNvSpPr>
          <p:nvPr/>
        </p:nvSpPr>
        <p:spPr bwMode="auto">
          <a:xfrm>
            <a:off x="6705600" y="3200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3240" name="Oval 8"/>
          <p:cNvSpPr>
            <a:spLocks noChangeArrowheads="1"/>
          </p:cNvSpPr>
          <p:nvPr/>
        </p:nvSpPr>
        <p:spPr bwMode="auto">
          <a:xfrm>
            <a:off x="6400800" y="464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3241" name="Oval 9"/>
          <p:cNvSpPr>
            <a:spLocks noChangeArrowheads="1"/>
          </p:cNvSpPr>
          <p:nvPr/>
        </p:nvSpPr>
        <p:spPr bwMode="auto">
          <a:xfrm>
            <a:off x="4800600" y="4724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3242" name="Oval 10"/>
          <p:cNvSpPr>
            <a:spLocks noChangeArrowheads="1"/>
          </p:cNvSpPr>
          <p:nvPr/>
        </p:nvSpPr>
        <p:spPr bwMode="auto">
          <a:xfrm>
            <a:off x="4648200" y="213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3243" name="Oval 11"/>
          <p:cNvSpPr>
            <a:spLocks noChangeArrowheads="1"/>
          </p:cNvSpPr>
          <p:nvPr/>
        </p:nvSpPr>
        <p:spPr bwMode="auto">
          <a:xfrm>
            <a:off x="1981200" y="4572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584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F89DD5-9349-43C2-B94E-0EF8F0548C57}" type="slidenum">
              <a:rPr lang="en-US"/>
              <a:pPr/>
              <a:t>33</a:t>
            </a:fld>
            <a:endParaRPr lang="en-US"/>
          </a:p>
        </p:txBody>
      </p:sp>
      <p:sp>
        <p:nvSpPr>
          <p:cNvPr id="86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N-Body Problems</a:t>
            </a:r>
          </a:p>
        </p:txBody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4724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An </a:t>
            </a:r>
            <a:r>
              <a:rPr lang="en-US" b="1" i="1" u="sng" dirty="0"/>
              <a:t>N-body problem</a:t>
            </a:r>
            <a:r>
              <a:rPr lang="en-US" dirty="0"/>
              <a:t> is a problem involving </a:t>
            </a:r>
            <a:r>
              <a:rPr lang="en-US" i="1" dirty="0"/>
              <a:t>N</a:t>
            </a:r>
            <a:r>
              <a:rPr lang="en-US" dirty="0"/>
              <a:t> “bodies” </a:t>
            </a:r>
            <a:r>
              <a:rPr lang="en-US" dirty="0" smtClean="0"/>
              <a:t>           – </a:t>
            </a:r>
            <a:r>
              <a:rPr lang="en-US" dirty="0"/>
              <a:t>that is, particles </a:t>
            </a:r>
            <a:r>
              <a:rPr lang="en-US" dirty="0" smtClean="0"/>
              <a:t>of some size (for </a:t>
            </a:r>
            <a:r>
              <a:rPr lang="en-US" dirty="0" smtClean="0"/>
              <a:t>example, </a:t>
            </a:r>
            <a:r>
              <a:rPr lang="en-US" dirty="0"/>
              <a:t>stars, </a:t>
            </a:r>
            <a:r>
              <a:rPr lang="en-US" dirty="0" smtClean="0"/>
              <a:t>atoms) – each </a:t>
            </a:r>
            <a:r>
              <a:rPr lang="en-US" dirty="0"/>
              <a:t>of which applies a force to all of the others.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For example, if you have </a:t>
            </a:r>
            <a:r>
              <a:rPr lang="en-US" i="1" dirty="0"/>
              <a:t>N</a:t>
            </a:r>
            <a:r>
              <a:rPr lang="en-US" dirty="0"/>
              <a:t> stars, then </a:t>
            </a:r>
            <a:r>
              <a:rPr lang="en-US" dirty="0" smtClean="0"/>
              <a:t>                                 each </a:t>
            </a:r>
            <a:r>
              <a:rPr lang="en-US" dirty="0"/>
              <a:t>of the </a:t>
            </a:r>
            <a:r>
              <a:rPr lang="en-US" i="1" dirty="0"/>
              <a:t>N</a:t>
            </a:r>
            <a:r>
              <a:rPr lang="en-US" dirty="0"/>
              <a:t> stars exerts a force (gravity) </a:t>
            </a:r>
            <a:r>
              <a:rPr lang="en-US" dirty="0" smtClean="0"/>
              <a:t>                          on </a:t>
            </a:r>
            <a:r>
              <a:rPr lang="en-US" dirty="0"/>
              <a:t>all of the other </a:t>
            </a:r>
            <a:r>
              <a:rPr lang="en-US" i="1" dirty="0"/>
              <a:t>N</a:t>
            </a:r>
            <a:r>
              <a:rPr lang="en-US" dirty="0"/>
              <a:t>–1 stars.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Likewise, if you have </a:t>
            </a:r>
            <a:r>
              <a:rPr lang="en-US" i="1" dirty="0"/>
              <a:t>N</a:t>
            </a:r>
            <a:r>
              <a:rPr lang="en-US" dirty="0"/>
              <a:t> atoms, then </a:t>
            </a:r>
            <a:r>
              <a:rPr lang="en-US" dirty="0" smtClean="0"/>
              <a:t>                                    each </a:t>
            </a:r>
            <a:r>
              <a:rPr lang="en-US" dirty="0"/>
              <a:t>atom exerts a force (nuclear) </a:t>
            </a:r>
            <a:r>
              <a:rPr lang="en-US" dirty="0" smtClean="0"/>
              <a:t>                                      on </a:t>
            </a:r>
            <a:r>
              <a:rPr lang="en-US" dirty="0"/>
              <a:t>all of the other </a:t>
            </a:r>
            <a:r>
              <a:rPr lang="en-US" i="1" dirty="0"/>
              <a:t>N</a:t>
            </a:r>
            <a:r>
              <a:rPr lang="en-US" dirty="0"/>
              <a:t>–1 atoms.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533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32AE2A-FD16-455B-A14F-BA6D855D70FD}" type="slidenum">
              <a:rPr lang="en-US"/>
              <a:pPr/>
              <a:t>34</a:t>
            </a:fld>
            <a:endParaRPr lang="en-US"/>
          </a:p>
        </p:txBody>
      </p:sp>
      <p:sp>
        <p:nvSpPr>
          <p:cNvPr id="86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1-Body Problem</a:t>
            </a:r>
          </a:p>
        </p:txBody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534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When </a:t>
            </a:r>
            <a:r>
              <a:rPr lang="en-US" i="1" dirty="0"/>
              <a:t>N </a:t>
            </a:r>
            <a:r>
              <a:rPr lang="en-US" dirty="0"/>
              <a:t>is 1, you have a simple </a:t>
            </a:r>
            <a:r>
              <a:rPr lang="en-US" b="1" i="1" u="sng" dirty="0"/>
              <a:t>1-Body Problem</a:t>
            </a:r>
            <a:r>
              <a:rPr lang="en-US" dirty="0"/>
              <a:t>: </a:t>
            </a:r>
            <a:r>
              <a:rPr lang="en-US" dirty="0" smtClean="0"/>
              <a:t>                       a </a:t>
            </a:r>
            <a:r>
              <a:rPr lang="en-US" dirty="0"/>
              <a:t>single particle, with no forces acting on it.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Given the particle’s position P and velocity V at some time </a:t>
            </a:r>
            <a:r>
              <a:rPr lang="en-US" i="1" dirty="0"/>
              <a:t>t</a:t>
            </a:r>
            <a:r>
              <a:rPr lang="en-US" baseline="-25000" dirty="0"/>
              <a:t>0</a:t>
            </a:r>
            <a:r>
              <a:rPr lang="en-US" dirty="0"/>
              <a:t>, you can trivially calculate the particle’s position at time </a:t>
            </a:r>
            <a:r>
              <a:rPr lang="en-US" i="1" dirty="0"/>
              <a:t>t</a:t>
            </a:r>
            <a:r>
              <a:rPr lang="en-US" baseline="-25000" dirty="0"/>
              <a:t>0</a:t>
            </a:r>
            <a:r>
              <a:rPr lang="en-US" dirty="0"/>
              <a:t>+</a:t>
            </a:r>
            <a:r>
              <a:rPr lang="en-US" dirty="0">
                <a:cs typeface="Times New Roman" pitchFamily="18" charset="0"/>
              </a:rPr>
              <a:t>Δ</a:t>
            </a:r>
            <a:r>
              <a:rPr lang="en-US" i="1" dirty="0">
                <a:cs typeface="Times New Roman" pitchFamily="18" charset="0"/>
              </a:rPr>
              <a:t>t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algn="ctr">
              <a:buFont typeface="Wingdings" pitchFamily="2" charset="2"/>
              <a:buNone/>
            </a:pPr>
            <a:r>
              <a:rPr lang="en-US" dirty="0">
                <a:cs typeface="Times New Roman" pitchFamily="18" charset="0"/>
              </a:rPr>
              <a:t>P(</a:t>
            </a:r>
            <a:r>
              <a:rPr lang="en-US" i="1" dirty="0"/>
              <a:t>t</a:t>
            </a:r>
            <a:r>
              <a:rPr lang="en-US" baseline="-25000" dirty="0"/>
              <a:t>0</a:t>
            </a:r>
            <a:r>
              <a:rPr lang="en-US" dirty="0"/>
              <a:t>+</a:t>
            </a:r>
            <a:r>
              <a:rPr lang="en-US" dirty="0">
                <a:cs typeface="Times New Roman" pitchFamily="18" charset="0"/>
              </a:rPr>
              <a:t>Δ</a:t>
            </a:r>
            <a:r>
              <a:rPr lang="en-US" i="1" dirty="0">
                <a:cs typeface="Times New Roman" pitchFamily="18" charset="0"/>
              </a:rPr>
              <a:t>t</a:t>
            </a:r>
            <a:r>
              <a:rPr lang="en-US" dirty="0">
                <a:cs typeface="Times New Roman" pitchFamily="18" charset="0"/>
              </a:rPr>
              <a:t>) = P(</a:t>
            </a:r>
            <a:r>
              <a:rPr lang="en-US" i="1" dirty="0"/>
              <a:t>t</a:t>
            </a:r>
            <a:r>
              <a:rPr lang="en-US" baseline="-25000" dirty="0"/>
              <a:t>0</a:t>
            </a:r>
            <a:r>
              <a:rPr lang="en-US" dirty="0">
                <a:cs typeface="Times New Roman" pitchFamily="18" charset="0"/>
              </a:rPr>
              <a:t>) + </a:t>
            </a:r>
            <a:r>
              <a:rPr lang="en-US" dirty="0" err="1">
                <a:cs typeface="Times New Roman" pitchFamily="18" charset="0"/>
              </a:rPr>
              <a:t>VΔ</a:t>
            </a:r>
            <a:r>
              <a:rPr lang="en-US" i="1" dirty="0" err="1">
                <a:cs typeface="Times New Roman" pitchFamily="18" charset="0"/>
              </a:rPr>
              <a:t>t</a:t>
            </a:r>
            <a:endParaRPr lang="en-US" i="1" dirty="0"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 dirty="0">
                <a:cs typeface="Times New Roman" pitchFamily="18" charset="0"/>
              </a:rPr>
              <a:t>V(</a:t>
            </a:r>
            <a:r>
              <a:rPr lang="en-US" i="1" dirty="0"/>
              <a:t>t</a:t>
            </a:r>
            <a:r>
              <a:rPr lang="en-US" baseline="-25000" dirty="0"/>
              <a:t>0</a:t>
            </a:r>
            <a:r>
              <a:rPr lang="en-US" dirty="0"/>
              <a:t>+</a:t>
            </a:r>
            <a:r>
              <a:rPr lang="en-US" dirty="0">
                <a:cs typeface="Times New Roman" pitchFamily="18" charset="0"/>
              </a:rPr>
              <a:t>Δ</a:t>
            </a:r>
            <a:r>
              <a:rPr lang="en-US" i="1" dirty="0">
                <a:cs typeface="Times New Roman" pitchFamily="18" charset="0"/>
              </a:rPr>
              <a:t>t</a:t>
            </a:r>
            <a:r>
              <a:rPr lang="en-US" dirty="0">
                <a:cs typeface="Times New Roman" pitchFamily="18" charset="0"/>
              </a:rPr>
              <a:t>) = V(</a:t>
            </a:r>
            <a:r>
              <a:rPr lang="en-US" i="1" dirty="0"/>
              <a:t>t</a:t>
            </a:r>
            <a:r>
              <a:rPr lang="en-US" baseline="-25000" dirty="0"/>
              <a:t>0</a:t>
            </a:r>
            <a:r>
              <a:rPr lang="en-US" dirty="0">
                <a:cs typeface="Times New Roman" pitchFamily="18" charset="0"/>
              </a:rPr>
              <a:t>)</a:t>
            </a:r>
          </a:p>
        </p:txBody>
      </p:sp>
      <p:sp>
        <p:nvSpPr>
          <p:cNvPr id="865284" name="Oval 4"/>
          <p:cNvSpPr>
            <a:spLocks noChangeArrowheads="1"/>
          </p:cNvSpPr>
          <p:nvPr/>
        </p:nvSpPr>
        <p:spPr bwMode="auto">
          <a:xfrm>
            <a:off x="3657600" y="4800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5285" name="Line 5"/>
          <p:cNvSpPr>
            <a:spLocks noChangeShapeType="1"/>
          </p:cNvSpPr>
          <p:nvPr/>
        </p:nvSpPr>
        <p:spPr bwMode="auto">
          <a:xfrm>
            <a:off x="4038600" y="4891088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374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571E48-98AB-4E4F-AC54-FADE27D2BE91}" type="slidenum">
              <a:rPr lang="en-US"/>
              <a:pPr/>
              <a:t>35</a:t>
            </a:fld>
            <a:endParaRPr lang="en-US"/>
          </a:p>
        </p:txBody>
      </p:sp>
      <p:sp>
        <p:nvSpPr>
          <p:cNvPr id="86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2-Body Problem</a:t>
            </a:r>
          </a:p>
        </p:txBody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74038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When </a:t>
            </a:r>
            <a:r>
              <a:rPr lang="en-US" i="1" dirty="0"/>
              <a:t>N </a:t>
            </a:r>
            <a:r>
              <a:rPr lang="en-US" dirty="0"/>
              <a:t>is 2, you have – surprise! – a </a:t>
            </a:r>
            <a:r>
              <a:rPr lang="en-US" b="1" i="1" u="sng" dirty="0"/>
              <a:t>2-Body Problem</a:t>
            </a:r>
            <a:r>
              <a:rPr lang="en-US" dirty="0"/>
              <a:t>: </a:t>
            </a:r>
            <a:r>
              <a:rPr lang="en-US" dirty="0" smtClean="0"/>
              <a:t>    exactly </a:t>
            </a:r>
            <a:r>
              <a:rPr lang="en-US" dirty="0"/>
              <a:t>2 particles, each exerting a force that acts on the other.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imes New Roman" pitchFamily="18" charset="0"/>
              </a:rPr>
              <a:t>The relationship between the 2 particles can be expressed as </a:t>
            </a:r>
            <a:r>
              <a:rPr lang="en-US" dirty="0" smtClean="0">
                <a:cs typeface="Times New Roman" pitchFamily="18" charset="0"/>
              </a:rPr>
              <a:t>      a </a:t>
            </a:r>
            <a:r>
              <a:rPr lang="en-US" dirty="0">
                <a:cs typeface="Times New Roman" pitchFamily="18" charset="0"/>
              </a:rPr>
              <a:t>differential equation that can be solved analytically, producing a closed-form solution.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imes New Roman" pitchFamily="18" charset="0"/>
              </a:rPr>
              <a:t>So, given the particles’ initial positions and velocities, </a:t>
            </a:r>
            <a:r>
              <a:rPr lang="en-US" dirty="0" smtClean="0">
                <a:cs typeface="Times New Roman" pitchFamily="18" charset="0"/>
              </a:rPr>
              <a:t>            you </a:t>
            </a:r>
            <a:r>
              <a:rPr lang="en-US" dirty="0">
                <a:cs typeface="Times New Roman" pitchFamily="18" charset="0"/>
              </a:rPr>
              <a:t>can trivially calculate their positions and </a:t>
            </a:r>
            <a:r>
              <a:rPr lang="en-US" dirty="0" smtClean="0">
                <a:cs typeface="Times New Roman" pitchFamily="18" charset="0"/>
              </a:rPr>
              <a:t>velocities          </a:t>
            </a:r>
            <a:r>
              <a:rPr lang="en-US" dirty="0">
                <a:cs typeface="Times New Roman" pitchFamily="18" charset="0"/>
              </a:rPr>
              <a:t>at any later time.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657600" y="4876800"/>
            <a:ext cx="2133600" cy="228600"/>
            <a:chOff x="2352" y="3744"/>
            <a:chExt cx="1344" cy="144"/>
          </a:xfrm>
        </p:grpSpPr>
        <p:sp>
          <p:nvSpPr>
            <p:cNvPr id="866309" name="Oval 5"/>
            <p:cNvSpPr>
              <a:spLocks noChangeArrowheads="1"/>
            </p:cNvSpPr>
            <p:nvPr/>
          </p:nvSpPr>
          <p:spPr bwMode="auto">
            <a:xfrm>
              <a:off x="2352" y="3744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6310" name="Line 6"/>
            <p:cNvSpPr>
              <a:spLocks noChangeShapeType="1"/>
            </p:cNvSpPr>
            <p:nvPr/>
          </p:nvSpPr>
          <p:spPr bwMode="auto">
            <a:xfrm>
              <a:off x="2592" y="3819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triangle" w="lg" len="lg"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6311" name="Oval 7"/>
            <p:cNvSpPr>
              <a:spLocks noChangeArrowheads="1"/>
            </p:cNvSpPr>
            <p:nvPr/>
          </p:nvSpPr>
          <p:spPr bwMode="auto">
            <a:xfrm>
              <a:off x="3552" y="3744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201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97557-84A1-484E-BB70-39FE32F15E72}" type="slidenum">
              <a:rPr lang="en-US"/>
              <a:pPr/>
              <a:t>36</a:t>
            </a:fld>
            <a:endParaRPr lang="en-US"/>
          </a:p>
        </p:txBody>
      </p:sp>
      <p:sp>
        <p:nvSpPr>
          <p:cNvPr id="86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3-Body Problem</a:t>
            </a:r>
          </a:p>
        </p:txBody>
      </p:sp>
      <p:sp>
        <p:nvSpPr>
          <p:cNvPr id="86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402638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When </a:t>
            </a:r>
            <a:r>
              <a:rPr lang="en-US" i="1" dirty="0"/>
              <a:t>N </a:t>
            </a:r>
            <a:r>
              <a:rPr lang="en-US" dirty="0"/>
              <a:t>is 3, you have – surprise! – a </a:t>
            </a:r>
            <a:r>
              <a:rPr lang="en-US" b="1" i="1" u="sng" dirty="0"/>
              <a:t>3-Body Problem</a:t>
            </a:r>
            <a:r>
              <a:rPr lang="en-US" dirty="0"/>
              <a:t>: </a:t>
            </a:r>
            <a:r>
              <a:rPr lang="en-US" dirty="0" smtClean="0"/>
              <a:t>       exactly </a:t>
            </a:r>
            <a:r>
              <a:rPr lang="en-US" dirty="0"/>
              <a:t>3 particles, each exerting a force that acts on the </a:t>
            </a:r>
            <a:r>
              <a:rPr lang="en-US" dirty="0" smtClean="0"/>
              <a:t>other 2.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imes New Roman" pitchFamily="18" charset="0"/>
              </a:rPr>
              <a:t>The relationship between the 3 particles can be expressed as </a:t>
            </a:r>
            <a:r>
              <a:rPr lang="en-US" dirty="0" smtClean="0">
                <a:cs typeface="Times New Roman" pitchFamily="18" charset="0"/>
              </a:rPr>
              <a:t>         a </a:t>
            </a:r>
            <a:r>
              <a:rPr lang="en-US" dirty="0">
                <a:cs typeface="Times New Roman" pitchFamily="18" charset="0"/>
              </a:rPr>
              <a:t>differential equation that can be solved using an infinite series, producing a closed-form solution, due to Karl </a:t>
            </a:r>
            <a:r>
              <a:rPr lang="en-US" dirty="0" err="1">
                <a:cs typeface="Times New Roman" pitchFamily="18" charset="0"/>
              </a:rPr>
              <a:t>Fritiof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Sundman</a:t>
            </a:r>
            <a:r>
              <a:rPr lang="en-US" dirty="0">
                <a:cs typeface="Times New Roman" pitchFamily="18" charset="0"/>
              </a:rPr>
              <a:t> in 1912</a:t>
            </a:r>
            <a:r>
              <a:rPr lang="en-US" dirty="0" smtClean="0">
                <a:cs typeface="Times New Roman" pitchFamily="18" charset="0"/>
              </a:rPr>
              <a:t>.</a:t>
            </a:r>
            <a:endParaRPr lang="en-US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dirty="0">
                <a:cs typeface="Times New Roman" pitchFamily="18" charset="0"/>
              </a:rPr>
              <a:t>However, in practice, the number of terms of the infinite series </a:t>
            </a:r>
            <a:r>
              <a:rPr lang="en-US" dirty="0" smtClean="0">
                <a:cs typeface="Times New Roman" pitchFamily="18" charset="0"/>
              </a:rPr>
              <a:t>  that </a:t>
            </a:r>
            <a:r>
              <a:rPr lang="en-US" dirty="0">
                <a:cs typeface="Times New Roman" pitchFamily="18" charset="0"/>
              </a:rPr>
              <a:t>you need to calculate to get a reasonable </a:t>
            </a:r>
            <a:r>
              <a:rPr lang="en-US" dirty="0" smtClean="0">
                <a:cs typeface="Times New Roman" pitchFamily="18" charset="0"/>
              </a:rPr>
              <a:t>solution                </a:t>
            </a:r>
            <a:r>
              <a:rPr lang="en-US" dirty="0">
                <a:cs typeface="Times New Roman" pitchFamily="18" charset="0"/>
              </a:rPr>
              <a:t>is so large that </a:t>
            </a:r>
            <a:r>
              <a:rPr lang="en-US" b="1" u="sng" dirty="0">
                <a:cs typeface="Times New Roman" pitchFamily="18" charset="0"/>
              </a:rPr>
              <a:t>the infinite </a:t>
            </a:r>
            <a:r>
              <a:rPr lang="en-US" b="1" u="sng" dirty="0" smtClean="0">
                <a:cs typeface="Times New Roman" pitchFamily="18" charset="0"/>
              </a:rPr>
              <a:t>series solution </a:t>
            </a:r>
            <a:r>
              <a:rPr lang="en-US" b="1" u="sng" dirty="0">
                <a:cs typeface="Times New Roman" pitchFamily="18" charset="0"/>
              </a:rPr>
              <a:t>is </a:t>
            </a:r>
            <a:r>
              <a:rPr lang="en-US" b="1" u="sng" dirty="0" smtClean="0">
                <a:cs typeface="Times New Roman" pitchFamily="18" charset="0"/>
              </a:rPr>
              <a:t>impractical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smtClean="0"/>
              <a:t>–  </a:t>
            </a:r>
            <a:r>
              <a:rPr lang="en-US" dirty="0" smtClean="0">
                <a:cs typeface="Times New Roman" pitchFamily="18" charset="0"/>
              </a:rPr>
              <a:t>   so </a:t>
            </a:r>
            <a:r>
              <a:rPr lang="en-US" dirty="0">
                <a:cs typeface="Times New Roman" pitchFamily="18" charset="0"/>
              </a:rPr>
              <a:t>you’re stuck with the generalized formulation.</a:t>
            </a:r>
          </a:p>
        </p:txBody>
      </p:sp>
      <p:grpSp>
        <p:nvGrpSpPr>
          <p:cNvPr id="2" name="Group 12"/>
          <p:cNvGrpSpPr/>
          <p:nvPr/>
        </p:nvGrpSpPr>
        <p:grpSpPr>
          <a:xfrm>
            <a:off x="3657600" y="5105400"/>
            <a:ext cx="2133600" cy="1066800"/>
            <a:chOff x="3657600" y="4876800"/>
            <a:chExt cx="2133600" cy="1066800"/>
          </a:xfrm>
        </p:grpSpPr>
        <p:sp>
          <p:nvSpPr>
            <p:cNvPr id="867332" name="Oval 4"/>
            <p:cNvSpPr>
              <a:spLocks noChangeArrowheads="1"/>
            </p:cNvSpPr>
            <p:nvPr/>
          </p:nvSpPr>
          <p:spPr bwMode="auto">
            <a:xfrm>
              <a:off x="3657600" y="4876800"/>
              <a:ext cx="228600" cy="2286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333" name="Line 5"/>
            <p:cNvSpPr>
              <a:spLocks noChangeShapeType="1"/>
            </p:cNvSpPr>
            <p:nvPr/>
          </p:nvSpPr>
          <p:spPr bwMode="auto">
            <a:xfrm>
              <a:off x="4038600" y="4995863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triangle" w="lg" len="lg"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7334" name="Oval 6"/>
            <p:cNvSpPr>
              <a:spLocks noChangeArrowheads="1"/>
            </p:cNvSpPr>
            <p:nvPr/>
          </p:nvSpPr>
          <p:spPr bwMode="auto">
            <a:xfrm>
              <a:off x="5562600" y="4876800"/>
              <a:ext cx="228600" cy="2286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335" name="Oval 7"/>
            <p:cNvSpPr>
              <a:spLocks noChangeArrowheads="1"/>
            </p:cNvSpPr>
            <p:nvPr/>
          </p:nvSpPr>
          <p:spPr bwMode="auto">
            <a:xfrm>
              <a:off x="4572000" y="5715000"/>
              <a:ext cx="228600" cy="2286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336" name="Line 8"/>
            <p:cNvSpPr>
              <a:spLocks noChangeShapeType="1"/>
            </p:cNvSpPr>
            <p:nvPr/>
          </p:nvSpPr>
          <p:spPr bwMode="auto">
            <a:xfrm flipV="1">
              <a:off x="4800600" y="5105400"/>
              <a:ext cx="6858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triangle" w="lg" len="lg"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7337" name="Line 9"/>
            <p:cNvSpPr>
              <a:spLocks noChangeShapeType="1"/>
            </p:cNvSpPr>
            <p:nvPr/>
          </p:nvSpPr>
          <p:spPr bwMode="auto">
            <a:xfrm>
              <a:off x="3886200" y="5105400"/>
              <a:ext cx="6858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triangle" w="lg" len="lg"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429000" y="3165765"/>
            <a:ext cx="510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http://en.wikipedia.org/wiki/N-body_problem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134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E97557-84A1-484E-BB70-39FE32F15E72}" type="slidenum">
              <a:rPr lang="en-US"/>
              <a:pPr/>
              <a:t>37</a:t>
            </a:fld>
            <a:endParaRPr lang="en-US"/>
          </a:p>
        </p:txBody>
      </p:sp>
      <p:sp>
        <p:nvSpPr>
          <p:cNvPr id="86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N-Body Problems (</a:t>
            </a:r>
            <a:r>
              <a:rPr lang="en-US" i="1" dirty="0" smtClean="0"/>
              <a:t>N</a:t>
            </a:r>
            <a:r>
              <a:rPr lang="en-US" dirty="0" smtClean="0"/>
              <a:t> &gt; 3)</a:t>
            </a:r>
            <a:endParaRPr lang="en-US" dirty="0"/>
          </a:p>
        </p:txBody>
      </p:sp>
      <p:sp>
        <p:nvSpPr>
          <p:cNvPr id="86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When </a:t>
            </a:r>
            <a:r>
              <a:rPr lang="en-US" i="1" dirty="0"/>
              <a:t>N </a:t>
            </a:r>
            <a:r>
              <a:rPr lang="en-US" dirty="0" smtClean="0"/>
              <a:t>&gt; </a:t>
            </a:r>
            <a:r>
              <a:rPr lang="en-US" dirty="0"/>
              <a:t>3, you </a:t>
            </a:r>
            <a:r>
              <a:rPr lang="en-US" dirty="0" smtClean="0"/>
              <a:t>have a general </a:t>
            </a:r>
            <a:r>
              <a:rPr lang="en-US" b="1" i="1" u="sng" dirty="0"/>
              <a:t>N</a:t>
            </a:r>
            <a:r>
              <a:rPr lang="en-US" b="1" i="1" u="sng" dirty="0" smtClean="0"/>
              <a:t>-Body </a:t>
            </a:r>
            <a:r>
              <a:rPr lang="en-US" b="1" i="1" u="sng" dirty="0"/>
              <a:t>Problem</a:t>
            </a:r>
            <a:r>
              <a:rPr lang="en-US" dirty="0"/>
              <a:t>: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/>
              <a:t>particles, each exerting a force that acts on the </a:t>
            </a:r>
            <a:r>
              <a:rPr lang="en-US" dirty="0" smtClean="0"/>
              <a:t>other </a:t>
            </a:r>
            <a:r>
              <a:rPr lang="en-US" i="1" dirty="0" smtClean="0"/>
              <a:t>N</a:t>
            </a:r>
            <a:r>
              <a:rPr lang="en-US" dirty="0" smtClean="0"/>
              <a:t>-1 particles.</a:t>
            </a: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>
                <a:cs typeface="Times New Roman" pitchFamily="18" charset="0"/>
              </a:rPr>
              <a:t>The relationship between the </a:t>
            </a:r>
            <a:r>
              <a:rPr lang="en-US" i="1" dirty="0" smtClean="0">
                <a:cs typeface="Times New Roman" pitchFamily="18" charset="0"/>
              </a:rPr>
              <a:t>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particles can be expressed </a:t>
            </a:r>
            <a:r>
              <a:rPr lang="en-US" dirty="0" smtClean="0">
                <a:cs typeface="Times New Roman" pitchFamily="18" charset="0"/>
              </a:rPr>
              <a:t>as   </a:t>
            </a:r>
            <a:r>
              <a:rPr lang="en-US" dirty="0">
                <a:cs typeface="Times New Roman" pitchFamily="18" charset="0"/>
              </a:rPr>
              <a:t>a differential equation that can be solved using an infinite series, producing a closed-form solution, due to </a:t>
            </a:r>
            <a:r>
              <a:rPr lang="en-US" dirty="0" smtClean="0">
                <a:cs typeface="Times New Roman" pitchFamily="18" charset="0"/>
              </a:rPr>
              <a:t>      </a:t>
            </a:r>
            <a:r>
              <a:rPr lang="en-US" dirty="0" err="1" smtClean="0">
                <a:cs typeface="Times New Roman" pitchFamily="18" charset="0"/>
              </a:rPr>
              <a:t>Qiudong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Wang in 1991</a:t>
            </a:r>
            <a:r>
              <a:rPr lang="en-US" dirty="0" smtClean="0">
                <a:cs typeface="Times New Roman" pitchFamily="18" charset="0"/>
              </a:rPr>
              <a:t>.</a:t>
            </a:r>
            <a:r>
              <a:rPr lang="en-US" baseline="30000" dirty="0" smtClean="0">
                <a:cs typeface="Times New Roman" pitchFamily="18" charset="0"/>
              </a:rPr>
              <a:t>[3]</a:t>
            </a:r>
            <a:endParaRPr lang="en-US" baseline="30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imes New Roman" pitchFamily="18" charset="0"/>
              </a:rPr>
              <a:t>However, in practice, the number of terms of the infinite series that you need to calculate to get a reasonable </a:t>
            </a:r>
            <a:r>
              <a:rPr lang="en-US" dirty="0" smtClean="0">
                <a:cs typeface="Times New Roman" pitchFamily="18" charset="0"/>
              </a:rPr>
              <a:t>solution         </a:t>
            </a:r>
            <a:r>
              <a:rPr lang="en-US" dirty="0">
                <a:cs typeface="Times New Roman" pitchFamily="18" charset="0"/>
              </a:rPr>
              <a:t>is so large that the infinite series is impractical, so </a:t>
            </a:r>
            <a:r>
              <a:rPr lang="en-US" dirty="0" smtClean="0">
                <a:cs typeface="Times New Roman" pitchFamily="18" charset="0"/>
              </a:rPr>
              <a:t>          you’re </a:t>
            </a:r>
            <a:r>
              <a:rPr lang="en-US" dirty="0">
                <a:cs typeface="Times New Roman" pitchFamily="18" charset="0"/>
              </a:rPr>
              <a:t>stuck with the generalized formulation.</a:t>
            </a:r>
          </a:p>
        </p:txBody>
      </p:sp>
      <p:sp>
        <p:nvSpPr>
          <p:cNvPr id="867332" name="Oval 4"/>
          <p:cNvSpPr>
            <a:spLocks noChangeArrowheads="1"/>
          </p:cNvSpPr>
          <p:nvPr/>
        </p:nvSpPr>
        <p:spPr bwMode="auto">
          <a:xfrm>
            <a:off x="3657600" y="4876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7333" name="Line 5"/>
          <p:cNvSpPr>
            <a:spLocks noChangeShapeType="1"/>
          </p:cNvSpPr>
          <p:nvPr/>
        </p:nvSpPr>
        <p:spPr bwMode="auto">
          <a:xfrm>
            <a:off x="4038600" y="4995863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7334" name="Oval 6"/>
          <p:cNvSpPr>
            <a:spLocks noChangeArrowheads="1"/>
          </p:cNvSpPr>
          <p:nvPr/>
        </p:nvSpPr>
        <p:spPr bwMode="auto">
          <a:xfrm>
            <a:off x="5562600" y="4876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7335" name="Oval 7"/>
          <p:cNvSpPr>
            <a:spLocks noChangeArrowheads="1"/>
          </p:cNvSpPr>
          <p:nvPr/>
        </p:nvSpPr>
        <p:spPr bwMode="auto">
          <a:xfrm>
            <a:off x="5562600" y="5715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3657600" y="5715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H="1">
            <a:off x="566928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>
            <a:off x="376428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4038600" y="583692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3962400" y="5181600"/>
            <a:ext cx="1600200" cy="5334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triangle" w="lg" len="lg"/>
            <a:tailEnd type="triangle" w="lg" len="lg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H="1">
            <a:off x="3962400" y="5181600"/>
            <a:ext cx="1447800" cy="5334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triangle" w="lg" len="lg"/>
            <a:tailEnd type="triangle" w="lg" len="lg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82833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402AEF-425C-472E-8388-DA1F092E306A}" type="slidenum">
              <a:rPr lang="en-US"/>
              <a:pPr/>
              <a:t>38</a:t>
            </a:fld>
            <a:endParaRPr lang="en-US"/>
          </a:p>
        </p:txBody>
      </p:sp>
      <p:sp>
        <p:nvSpPr>
          <p:cNvPr id="86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N-Body Problems (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u="sng" dirty="0"/>
              <a:t>&gt;</a:t>
            </a:r>
            <a:r>
              <a:rPr lang="en-US" dirty="0"/>
              <a:t> 3)</a:t>
            </a:r>
          </a:p>
        </p:txBody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77200" cy="4953000"/>
          </a:xfrm>
        </p:spPr>
        <p:txBody>
          <a:bodyPr/>
          <a:lstStyle/>
          <a:p>
            <a:pPr>
              <a:buNone/>
            </a:pPr>
            <a:r>
              <a:rPr lang="en-US" dirty="0"/>
              <a:t>For </a:t>
            </a:r>
            <a:r>
              <a:rPr lang="en-US" i="1" dirty="0"/>
              <a:t>N </a:t>
            </a:r>
            <a:r>
              <a:rPr lang="en-US" u="sng" dirty="0" smtClean="0"/>
              <a:t>&gt;</a:t>
            </a:r>
            <a:r>
              <a:rPr lang="en-US" dirty="0" smtClean="0"/>
              <a:t> 3, </a:t>
            </a:r>
            <a:r>
              <a:rPr lang="en-US" dirty="0" smtClean="0">
                <a:cs typeface="Times New Roman" pitchFamily="18" charset="0"/>
              </a:rPr>
              <a:t>the relationship between the </a:t>
            </a:r>
            <a:r>
              <a:rPr lang="en-US" i="1" dirty="0" smtClean="0">
                <a:cs typeface="Times New Roman" pitchFamily="18" charset="0"/>
              </a:rPr>
              <a:t>N</a:t>
            </a:r>
            <a:r>
              <a:rPr lang="en-US" dirty="0" smtClean="0">
                <a:cs typeface="Times New Roman" pitchFamily="18" charset="0"/>
              </a:rPr>
              <a:t> particles can be expressed as a differential equation that can be solved using an infinite series, producing a closed-form solution, but convergence takes so long that this approach is impractical.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So</a:t>
            </a:r>
            <a:r>
              <a:rPr lang="en-US" dirty="0"/>
              <a:t>, numerical simulation is pretty much the only way to study groups of 3 or more bodies.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Popular applications of N-body codes include:</a:t>
            </a:r>
          </a:p>
          <a:p>
            <a:pPr>
              <a:lnSpc>
                <a:spcPct val="90000"/>
              </a:lnSpc>
            </a:pPr>
            <a:r>
              <a:rPr lang="en-US" dirty="0"/>
              <a:t>astronomy (that is, galaxy formation, cosmology);</a:t>
            </a:r>
          </a:p>
          <a:p>
            <a:pPr>
              <a:lnSpc>
                <a:spcPct val="90000"/>
              </a:lnSpc>
            </a:pPr>
            <a:r>
              <a:rPr lang="en-US" dirty="0"/>
              <a:t>chemistry (that is, protein folding, molecular dynamics).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Note that, for </a:t>
            </a:r>
            <a:r>
              <a:rPr lang="en-US" i="1" dirty="0"/>
              <a:t>N</a:t>
            </a:r>
            <a:r>
              <a:rPr lang="en-US" dirty="0"/>
              <a:t> bodies, there are on the order of 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 forces, denoted </a:t>
            </a:r>
            <a:r>
              <a:rPr lang="en-US" b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).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513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2AABA518-B1E9-473F-AEA1-49B59E8B355F}" type="slidenum">
              <a:rPr lang="en-US"/>
              <a:pPr/>
              <a:t>39</a:t>
            </a:fld>
            <a:endParaRPr lang="en-US"/>
          </a:p>
        </p:txBody>
      </p:sp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N</a:t>
            </a:r>
            <a:r>
              <a:rPr lang="en-US"/>
              <a:t> Bodies</a:t>
            </a:r>
          </a:p>
        </p:txBody>
      </p:sp>
      <p:sp>
        <p:nvSpPr>
          <p:cNvPr id="869379" name="Rectangle 3"/>
          <p:cNvSpPr>
            <a:spLocks noChangeArrowheads="1"/>
          </p:cNvSpPr>
          <p:nvPr/>
        </p:nvSpPr>
        <p:spPr bwMode="auto">
          <a:xfrm>
            <a:off x="914400" y="1752600"/>
            <a:ext cx="74676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9380" name="Oval 4"/>
          <p:cNvSpPr>
            <a:spLocks noChangeArrowheads="1"/>
          </p:cNvSpPr>
          <p:nvPr/>
        </p:nvSpPr>
        <p:spPr bwMode="auto">
          <a:xfrm>
            <a:off x="1752600" y="2895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9381" name="Oval 5"/>
          <p:cNvSpPr>
            <a:spLocks noChangeArrowheads="1"/>
          </p:cNvSpPr>
          <p:nvPr/>
        </p:nvSpPr>
        <p:spPr bwMode="auto">
          <a:xfrm>
            <a:off x="2971800" y="3048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9382" name="Oval 6"/>
          <p:cNvSpPr>
            <a:spLocks noChangeArrowheads="1"/>
          </p:cNvSpPr>
          <p:nvPr/>
        </p:nvSpPr>
        <p:spPr bwMode="auto">
          <a:xfrm>
            <a:off x="7239000" y="2209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9383" name="Oval 7"/>
          <p:cNvSpPr>
            <a:spLocks noChangeArrowheads="1"/>
          </p:cNvSpPr>
          <p:nvPr/>
        </p:nvSpPr>
        <p:spPr bwMode="auto">
          <a:xfrm>
            <a:off x="6705600" y="3200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9384" name="Oval 8"/>
          <p:cNvSpPr>
            <a:spLocks noChangeArrowheads="1"/>
          </p:cNvSpPr>
          <p:nvPr/>
        </p:nvSpPr>
        <p:spPr bwMode="auto">
          <a:xfrm>
            <a:off x="6400800" y="464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9385" name="Oval 9"/>
          <p:cNvSpPr>
            <a:spLocks noChangeArrowheads="1"/>
          </p:cNvSpPr>
          <p:nvPr/>
        </p:nvSpPr>
        <p:spPr bwMode="auto">
          <a:xfrm>
            <a:off x="4800600" y="4724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9386" name="Oval 10"/>
          <p:cNvSpPr>
            <a:spLocks noChangeArrowheads="1"/>
          </p:cNvSpPr>
          <p:nvPr/>
        </p:nvSpPr>
        <p:spPr bwMode="auto">
          <a:xfrm>
            <a:off x="4648200" y="213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9387" name="Oval 11"/>
          <p:cNvSpPr>
            <a:spLocks noChangeArrowheads="1"/>
          </p:cNvSpPr>
          <p:nvPr/>
        </p:nvSpPr>
        <p:spPr bwMode="auto">
          <a:xfrm>
            <a:off x="1981200" y="4572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93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the Slides Beforehand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Before the start of the session, please download the slides from the Supercomputing in Plain English website:</a:t>
            </a:r>
          </a:p>
          <a:p>
            <a:pPr marL="0" indent="0" algn="ctr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http://www.oscer.ou.edu/education/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That way, if anything goes wrong, you can still follow along with just audio.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36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789D5EDA-6202-4204-A634-61626FD3A80E}" type="slidenum">
              <a:rPr lang="en-US"/>
              <a:pPr/>
              <a:t>40</a:t>
            </a:fld>
            <a:endParaRPr lang="en-US"/>
          </a:p>
        </p:txBody>
      </p:sp>
      <p:sp>
        <p:nvSpPr>
          <p:cNvPr id="87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Force #1</a:t>
            </a:r>
          </a:p>
        </p:txBody>
      </p:sp>
      <p:sp>
        <p:nvSpPr>
          <p:cNvPr id="870403" name="Rectangle 3"/>
          <p:cNvSpPr>
            <a:spLocks noChangeArrowheads="1"/>
          </p:cNvSpPr>
          <p:nvPr/>
        </p:nvSpPr>
        <p:spPr bwMode="auto">
          <a:xfrm>
            <a:off x="914400" y="1752600"/>
            <a:ext cx="74676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04" name="Oval 4"/>
          <p:cNvSpPr>
            <a:spLocks noChangeArrowheads="1"/>
          </p:cNvSpPr>
          <p:nvPr/>
        </p:nvSpPr>
        <p:spPr bwMode="auto">
          <a:xfrm>
            <a:off x="1752600" y="2895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05" name="Oval 5"/>
          <p:cNvSpPr>
            <a:spLocks noChangeArrowheads="1"/>
          </p:cNvSpPr>
          <p:nvPr/>
        </p:nvSpPr>
        <p:spPr bwMode="auto">
          <a:xfrm>
            <a:off x="2971800" y="3048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06" name="Oval 6"/>
          <p:cNvSpPr>
            <a:spLocks noChangeArrowheads="1"/>
          </p:cNvSpPr>
          <p:nvPr/>
        </p:nvSpPr>
        <p:spPr bwMode="auto">
          <a:xfrm>
            <a:off x="7239000" y="2209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07" name="Oval 7"/>
          <p:cNvSpPr>
            <a:spLocks noChangeArrowheads="1"/>
          </p:cNvSpPr>
          <p:nvPr/>
        </p:nvSpPr>
        <p:spPr bwMode="auto">
          <a:xfrm>
            <a:off x="6705600" y="3200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08" name="Oval 8"/>
          <p:cNvSpPr>
            <a:spLocks noChangeArrowheads="1"/>
          </p:cNvSpPr>
          <p:nvPr/>
        </p:nvSpPr>
        <p:spPr bwMode="auto">
          <a:xfrm>
            <a:off x="6400800" y="464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09" name="Oval 9"/>
          <p:cNvSpPr>
            <a:spLocks noChangeArrowheads="1"/>
          </p:cNvSpPr>
          <p:nvPr/>
        </p:nvSpPr>
        <p:spPr bwMode="auto">
          <a:xfrm>
            <a:off x="4800600" y="4724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10" name="Oval 10"/>
          <p:cNvSpPr>
            <a:spLocks noChangeArrowheads="1"/>
          </p:cNvSpPr>
          <p:nvPr/>
        </p:nvSpPr>
        <p:spPr bwMode="auto">
          <a:xfrm>
            <a:off x="4648200" y="213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11" name="Oval 11"/>
          <p:cNvSpPr>
            <a:spLocks noChangeArrowheads="1"/>
          </p:cNvSpPr>
          <p:nvPr/>
        </p:nvSpPr>
        <p:spPr bwMode="auto">
          <a:xfrm>
            <a:off x="1981200" y="4572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12" name="Line 12"/>
          <p:cNvSpPr>
            <a:spLocks noChangeShapeType="1"/>
          </p:cNvSpPr>
          <p:nvPr/>
        </p:nvSpPr>
        <p:spPr bwMode="auto">
          <a:xfrm flipV="1">
            <a:off x="1981200" y="2286000"/>
            <a:ext cx="2743200" cy="6858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70413" name="Text Box 13"/>
          <p:cNvSpPr txBox="1">
            <a:spLocks noChangeArrowheads="1"/>
          </p:cNvSpPr>
          <p:nvPr/>
        </p:nvSpPr>
        <p:spPr bwMode="auto">
          <a:xfrm>
            <a:off x="1371600" y="2819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515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8CF1FF77-7FDF-4D51-8770-E6DE5E3A5933}" type="slidenum">
              <a:rPr lang="en-US"/>
              <a:pPr/>
              <a:t>41</a:t>
            </a:fld>
            <a:endParaRPr lang="en-US"/>
          </a:p>
        </p:txBody>
      </p:sp>
      <p:sp>
        <p:nvSpPr>
          <p:cNvPr id="87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Force #2</a:t>
            </a:r>
          </a:p>
        </p:txBody>
      </p:sp>
      <p:sp>
        <p:nvSpPr>
          <p:cNvPr id="871427" name="Rectangle 3"/>
          <p:cNvSpPr>
            <a:spLocks noChangeArrowheads="1"/>
          </p:cNvSpPr>
          <p:nvPr/>
        </p:nvSpPr>
        <p:spPr bwMode="auto">
          <a:xfrm>
            <a:off x="914400" y="1752600"/>
            <a:ext cx="74676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1428" name="Oval 4"/>
          <p:cNvSpPr>
            <a:spLocks noChangeArrowheads="1"/>
          </p:cNvSpPr>
          <p:nvPr/>
        </p:nvSpPr>
        <p:spPr bwMode="auto">
          <a:xfrm>
            <a:off x="1752600" y="2895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1429" name="Oval 5"/>
          <p:cNvSpPr>
            <a:spLocks noChangeArrowheads="1"/>
          </p:cNvSpPr>
          <p:nvPr/>
        </p:nvSpPr>
        <p:spPr bwMode="auto">
          <a:xfrm>
            <a:off x="2971800" y="3048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1430" name="Oval 6"/>
          <p:cNvSpPr>
            <a:spLocks noChangeArrowheads="1"/>
          </p:cNvSpPr>
          <p:nvPr/>
        </p:nvSpPr>
        <p:spPr bwMode="auto">
          <a:xfrm>
            <a:off x="7239000" y="2209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1431" name="Oval 7"/>
          <p:cNvSpPr>
            <a:spLocks noChangeArrowheads="1"/>
          </p:cNvSpPr>
          <p:nvPr/>
        </p:nvSpPr>
        <p:spPr bwMode="auto">
          <a:xfrm>
            <a:off x="6705600" y="3200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1432" name="Oval 8"/>
          <p:cNvSpPr>
            <a:spLocks noChangeArrowheads="1"/>
          </p:cNvSpPr>
          <p:nvPr/>
        </p:nvSpPr>
        <p:spPr bwMode="auto">
          <a:xfrm>
            <a:off x="6400800" y="464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1433" name="Oval 9"/>
          <p:cNvSpPr>
            <a:spLocks noChangeArrowheads="1"/>
          </p:cNvSpPr>
          <p:nvPr/>
        </p:nvSpPr>
        <p:spPr bwMode="auto">
          <a:xfrm>
            <a:off x="4800600" y="4724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1434" name="Oval 10"/>
          <p:cNvSpPr>
            <a:spLocks noChangeArrowheads="1"/>
          </p:cNvSpPr>
          <p:nvPr/>
        </p:nvSpPr>
        <p:spPr bwMode="auto">
          <a:xfrm>
            <a:off x="4648200" y="213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1435" name="Oval 11"/>
          <p:cNvSpPr>
            <a:spLocks noChangeArrowheads="1"/>
          </p:cNvSpPr>
          <p:nvPr/>
        </p:nvSpPr>
        <p:spPr bwMode="auto">
          <a:xfrm>
            <a:off x="1981200" y="4572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1436" name="Line 12"/>
          <p:cNvSpPr>
            <a:spLocks noChangeShapeType="1"/>
          </p:cNvSpPr>
          <p:nvPr/>
        </p:nvSpPr>
        <p:spPr bwMode="auto">
          <a:xfrm flipV="1">
            <a:off x="2133600" y="2362200"/>
            <a:ext cx="5105400" cy="6096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71437" name="Text Box 13"/>
          <p:cNvSpPr txBox="1">
            <a:spLocks noChangeArrowheads="1"/>
          </p:cNvSpPr>
          <p:nvPr/>
        </p:nvSpPr>
        <p:spPr bwMode="auto">
          <a:xfrm>
            <a:off x="1371600" y="2819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727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AF5AFC2D-9A2D-474D-A49B-DED476B7660B}" type="slidenum">
              <a:rPr lang="en-US"/>
              <a:pPr/>
              <a:t>42</a:t>
            </a:fld>
            <a:endParaRPr lang="en-US"/>
          </a:p>
        </p:txBody>
      </p:sp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Force #3</a:t>
            </a:r>
          </a:p>
        </p:txBody>
      </p:sp>
      <p:sp>
        <p:nvSpPr>
          <p:cNvPr id="872451" name="Rectangle 3"/>
          <p:cNvSpPr>
            <a:spLocks noChangeArrowheads="1"/>
          </p:cNvSpPr>
          <p:nvPr/>
        </p:nvSpPr>
        <p:spPr bwMode="auto">
          <a:xfrm>
            <a:off x="914400" y="1752600"/>
            <a:ext cx="74676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2452" name="Oval 4"/>
          <p:cNvSpPr>
            <a:spLocks noChangeArrowheads="1"/>
          </p:cNvSpPr>
          <p:nvPr/>
        </p:nvSpPr>
        <p:spPr bwMode="auto">
          <a:xfrm>
            <a:off x="1752600" y="2895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2453" name="Oval 5"/>
          <p:cNvSpPr>
            <a:spLocks noChangeArrowheads="1"/>
          </p:cNvSpPr>
          <p:nvPr/>
        </p:nvSpPr>
        <p:spPr bwMode="auto">
          <a:xfrm>
            <a:off x="2971800" y="3048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2454" name="Oval 6"/>
          <p:cNvSpPr>
            <a:spLocks noChangeArrowheads="1"/>
          </p:cNvSpPr>
          <p:nvPr/>
        </p:nvSpPr>
        <p:spPr bwMode="auto">
          <a:xfrm>
            <a:off x="7239000" y="2209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2455" name="Oval 7"/>
          <p:cNvSpPr>
            <a:spLocks noChangeArrowheads="1"/>
          </p:cNvSpPr>
          <p:nvPr/>
        </p:nvSpPr>
        <p:spPr bwMode="auto">
          <a:xfrm>
            <a:off x="6705600" y="3200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2456" name="Oval 8"/>
          <p:cNvSpPr>
            <a:spLocks noChangeArrowheads="1"/>
          </p:cNvSpPr>
          <p:nvPr/>
        </p:nvSpPr>
        <p:spPr bwMode="auto">
          <a:xfrm>
            <a:off x="6400800" y="464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2457" name="Oval 9"/>
          <p:cNvSpPr>
            <a:spLocks noChangeArrowheads="1"/>
          </p:cNvSpPr>
          <p:nvPr/>
        </p:nvSpPr>
        <p:spPr bwMode="auto">
          <a:xfrm>
            <a:off x="4800600" y="4724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2458" name="Oval 10"/>
          <p:cNvSpPr>
            <a:spLocks noChangeArrowheads="1"/>
          </p:cNvSpPr>
          <p:nvPr/>
        </p:nvSpPr>
        <p:spPr bwMode="auto">
          <a:xfrm>
            <a:off x="4648200" y="213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2459" name="Oval 11"/>
          <p:cNvSpPr>
            <a:spLocks noChangeArrowheads="1"/>
          </p:cNvSpPr>
          <p:nvPr/>
        </p:nvSpPr>
        <p:spPr bwMode="auto">
          <a:xfrm>
            <a:off x="1981200" y="4572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2460" name="Line 12"/>
          <p:cNvSpPr>
            <a:spLocks noChangeShapeType="1"/>
          </p:cNvSpPr>
          <p:nvPr/>
        </p:nvSpPr>
        <p:spPr bwMode="auto">
          <a:xfrm>
            <a:off x="2362200" y="3048000"/>
            <a:ext cx="4343400" cy="2286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72461" name="Text Box 13"/>
          <p:cNvSpPr txBox="1">
            <a:spLocks noChangeArrowheads="1"/>
          </p:cNvSpPr>
          <p:nvPr/>
        </p:nvSpPr>
        <p:spPr bwMode="auto">
          <a:xfrm>
            <a:off x="1371600" y="2819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219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A80E3E84-38E3-4A30-B75E-B147BD344C1D}" type="slidenum">
              <a:rPr lang="en-US"/>
              <a:pPr/>
              <a:t>43</a:t>
            </a:fld>
            <a:endParaRPr lang="en-US"/>
          </a:p>
        </p:txBody>
      </p:sp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Force #4</a:t>
            </a:r>
          </a:p>
        </p:txBody>
      </p:sp>
      <p:sp>
        <p:nvSpPr>
          <p:cNvPr id="873475" name="Rectangle 3"/>
          <p:cNvSpPr>
            <a:spLocks noChangeArrowheads="1"/>
          </p:cNvSpPr>
          <p:nvPr/>
        </p:nvSpPr>
        <p:spPr bwMode="auto">
          <a:xfrm>
            <a:off x="914400" y="1752600"/>
            <a:ext cx="74676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3476" name="Oval 4"/>
          <p:cNvSpPr>
            <a:spLocks noChangeArrowheads="1"/>
          </p:cNvSpPr>
          <p:nvPr/>
        </p:nvSpPr>
        <p:spPr bwMode="auto">
          <a:xfrm>
            <a:off x="1752600" y="2895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3477" name="Oval 5"/>
          <p:cNvSpPr>
            <a:spLocks noChangeArrowheads="1"/>
          </p:cNvSpPr>
          <p:nvPr/>
        </p:nvSpPr>
        <p:spPr bwMode="auto">
          <a:xfrm>
            <a:off x="2971800" y="3048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3478" name="Oval 6"/>
          <p:cNvSpPr>
            <a:spLocks noChangeArrowheads="1"/>
          </p:cNvSpPr>
          <p:nvPr/>
        </p:nvSpPr>
        <p:spPr bwMode="auto">
          <a:xfrm>
            <a:off x="7239000" y="2209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3479" name="Oval 7"/>
          <p:cNvSpPr>
            <a:spLocks noChangeArrowheads="1"/>
          </p:cNvSpPr>
          <p:nvPr/>
        </p:nvSpPr>
        <p:spPr bwMode="auto">
          <a:xfrm>
            <a:off x="6705600" y="3200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3480" name="Oval 8"/>
          <p:cNvSpPr>
            <a:spLocks noChangeArrowheads="1"/>
          </p:cNvSpPr>
          <p:nvPr/>
        </p:nvSpPr>
        <p:spPr bwMode="auto">
          <a:xfrm>
            <a:off x="6400800" y="464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3481" name="Oval 9"/>
          <p:cNvSpPr>
            <a:spLocks noChangeArrowheads="1"/>
          </p:cNvSpPr>
          <p:nvPr/>
        </p:nvSpPr>
        <p:spPr bwMode="auto">
          <a:xfrm>
            <a:off x="4800600" y="4724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3482" name="Oval 10"/>
          <p:cNvSpPr>
            <a:spLocks noChangeArrowheads="1"/>
          </p:cNvSpPr>
          <p:nvPr/>
        </p:nvSpPr>
        <p:spPr bwMode="auto">
          <a:xfrm>
            <a:off x="4648200" y="213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3483" name="Oval 11"/>
          <p:cNvSpPr>
            <a:spLocks noChangeArrowheads="1"/>
          </p:cNvSpPr>
          <p:nvPr/>
        </p:nvSpPr>
        <p:spPr bwMode="auto">
          <a:xfrm>
            <a:off x="1981200" y="4572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3484" name="Line 12"/>
          <p:cNvSpPr>
            <a:spLocks noChangeShapeType="1"/>
          </p:cNvSpPr>
          <p:nvPr/>
        </p:nvSpPr>
        <p:spPr bwMode="auto">
          <a:xfrm>
            <a:off x="1981200" y="3048000"/>
            <a:ext cx="990600" cy="762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73485" name="Text Box 13"/>
          <p:cNvSpPr txBox="1">
            <a:spLocks noChangeArrowheads="1"/>
          </p:cNvSpPr>
          <p:nvPr/>
        </p:nvSpPr>
        <p:spPr bwMode="auto">
          <a:xfrm>
            <a:off x="1371600" y="2819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647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8F727BF5-AEE9-45DA-901D-24B9015692C4}" type="slidenum">
              <a:rPr lang="en-US"/>
              <a:pPr/>
              <a:t>44</a:t>
            </a:fld>
            <a:endParaRPr lang="en-US"/>
          </a:p>
        </p:txBody>
      </p:sp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Force #5</a:t>
            </a:r>
          </a:p>
        </p:txBody>
      </p:sp>
      <p:sp>
        <p:nvSpPr>
          <p:cNvPr id="874499" name="Rectangle 3"/>
          <p:cNvSpPr>
            <a:spLocks noChangeArrowheads="1"/>
          </p:cNvSpPr>
          <p:nvPr/>
        </p:nvSpPr>
        <p:spPr bwMode="auto">
          <a:xfrm>
            <a:off x="914400" y="1752600"/>
            <a:ext cx="74676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4500" name="Oval 4"/>
          <p:cNvSpPr>
            <a:spLocks noChangeArrowheads="1"/>
          </p:cNvSpPr>
          <p:nvPr/>
        </p:nvSpPr>
        <p:spPr bwMode="auto">
          <a:xfrm>
            <a:off x="1752600" y="2895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4501" name="Oval 5"/>
          <p:cNvSpPr>
            <a:spLocks noChangeArrowheads="1"/>
          </p:cNvSpPr>
          <p:nvPr/>
        </p:nvSpPr>
        <p:spPr bwMode="auto">
          <a:xfrm>
            <a:off x="2971800" y="3048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4502" name="Oval 6"/>
          <p:cNvSpPr>
            <a:spLocks noChangeArrowheads="1"/>
          </p:cNvSpPr>
          <p:nvPr/>
        </p:nvSpPr>
        <p:spPr bwMode="auto">
          <a:xfrm>
            <a:off x="7239000" y="2209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4503" name="Oval 7"/>
          <p:cNvSpPr>
            <a:spLocks noChangeArrowheads="1"/>
          </p:cNvSpPr>
          <p:nvPr/>
        </p:nvSpPr>
        <p:spPr bwMode="auto">
          <a:xfrm>
            <a:off x="6705600" y="3200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4504" name="Oval 8"/>
          <p:cNvSpPr>
            <a:spLocks noChangeArrowheads="1"/>
          </p:cNvSpPr>
          <p:nvPr/>
        </p:nvSpPr>
        <p:spPr bwMode="auto">
          <a:xfrm>
            <a:off x="6400800" y="464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4505" name="Oval 9"/>
          <p:cNvSpPr>
            <a:spLocks noChangeArrowheads="1"/>
          </p:cNvSpPr>
          <p:nvPr/>
        </p:nvSpPr>
        <p:spPr bwMode="auto">
          <a:xfrm>
            <a:off x="4800600" y="4724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4506" name="Oval 10"/>
          <p:cNvSpPr>
            <a:spLocks noChangeArrowheads="1"/>
          </p:cNvSpPr>
          <p:nvPr/>
        </p:nvSpPr>
        <p:spPr bwMode="auto">
          <a:xfrm>
            <a:off x="4648200" y="213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4507" name="Oval 11"/>
          <p:cNvSpPr>
            <a:spLocks noChangeArrowheads="1"/>
          </p:cNvSpPr>
          <p:nvPr/>
        </p:nvSpPr>
        <p:spPr bwMode="auto">
          <a:xfrm>
            <a:off x="1981200" y="4572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4508" name="Line 12"/>
          <p:cNvSpPr>
            <a:spLocks noChangeShapeType="1"/>
          </p:cNvSpPr>
          <p:nvPr/>
        </p:nvSpPr>
        <p:spPr bwMode="auto">
          <a:xfrm>
            <a:off x="1981200" y="3124200"/>
            <a:ext cx="4419600" cy="16002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74509" name="Text Box 13"/>
          <p:cNvSpPr txBox="1">
            <a:spLocks noChangeArrowheads="1"/>
          </p:cNvSpPr>
          <p:nvPr/>
        </p:nvSpPr>
        <p:spPr bwMode="auto">
          <a:xfrm>
            <a:off x="1371600" y="2819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135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A92DF929-66EE-4632-96D7-93EC1C6EEB2A}" type="slidenum">
              <a:rPr lang="en-US"/>
              <a:pPr/>
              <a:t>45</a:t>
            </a:fld>
            <a:endParaRPr lang="en-US"/>
          </a:p>
        </p:txBody>
      </p:sp>
      <p:sp>
        <p:nvSpPr>
          <p:cNvPr id="87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Force #6</a:t>
            </a:r>
          </a:p>
        </p:txBody>
      </p:sp>
      <p:sp>
        <p:nvSpPr>
          <p:cNvPr id="875523" name="Rectangle 3"/>
          <p:cNvSpPr>
            <a:spLocks noChangeArrowheads="1"/>
          </p:cNvSpPr>
          <p:nvPr/>
        </p:nvSpPr>
        <p:spPr bwMode="auto">
          <a:xfrm>
            <a:off x="914400" y="1752600"/>
            <a:ext cx="74676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5524" name="Oval 4"/>
          <p:cNvSpPr>
            <a:spLocks noChangeArrowheads="1"/>
          </p:cNvSpPr>
          <p:nvPr/>
        </p:nvSpPr>
        <p:spPr bwMode="auto">
          <a:xfrm>
            <a:off x="1752600" y="2895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5525" name="Oval 5"/>
          <p:cNvSpPr>
            <a:spLocks noChangeArrowheads="1"/>
          </p:cNvSpPr>
          <p:nvPr/>
        </p:nvSpPr>
        <p:spPr bwMode="auto">
          <a:xfrm>
            <a:off x="2971800" y="3048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5526" name="Oval 6"/>
          <p:cNvSpPr>
            <a:spLocks noChangeArrowheads="1"/>
          </p:cNvSpPr>
          <p:nvPr/>
        </p:nvSpPr>
        <p:spPr bwMode="auto">
          <a:xfrm>
            <a:off x="7239000" y="2209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5527" name="Oval 7"/>
          <p:cNvSpPr>
            <a:spLocks noChangeArrowheads="1"/>
          </p:cNvSpPr>
          <p:nvPr/>
        </p:nvSpPr>
        <p:spPr bwMode="auto">
          <a:xfrm>
            <a:off x="6705600" y="3200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5528" name="Oval 8"/>
          <p:cNvSpPr>
            <a:spLocks noChangeArrowheads="1"/>
          </p:cNvSpPr>
          <p:nvPr/>
        </p:nvSpPr>
        <p:spPr bwMode="auto">
          <a:xfrm>
            <a:off x="6400800" y="464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5529" name="Oval 9"/>
          <p:cNvSpPr>
            <a:spLocks noChangeArrowheads="1"/>
          </p:cNvSpPr>
          <p:nvPr/>
        </p:nvSpPr>
        <p:spPr bwMode="auto">
          <a:xfrm>
            <a:off x="4800600" y="4724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5530" name="Oval 10"/>
          <p:cNvSpPr>
            <a:spLocks noChangeArrowheads="1"/>
          </p:cNvSpPr>
          <p:nvPr/>
        </p:nvSpPr>
        <p:spPr bwMode="auto">
          <a:xfrm>
            <a:off x="4648200" y="213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5531" name="Oval 11"/>
          <p:cNvSpPr>
            <a:spLocks noChangeArrowheads="1"/>
          </p:cNvSpPr>
          <p:nvPr/>
        </p:nvSpPr>
        <p:spPr bwMode="auto">
          <a:xfrm>
            <a:off x="1981200" y="4572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5532" name="Line 12"/>
          <p:cNvSpPr>
            <a:spLocks noChangeShapeType="1"/>
          </p:cNvSpPr>
          <p:nvPr/>
        </p:nvSpPr>
        <p:spPr bwMode="auto">
          <a:xfrm>
            <a:off x="1981200" y="3200400"/>
            <a:ext cx="2819400" cy="16002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75533" name="Text Box 13"/>
          <p:cNvSpPr txBox="1">
            <a:spLocks noChangeArrowheads="1"/>
          </p:cNvSpPr>
          <p:nvPr/>
        </p:nvSpPr>
        <p:spPr bwMode="auto">
          <a:xfrm>
            <a:off x="1371600" y="2819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82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59B453F6-E7B1-46DA-92E8-F2C844EDD6DB}" type="slidenum">
              <a:rPr lang="en-US"/>
              <a:pPr/>
              <a:t>46</a:t>
            </a:fld>
            <a:endParaRPr lang="en-US"/>
          </a:p>
        </p:txBody>
      </p:sp>
      <p:sp>
        <p:nvSpPr>
          <p:cNvPr id="87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Force #N-1</a:t>
            </a:r>
          </a:p>
        </p:txBody>
      </p:sp>
      <p:sp>
        <p:nvSpPr>
          <p:cNvPr id="876547" name="Rectangle 3"/>
          <p:cNvSpPr>
            <a:spLocks noChangeArrowheads="1"/>
          </p:cNvSpPr>
          <p:nvPr/>
        </p:nvSpPr>
        <p:spPr bwMode="auto">
          <a:xfrm>
            <a:off x="914400" y="1752600"/>
            <a:ext cx="74676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6548" name="Oval 4"/>
          <p:cNvSpPr>
            <a:spLocks noChangeArrowheads="1"/>
          </p:cNvSpPr>
          <p:nvPr/>
        </p:nvSpPr>
        <p:spPr bwMode="auto">
          <a:xfrm>
            <a:off x="1752600" y="2895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6549" name="Oval 5"/>
          <p:cNvSpPr>
            <a:spLocks noChangeArrowheads="1"/>
          </p:cNvSpPr>
          <p:nvPr/>
        </p:nvSpPr>
        <p:spPr bwMode="auto">
          <a:xfrm>
            <a:off x="2971800" y="3048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6550" name="Oval 6"/>
          <p:cNvSpPr>
            <a:spLocks noChangeArrowheads="1"/>
          </p:cNvSpPr>
          <p:nvPr/>
        </p:nvSpPr>
        <p:spPr bwMode="auto">
          <a:xfrm>
            <a:off x="7239000" y="2209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6551" name="Oval 7"/>
          <p:cNvSpPr>
            <a:spLocks noChangeArrowheads="1"/>
          </p:cNvSpPr>
          <p:nvPr/>
        </p:nvSpPr>
        <p:spPr bwMode="auto">
          <a:xfrm>
            <a:off x="6705600" y="3200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6552" name="Oval 8"/>
          <p:cNvSpPr>
            <a:spLocks noChangeArrowheads="1"/>
          </p:cNvSpPr>
          <p:nvPr/>
        </p:nvSpPr>
        <p:spPr bwMode="auto">
          <a:xfrm>
            <a:off x="6400800" y="464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6553" name="Oval 9"/>
          <p:cNvSpPr>
            <a:spLocks noChangeArrowheads="1"/>
          </p:cNvSpPr>
          <p:nvPr/>
        </p:nvSpPr>
        <p:spPr bwMode="auto">
          <a:xfrm>
            <a:off x="4800600" y="4724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6554" name="Oval 10"/>
          <p:cNvSpPr>
            <a:spLocks noChangeArrowheads="1"/>
          </p:cNvSpPr>
          <p:nvPr/>
        </p:nvSpPr>
        <p:spPr bwMode="auto">
          <a:xfrm>
            <a:off x="4648200" y="213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6555" name="Oval 11"/>
          <p:cNvSpPr>
            <a:spLocks noChangeArrowheads="1"/>
          </p:cNvSpPr>
          <p:nvPr/>
        </p:nvSpPr>
        <p:spPr bwMode="auto">
          <a:xfrm>
            <a:off x="1981200" y="4572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6556" name="Line 12"/>
          <p:cNvSpPr>
            <a:spLocks noChangeShapeType="1"/>
          </p:cNvSpPr>
          <p:nvPr/>
        </p:nvSpPr>
        <p:spPr bwMode="auto">
          <a:xfrm>
            <a:off x="1905000" y="3124200"/>
            <a:ext cx="152400" cy="14478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76557" name="Text Box 13"/>
          <p:cNvSpPr txBox="1">
            <a:spLocks noChangeArrowheads="1"/>
          </p:cNvSpPr>
          <p:nvPr/>
        </p:nvSpPr>
        <p:spPr bwMode="auto">
          <a:xfrm>
            <a:off x="1371600" y="2819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244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03001D-8BAA-4995-B97B-30DF2AD6FF0F}" type="slidenum">
              <a:rPr lang="en-US"/>
              <a:pPr/>
              <a:t>47</a:t>
            </a:fld>
            <a:endParaRPr lang="en-US"/>
          </a:p>
        </p:txBody>
      </p:sp>
      <p:sp>
        <p:nvSpPr>
          <p:cNvPr id="87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N-Body Problems</a:t>
            </a:r>
          </a:p>
        </p:txBody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Given </a:t>
            </a:r>
            <a:r>
              <a:rPr lang="en-US" i="1" dirty="0"/>
              <a:t>N</a:t>
            </a:r>
            <a:r>
              <a:rPr lang="en-US" dirty="0"/>
              <a:t> bodies, each body exerts a force on all of the other    </a:t>
            </a:r>
            <a:r>
              <a:rPr lang="en-US" i="1" dirty="0"/>
              <a:t>N </a:t>
            </a:r>
            <a:r>
              <a:rPr lang="en-US" dirty="0"/>
              <a:t>– 1 bodies.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Therefore, there are </a:t>
            </a:r>
            <a:r>
              <a:rPr lang="en-US" i="1" dirty="0"/>
              <a:t>N </a:t>
            </a:r>
            <a:r>
              <a:rPr lang="en-US" i="1" dirty="0">
                <a:cs typeface="Times New Roman" pitchFamily="18" charset="0"/>
              </a:rPr>
              <a:t>•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i="1" dirty="0"/>
              <a:t>N </a:t>
            </a:r>
            <a:r>
              <a:rPr lang="en-US" dirty="0"/>
              <a:t>– 1) forces in total.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You can also think of this as (</a:t>
            </a:r>
            <a:r>
              <a:rPr lang="en-US" i="1" dirty="0"/>
              <a:t>N </a:t>
            </a:r>
            <a:r>
              <a:rPr lang="en-US" i="1" dirty="0">
                <a:cs typeface="Times New Roman" pitchFamily="18" charset="0"/>
              </a:rPr>
              <a:t>•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i="1" dirty="0"/>
              <a:t>N </a:t>
            </a:r>
            <a:r>
              <a:rPr lang="en-US" dirty="0"/>
              <a:t>– 1)) / 2 forces, </a:t>
            </a:r>
            <a:r>
              <a:rPr lang="en-US" dirty="0" smtClean="0"/>
              <a:t>               in </a:t>
            </a:r>
            <a:r>
              <a:rPr lang="en-US" dirty="0"/>
              <a:t>the sense that the force from particle A to particle B is </a:t>
            </a:r>
            <a:r>
              <a:rPr lang="en-US" dirty="0" smtClean="0"/>
              <a:t> the </a:t>
            </a:r>
            <a:r>
              <a:rPr lang="en-US" dirty="0"/>
              <a:t>same (except in the opposite direction) </a:t>
            </a:r>
            <a:r>
              <a:rPr lang="en-US" dirty="0" smtClean="0"/>
              <a:t>as                     </a:t>
            </a:r>
            <a:r>
              <a:rPr lang="en-US" dirty="0"/>
              <a:t>the force from particle B to particle A.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773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A5F500-C5A1-4E5E-B91F-3362067C6169}" type="slidenum">
              <a:rPr lang="en-US"/>
              <a:pPr/>
              <a:t>48</a:t>
            </a:fld>
            <a:endParaRPr lang="en-US"/>
          </a:p>
        </p:txBody>
      </p:sp>
      <p:sp>
        <p:nvSpPr>
          <p:cNvPr id="87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Aside: Big-O Notation</a:t>
            </a:r>
          </a:p>
        </p:txBody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Let’s say that you have some task to perform on </a:t>
            </a:r>
            <a:r>
              <a:rPr lang="en-US" dirty="0" smtClean="0"/>
              <a:t>                      a </a:t>
            </a:r>
            <a:r>
              <a:rPr lang="en-US" dirty="0"/>
              <a:t>certain number of things, and that the task takes </a:t>
            </a:r>
            <a:r>
              <a:rPr lang="en-US" dirty="0" smtClean="0"/>
              <a:t>                a </a:t>
            </a:r>
            <a:r>
              <a:rPr lang="en-US" dirty="0"/>
              <a:t>certain amount of time to complete.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Let’s say that the amount of time can be expressed as a polynomial on the number of things to perform the task on.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For example, the amount of time it takes to read a book </a:t>
            </a:r>
            <a:r>
              <a:rPr lang="en-US" dirty="0" smtClean="0"/>
              <a:t>   might </a:t>
            </a:r>
            <a:r>
              <a:rPr lang="en-US" dirty="0"/>
              <a:t>be proportional to the number of words, </a:t>
            </a:r>
            <a:r>
              <a:rPr lang="en-US" dirty="0" smtClean="0"/>
              <a:t>plus           </a:t>
            </a:r>
            <a:r>
              <a:rPr lang="en-US" dirty="0"/>
              <a:t>the amount of time it takes to settle into </a:t>
            </a:r>
            <a:r>
              <a:rPr lang="en-US" dirty="0" smtClean="0"/>
              <a:t>                          your </a:t>
            </a:r>
            <a:r>
              <a:rPr lang="en-US" dirty="0"/>
              <a:t>favorite easy chair.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 algn="ctr">
              <a:lnSpc>
                <a:spcPct val="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i="1" dirty="0"/>
              <a:t>C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sz="6600" baseline="10000" dirty="0">
                <a:cs typeface="Times New Roman" pitchFamily="18" charset="0"/>
              </a:rPr>
              <a:t>.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0637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8A18B9-416A-4444-8893-6AD543B01E7E}" type="slidenum">
              <a:rPr lang="en-US"/>
              <a:pPr/>
              <a:t>49</a:t>
            </a:fld>
            <a:endParaRPr lang="en-US"/>
          </a:p>
        </p:txBody>
      </p:sp>
      <p:sp>
        <p:nvSpPr>
          <p:cNvPr id="87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Big-O: Dropping the Low Term</a:t>
            </a:r>
          </a:p>
        </p:txBody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i="1" dirty="0"/>
              <a:t>C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sz="6600" baseline="10000" dirty="0">
                <a:cs typeface="Times New Roman" pitchFamily="18" charset="0"/>
              </a:rPr>
              <a:t>.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baseline="-25000" dirty="0"/>
              <a:t>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When </a:t>
            </a:r>
            <a:r>
              <a:rPr lang="en-US" i="1" dirty="0"/>
              <a:t>N</a:t>
            </a:r>
            <a:r>
              <a:rPr lang="en-US" dirty="0"/>
              <a:t> is very large, the time spent settling </a:t>
            </a:r>
            <a:r>
              <a:rPr lang="en-US" dirty="0" smtClean="0"/>
              <a:t>into                </a:t>
            </a:r>
            <a:r>
              <a:rPr lang="en-US" dirty="0"/>
              <a:t>your easy chair becomes such a small proportion of </a:t>
            </a:r>
            <a:r>
              <a:rPr lang="en-US" dirty="0" smtClean="0"/>
              <a:t>         the </a:t>
            </a:r>
            <a:r>
              <a:rPr lang="en-US" dirty="0"/>
              <a:t>total time that it’s virtually zero.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So from a practical perspective, for large </a:t>
            </a:r>
            <a:r>
              <a:rPr lang="en-US" i="1" dirty="0"/>
              <a:t>N</a:t>
            </a:r>
            <a:r>
              <a:rPr lang="en-US" dirty="0"/>
              <a:t>, </a:t>
            </a:r>
            <a:r>
              <a:rPr lang="en-US" dirty="0" smtClean="0"/>
              <a:t>                          the </a:t>
            </a:r>
            <a:r>
              <a:rPr lang="en-US" dirty="0"/>
              <a:t>polynomial reduces to:</a:t>
            </a:r>
          </a:p>
          <a:p>
            <a:pPr algn="ctr">
              <a:lnSpc>
                <a:spcPct val="6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i="1" dirty="0"/>
              <a:t>C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sz="6600" baseline="10000" dirty="0">
                <a:cs typeface="Times New Roman" pitchFamily="18" charset="0"/>
              </a:rPr>
              <a:t>.</a:t>
            </a:r>
            <a:r>
              <a:rPr lang="en-US" dirty="0"/>
              <a:t> </a:t>
            </a:r>
            <a:r>
              <a:rPr lang="en-US" i="1" dirty="0"/>
              <a:t>N</a:t>
            </a:r>
            <a:endParaRPr lang="en-US" baseline="-25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In fact, for any polynomial, if N is large, </a:t>
            </a:r>
            <a:r>
              <a:rPr lang="en-US" dirty="0" smtClean="0"/>
              <a:t>then                         </a:t>
            </a:r>
            <a:r>
              <a:rPr lang="en-US" dirty="0"/>
              <a:t>all of the terms except the highest-order term are irrelevant.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082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5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Zoom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Go to: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http://zoom.us/j/979158478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</a:t>
            </a:r>
            <a:r>
              <a:rPr lang="en-US" dirty="0" smtClean="0"/>
              <a:t>Eddie </a:t>
            </a:r>
            <a:r>
              <a:rPr lang="en-US" dirty="0" err="1" smtClean="0"/>
              <a:t>Huebsch</a:t>
            </a:r>
            <a:r>
              <a:rPr lang="en-US" dirty="0" smtClean="0"/>
              <a:t>, OU CIO, </a:t>
            </a:r>
            <a:r>
              <a:rPr lang="en-US" dirty="0"/>
              <a:t>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4916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D8A1A2-8233-407B-8F85-EDDCEF2CC294}" type="slidenum">
              <a:rPr lang="en-US"/>
              <a:pPr/>
              <a:t>50</a:t>
            </a:fld>
            <a:endParaRPr lang="en-US"/>
          </a:p>
        </p:txBody>
      </p:sp>
      <p:sp>
        <p:nvSpPr>
          <p:cNvPr id="88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Big-O: Dropping the Constant</a:t>
            </a:r>
          </a:p>
        </p:txBody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i="1" dirty="0"/>
              <a:t>C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sz="6600" baseline="10000" dirty="0">
                <a:cs typeface="Times New Roman" pitchFamily="18" charset="0"/>
              </a:rPr>
              <a:t>.</a:t>
            </a:r>
            <a:r>
              <a:rPr lang="en-US" dirty="0"/>
              <a:t> </a:t>
            </a:r>
            <a:r>
              <a:rPr lang="en-US" i="1" dirty="0"/>
              <a:t>N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Computers get faster and faster all the </a:t>
            </a:r>
            <a:r>
              <a:rPr lang="en-US" dirty="0" smtClean="0"/>
              <a:t>time.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And </a:t>
            </a:r>
            <a:r>
              <a:rPr lang="en-US" dirty="0"/>
              <a:t>there are many different flavors of computers, </a:t>
            </a:r>
            <a:r>
              <a:rPr lang="en-US" dirty="0" smtClean="0"/>
              <a:t>         having </a:t>
            </a:r>
            <a:r>
              <a:rPr lang="en-US" dirty="0"/>
              <a:t>many different speeds.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So, computer scientists don’t care about the </a:t>
            </a:r>
            <a:r>
              <a:rPr lang="en-US" dirty="0" smtClean="0"/>
              <a:t>constant;           they </a:t>
            </a:r>
            <a:r>
              <a:rPr lang="en-US" dirty="0"/>
              <a:t>only </a:t>
            </a:r>
            <a:r>
              <a:rPr lang="en-US" dirty="0" smtClean="0"/>
              <a:t>care about </a:t>
            </a:r>
            <a:r>
              <a:rPr lang="en-US" dirty="0"/>
              <a:t>the order of the highest-order term of </a:t>
            </a:r>
            <a:r>
              <a:rPr lang="en-US" dirty="0" smtClean="0"/>
              <a:t>               the </a:t>
            </a:r>
            <a:r>
              <a:rPr lang="en-US" dirty="0"/>
              <a:t>polynomial.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They indicate this with Big-</a:t>
            </a:r>
            <a:r>
              <a:rPr lang="en-US" b="1" dirty="0"/>
              <a:t>O</a:t>
            </a:r>
            <a:r>
              <a:rPr lang="en-US" dirty="0"/>
              <a:t> notation:</a:t>
            </a:r>
          </a:p>
          <a:p>
            <a:pPr algn="ctr">
              <a:lnSpc>
                <a:spcPct val="80000"/>
              </a:lnSpc>
              <a:buNone/>
            </a:pPr>
            <a:r>
              <a:rPr lang="en-US" b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 smtClean="0"/>
              <a:t>), </a:t>
            </a:r>
            <a:r>
              <a:rPr lang="en-US" b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), </a:t>
            </a:r>
            <a:r>
              <a:rPr lang="en-US" b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baseline="30000" dirty="0" smtClean="0"/>
              <a:t>3</a:t>
            </a:r>
            <a:r>
              <a:rPr lang="en-US" dirty="0" smtClean="0"/>
              <a:t>), </a:t>
            </a:r>
            <a:r>
              <a:rPr lang="en-US" dirty="0" err="1" smtClean="0"/>
              <a:t>etc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This </a:t>
            </a:r>
            <a:r>
              <a:rPr lang="en-US" dirty="0"/>
              <a:t>is often said as: “of order </a:t>
            </a:r>
            <a:r>
              <a:rPr lang="en-US" i="1" dirty="0" smtClean="0"/>
              <a:t>N,</a:t>
            </a:r>
            <a:r>
              <a:rPr lang="en-US" dirty="0" smtClean="0"/>
              <a:t>” “of order N-squared,”      “of order N-cubed,” etc.</a:t>
            </a: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691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8D8FCAF-6A78-4D2A-AE71-38E6A99C6099}" type="slidenum">
              <a:rPr lang="en-US"/>
              <a:pPr/>
              <a:t>51</a:t>
            </a:fld>
            <a:endParaRPr lang="en-US"/>
          </a:p>
        </p:txBody>
      </p:sp>
      <p:sp>
        <p:nvSpPr>
          <p:cNvPr id="88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N-Body Problems</a:t>
            </a:r>
          </a:p>
        </p:txBody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402638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Given </a:t>
            </a:r>
            <a:r>
              <a:rPr lang="en-US" i="1" dirty="0"/>
              <a:t>N</a:t>
            </a:r>
            <a:r>
              <a:rPr lang="en-US" dirty="0"/>
              <a:t> bodies, each body exerts a force on </a:t>
            </a:r>
            <a:r>
              <a:rPr lang="en-US" dirty="0" smtClean="0"/>
              <a:t>                                 all </a:t>
            </a:r>
            <a:r>
              <a:rPr lang="en-US" dirty="0"/>
              <a:t>of </a:t>
            </a:r>
            <a:r>
              <a:rPr lang="en-US" dirty="0" smtClean="0"/>
              <a:t>the </a:t>
            </a:r>
            <a:r>
              <a:rPr lang="en-US" dirty="0"/>
              <a:t>other    </a:t>
            </a:r>
            <a:r>
              <a:rPr lang="en-US" i="1" dirty="0"/>
              <a:t>N </a:t>
            </a:r>
            <a:r>
              <a:rPr lang="en-US" dirty="0"/>
              <a:t>– 1 bodies.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dirty="0"/>
              <a:t>Therefore, there are </a:t>
            </a:r>
            <a:r>
              <a:rPr lang="en-US" i="1" dirty="0"/>
              <a:t>N </a:t>
            </a:r>
            <a:r>
              <a:rPr lang="en-US" i="1" dirty="0">
                <a:cs typeface="Times New Roman" pitchFamily="18" charset="0"/>
              </a:rPr>
              <a:t>•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i="1" dirty="0"/>
              <a:t>N </a:t>
            </a:r>
            <a:r>
              <a:rPr lang="en-US" dirty="0"/>
              <a:t>– 1) forces </a:t>
            </a:r>
            <a:r>
              <a:rPr lang="en-US" dirty="0" smtClean="0"/>
              <a:t>total, or </a:t>
            </a:r>
            <a:r>
              <a:rPr lang="en-US" i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 - </a:t>
            </a:r>
            <a:r>
              <a:rPr lang="en-US" i="1" dirty="0" smtClean="0"/>
              <a:t>N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In Big-</a:t>
            </a:r>
            <a:r>
              <a:rPr lang="en-US" b="1" dirty="0"/>
              <a:t>O</a:t>
            </a:r>
            <a:r>
              <a:rPr lang="en-US" dirty="0"/>
              <a:t> notation, that’s </a:t>
            </a:r>
            <a:r>
              <a:rPr lang="en-US" b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) forces.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calculating the forces takes </a:t>
            </a:r>
            <a:r>
              <a:rPr lang="en-US" b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) time to execute.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But, there are only </a:t>
            </a:r>
            <a:r>
              <a:rPr lang="en-US" i="1" dirty="0"/>
              <a:t>N</a:t>
            </a:r>
            <a:r>
              <a:rPr lang="en-US" dirty="0"/>
              <a:t> particles, each taking up </a:t>
            </a:r>
            <a:r>
              <a:rPr lang="en-US" dirty="0" smtClean="0"/>
              <a:t>                             the </a:t>
            </a:r>
            <a:r>
              <a:rPr lang="en-US" dirty="0"/>
              <a:t>same amount of memory, so we say that N-body codes </a:t>
            </a:r>
            <a:r>
              <a:rPr lang="en-US" dirty="0" smtClean="0"/>
              <a:t>are: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b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 spatial complexity (memory)</a:t>
            </a:r>
          </a:p>
          <a:p>
            <a:pPr>
              <a:lnSpc>
                <a:spcPct val="80000"/>
              </a:lnSpc>
            </a:pPr>
            <a:r>
              <a:rPr lang="en-US" b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) </a:t>
            </a:r>
            <a:r>
              <a:rPr lang="en-US" dirty="0" smtClean="0"/>
              <a:t>temporal complexity (calculations)</a:t>
            </a: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780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C63C2BB5-69A9-4411-9968-5EE215C480BF}" type="slidenum">
              <a:rPr lang="en-US"/>
              <a:pPr/>
              <a:t>52</a:t>
            </a:fld>
            <a:endParaRPr lang="en-US"/>
          </a:p>
        </p:txBody>
      </p:sp>
      <p:sp>
        <p:nvSpPr>
          <p:cNvPr id="88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O(</a:t>
            </a:r>
            <a:r>
              <a:rPr lang="en-US" i="1"/>
              <a:t>N</a:t>
            </a:r>
            <a:r>
              <a:rPr lang="en-US" baseline="30000"/>
              <a:t>2</a:t>
            </a:r>
            <a:r>
              <a:rPr lang="en-US"/>
              <a:t>) Forces</a:t>
            </a:r>
          </a:p>
        </p:txBody>
      </p:sp>
      <p:sp>
        <p:nvSpPr>
          <p:cNvPr id="882691" name="Rectangle 3"/>
          <p:cNvSpPr>
            <a:spLocks noChangeArrowheads="1"/>
          </p:cNvSpPr>
          <p:nvPr/>
        </p:nvSpPr>
        <p:spPr bwMode="auto">
          <a:xfrm>
            <a:off x="914400" y="1752600"/>
            <a:ext cx="74676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2692" name="Oval 4"/>
          <p:cNvSpPr>
            <a:spLocks noChangeArrowheads="1"/>
          </p:cNvSpPr>
          <p:nvPr/>
        </p:nvSpPr>
        <p:spPr bwMode="auto">
          <a:xfrm>
            <a:off x="1752600" y="2895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2693" name="Oval 5"/>
          <p:cNvSpPr>
            <a:spLocks noChangeArrowheads="1"/>
          </p:cNvSpPr>
          <p:nvPr/>
        </p:nvSpPr>
        <p:spPr bwMode="auto">
          <a:xfrm>
            <a:off x="2971800" y="3048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2694" name="Oval 6"/>
          <p:cNvSpPr>
            <a:spLocks noChangeArrowheads="1"/>
          </p:cNvSpPr>
          <p:nvPr/>
        </p:nvSpPr>
        <p:spPr bwMode="auto">
          <a:xfrm>
            <a:off x="7239000" y="22098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2695" name="Oval 7"/>
          <p:cNvSpPr>
            <a:spLocks noChangeArrowheads="1"/>
          </p:cNvSpPr>
          <p:nvPr/>
        </p:nvSpPr>
        <p:spPr bwMode="auto">
          <a:xfrm>
            <a:off x="6705600" y="3200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2696" name="Oval 8"/>
          <p:cNvSpPr>
            <a:spLocks noChangeArrowheads="1"/>
          </p:cNvSpPr>
          <p:nvPr/>
        </p:nvSpPr>
        <p:spPr bwMode="auto">
          <a:xfrm>
            <a:off x="6400800" y="464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2697" name="Oval 9"/>
          <p:cNvSpPr>
            <a:spLocks noChangeArrowheads="1"/>
          </p:cNvSpPr>
          <p:nvPr/>
        </p:nvSpPr>
        <p:spPr bwMode="auto">
          <a:xfrm>
            <a:off x="4800600" y="47244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2698" name="Oval 10"/>
          <p:cNvSpPr>
            <a:spLocks noChangeArrowheads="1"/>
          </p:cNvSpPr>
          <p:nvPr/>
        </p:nvSpPr>
        <p:spPr bwMode="auto">
          <a:xfrm>
            <a:off x="4648200" y="213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2699" name="Oval 11"/>
          <p:cNvSpPr>
            <a:spLocks noChangeArrowheads="1"/>
          </p:cNvSpPr>
          <p:nvPr/>
        </p:nvSpPr>
        <p:spPr bwMode="auto">
          <a:xfrm>
            <a:off x="1981200" y="45720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2700" name="Line 12"/>
          <p:cNvSpPr>
            <a:spLocks noChangeShapeType="1"/>
          </p:cNvSpPr>
          <p:nvPr/>
        </p:nvSpPr>
        <p:spPr bwMode="auto">
          <a:xfrm>
            <a:off x="1981200" y="3048000"/>
            <a:ext cx="990600" cy="762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82701" name="Line 13"/>
          <p:cNvSpPr>
            <a:spLocks noChangeShapeType="1"/>
          </p:cNvSpPr>
          <p:nvPr/>
        </p:nvSpPr>
        <p:spPr bwMode="auto">
          <a:xfrm>
            <a:off x="1905000" y="3124200"/>
            <a:ext cx="152400" cy="14478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82702" name="Line 14"/>
          <p:cNvSpPr>
            <a:spLocks noChangeShapeType="1"/>
          </p:cNvSpPr>
          <p:nvPr/>
        </p:nvSpPr>
        <p:spPr bwMode="auto">
          <a:xfrm flipV="1">
            <a:off x="1981200" y="2286000"/>
            <a:ext cx="2743200" cy="6858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82703" name="Line 15"/>
          <p:cNvSpPr>
            <a:spLocks noChangeShapeType="1"/>
          </p:cNvSpPr>
          <p:nvPr/>
        </p:nvSpPr>
        <p:spPr bwMode="auto">
          <a:xfrm>
            <a:off x="1981200" y="3200400"/>
            <a:ext cx="2819400" cy="16002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82704" name="Line 16"/>
          <p:cNvSpPr>
            <a:spLocks noChangeShapeType="1"/>
          </p:cNvSpPr>
          <p:nvPr/>
        </p:nvSpPr>
        <p:spPr bwMode="auto">
          <a:xfrm>
            <a:off x="1981200" y="3124200"/>
            <a:ext cx="4419600" cy="16002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82705" name="Line 17"/>
          <p:cNvSpPr>
            <a:spLocks noChangeShapeType="1"/>
          </p:cNvSpPr>
          <p:nvPr/>
        </p:nvSpPr>
        <p:spPr bwMode="auto">
          <a:xfrm flipV="1">
            <a:off x="2133600" y="2362200"/>
            <a:ext cx="5105400" cy="6096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82706" name="Line 18"/>
          <p:cNvSpPr>
            <a:spLocks noChangeShapeType="1"/>
          </p:cNvSpPr>
          <p:nvPr/>
        </p:nvSpPr>
        <p:spPr bwMode="auto">
          <a:xfrm>
            <a:off x="2362200" y="3048000"/>
            <a:ext cx="4343400" cy="2286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82707" name="Text Box 19"/>
          <p:cNvSpPr txBox="1">
            <a:spLocks noChangeArrowheads="1"/>
          </p:cNvSpPr>
          <p:nvPr/>
        </p:nvSpPr>
        <p:spPr bwMode="auto">
          <a:xfrm>
            <a:off x="802282" y="5711508"/>
            <a:ext cx="77321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cs typeface="Times New Roman" pitchFamily="18" charset="0"/>
              </a:rPr>
              <a:t>Note that this picture shows only the forces between A and everyone else.</a:t>
            </a:r>
          </a:p>
        </p:txBody>
      </p:sp>
      <p:sp>
        <p:nvSpPr>
          <p:cNvPr id="882708" name="Text Box 20"/>
          <p:cNvSpPr txBox="1">
            <a:spLocks noChangeArrowheads="1"/>
          </p:cNvSpPr>
          <p:nvPr/>
        </p:nvSpPr>
        <p:spPr bwMode="auto">
          <a:xfrm>
            <a:off x="1371600" y="2819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23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874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9FA5FF-1782-4930-9A75-846AFAFAD842}" type="slidenum">
              <a:rPr lang="en-US"/>
              <a:pPr/>
              <a:t>53</a:t>
            </a:fld>
            <a:endParaRPr lang="en-US"/>
          </a:p>
        </p:txBody>
      </p:sp>
      <p:sp>
        <p:nvSpPr>
          <p:cNvPr id="88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Calculate?</a:t>
            </a:r>
          </a:p>
        </p:txBody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/>
              <a:t>Whatever your physics is, you have some function, </a:t>
            </a:r>
            <a:r>
              <a:rPr lang="en-US" b="1" i="1" dirty="0" smtClean="0"/>
              <a:t>F</a:t>
            </a: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</a:t>
            </a:r>
            <a:r>
              <a:rPr lang="en-US" dirty="0" err="1" smtClean="0"/>
              <a:t>,B</a:t>
            </a:r>
            <a:r>
              <a:rPr lang="en-US" baseline="-25000" dirty="0" err="1" smtClean="0"/>
              <a:t>j</a:t>
            </a:r>
            <a:r>
              <a:rPr lang="en-US" dirty="0" smtClean="0"/>
              <a:t>), </a:t>
            </a:r>
            <a:r>
              <a:rPr lang="en-US" dirty="0"/>
              <a:t>that expresses the force between two bodies 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≠ j.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For example, for stars and galaxies,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    </a:t>
            </a:r>
            <a:r>
              <a:rPr lang="en-US" b="1" i="1" dirty="0"/>
              <a:t>F</a:t>
            </a:r>
            <a:r>
              <a:rPr lang="en-US" dirty="0"/>
              <a:t>(A,B) = </a:t>
            </a:r>
            <a:r>
              <a:rPr lang="en-US" i="1" dirty="0"/>
              <a:t>G</a:t>
            </a:r>
            <a:r>
              <a:rPr lang="en-US" dirty="0"/>
              <a:t> </a:t>
            </a:r>
            <a:r>
              <a:rPr lang="en-US" dirty="0">
                <a:cs typeface="Times New Roman" pitchFamily="18" charset="0"/>
              </a:rPr>
              <a:t>·</a:t>
            </a:r>
            <a:r>
              <a:rPr lang="en-US" dirty="0"/>
              <a:t> </a:t>
            </a:r>
            <a:r>
              <a:rPr lang="en-US" i="1" dirty="0" err="1" smtClean="0"/>
              <a:t>m</a:t>
            </a:r>
            <a:r>
              <a:rPr lang="en-US" baseline="-25000" dirty="0" err="1" smtClean="0"/>
              <a:t>B</a:t>
            </a:r>
            <a:r>
              <a:rPr lang="en-US" baseline="-36000" dirty="0" err="1" smtClean="0"/>
              <a:t>i</a:t>
            </a:r>
            <a:r>
              <a:rPr lang="en-US" dirty="0" smtClean="0"/>
              <a:t> </a:t>
            </a:r>
            <a:r>
              <a:rPr lang="en-US" dirty="0">
                <a:cs typeface="Times New Roman" pitchFamily="18" charset="0"/>
              </a:rPr>
              <a:t>·</a:t>
            </a:r>
            <a:r>
              <a:rPr lang="en-US" dirty="0"/>
              <a:t> </a:t>
            </a:r>
            <a:r>
              <a:rPr lang="en-US" i="1" dirty="0" err="1" smtClean="0"/>
              <a:t>m</a:t>
            </a:r>
            <a:r>
              <a:rPr lang="en-US" baseline="-25000" dirty="0" err="1" smtClean="0"/>
              <a:t>B</a:t>
            </a:r>
            <a:r>
              <a:rPr lang="en-US" baseline="-36000" dirty="0" err="1" smtClean="0"/>
              <a:t>j</a:t>
            </a:r>
            <a:r>
              <a:rPr lang="en-US" dirty="0" smtClean="0"/>
              <a:t> </a:t>
            </a:r>
            <a:r>
              <a:rPr lang="en-US" dirty="0">
                <a:cs typeface="Times New Roman" pitchFamily="18" charset="0"/>
              </a:rPr>
              <a:t>/</a:t>
            </a:r>
            <a:r>
              <a:rPr lang="en-US" dirty="0"/>
              <a:t> </a:t>
            </a:r>
            <a:r>
              <a:rPr lang="en-US" dirty="0" smtClean="0"/>
              <a:t>dist(B</a:t>
            </a:r>
            <a:r>
              <a:rPr lang="en-US" baseline="-25000" dirty="0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where </a:t>
            </a:r>
            <a:r>
              <a:rPr lang="en-US" i="1" dirty="0"/>
              <a:t>G</a:t>
            </a:r>
            <a:r>
              <a:rPr lang="en-US" dirty="0"/>
              <a:t> is the gravitational constant and </a:t>
            </a:r>
            <a:r>
              <a:rPr lang="en-US" i="1" dirty="0"/>
              <a:t>m</a:t>
            </a:r>
            <a:r>
              <a:rPr lang="en-US" dirty="0"/>
              <a:t> is the mass of the body in question.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have all of the forces for every pair of particles, then you can calculate their sum, obtaining the force on every particle.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From that, you can calculate every particle’s new position and velocity.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689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B4F511-A52C-4A6F-98C6-5C1F453BFF32}" type="slidenum">
              <a:rPr lang="en-US"/>
              <a:pPr/>
              <a:t>54</a:t>
            </a:fld>
            <a:endParaRPr lang="en-US"/>
          </a:p>
        </p:txBody>
      </p:sp>
      <p:sp>
        <p:nvSpPr>
          <p:cNvPr id="88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Parallelize?</a:t>
            </a:r>
          </a:p>
        </p:txBody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Okay, so let’s say you have a nice serial (</a:t>
            </a:r>
            <a:r>
              <a:rPr lang="en-US" dirty="0" smtClean="0"/>
              <a:t>single-core) code  </a:t>
            </a:r>
            <a:r>
              <a:rPr lang="en-US" dirty="0"/>
              <a:t>that does an N-body calculation.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dirty="0"/>
              <a:t>How are you going to parallelize it?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You could:</a:t>
            </a:r>
          </a:p>
          <a:p>
            <a:r>
              <a:rPr lang="en-US" dirty="0"/>
              <a:t>have a server feed particles to processes;</a:t>
            </a:r>
          </a:p>
          <a:p>
            <a:pPr>
              <a:lnSpc>
                <a:spcPct val="80000"/>
              </a:lnSpc>
            </a:pPr>
            <a:r>
              <a:rPr lang="en-US" dirty="0"/>
              <a:t>have a server feed </a:t>
            </a:r>
            <a:r>
              <a:rPr lang="en-US" dirty="0" smtClean="0"/>
              <a:t>interactions (particle pairs) </a:t>
            </a:r>
            <a:r>
              <a:rPr lang="en-US" dirty="0"/>
              <a:t>to processes;</a:t>
            </a:r>
          </a:p>
          <a:p>
            <a:r>
              <a:rPr lang="en-US" dirty="0"/>
              <a:t>have each process decide on its own subset of the particles, and then share around the </a:t>
            </a:r>
            <a:r>
              <a:rPr lang="en-US" dirty="0" smtClean="0"/>
              <a:t>summed forces on those particles;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have each process decide its own subset of the interactions, and then share around the </a:t>
            </a:r>
            <a:r>
              <a:rPr lang="en-US" dirty="0" smtClean="0"/>
              <a:t>summed forces from those interactions.</a:t>
            </a: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386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68DD33-3B3C-4BFD-9F28-F5AF1E4A4E0C}" type="slidenum">
              <a:rPr lang="en-US"/>
              <a:pPr/>
              <a:t>55</a:t>
            </a:fld>
            <a:endParaRPr lang="en-US"/>
          </a:p>
        </p:txBody>
      </p:sp>
      <p:sp>
        <p:nvSpPr>
          <p:cNvPr id="88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Need a </a:t>
            </a:r>
            <a:r>
              <a:rPr lang="en-US" dirty="0" smtClean="0"/>
              <a:t>Server?</a:t>
            </a:r>
            <a:endParaRPr lang="en-US" dirty="0"/>
          </a:p>
        </p:txBody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Let’s say that you have </a:t>
            </a:r>
            <a:r>
              <a:rPr lang="en-US" i="1" dirty="0"/>
              <a:t>N</a:t>
            </a:r>
            <a:r>
              <a:rPr lang="en-US" dirty="0"/>
              <a:t> bodies, and therefore you have        </a:t>
            </a:r>
            <a:r>
              <a:rPr lang="en-US" dirty="0">
                <a:cs typeface="Times New Roman" pitchFamily="18" charset="0"/>
              </a:rPr>
              <a:t>½ </a:t>
            </a:r>
            <a:r>
              <a:rPr lang="en-US" i="1" dirty="0"/>
              <a:t>N </a:t>
            </a:r>
            <a:r>
              <a:rPr lang="en-US" dirty="0"/>
              <a:t>(</a:t>
            </a:r>
            <a:r>
              <a:rPr lang="en-US" i="1" dirty="0"/>
              <a:t>N </a:t>
            </a:r>
            <a:r>
              <a:rPr lang="en-US" dirty="0"/>
              <a:t>- 1) interactions (every particle interacts with all of the others, but you don’t need to calculate both 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>
                <a:sym typeface="Wingdings" pitchFamily="2" charset="2"/>
              </a:rPr>
              <a:t>)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Do you need a server?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Well, can each processor determine, on its own, either           (a) which of the bodies to process, </a:t>
            </a:r>
            <a:r>
              <a:rPr lang="en-US" dirty="0" smtClean="0"/>
              <a:t>or                                  </a:t>
            </a:r>
            <a:r>
              <a:rPr lang="en-US" dirty="0"/>
              <a:t>(b) which of the interactions to process?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If the answer is yes, then you don’t need a server.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781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0ABDFE-5CE2-4455-B3DC-CEC5E82E8E67}" type="slidenum">
              <a:rPr lang="en-US"/>
              <a:pPr/>
              <a:t>56</a:t>
            </a:fld>
            <a:endParaRPr lang="en-US"/>
          </a:p>
        </p:txBody>
      </p:sp>
      <p:sp>
        <p:nvSpPr>
          <p:cNvPr id="88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Parallelize How?</a:t>
            </a:r>
          </a:p>
        </p:txBody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Suppose you have </a:t>
            </a:r>
            <a:r>
              <a:rPr lang="en-US" i="1" dirty="0" err="1"/>
              <a:t>N</a:t>
            </a:r>
            <a:r>
              <a:rPr lang="en-US" i="1" baseline="-25000" dirty="0" err="1"/>
              <a:t>p</a:t>
            </a:r>
            <a:r>
              <a:rPr lang="en-US" dirty="0"/>
              <a:t> processors.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Should you parallelize:</a:t>
            </a:r>
          </a:p>
          <a:p>
            <a:r>
              <a:rPr lang="en-US" dirty="0"/>
              <a:t>by assigning a subset of </a:t>
            </a:r>
            <a:r>
              <a:rPr lang="en-US" i="1" dirty="0"/>
              <a:t>N </a:t>
            </a:r>
            <a:r>
              <a:rPr lang="en-US" dirty="0"/>
              <a:t>/ </a:t>
            </a:r>
            <a:r>
              <a:rPr lang="en-US" i="1" dirty="0"/>
              <a:t>N</a:t>
            </a:r>
            <a:r>
              <a:rPr lang="en-US" i="1" baseline="-25000" dirty="0"/>
              <a:t>p</a:t>
            </a:r>
            <a:r>
              <a:rPr lang="en-US" dirty="0"/>
              <a:t> of the </a:t>
            </a:r>
            <a:r>
              <a:rPr lang="en-US" b="1" u="sng" dirty="0" smtClean="0"/>
              <a:t>bodies</a:t>
            </a:r>
            <a:r>
              <a:rPr lang="en-US" dirty="0" smtClean="0"/>
              <a:t>                        </a:t>
            </a:r>
            <a:r>
              <a:rPr lang="en-US" dirty="0"/>
              <a:t>to each </a:t>
            </a:r>
            <a:r>
              <a:rPr lang="en-US" dirty="0" smtClean="0"/>
              <a:t>processor,</a:t>
            </a:r>
          </a:p>
          <a:p>
            <a:pPr marL="0" indent="0">
              <a:buNone/>
            </a:pPr>
            <a:r>
              <a:rPr lang="en-US" b="1" dirty="0" smtClean="0"/>
              <a:t>OR</a:t>
            </a:r>
            <a:endParaRPr lang="en-US" b="1" dirty="0"/>
          </a:p>
          <a:p>
            <a:r>
              <a:rPr lang="en-US" dirty="0"/>
              <a:t>by assigning a subset </a:t>
            </a:r>
            <a:r>
              <a:rPr lang="en-US" dirty="0" smtClean="0"/>
              <a:t>of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i="1" dirty="0"/>
              <a:t>N </a:t>
            </a:r>
            <a:r>
              <a:rPr lang="en-US" dirty="0"/>
              <a:t>(</a:t>
            </a:r>
            <a:r>
              <a:rPr lang="en-US" i="1" dirty="0"/>
              <a:t>N </a:t>
            </a:r>
            <a:r>
              <a:rPr lang="en-US" dirty="0"/>
              <a:t>- 1) / </a:t>
            </a:r>
            <a:r>
              <a:rPr lang="en-US" i="1" dirty="0"/>
              <a:t>N</a:t>
            </a:r>
            <a:r>
              <a:rPr lang="en-US" i="1" baseline="-25000" dirty="0"/>
              <a:t>p</a:t>
            </a:r>
            <a:r>
              <a:rPr lang="en-US" dirty="0"/>
              <a:t> of the </a:t>
            </a:r>
            <a:r>
              <a:rPr lang="en-US" b="1" u="sng" dirty="0" smtClean="0"/>
              <a:t>interactions</a:t>
            </a:r>
            <a:r>
              <a:rPr lang="en-US" dirty="0" smtClean="0"/>
              <a:t>    </a:t>
            </a:r>
            <a:r>
              <a:rPr lang="en-US" dirty="0"/>
              <a:t>to each processor?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900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7E3069-192A-45C7-AB8A-E30C3109DEED}" type="slidenum">
              <a:rPr lang="en-US"/>
              <a:pPr/>
              <a:t>57</a:t>
            </a:fld>
            <a:endParaRPr lang="en-US"/>
          </a:p>
        </p:txBody>
      </p:sp>
      <p:sp>
        <p:nvSpPr>
          <p:cNvPr id="88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vs. Task Parallelism</a:t>
            </a:r>
          </a:p>
        </p:txBody>
      </p:sp>
      <p:sp>
        <p:nvSpPr>
          <p:cNvPr id="88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u="sng" dirty="0"/>
              <a:t>Data Parallelism</a:t>
            </a:r>
            <a:r>
              <a:rPr lang="en-US" dirty="0"/>
              <a:t> means parallelizing by giving a subset of the data to each process, and then each process performs </a:t>
            </a:r>
            <a:r>
              <a:rPr lang="en-US" dirty="0" smtClean="0"/>
              <a:t> the </a:t>
            </a:r>
            <a:r>
              <a:rPr lang="en-US" b="1" dirty="0"/>
              <a:t>same tasks </a:t>
            </a:r>
            <a:r>
              <a:rPr lang="en-US" dirty="0"/>
              <a:t>on the </a:t>
            </a:r>
            <a:r>
              <a:rPr lang="en-US" b="1" u="sng" dirty="0"/>
              <a:t>different subsets of data</a:t>
            </a:r>
            <a:r>
              <a:rPr lang="en-US" dirty="0"/>
              <a:t>.</a:t>
            </a:r>
          </a:p>
          <a:p>
            <a:r>
              <a:rPr lang="en-US" b="1" i="1" u="sng" dirty="0"/>
              <a:t>Task Parallelism</a:t>
            </a:r>
            <a:r>
              <a:rPr lang="en-US" dirty="0"/>
              <a:t> means parallelizing by giving a subset of the tasks to each process, and then each process </a:t>
            </a:r>
            <a:r>
              <a:rPr lang="en-US" dirty="0" smtClean="0"/>
              <a:t>performs    </a:t>
            </a:r>
            <a:r>
              <a:rPr lang="en-US" dirty="0"/>
              <a:t>a </a:t>
            </a:r>
            <a:r>
              <a:rPr lang="en-US" b="1" u="sng" dirty="0"/>
              <a:t>different subset of tasks </a:t>
            </a:r>
            <a:r>
              <a:rPr lang="en-US" dirty="0"/>
              <a:t>on the </a:t>
            </a:r>
            <a:r>
              <a:rPr lang="en-US" b="1" u="sng" dirty="0"/>
              <a:t>same data</a:t>
            </a:r>
            <a:r>
              <a:rPr lang="en-US" dirty="0"/>
              <a:t>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081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AA81DF-F782-485A-B2F1-372887443330}" type="slidenum">
              <a:rPr lang="en-US"/>
              <a:pPr/>
              <a:t>58</a:t>
            </a:fld>
            <a:endParaRPr lang="en-US"/>
          </a:p>
        </p:txBody>
      </p:sp>
      <p:sp>
        <p:nvSpPr>
          <p:cNvPr id="88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Parallelism for N-Body?</a:t>
            </a:r>
          </a:p>
        </p:txBody>
      </p:sp>
      <p:sp>
        <p:nvSpPr>
          <p:cNvPr id="88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924800" cy="4419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If you parallelize an N-body code </a:t>
            </a:r>
            <a:r>
              <a:rPr lang="en-US" b="1" u="sng" dirty="0"/>
              <a:t>by data</a:t>
            </a:r>
            <a:r>
              <a:rPr lang="en-US" dirty="0"/>
              <a:t>, then each processor gets </a:t>
            </a:r>
            <a:r>
              <a:rPr lang="en-US" i="1" dirty="0"/>
              <a:t>N </a:t>
            </a:r>
            <a:r>
              <a:rPr lang="en-US" dirty="0"/>
              <a:t>/ </a:t>
            </a:r>
            <a:r>
              <a:rPr lang="en-US" i="1" dirty="0" err="1"/>
              <a:t>N</a:t>
            </a:r>
            <a:r>
              <a:rPr lang="en-US" i="1" baseline="-25000" dirty="0" err="1"/>
              <a:t>p</a:t>
            </a:r>
            <a:r>
              <a:rPr lang="en-US" dirty="0"/>
              <a:t> pieces of data.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For example, if you have 8 bodies and 2 processors, then:</a:t>
            </a:r>
          </a:p>
          <a:p>
            <a:pPr>
              <a:lnSpc>
                <a:spcPct val="70000"/>
              </a:lnSpc>
            </a:pPr>
            <a:r>
              <a:rPr lang="en-US" dirty="0" smtClean="0"/>
              <a:t>Processor P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gets the first 4 bodies;</a:t>
            </a:r>
          </a:p>
          <a:p>
            <a:pPr>
              <a:lnSpc>
                <a:spcPct val="70000"/>
              </a:lnSpc>
            </a:pPr>
            <a:r>
              <a:rPr lang="en-US" dirty="0" smtClean="0"/>
              <a:t>Processor P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gets the second 4 bodies.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But, every piece of data (that is, every body) has to interact with every other piece of data, to calculate the forces.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So, every processor will have to send all of its data to all of 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other processors, for every single interaction that it calculates.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dirty="0"/>
              <a:t>That’s a lot of communication!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62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0B57F3-8E5C-488B-8097-16277E6D5F55}" type="slidenum">
              <a:rPr lang="en-US"/>
              <a:pPr/>
              <a:t>59</a:t>
            </a:fld>
            <a:endParaRPr lang="en-US"/>
          </a:p>
        </p:txBody>
      </p:sp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Task Parallelism for N-body?</a:t>
            </a:r>
          </a:p>
        </p:txBody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153400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If you parallelize an N-body code </a:t>
            </a:r>
            <a:r>
              <a:rPr lang="en-US" b="1" u="sng" dirty="0"/>
              <a:t>by task</a:t>
            </a:r>
            <a:r>
              <a:rPr lang="en-US" dirty="0"/>
              <a:t>, then each processor gets all of the pieces of data that describe the </a:t>
            </a:r>
            <a:r>
              <a:rPr lang="en-US" dirty="0" smtClean="0"/>
              <a:t>particles        </a:t>
            </a:r>
            <a:r>
              <a:rPr lang="en-US" dirty="0"/>
              <a:t>(for example, positions, velocities, masses).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Then, each processor can calculate its subset of the interaction forces on its own, without talking to any of the other processors.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But, at the end of the force calculations, everyone has to </a:t>
            </a:r>
            <a:r>
              <a:rPr lang="en-US" dirty="0" smtClean="0"/>
              <a:t>share  </a:t>
            </a:r>
            <a:r>
              <a:rPr lang="en-US" dirty="0"/>
              <a:t>all of the forces that have been calculated, so that each particle ends up with the total force that acts on it </a:t>
            </a:r>
            <a:r>
              <a:rPr lang="en-US" b="1" i="1" u="sng" dirty="0"/>
              <a:t>(global reduction)</a:t>
            </a:r>
            <a:r>
              <a:rPr lang="en-US" dirty="0"/>
              <a:t>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769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6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YouTub</a:t>
            </a:r>
            <a:r>
              <a:rPr lang="en-US" sz="3600" dirty="0"/>
              <a:t>e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or an Android or iOS handheld using YouTube.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Go to YouTube via your preferred web browser or app, and then search for: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Supercomputing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InPlainEnglish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InPlainEnglish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is all one word.)</a:t>
            </a:r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</a:t>
            </a:r>
            <a:r>
              <a:rPr lang="en-US" dirty="0" smtClean="0"/>
              <a:t>Skyler Donahue of </a:t>
            </a:r>
            <a:r>
              <a:rPr lang="en-US" dirty="0"/>
              <a:t>OneNet 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586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AD4B0E-82C0-4363-A661-18BE631B4DE5}" type="slidenum">
              <a:rPr lang="en-US"/>
              <a:pPr/>
              <a:t>60</a:t>
            </a:fld>
            <a:endParaRPr lang="en-US"/>
          </a:p>
        </p:txBody>
      </p:sp>
      <p:sp>
        <p:nvSpPr>
          <p:cNvPr id="89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 pitchFamily="49" charset="0"/>
              </a:rPr>
              <a:t>MPI_Reduce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(C)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89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Here’s the </a:t>
            </a:r>
            <a:r>
              <a:rPr lang="en-US" dirty="0" smtClean="0"/>
              <a:t>C syntax </a:t>
            </a:r>
            <a:r>
              <a:rPr lang="en-US" dirty="0"/>
              <a:t>for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MPI_Reduce</a:t>
            </a:r>
            <a:r>
              <a:rPr lang="en-US" dirty="0" smtClean="0"/>
              <a:t>: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mpi_error_code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=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MPI_Reduce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sendbuffer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recvbuffer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 count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datatype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operation,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 root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communicator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(Here, “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root</a:t>
            </a:r>
            <a:r>
              <a:rPr lang="en-US" dirty="0" smtClean="0"/>
              <a:t>” means the MPI rank that gets the result.)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For </a:t>
            </a:r>
            <a:r>
              <a:rPr lang="en-US" dirty="0"/>
              <a:t>example, to do a sum over all of the particle forces</a:t>
            </a:r>
            <a:r>
              <a:rPr lang="en-US" dirty="0" smtClean="0"/>
              <a:t>:</a:t>
            </a: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mpi_error_code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=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MPI_Reduce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local_particle_force_sum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global_particle_force_sum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number_of_particles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MPI_DOUBLE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MPI_SUM,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server_process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MPI_COMM_WORLD);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096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AD4B0E-82C0-4363-A661-18BE631B4DE5}" type="slidenum">
              <a:rPr lang="en-US"/>
              <a:pPr/>
              <a:t>61</a:t>
            </a:fld>
            <a:endParaRPr lang="en-US"/>
          </a:p>
        </p:txBody>
      </p:sp>
      <p:sp>
        <p:nvSpPr>
          <p:cNvPr id="89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 pitchFamily="49" charset="0"/>
              </a:rPr>
              <a:t>MPI_Reduce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(F90)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89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Here’s the </a:t>
            </a:r>
            <a:r>
              <a:rPr lang="en-US" dirty="0" smtClean="0"/>
              <a:t>Fortran 90 syntax </a:t>
            </a:r>
            <a:r>
              <a:rPr lang="en-US" dirty="0"/>
              <a:t>for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MPI_Reduce</a:t>
            </a:r>
            <a:r>
              <a:rPr lang="en-US" dirty="0" smtClean="0"/>
              <a:t>: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CALL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MPI_Reduce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sendbuffer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recvbuffer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 &amp;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&amp;         count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datatype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operation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    &amp;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&amp;         root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communicator,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mpi_error_code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dirty="0"/>
              <a:t>(Here, “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root</a:t>
            </a:r>
            <a:r>
              <a:rPr lang="en-US" dirty="0"/>
              <a:t>” means the MPI rank that gets the result.)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For </a:t>
            </a:r>
            <a:r>
              <a:rPr lang="en-US" dirty="0"/>
              <a:t>example, to do a sum over all of the particle forces: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CALL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MPI_Reduce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                          &amp;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&amp;     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local_particle_force_sum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       &amp;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&amp;     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global_particle_force_sum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      &amp;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&amp;     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number_of_particles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            &amp;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&amp;         MPI_DOUBLE_PRECISION, 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MPI_SUM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  &amp;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&amp;     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server_process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MPI_COMM_WORLD,  &amp;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&amp;     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mpi_error_code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893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12E15-E31D-4224-9361-24CD1C13F2F9}" type="slidenum">
              <a:rPr lang="en-US"/>
              <a:pPr/>
              <a:t>62</a:t>
            </a:fld>
            <a:endParaRPr lang="en-US"/>
          </a:p>
        </p:txBody>
      </p:sp>
      <p:sp>
        <p:nvSpPr>
          <p:cNvPr id="89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Sharing the Result</a:t>
            </a:r>
          </a:p>
        </p:txBody>
      </p:sp>
      <p:sp>
        <p:nvSpPr>
          <p:cNvPr id="89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In the N-body case, we </a:t>
            </a:r>
            <a:r>
              <a:rPr lang="en-US" b="1" u="sng" dirty="0"/>
              <a:t>don’t</a:t>
            </a:r>
            <a:r>
              <a:rPr lang="en-US" dirty="0"/>
              <a:t> want just one processor to know the result of the sum, we want </a:t>
            </a:r>
            <a:r>
              <a:rPr lang="en-US" b="1" u="sng" dirty="0"/>
              <a:t>every</a:t>
            </a:r>
            <a:r>
              <a:rPr lang="en-US" dirty="0"/>
              <a:t> processor to know.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So, we could do a reduce followed immediately by a broadcast.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But, MPI gives us a routine that packages all of that for us: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MPI_Allreduce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MPI_Allreduce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is just like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MPI_Reduce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except that every process gets the result (so we drop the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server_process</a:t>
            </a:r>
            <a:r>
              <a:rPr lang="en-US" dirty="0"/>
              <a:t> argument).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631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FBD82E-9C94-498C-A718-8ECAC0CBB957}" type="slidenum">
              <a:rPr lang="en-US"/>
              <a:pPr/>
              <a:t>63</a:t>
            </a:fld>
            <a:endParaRPr lang="en-US"/>
          </a:p>
        </p:txBody>
      </p:sp>
      <p:sp>
        <p:nvSpPr>
          <p:cNvPr id="89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 pitchFamily="49" charset="0"/>
              </a:rPr>
              <a:t>MPI_Allreduce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(C)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89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508875" cy="42957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Here’s </a:t>
            </a:r>
            <a:r>
              <a:rPr lang="en-US" dirty="0" smtClean="0"/>
              <a:t>the C </a:t>
            </a:r>
            <a:r>
              <a:rPr lang="en-US" dirty="0"/>
              <a:t>syntax for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MPI_Allreduce</a:t>
            </a:r>
            <a:r>
              <a:rPr lang="en-US" dirty="0"/>
              <a:t>: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mpi_error_code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=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MPI_Allreduce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sendbuffer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recvbuffer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, count,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datatype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, operation,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    communicator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For example, to do a sum over all of the particle forces</a:t>
            </a:r>
            <a:r>
              <a:rPr lang="en-US" dirty="0" smtClean="0"/>
              <a:t>:</a:t>
            </a:r>
            <a:endParaRPr lang="en-US" dirty="0"/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mpi_error_code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=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MPI_Allreduce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local_particle_force_sum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global_particle_force_sum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number_of_particles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MPI_DOUBLE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 MPI_SUM,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MPI_COMM_WORLD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450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FBD82E-9C94-498C-A718-8ECAC0CBB957}" type="slidenum">
              <a:rPr lang="en-US"/>
              <a:pPr/>
              <a:t>64</a:t>
            </a:fld>
            <a:endParaRPr lang="en-US"/>
          </a:p>
        </p:txBody>
      </p:sp>
      <p:sp>
        <p:nvSpPr>
          <p:cNvPr id="89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 pitchFamily="49" charset="0"/>
              </a:rPr>
              <a:t>MPI_Allreduce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(F90)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89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42957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Here’s </a:t>
            </a:r>
            <a:r>
              <a:rPr lang="en-US" dirty="0" smtClean="0"/>
              <a:t>the Fortran 90 </a:t>
            </a:r>
            <a:r>
              <a:rPr lang="en-US" dirty="0"/>
              <a:t>syntax for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MPI_Allreduce</a:t>
            </a:r>
            <a:r>
              <a:rPr lang="en-US" dirty="0"/>
              <a:t>: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CALL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MPI_Allreduce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(                      &amp;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&amp;     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sendbuffer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recvbuffer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, count,  &amp;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&amp;     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datatype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, operation,            &amp;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&amp;         communicator,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mpi_error_code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)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For example, to do a sum over all of the particle forces</a:t>
            </a:r>
            <a:r>
              <a:rPr lang="en-US" dirty="0" smtClean="0"/>
              <a:t>:</a:t>
            </a:r>
            <a:endParaRPr lang="en-US" dirty="0"/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CALL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MPI_Allreduce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(                      &amp;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&amp;     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local_particle_force_sum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,       &amp;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&amp;     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global_particle_force_sum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,      &amp;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&amp;     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number_of_particles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,            &amp;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&amp;         MPI_DOUBLE_PRECISION, 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MPI_SUM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,  &amp;    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&amp;         MPI_COMM_WORLD,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mpi_error_code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)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280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DCD476-90FE-43D2-8471-8B8E8A729FD4}" type="slidenum">
              <a:rPr lang="en-US"/>
              <a:pPr/>
              <a:t>65</a:t>
            </a:fld>
            <a:endParaRPr lang="en-US"/>
          </a:p>
        </p:txBody>
      </p:sp>
      <p:sp>
        <p:nvSpPr>
          <p:cNvPr id="89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Collective Communications</a:t>
            </a:r>
          </a:p>
        </p:txBody>
      </p:sp>
      <p:sp>
        <p:nvSpPr>
          <p:cNvPr id="89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A </a:t>
            </a:r>
            <a:r>
              <a:rPr lang="en-US" b="1" i="1" u="sng" dirty="0"/>
              <a:t>collective communication</a:t>
            </a:r>
            <a:r>
              <a:rPr lang="en-US" dirty="0"/>
              <a:t> is a communication that is shared among many processes, not just a sender and a receiver.</a:t>
            </a:r>
          </a:p>
          <a:p>
            <a:pPr>
              <a:buFont typeface="Wingdings" pitchFamily="2" charset="2"/>
              <a:buNone/>
            </a:pP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MPI_Reduce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and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MPI_Allreduce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are collective communications.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Others include: broadcast, gather/scatter, all-to-all.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359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A60706-47DA-45BD-B01C-45C9A574FA4F}" type="slidenum">
              <a:rPr lang="en-US"/>
              <a:pPr/>
              <a:t>66</a:t>
            </a:fld>
            <a:endParaRPr lang="en-US"/>
          </a:p>
        </p:txBody>
      </p:sp>
      <p:sp>
        <p:nvSpPr>
          <p:cNvPr id="89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Collectives Are </a:t>
            </a:r>
            <a:r>
              <a:rPr lang="en-US" sz="3800" dirty="0" smtClean="0"/>
              <a:t>Expensive, But Cheap</a:t>
            </a:r>
            <a:endParaRPr lang="en-US" sz="3800" dirty="0"/>
          </a:p>
        </p:txBody>
      </p:sp>
      <p:sp>
        <p:nvSpPr>
          <p:cNvPr id="89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Collective communications are very expensive relative to point-to-point communications, because so much more communication has to happen.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But, they can be much cheaper than doing zillions of point-to-point communications, if that’s the alternative.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828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447800"/>
            <a:ext cx="7772400" cy="1866900"/>
          </a:xfrm>
        </p:spPr>
        <p:txBody>
          <a:bodyPr/>
          <a:lstStyle/>
          <a:p>
            <a:r>
              <a:rPr lang="en-US" sz="6000"/>
              <a:t>Transport:</a:t>
            </a:r>
            <a:br>
              <a:rPr lang="en-US" sz="6000"/>
            </a:br>
            <a:r>
              <a:rPr lang="en-US" sz="6000"/>
              <a:t>Data Parallelism</a:t>
            </a:r>
          </a:p>
        </p:txBody>
      </p:sp>
      <p:sp>
        <p:nvSpPr>
          <p:cNvPr id="896003" name="Text Box 3"/>
          <p:cNvSpPr txBox="1">
            <a:spLocks noChangeArrowheads="1"/>
          </p:cNvSpPr>
          <p:nvPr/>
        </p:nvSpPr>
        <p:spPr bwMode="auto">
          <a:xfrm>
            <a:off x="4343400" y="5562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[2]</a:t>
            </a:r>
          </a:p>
        </p:txBody>
      </p:sp>
    </p:spTree>
    <p:extLst>
      <p:ext uri="{BB962C8B-B14F-4D97-AF65-F5344CB8AC3E}">
        <p14:creationId xmlns:p14="http://schemas.microsoft.com/office/powerpoint/2010/main" val="270301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9D02CD-E284-4A8A-99FD-D2DA2A432473}" type="slidenum">
              <a:rPr lang="en-US"/>
              <a:pPr/>
              <a:t>68</a:t>
            </a:fld>
            <a:endParaRPr lang="en-US"/>
          </a:p>
        </p:txBody>
      </p:sp>
      <p:sp>
        <p:nvSpPr>
          <p:cNvPr id="89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What is a Simulation?</a:t>
            </a:r>
          </a:p>
        </p:txBody>
      </p:sp>
      <p:sp>
        <p:nvSpPr>
          <p:cNvPr id="89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Much physical </a:t>
            </a:r>
            <a:r>
              <a:rPr lang="en-US" dirty="0"/>
              <a:t>science ultimately is expressed as </a:t>
            </a:r>
            <a:r>
              <a:rPr lang="en-US" dirty="0" smtClean="0"/>
              <a:t>calculus     </a:t>
            </a:r>
            <a:r>
              <a:rPr lang="en-US" dirty="0"/>
              <a:t>(for example, differential equations).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Except in the simplest (uninteresting) cases, equations based on calculus can’t be directly solved on a computer.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Therefore, </a:t>
            </a:r>
            <a:r>
              <a:rPr lang="en-US" dirty="0" smtClean="0"/>
              <a:t>most physical </a:t>
            </a:r>
            <a:r>
              <a:rPr lang="en-US" dirty="0"/>
              <a:t>science on computers has to be </a:t>
            </a:r>
            <a:r>
              <a:rPr lang="en-US" b="1" u="sng" dirty="0"/>
              <a:t>approximated</a:t>
            </a:r>
            <a:r>
              <a:rPr lang="en-US" dirty="0"/>
              <a:t>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577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98DC5F-9043-4433-988C-EB69C2D092DB}" type="slidenum">
              <a:rPr lang="en-US"/>
              <a:pPr/>
              <a:t>69</a:t>
            </a:fld>
            <a:endParaRPr lang="en-US"/>
          </a:p>
        </p:txBody>
      </p:sp>
      <p:sp>
        <p:nvSpPr>
          <p:cNvPr id="89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 Want the Area Under This Curve!</a:t>
            </a:r>
          </a:p>
        </p:txBody>
      </p:sp>
      <p:sp>
        <p:nvSpPr>
          <p:cNvPr id="898051" name="Line 3"/>
          <p:cNvSpPr>
            <a:spLocks noChangeShapeType="1"/>
          </p:cNvSpPr>
          <p:nvPr/>
        </p:nvSpPr>
        <p:spPr bwMode="auto">
          <a:xfrm>
            <a:off x="1066800" y="17526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98052" name="Line 4"/>
          <p:cNvSpPr>
            <a:spLocks noChangeShapeType="1"/>
          </p:cNvSpPr>
          <p:nvPr/>
        </p:nvSpPr>
        <p:spPr bwMode="auto">
          <a:xfrm>
            <a:off x="838200" y="5029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98053" name="Freeform 5"/>
          <p:cNvSpPr>
            <a:spLocks/>
          </p:cNvSpPr>
          <p:nvPr/>
        </p:nvSpPr>
        <p:spPr bwMode="auto">
          <a:xfrm>
            <a:off x="1828800" y="2578100"/>
            <a:ext cx="5867400" cy="1689100"/>
          </a:xfrm>
          <a:custGeom>
            <a:avLst/>
            <a:gdLst/>
            <a:ahLst/>
            <a:cxnLst>
              <a:cxn ang="0">
                <a:pos x="0" y="1064"/>
              </a:cxn>
              <a:cxn ang="0">
                <a:pos x="1152" y="104"/>
              </a:cxn>
              <a:cxn ang="0">
                <a:pos x="1440" y="440"/>
              </a:cxn>
              <a:cxn ang="0">
                <a:pos x="2016" y="584"/>
              </a:cxn>
              <a:cxn ang="0">
                <a:pos x="2208" y="56"/>
              </a:cxn>
              <a:cxn ang="0">
                <a:pos x="3312" y="776"/>
              </a:cxn>
              <a:cxn ang="0">
                <a:pos x="3696" y="680"/>
              </a:cxn>
            </a:cxnLst>
            <a:rect l="0" t="0" r="r" b="b"/>
            <a:pathLst>
              <a:path w="3696" h="1064">
                <a:moveTo>
                  <a:pt x="0" y="1064"/>
                </a:moveTo>
                <a:cubicBezTo>
                  <a:pt x="456" y="636"/>
                  <a:pt x="912" y="208"/>
                  <a:pt x="1152" y="104"/>
                </a:cubicBezTo>
                <a:cubicBezTo>
                  <a:pt x="1392" y="0"/>
                  <a:pt x="1296" y="360"/>
                  <a:pt x="1440" y="440"/>
                </a:cubicBezTo>
                <a:cubicBezTo>
                  <a:pt x="1584" y="520"/>
                  <a:pt x="1888" y="648"/>
                  <a:pt x="2016" y="584"/>
                </a:cubicBezTo>
                <a:cubicBezTo>
                  <a:pt x="2144" y="520"/>
                  <a:pt x="1992" y="24"/>
                  <a:pt x="2208" y="56"/>
                </a:cubicBezTo>
                <a:cubicBezTo>
                  <a:pt x="2424" y="88"/>
                  <a:pt x="3064" y="672"/>
                  <a:pt x="3312" y="776"/>
                </a:cubicBezTo>
                <a:cubicBezTo>
                  <a:pt x="3560" y="880"/>
                  <a:pt x="3632" y="696"/>
                  <a:pt x="3696" y="68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98054" name="Text Box 6"/>
          <p:cNvSpPr txBox="1">
            <a:spLocks noChangeArrowheads="1"/>
          </p:cNvSpPr>
          <p:nvPr/>
        </p:nvSpPr>
        <p:spPr bwMode="auto">
          <a:xfrm>
            <a:off x="838200" y="5486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How can I get the area under this curve?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423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7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Twitch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or an Android or iOS handheld using Twitch.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Go to: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http://www.twitch.tv/sipe2018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</a:t>
            </a:r>
            <a:r>
              <a:rPr lang="en-US" dirty="0" smtClean="0"/>
              <a:t>Skyler Donahue of </a:t>
            </a:r>
            <a:r>
              <a:rPr lang="en-US" dirty="0"/>
              <a:t>OneNet 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313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CA3C7B-2D0C-42F5-A9AE-B315FF0BB4C2}" type="slidenum">
              <a:rPr lang="en-US"/>
              <a:pPr/>
              <a:t>70</a:t>
            </a:fld>
            <a:endParaRPr lang="en-US"/>
          </a:p>
        </p:txBody>
      </p:sp>
      <p:sp>
        <p:nvSpPr>
          <p:cNvPr id="90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 Riemann Sum</a:t>
            </a:r>
          </a:p>
        </p:txBody>
      </p:sp>
      <p:sp>
        <p:nvSpPr>
          <p:cNvPr id="900099" name="Line 3"/>
          <p:cNvSpPr>
            <a:spLocks noChangeShapeType="1"/>
          </p:cNvSpPr>
          <p:nvPr/>
        </p:nvSpPr>
        <p:spPr bwMode="auto">
          <a:xfrm>
            <a:off x="1066800" y="17526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0100" name="Line 4"/>
          <p:cNvSpPr>
            <a:spLocks noChangeShapeType="1"/>
          </p:cNvSpPr>
          <p:nvPr/>
        </p:nvSpPr>
        <p:spPr bwMode="auto">
          <a:xfrm>
            <a:off x="838200" y="5029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0101" name="Freeform 5"/>
          <p:cNvSpPr>
            <a:spLocks/>
          </p:cNvSpPr>
          <p:nvPr/>
        </p:nvSpPr>
        <p:spPr bwMode="auto">
          <a:xfrm>
            <a:off x="1828800" y="2578100"/>
            <a:ext cx="5867400" cy="1689100"/>
          </a:xfrm>
          <a:custGeom>
            <a:avLst/>
            <a:gdLst/>
            <a:ahLst/>
            <a:cxnLst>
              <a:cxn ang="0">
                <a:pos x="0" y="1064"/>
              </a:cxn>
              <a:cxn ang="0">
                <a:pos x="1152" y="104"/>
              </a:cxn>
              <a:cxn ang="0">
                <a:pos x="1440" y="440"/>
              </a:cxn>
              <a:cxn ang="0">
                <a:pos x="2016" y="584"/>
              </a:cxn>
              <a:cxn ang="0">
                <a:pos x="2208" y="56"/>
              </a:cxn>
              <a:cxn ang="0">
                <a:pos x="3312" y="776"/>
              </a:cxn>
              <a:cxn ang="0">
                <a:pos x="3696" y="680"/>
              </a:cxn>
            </a:cxnLst>
            <a:rect l="0" t="0" r="r" b="b"/>
            <a:pathLst>
              <a:path w="3696" h="1064">
                <a:moveTo>
                  <a:pt x="0" y="1064"/>
                </a:moveTo>
                <a:cubicBezTo>
                  <a:pt x="456" y="636"/>
                  <a:pt x="912" y="208"/>
                  <a:pt x="1152" y="104"/>
                </a:cubicBezTo>
                <a:cubicBezTo>
                  <a:pt x="1392" y="0"/>
                  <a:pt x="1296" y="360"/>
                  <a:pt x="1440" y="440"/>
                </a:cubicBezTo>
                <a:cubicBezTo>
                  <a:pt x="1584" y="520"/>
                  <a:pt x="1888" y="648"/>
                  <a:pt x="2016" y="584"/>
                </a:cubicBezTo>
                <a:cubicBezTo>
                  <a:pt x="2144" y="520"/>
                  <a:pt x="1992" y="24"/>
                  <a:pt x="2208" y="56"/>
                </a:cubicBezTo>
                <a:cubicBezTo>
                  <a:pt x="2424" y="88"/>
                  <a:pt x="3064" y="672"/>
                  <a:pt x="3312" y="776"/>
                </a:cubicBezTo>
                <a:cubicBezTo>
                  <a:pt x="3560" y="880"/>
                  <a:pt x="3632" y="696"/>
                  <a:pt x="3696" y="68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0102" name="Rectangle 6"/>
          <p:cNvSpPr>
            <a:spLocks noChangeArrowheads="1"/>
          </p:cNvSpPr>
          <p:nvPr/>
        </p:nvSpPr>
        <p:spPr bwMode="auto">
          <a:xfrm>
            <a:off x="1828800" y="4114800"/>
            <a:ext cx="2286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3" name="Rectangle 7"/>
          <p:cNvSpPr>
            <a:spLocks noChangeArrowheads="1"/>
          </p:cNvSpPr>
          <p:nvPr/>
        </p:nvSpPr>
        <p:spPr bwMode="auto">
          <a:xfrm>
            <a:off x="2057400" y="3962400"/>
            <a:ext cx="2286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4" name="Rectangle 8"/>
          <p:cNvSpPr>
            <a:spLocks noChangeArrowheads="1"/>
          </p:cNvSpPr>
          <p:nvPr/>
        </p:nvSpPr>
        <p:spPr bwMode="auto">
          <a:xfrm>
            <a:off x="2286000" y="3733800"/>
            <a:ext cx="228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5" name="Rectangle 9"/>
          <p:cNvSpPr>
            <a:spLocks noChangeArrowheads="1"/>
          </p:cNvSpPr>
          <p:nvPr/>
        </p:nvSpPr>
        <p:spPr bwMode="auto">
          <a:xfrm>
            <a:off x="2514600" y="3505200"/>
            <a:ext cx="2286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6" name="Rectangle 10"/>
          <p:cNvSpPr>
            <a:spLocks noChangeArrowheads="1"/>
          </p:cNvSpPr>
          <p:nvPr/>
        </p:nvSpPr>
        <p:spPr bwMode="auto">
          <a:xfrm>
            <a:off x="2743200" y="3276600"/>
            <a:ext cx="228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7" name="Rectangle 11"/>
          <p:cNvSpPr>
            <a:spLocks noChangeArrowheads="1"/>
          </p:cNvSpPr>
          <p:nvPr/>
        </p:nvSpPr>
        <p:spPr bwMode="auto">
          <a:xfrm>
            <a:off x="2971800" y="3124200"/>
            <a:ext cx="2286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8" name="Rectangle 12"/>
          <p:cNvSpPr>
            <a:spLocks noChangeArrowheads="1"/>
          </p:cNvSpPr>
          <p:nvPr/>
        </p:nvSpPr>
        <p:spPr bwMode="auto">
          <a:xfrm>
            <a:off x="3200400" y="2971800"/>
            <a:ext cx="2286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9" name="Rectangle 13"/>
          <p:cNvSpPr>
            <a:spLocks noChangeArrowheads="1"/>
          </p:cNvSpPr>
          <p:nvPr/>
        </p:nvSpPr>
        <p:spPr bwMode="auto">
          <a:xfrm>
            <a:off x="3429000" y="2819400"/>
            <a:ext cx="2286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0" name="Rectangle 14"/>
          <p:cNvSpPr>
            <a:spLocks noChangeArrowheads="1"/>
          </p:cNvSpPr>
          <p:nvPr/>
        </p:nvSpPr>
        <p:spPr bwMode="auto">
          <a:xfrm>
            <a:off x="3657600" y="2743200"/>
            <a:ext cx="228600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1" name="Rectangle 15"/>
          <p:cNvSpPr>
            <a:spLocks noChangeArrowheads="1"/>
          </p:cNvSpPr>
          <p:nvPr/>
        </p:nvSpPr>
        <p:spPr bwMode="auto">
          <a:xfrm>
            <a:off x="3886200" y="3048000"/>
            <a:ext cx="228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2" name="Rectangle 16"/>
          <p:cNvSpPr>
            <a:spLocks noChangeArrowheads="1"/>
          </p:cNvSpPr>
          <p:nvPr/>
        </p:nvSpPr>
        <p:spPr bwMode="auto">
          <a:xfrm>
            <a:off x="4114800" y="3352800"/>
            <a:ext cx="2286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3" name="Rectangle 17"/>
          <p:cNvSpPr>
            <a:spLocks noChangeArrowheads="1"/>
          </p:cNvSpPr>
          <p:nvPr/>
        </p:nvSpPr>
        <p:spPr bwMode="auto">
          <a:xfrm>
            <a:off x="4343400" y="3429000"/>
            <a:ext cx="228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4" name="Rectangle 18"/>
          <p:cNvSpPr>
            <a:spLocks noChangeArrowheads="1"/>
          </p:cNvSpPr>
          <p:nvPr/>
        </p:nvSpPr>
        <p:spPr bwMode="auto">
          <a:xfrm>
            <a:off x="4572000" y="3505200"/>
            <a:ext cx="2286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5" name="Rectangle 19"/>
          <p:cNvSpPr>
            <a:spLocks noChangeArrowheads="1"/>
          </p:cNvSpPr>
          <p:nvPr/>
        </p:nvSpPr>
        <p:spPr bwMode="auto">
          <a:xfrm>
            <a:off x="4800600" y="3505200"/>
            <a:ext cx="2286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6" name="Rectangle 20"/>
          <p:cNvSpPr>
            <a:spLocks noChangeArrowheads="1"/>
          </p:cNvSpPr>
          <p:nvPr/>
        </p:nvSpPr>
        <p:spPr bwMode="auto">
          <a:xfrm>
            <a:off x="5029200" y="3276600"/>
            <a:ext cx="228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7" name="Rectangle 21"/>
          <p:cNvSpPr>
            <a:spLocks noChangeArrowheads="1"/>
          </p:cNvSpPr>
          <p:nvPr/>
        </p:nvSpPr>
        <p:spPr bwMode="auto">
          <a:xfrm>
            <a:off x="5257800" y="2667000"/>
            <a:ext cx="2286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8" name="Rectangle 22"/>
          <p:cNvSpPr>
            <a:spLocks noChangeArrowheads="1"/>
          </p:cNvSpPr>
          <p:nvPr/>
        </p:nvSpPr>
        <p:spPr bwMode="auto">
          <a:xfrm>
            <a:off x="5486400" y="2819400"/>
            <a:ext cx="2286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9" name="Rectangle 23"/>
          <p:cNvSpPr>
            <a:spLocks noChangeArrowheads="1"/>
          </p:cNvSpPr>
          <p:nvPr/>
        </p:nvSpPr>
        <p:spPr bwMode="auto">
          <a:xfrm>
            <a:off x="5715000" y="2895600"/>
            <a:ext cx="2286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0" name="Rectangle 24"/>
          <p:cNvSpPr>
            <a:spLocks noChangeArrowheads="1"/>
          </p:cNvSpPr>
          <p:nvPr/>
        </p:nvSpPr>
        <p:spPr bwMode="auto">
          <a:xfrm>
            <a:off x="5943600" y="3124200"/>
            <a:ext cx="2286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1" name="Rectangle 25"/>
          <p:cNvSpPr>
            <a:spLocks noChangeArrowheads="1"/>
          </p:cNvSpPr>
          <p:nvPr/>
        </p:nvSpPr>
        <p:spPr bwMode="auto">
          <a:xfrm>
            <a:off x="6172200" y="3276600"/>
            <a:ext cx="228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2" name="Rectangle 26"/>
          <p:cNvSpPr>
            <a:spLocks noChangeArrowheads="1"/>
          </p:cNvSpPr>
          <p:nvPr/>
        </p:nvSpPr>
        <p:spPr bwMode="auto">
          <a:xfrm>
            <a:off x="6400800" y="3429000"/>
            <a:ext cx="228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3" name="Rectangle 27"/>
          <p:cNvSpPr>
            <a:spLocks noChangeArrowheads="1"/>
          </p:cNvSpPr>
          <p:nvPr/>
        </p:nvSpPr>
        <p:spPr bwMode="auto">
          <a:xfrm>
            <a:off x="6629400" y="3581400"/>
            <a:ext cx="2286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4" name="Rectangle 28"/>
          <p:cNvSpPr>
            <a:spLocks noChangeArrowheads="1"/>
          </p:cNvSpPr>
          <p:nvPr/>
        </p:nvSpPr>
        <p:spPr bwMode="auto">
          <a:xfrm>
            <a:off x="6858000" y="3733800"/>
            <a:ext cx="228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5" name="Rectangle 29"/>
          <p:cNvSpPr>
            <a:spLocks noChangeArrowheads="1"/>
          </p:cNvSpPr>
          <p:nvPr/>
        </p:nvSpPr>
        <p:spPr bwMode="auto">
          <a:xfrm>
            <a:off x="7086600" y="3810000"/>
            <a:ext cx="2286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6" name="Rectangle 30"/>
          <p:cNvSpPr>
            <a:spLocks noChangeArrowheads="1"/>
          </p:cNvSpPr>
          <p:nvPr/>
        </p:nvSpPr>
        <p:spPr bwMode="auto">
          <a:xfrm>
            <a:off x="7315200" y="3810000"/>
            <a:ext cx="2286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7" name="Rectangle 31"/>
          <p:cNvSpPr>
            <a:spLocks noChangeArrowheads="1"/>
          </p:cNvSpPr>
          <p:nvPr/>
        </p:nvSpPr>
        <p:spPr bwMode="auto">
          <a:xfrm>
            <a:off x="7543800" y="3657600"/>
            <a:ext cx="2286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2133600" y="4953000"/>
            <a:ext cx="457200" cy="600075"/>
            <a:chOff x="1056" y="3120"/>
            <a:chExt cx="288" cy="378"/>
          </a:xfrm>
        </p:grpSpPr>
        <p:sp>
          <p:nvSpPr>
            <p:cNvPr id="900129" name="Text Box 33"/>
            <p:cNvSpPr txBox="1">
              <a:spLocks noChangeArrowheads="1"/>
            </p:cNvSpPr>
            <p:nvPr/>
          </p:nvSpPr>
          <p:spPr bwMode="auto">
            <a:xfrm>
              <a:off x="1056" y="3267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>
                  <a:cs typeface="Times New Roman" pitchFamily="18" charset="0"/>
                </a:rPr>
                <a:t>Δ</a:t>
              </a:r>
              <a:r>
                <a:rPr lang="en-US" i="1"/>
                <a:t>x</a:t>
              </a:r>
            </a:p>
          </p:txBody>
        </p:sp>
        <p:sp>
          <p:nvSpPr>
            <p:cNvPr id="900130" name="Text Box 34"/>
            <p:cNvSpPr txBox="1">
              <a:spLocks noChangeArrowheads="1"/>
            </p:cNvSpPr>
            <p:nvPr/>
          </p:nvSpPr>
          <p:spPr bwMode="auto">
            <a:xfrm rot="16200000">
              <a:off x="1058" y="314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{</a:t>
              </a:r>
            </a:p>
          </p:txBody>
        </p:sp>
      </p:grpSp>
      <p:sp>
        <p:nvSpPr>
          <p:cNvPr id="900131" name="Line 35"/>
          <p:cNvSpPr>
            <a:spLocks noChangeShapeType="1"/>
          </p:cNvSpPr>
          <p:nvPr/>
        </p:nvSpPr>
        <p:spPr bwMode="auto">
          <a:xfrm>
            <a:off x="1905000" y="3200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0132" name="Text Box 36"/>
          <p:cNvSpPr txBox="1">
            <a:spLocks noChangeArrowheads="1"/>
          </p:cNvSpPr>
          <p:nvPr/>
        </p:nvSpPr>
        <p:spPr bwMode="auto">
          <a:xfrm>
            <a:off x="1447800" y="2895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y</a:t>
            </a:r>
            <a:r>
              <a:rPr lang="en-US" i="1" baseline="-25000"/>
              <a:t>i</a:t>
            </a:r>
          </a:p>
        </p:txBody>
      </p:sp>
      <p:sp>
        <p:nvSpPr>
          <p:cNvPr id="900133" name="Text Box 37"/>
          <p:cNvSpPr txBox="1">
            <a:spLocks noChangeArrowheads="1"/>
          </p:cNvSpPr>
          <p:nvPr/>
        </p:nvSpPr>
        <p:spPr bwMode="auto">
          <a:xfrm>
            <a:off x="1600200" y="169545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Area under the curve  </a:t>
            </a:r>
            <a:r>
              <a:rPr lang="en-US">
                <a:cs typeface="Times New Roman" pitchFamily="18" charset="0"/>
              </a:rPr>
              <a:t>≈</a:t>
            </a:r>
          </a:p>
        </p:txBody>
      </p:sp>
      <p:graphicFrame>
        <p:nvGraphicFramePr>
          <p:cNvPr id="900134" name="Object 38"/>
          <p:cNvGraphicFramePr>
            <a:graphicFrameLocks noChangeAspect="1"/>
          </p:cNvGraphicFramePr>
          <p:nvPr/>
        </p:nvGraphicFramePr>
        <p:xfrm>
          <a:off x="4267200" y="1447800"/>
          <a:ext cx="9906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507960" imgH="431640" progId="Equation.3">
                  <p:embed/>
                </p:oleObj>
              </mc:Choice>
              <mc:Fallback>
                <p:oleObj name="Equation" r:id="rId4" imgW="5079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47800"/>
                        <a:ext cx="99060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0135" name="Text Box 39"/>
          <p:cNvSpPr txBox="1">
            <a:spLocks noChangeArrowheads="1"/>
          </p:cNvSpPr>
          <p:nvPr/>
        </p:nvSpPr>
        <p:spPr bwMode="auto">
          <a:xfrm>
            <a:off x="685800" y="5486400"/>
            <a:ext cx="7467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Is the area under the curve the sum of the rectangle areas?</a:t>
            </a:r>
            <a:endParaRPr lang="en-US" sz="2400" dirty="0"/>
          </a:p>
        </p:txBody>
      </p:sp>
      <p:sp>
        <p:nvSpPr>
          <p:cNvPr id="42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5123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A9A6AD-A43C-41F0-ABFC-60489FEED8AA}" type="slidenum">
              <a:rPr lang="en-US"/>
              <a:pPr/>
              <a:t>71</a:t>
            </a:fld>
            <a:endParaRPr lang="en-US"/>
          </a:p>
        </p:txBody>
      </p:sp>
      <p:sp>
        <p:nvSpPr>
          <p:cNvPr id="89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 Riemann Sum</a:t>
            </a:r>
          </a:p>
        </p:txBody>
      </p:sp>
      <p:sp>
        <p:nvSpPr>
          <p:cNvPr id="899075" name="Line 3"/>
          <p:cNvSpPr>
            <a:spLocks noChangeShapeType="1"/>
          </p:cNvSpPr>
          <p:nvPr/>
        </p:nvSpPr>
        <p:spPr bwMode="auto">
          <a:xfrm>
            <a:off x="1066800" y="17526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99076" name="Line 4"/>
          <p:cNvSpPr>
            <a:spLocks noChangeShapeType="1"/>
          </p:cNvSpPr>
          <p:nvPr/>
        </p:nvSpPr>
        <p:spPr bwMode="auto">
          <a:xfrm>
            <a:off x="838200" y="5029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99077" name="Freeform 5"/>
          <p:cNvSpPr>
            <a:spLocks/>
          </p:cNvSpPr>
          <p:nvPr/>
        </p:nvSpPr>
        <p:spPr bwMode="auto">
          <a:xfrm>
            <a:off x="1828800" y="2578100"/>
            <a:ext cx="5867400" cy="1689100"/>
          </a:xfrm>
          <a:custGeom>
            <a:avLst/>
            <a:gdLst/>
            <a:ahLst/>
            <a:cxnLst>
              <a:cxn ang="0">
                <a:pos x="0" y="1064"/>
              </a:cxn>
              <a:cxn ang="0">
                <a:pos x="1152" y="104"/>
              </a:cxn>
              <a:cxn ang="0">
                <a:pos x="1440" y="440"/>
              </a:cxn>
              <a:cxn ang="0">
                <a:pos x="2016" y="584"/>
              </a:cxn>
              <a:cxn ang="0">
                <a:pos x="2208" y="56"/>
              </a:cxn>
              <a:cxn ang="0">
                <a:pos x="3312" y="776"/>
              </a:cxn>
              <a:cxn ang="0">
                <a:pos x="3696" y="680"/>
              </a:cxn>
            </a:cxnLst>
            <a:rect l="0" t="0" r="r" b="b"/>
            <a:pathLst>
              <a:path w="3696" h="1064">
                <a:moveTo>
                  <a:pt x="0" y="1064"/>
                </a:moveTo>
                <a:cubicBezTo>
                  <a:pt x="456" y="636"/>
                  <a:pt x="912" y="208"/>
                  <a:pt x="1152" y="104"/>
                </a:cubicBezTo>
                <a:cubicBezTo>
                  <a:pt x="1392" y="0"/>
                  <a:pt x="1296" y="360"/>
                  <a:pt x="1440" y="440"/>
                </a:cubicBezTo>
                <a:cubicBezTo>
                  <a:pt x="1584" y="520"/>
                  <a:pt x="1888" y="648"/>
                  <a:pt x="2016" y="584"/>
                </a:cubicBezTo>
                <a:cubicBezTo>
                  <a:pt x="2144" y="520"/>
                  <a:pt x="1992" y="24"/>
                  <a:pt x="2208" y="56"/>
                </a:cubicBezTo>
                <a:cubicBezTo>
                  <a:pt x="2424" y="88"/>
                  <a:pt x="3064" y="672"/>
                  <a:pt x="3312" y="776"/>
                </a:cubicBezTo>
                <a:cubicBezTo>
                  <a:pt x="3560" y="880"/>
                  <a:pt x="3632" y="696"/>
                  <a:pt x="3696" y="68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99078" name="Rectangle 6"/>
          <p:cNvSpPr>
            <a:spLocks noChangeArrowheads="1"/>
          </p:cNvSpPr>
          <p:nvPr/>
        </p:nvSpPr>
        <p:spPr bwMode="auto">
          <a:xfrm>
            <a:off x="1828800" y="4114800"/>
            <a:ext cx="2286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79" name="Rectangle 7"/>
          <p:cNvSpPr>
            <a:spLocks noChangeArrowheads="1"/>
          </p:cNvSpPr>
          <p:nvPr/>
        </p:nvSpPr>
        <p:spPr bwMode="auto">
          <a:xfrm>
            <a:off x="2057400" y="3962400"/>
            <a:ext cx="2286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80" name="Rectangle 8"/>
          <p:cNvSpPr>
            <a:spLocks noChangeArrowheads="1"/>
          </p:cNvSpPr>
          <p:nvPr/>
        </p:nvSpPr>
        <p:spPr bwMode="auto">
          <a:xfrm>
            <a:off x="2286000" y="3733800"/>
            <a:ext cx="228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81" name="Rectangle 9"/>
          <p:cNvSpPr>
            <a:spLocks noChangeArrowheads="1"/>
          </p:cNvSpPr>
          <p:nvPr/>
        </p:nvSpPr>
        <p:spPr bwMode="auto">
          <a:xfrm>
            <a:off x="2514600" y="3505200"/>
            <a:ext cx="2286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82" name="Rectangle 10"/>
          <p:cNvSpPr>
            <a:spLocks noChangeArrowheads="1"/>
          </p:cNvSpPr>
          <p:nvPr/>
        </p:nvSpPr>
        <p:spPr bwMode="auto">
          <a:xfrm>
            <a:off x="2743200" y="3276600"/>
            <a:ext cx="228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83" name="Rectangle 11"/>
          <p:cNvSpPr>
            <a:spLocks noChangeArrowheads="1"/>
          </p:cNvSpPr>
          <p:nvPr/>
        </p:nvSpPr>
        <p:spPr bwMode="auto">
          <a:xfrm>
            <a:off x="2971800" y="3124200"/>
            <a:ext cx="2286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84" name="Rectangle 12"/>
          <p:cNvSpPr>
            <a:spLocks noChangeArrowheads="1"/>
          </p:cNvSpPr>
          <p:nvPr/>
        </p:nvSpPr>
        <p:spPr bwMode="auto">
          <a:xfrm>
            <a:off x="3200400" y="2971800"/>
            <a:ext cx="2286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85" name="Rectangle 13"/>
          <p:cNvSpPr>
            <a:spLocks noChangeArrowheads="1"/>
          </p:cNvSpPr>
          <p:nvPr/>
        </p:nvSpPr>
        <p:spPr bwMode="auto">
          <a:xfrm>
            <a:off x="3429000" y="2819400"/>
            <a:ext cx="2286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86" name="Rectangle 14"/>
          <p:cNvSpPr>
            <a:spLocks noChangeArrowheads="1"/>
          </p:cNvSpPr>
          <p:nvPr/>
        </p:nvSpPr>
        <p:spPr bwMode="auto">
          <a:xfrm>
            <a:off x="3657600" y="2743200"/>
            <a:ext cx="228600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87" name="Rectangle 15"/>
          <p:cNvSpPr>
            <a:spLocks noChangeArrowheads="1"/>
          </p:cNvSpPr>
          <p:nvPr/>
        </p:nvSpPr>
        <p:spPr bwMode="auto">
          <a:xfrm>
            <a:off x="3886200" y="3048000"/>
            <a:ext cx="228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88" name="Rectangle 16"/>
          <p:cNvSpPr>
            <a:spLocks noChangeArrowheads="1"/>
          </p:cNvSpPr>
          <p:nvPr/>
        </p:nvSpPr>
        <p:spPr bwMode="auto">
          <a:xfrm>
            <a:off x="4114800" y="3352800"/>
            <a:ext cx="2286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89" name="Rectangle 17"/>
          <p:cNvSpPr>
            <a:spLocks noChangeArrowheads="1"/>
          </p:cNvSpPr>
          <p:nvPr/>
        </p:nvSpPr>
        <p:spPr bwMode="auto">
          <a:xfrm>
            <a:off x="4343400" y="3429000"/>
            <a:ext cx="228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90" name="Rectangle 18"/>
          <p:cNvSpPr>
            <a:spLocks noChangeArrowheads="1"/>
          </p:cNvSpPr>
          <p:nvPr/>
        </p:nvSpPr>
        <p:spPr bwMode="auto">
          <a:xfrm>
            <a:off x="4572000" y="3505200"/>
            <a:ext cx="2286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91" name="Rectangle 19"/>
          <p:cNvSpPr>
            <a:spLocks noChangeArrowheads="1"/>
          </p:cNvSpPr>
          <p:nvPr/>
        </p:nvSpPr>
        <p:spPr bwMode="auto">
          <a:xfrm>
            <a:off x="4800600" y="3505200"/>
            <a:ext cx="2286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92" name="Rectangle 20"/>
          <p:cNvSpPr>
            <a:spLocks noChangeArrowheads="1"/>
          </p:cNvSpPr>
          <p:nvPr/>
        </p:nvSpPr>
        <p:spPr bwMode="auto">
          <a:xfrm>
            <a:off x="5029200" y="3276600"/>
            <a:ext cx="228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93" name="Rectangle 21"/>
          <p:cNvSpPr>
            <a:spLocks noChangeArrowheads="1"/>
          </p:cNvSpPr>
          <p:nvPr/>
        </p:nvSpPr>
        <p:spPr bwMode="auto">
          <a:xfrm>
            <a:off x="5257800" y="2667000"/>
            <a:ext cx="2286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94" name="Rectangle 22"/>
          <p:cNvSpPr>
            <a:spLocks noChangeArrowheads="1"/>
          </p:cNvSpPr>
          <p:nvPr/>
        </p:nvSpPr>
        <p:spPr bwMode="auto">
          <a:xfrm>
            <a:off x="5486400" y="2819400"/>
            <a:ext cx="2286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95" name="Rectangle 23"/>
          <p:cNvSpPr>
            <a:spLocks noChangeArrowheads="1"/>
          </p:cNvSpPr>
          <p:nvPr/>
        </p:nvSpPr>
        <p:spPr bwMode="auto">
          <a:xfrm>
            <a:off x="5715000" y="2895600"/>
            <a:ext cx="2286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96" name="Rectangle 24"/>
          <p:cNvSpPr>
            <a:spLocks noChangeArrowheads="1"/>
          </p:cNvSpPr>
          <p:nvPr/>
        </p:nvSpPr>
        <p:spPr bwMode="auto">
          <a:xfrm>
            <a:off x="5943600" y="3124200"/>
            <a:ext cx="2286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97" name="Rectangle 25"/>
          <p:cNvSpPr>
            <a:spLocks noChangeArrowheads="1"/>
          </p:cNvSpPr>
          <p:nvPr/>
        </p:nvSpPr>
        <p:spPr bwMode="auto">
          <a:xfrm>
            <a:off x="6172200" y="3276600"/>
            <a:ext cx="228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98" name="Rectangle 26"/>
          <p:cNvSpPr>
            <a:spLocks noChangeArrowheads="1"/>
          </p:cNvSpPr>
          <p:nvPr/>
        </p:nvSpPr>
        <p:spPr bwMode="auto">
          <a:xfrm>
            <a:off x="6400800" y="3429000"/>
            <a:ext cx="228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099" name="Rectangle 27"/>
          <p:cNvSpPr>
            <a:spLocks noChangeArrowheads="1"/>
          </p:cNvSpPr>
          <p:nvPr/>
        </p:nvSpPr>
        <p:spPr bwMode="auto">
          <a:xfrm>
            <a:off x="6629400" y="3581400"/>
            <a:ext cx="2286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100" name="Rectangle 28"/>
          <p:cNvSpPr>
            <a:spLocks noChangeArrowheads="1"/>
          </p:cNvSpPr>
          <p:nvPr/>
        </p:nvSpPr>
        <p:spPr bwMode="auto">
          <a:xfrm>
            <a:off x="6858000" y="3733800"/>
            <a:ext cx="228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101" name="Rectangle 29"/>
          <p:cNvSpPr>
            <a:spLocks noChangeArrowheads="1"/>
          </p:cNvSpPr>
          <p:nvPr/>
        </p:nvSpPr>
        <p:spPr bwMode="auto">
          <a:xfrm>
            <a:off x="7086600" y="3810000"/>
            <a:ext cx="2286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102" name="Rectangle 30"/>
          <p:cNvSpPr>
            <a:spLocks noChangeArrowheads="1"/>
          </p:cNvSpPr>
          <p:nvPr/>
        </p:nvSpPr>
        <p:spPr bwMode="auto">
          <a:xfrm>
            <a:off x="7315200" y="3810000"/>
            <a:ext cx="2286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9103" name="Rectangle 31"/>
          <p:cNvSpPr>
            <a:spLocks noChangeArrowheads="1"/>
          </p:cNvSpPr>
          <p:nvPr/>
        </p:nvSpPr>
        <p:spPr bwMode="auto">
          <a:xfrm>
            <a:off x="7543800" y="3657600"/>
            <a:ext cx="2286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2133600" y="4953000"/>
            <a:ext cx="457200" cy="600075"/>
            <a:chOff x="1056" y="3120"/>
            <a:chExt cx="288" cy="378"/>
          </a:xfrm>
        </p:grpSpPr>
        <p:sp>
          <p:nvSpPr>
            <p:cNvPr id="899105" name="Text Box 33"/>
            <p:cNvSpPr txBox="1">
              <a:spLocks noChangeArrowheads="1"/>
            </p:cNvSpPr>
            <p:nvPr/>
          </p:nvSpPr>
          <p:spPr bwMode="auto">
            <a:xfrm>
              <a:off x="1056" y="3267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>
                  <a:cs typeface="Times New Roman" pitchFamily="18" charset="0"/>
                </a:rPr>
                <a:t>Δ</a:t>
              </a:r>
              <a:r>
                <a:rPr lang="en-US" i="1"/>
                <a:t>x</a:t>
              </a:r>
            </a:p>
          </p:txBody>
        </p:sp>
        <p:sp>
          <p:nvSpPr>
            <p:cNvPr id="899106" name="Text Box 34"/>
            <p:cNvSpPr txBox="1">
              <a:spLocks noChangeArrowheads="1"/>
            </p:cNvSpPr>
            <p:nvPr/>
          </p:nvSpPr>
          <p:spPr bwMode="auto">
            <a:xfrm rot="16200000">
              <a:off x="1058" y="314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{</a:t>
              </a:r>
            </a:p>
          </p:txBody>
        </p:sp>
      </p:grpSp>
      <p:sp>
        <p:nvSpPr>
          <p:cNvPr id="899107" name="Line 35"/>
          <p:cNvSpPr>
            <a:spLocks noChangeShapeType="1"/>
          </p:cNvSpPr>
          <p:nvPr/>
        </p:nvSpPr>
        <p:spPr bwMode="auto">
          <a:xfrm>
            <a:off x="1905000" y="3200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99108" name="Text Box 36"/>
          <p:cNvSpPr txBox="1">
            <a:spLocks noChangeArrowheads="1"/>
          </p:cNvSpPr>
          <p:nvPr/>
        </p:nvSpPr>
        <p:spPr bwMode="auto">
          <a:xfrm>
            <a:off x="1447800" y="2895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y</a:t>
            </a:r>
            <a:r>
              <a:rPr lang="en-US" i="1" baseline="-25000"/>
              <a:t>i</a:t>
            </a:r>
          </a:p>
        </p:txBody>
      </p:sp>
      <p:sp>
        <p:nvSpPr>
          <p:cNvPr id="899109" name="Text Box 37"/>
          <p:cNvSpPr txBox="1">
            <a:spLocks noChangeArrowheads="1"/>
          </p:cNvSpPr>
          <p:nvPr/>
        </p:nvSpPr>
        <p:spPr bwMode="auto">
          <a:xfrm>
            <a:off x="1600200" y="169545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Area under the curve  </a:t>
            </a:r>
            <a:r>
              <a:rPr lang="en-US">
                <a:cs typeface="Times New Roman" pitchFamily="18" charset="0"/>
              </a:rPr>
              <a:t>≈</a:t>
            </a:r>
          </a:p>
        </p:txBody>
      </p:sp>
      <p:graphicFrame>
        <p:nvGraphicFramePr>
          <p:cNvPr id="899110" name="Object 38"/>
          <p:cNvGraphicFramePr>
            <a:graphicFrameLocks noChangeAspect="1"/>
          </p:cNvGraphicFramePr>
          <p:nvPr/>
        </p:nvGraphicFramePr>
        <p:xfrm>
          <a:off x="4267200" y="1447800"/>
          <a:ext cx="9906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4" imgW="507960" imgH="431640" progId="Equation.3">
                  <p:embed/>
                </p:oleObj>
              </mc:Choice>
              <mc:Fallback>
                <p:oleObj name="Equation" r:id="rId4" imgW="5079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47800"/>
                        <a:ext cx="99060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9111" name="Text Box 39"/>
          <p:cNvSpPr txBox="1">
            <a:spLocks noChangeArrowheads="1"/>
          </p:cNvSpPr>
          <p:nvPr/>
        </p:nvSpPr>
        <p:spPr bwMode="auto">
          <a:xfrm>
            <a:off x="685800" y="54864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Ceci n’est pas un area under the curve: it’s </a:t>
            </a:r>
            <a:r>
              <a:rPr lang="en-US" sz="2400" b="1" u="sng">
                <a:solidFill>
                  <a:schemeClr val="bg1"/>
                </a:solidFill>
              </a:rPr>
              <a:t>approximate</a:t>
            </a:r>
            <a:r>
              <a:rPr lang="en-US" sz="2400">
                <a:solidFill>
                  <a:schemeClr val="bg1"/>
                </a:solidFill>
              </a:rPr>
              <a:t>!</a:t>
            </a:r>
          </a:p>
        </p:txBody>
      </p:sp>
      <p:pic>
        <p:nvPicPr>
          <p:cNvPr id="899112" name="Picture 40" descr="magritte_pip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90750" y="1762125"/>
            <a:ext cx="4762500" cy="3333750"/>
          </a:xfrm>
          <a:prstGeom prst="rect">
            <a:avLst/>
          </a:prstGeom>
          <a:noFill/>
        </p:spPr>
      </p:pic>
      <p:sp>
        <p:nvSpPr>
          <p:cNvPr id="899113" name="Text Box 41"/>
          <p:cNvSpPr txBox="1">
            <a:spLocks noChangeArrowheads="1"/>
          </p:cNvSpPr>
          <p:nvPr/>
        </p:nvSpPr>
        <p:spPr bwMode="auto">
          <a:xfrm>
            <a:off x="7086600" y="2362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[4]</a:t>
            </a:r>
            <a:endParaRPr lang="en-US" dirty="0"/>
          </a:p>
        </p:txBody>
      </p:sp>
      <p:sp>
        <p:nvSpPr>
          <p:cNvPr id="44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46138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CA3C7B-2D0C-42F5-A9AE-B315FF0BB4C2}" type="slidenum">
              <a:rPr lang="en-US"/>
              <a:pPr/>
              <a:t>72</a:t>
            </a:fld>
            <a:endParaRPr lang="en-US"/>
          </a:p>
        </p:txBody>
      </p:sp>
      <p:sp>
        <p:nvSpPr>
          <p:cNvPr id="90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 Riemann Sum</a:t>
            </a:r>
          </a:p>
        </p:txBody>
      </p:sp>
      <p:sp>
        <p:nvSpPr>
          <p:cNvPr id="900099" name="Line 3"/>
          <p:cNvSpPr>
            <a:spLocks noChangeShapeType="1"/>
          </p:cNvSpPr>
          <p:nvPr/>
        </p:nvSpPr>
        <p:spPr bwMode="auto">
          <a:xfrm>
            <a:off x="1066800" y="17526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0100" name="Line 4"/>
          <p:cNvSpPr>
            <a:spLocks noChangeShapeType="1"/>
          </p:cNvSpPr>
          <p:nvPr/>
        </p:nvSpPr>
        <p:spPr bwMode="auto">
          <a:xfrm>
            <a:off x="838200" y="5029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0101" name="Freeform 5"/>
          <p:cNvSpPr>
            <a:spLocks/>
          </p:cNvSpPr>
          <p:nvPr/>
        </p:nvSpPr>
        <p:spPr bwMode="auto">
          <a:xfrm>
            <a:off x="1828800" y="2578100"/>
            <a:ext cx="5867400" cy="1689100"/>
          </a:xfrm>
          <a:custGeom>
            <a:avLst/>
            <a:gdLst/>
            <a:ahLst/>
            <a:cxnLst>
              <a:cxn ang="0">
                <a:pos x="0" y="1064"/>
              </a:cxn>
              <a:cxn ang="0">
                <a:pos x="1152" y="104"/>
              </a:cxn>
              <a:cxn ang="0">
                <a:pos x="1440" y="440"/>
              </a:cxn>
              <a:cxn ang="0">
                <a:pos x="2016" y="584"/>
              </a:cxn>
              <a:cxn ang="0">
                <a:pos x="2208" y="56"/>
              </a:cxn>
              <a:cxn ang="0">
                <a:pos x="3312" y="776"/>
              </a:cxn>
              <a:cxn ang="0">
                <a:pos x="3696" y="680"/>
              </a:cxn>
            </a:cxnLst>
            <a:rect l="0" t="0" r="r" b="b"/>
            <a:pathLst>
              <a:path w="3696" h="1064">
                <a:moveTo>
                  <a:pt x="0" y="1064"/>
                </a:moveTo>
                <a:cubicBezTo>
                  <a:pt x="456" y="636"/>
                  <a:pt x="912" y="208"/>
                  <a:pt x="1152" y="104"/>
                </a:cubicBezTo>
                <a:cubicBezTo>
                  <a:pt x="1392" y="0"/>
                  <a:pt x="1296" y="360"/>
                  <a:pt x="1440" y="440"/>
                </a:cubicBezTo>
                <a:cubicBezTo>
                  <a:pt x="1584" y="520"/>
                  <a:pt x="1888" y="648"/>
                  <a:pt x="2016" y="584"/>
                </a:cubicBezTo>
                <a:cubicBezTo>
                  <a:pt x="2144" y="520"/>
                  <a:pt x="1992" y="24"/>
                  <a:pt x="2208" y="56"/>
                </a:cubicBezTo>
                <a:cubicBezTo>
                  <a:pt x="2424" y="88"/>
                  <a:pt x="3064" y="672"/>
                  <a:pt x="3312" y="776"/>
                </a:cubicBezTo>
                <a:cubicBezTo>
                  <a:pt x="3560" y="880"/>
                  <a:pt x="3632" y="696"/>
                  <a:pt x="3696" y="68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0102" name="Rectangle 6"/>
          <p:cNvSpPr>
            <a:spLocks noChangeArrowheads="1"/>
          </p:cNvSpPr>
          <p:nvPr/>
        </p:nvSpPr>
        <p:spPr bwMode="auto">
          <a:xfrm>
            <a:off x="1828800" y="4114800"/>
            <a:ext cx="2286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3" name="Rectangle 7"/>
          <p:cNvSpPr>
            <a:spLocks noChangeArrowheads="1"/>
          </p:cNvSpPr>
          <p:nvPr/>
        </p:nvSpPr>
        <p:spPr bwMode="auto">
          <a:xfrm>
            <a:off x="2057400" y="3962400"/>
            <a:ext cx="2286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4" name="Rectangle 8"/>
          <p:cNvSpPr>
            <a:spLocks noChangeArrowheads="1"/>
          </p:cNvSpPr>
          <p:nvPr/>
        </p:nvSpPr>
        <p:spPr bwMode="auto">
          <a:xfrm>
            <a:off x="2286000" y="3733800"/>
            <a:ext cx="228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5" name="Rectangle 9"/>
          <p:cNvSpPr>
            <a:spLocks noChangeArrowheads="1"/>
          </p:cNvSpPr>
          <p:nvPr/>
        </p:nvSpPr>
        <p:spPr bwMode="auto">
          <a:xfrm>
            <a:off x="2514600" y="3505200"/>
            <a:ext cx="2286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6" name="Rectangle 10"/>
          <p:cNvSpPr>
            <a:spLocks noChangeArrowheads="1"/>
          </p:cNvSpPr>
          <p:nvPr/>
        </p:nvSpPr>
        <p:spPr bwMode="auto">
          <a:xfrm>
            <a:off x="2743200" y="3276600"/>
            <a:ext cx="228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7" name="Rectangle 11"/>
          <p:cNvSpPr>
            <a:spLocks noChangeArrowheads="1"/>
          </p:cNvSpPr>
          <p:nvPr/>
        </p:nvSpPr>
        <p:spPr bwMode="auto">
          <a:xfrm>
            <a:off x="2971800" y="3124200"/>
            <a:ext cx="2286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8" name="Rectangle 12"/>
          <p:cNvSpPr>
            <a:spLocks noChangeArrowheads="1"/>
          </p:cNvSpPr>
          <p:nvPr/>
        </p:nvSpPr>
        <p:spPr bwMode="auto">
          <a:xfrm>
            <a:off x="3200400" y="2971800"/>
            <a:ext cx="2286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09" name="Rectangle 13"/>
          <p:cNvSpPr>
            <a:spLocks noChangeArrowheads="1"/>
          </p:cNvSpPr>
          <p:nvPr/>
        </p:nvSpPr>
        <p:spPr bwMode="auto">
          <a:xfrm>
            <a:off x="3429000" y="2819400"/>
            <a:ext cx="2286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0" name="Rectangle 14"/>
          <p:cNvSpPr>
            <a:spLocks noChangeArrowheads="1"/>
          </p:cNvSpPr>
          <p:nvPr/>
        </p:nvSpPr>
        <p:spPr bwMode="auto">
          <a:xfrm>
            <a:off x="3657600" y="2743200"/>
            <a:ext cx="228600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1" name="Rectangle 15"/>
          <p:cNvSpPr>
            <a:spLocks noChangeArrowheads="1"/>
          </p:cNvSpPr>
          <p:nvPr/>
        </p:nvSpPr>
        <p:spPr bwMode="auto">
          <a:xfrm>
            <a:off x="3886200" y="3048000"/>
            <a:ext cx="228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2" name="Rectangle 16"/>
          <p:cNvSpPr>
            <a:spLocks noChangeArrowheads="1"/>
          </p:cNvSpPr>
          <p:nvPr/>
        </p:nvSpPr>
        <p:spPr bwMode="auto">
          <a:xfrm>
            <a:off x="4114800" y="3352800"/>
            <a:ext cx="2286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3" name="Rectangle 17"/>
          <p:cNvSpPr>
            <a:spLocks noChangeArrowheads="1"/>
          </p:cNvSpPr>
          <p:nvPr/>
        </p:nvSpPr>
        <p:spPr bwMode="auto">
          <a:xfrm>
            <a:off x="4343400" y="3429000"/>
            <a:ext cx="228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4" name="Rectangle 18"/>
          <p:cNvSpPr>
            <a:spLocks noChangeArrowheads="1"/>
          </p:cNvSpPr>
          <p:nvPr/>
        </p:nvSpPr>
        <p:spPr bwMode="auto">
          <a:xfrm>
            <a:off x="4572000" y="3505200"/>
            <a:ext cx="2286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5" name="Rectangle 19"/>
          <p:cNvSpPr>
            <a:spLocks noChangeArrowheads="1"/>
          </p:cNvSpPr>
          <p:nvPr/>
        </p:nvSpPr>
        <p:spPr bwMode="auto">
          <a:xfrm>
            <a:off x="4800600" y="3505200"/>
            <a:ext cx="2286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6" name="Rectangle 20"/>
          <p:cNvSpPr>
            <a:spLocks noChangeArrowheads="1"/>
          </p:cNvSpPr>
          <p:nvPr/>
        </p:nvSpPr>
        <p:spPr bwMode="auto">
          <a:xfrm>
            <a:off x="5029200" y="3276600"/>
            <a:ext cx="228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7" name="Rectangle 21"/>
          <p:cNvSpPr>
            <a:spLocks noChangeArrowheads="1"/>
          </p:cNvSpPr>
          <p:nvPr/>
        </p:nvSpPr>
        <p:spPr bwMode="auto">
          <a:xfrm>
            <a:off x="5257800" y="2667000"/>
            <a:ext cx="2286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8" name="Rectangle 22"/>
          <p:cNvSpPr>
            <a:spLocks noChangeArrowheads="1"/>
          </p:cNvSpPr>
          <p:nvPr/>
        </p:nvSpPr>
        <p:spPr bwMode="auto">
          <a:xfrm>
            <a:off x="5486400" y="2819400"/>
            <a:ext cx="2286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19" name="Rectangle 23"/>
          <p:cNvSpPr>
            <a:spLocks noChangeArrowheads="1"/>
          </p:cNvSpPr>
          <p:nvPr/>
        </p:nvSpPr>
        <p:spPr bwMode="auto">
          <a:xfrm>
            <a:off x="5715000" y="2895600"/>
            <a:ext cx="2286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0" name="Rectangle 24"/>
          <p:cNvSpPr>
            <a:spLocks noChangeArrowheads="1"/>
          </p:cNvSpPr>
          <p:nvPr/>
        </p:nvSpPr>
        <p:spPr bwMode="auto">
          <a:xfrm>
            <a:off x="5943600" y="3124200"/>
            <a:ext cx="2286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1" name="Rectangle 25"/>
          <p:cNvSpPr>
            <a:spLocks noChangeArrowheads="1"/>
          </p:cNvSpPr>
          <p:nvPr/>
        </p:nvSpPr>
        <p:spPr bwMode="auto">
          <a:xfrm>
            <a:off x="6172200" y="3276600"/>
            <a:ext cx="228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2" name="Rectangle 26"/>
          <p:cNvSpPr>
            <a:spLocks noChangeArrowheads="1"/>
          </p:cNvSpPr>
          <p:nvPr/>
        </p:nvSpPr>
        <p:spPr bwMode="auto">
          <a:xfrm>
            <a:off x="6400800" y="3429000"/>
            <a:ext cx="228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3" name="Rectangle 27"/>
          <p:cNvSpPr>
            <a:spLocks noChangeArrowheads="1"/>
          </p:cNvSpPr>
          <p:nvPr/>
        </p:nvSpPr>
        <p:spPr bwMode="auto">
          <a:xfrm>
            <a:off x="6629400" y="3581400"/>
            <a:ext cx="2286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4" name="Rectangle 28"/>
          <p:cNvSpPr>
            <a:spLocks noChangeArrowheads="1"/>
          </p:cNvSpPr>
          <p:nvPr/>
        </p:nvSpPr>
        <p:spPr bwMode="auto">
          <a:xfrm>
            <a:off x="6858000" y="3733800"/>
            <a:ext cx="228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5" name="Rectangle 29"/>
          <p:cNvSpPr>
            <a:spLocks noChangeArrowheads="1"/>
          </p:cNvSpPr>
          <p:nvPr/>
        </p:nvSpPr>
        <p:spPr bwMode="auto">
          <a:xfrm>
            <a:off x="7086600" y="3810000"/>
            <a:ext cx="2286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6" name="Rectangle 30"/>
          <p:cNvSpPr>
            <a:spLocks noChangeArrowheads="1"/>
          </p:cNvSpPr>
          <p:nvPr/>
        </p:nvSpPr>
        <p:spPr bwMode="auto">
          <a:xfrm>
            <a:off x="7315200" y="3810000"/>
            <a:ext cx="2286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0127" name="Rectangle 31"/>
          <p:cNvSpPr>
            <a:spLocks noChangeArrowheads="1"/>
          </p:cNvSpPr>
          <p:nvPr/>
        </p:nvSpPr>
        <p:spPr bwMode="auto">
          <a:xfrm>
            <a:off x="7543800" y="3657600"/>
            <a:ext cx="2286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2133600" y="4953000"/>
            <a:ext cx="457200" cy="600075"/>
            <a:chOff x="1056" y="3120"/>
            <a:chExt cx="288" cy="378"/>
          </a:xfrm>
        </p:grpSpPr>
        <p:sp>
          <p:nvSpPr>
            <p:cNvPr id="900129" name="Text Box 33"/>
            <p:cNvSpPr txBox="1">
              <a:spLocks noChangeArrowheads="1"/>
            </p:cNvSpPr>
            <p:nvPr/>
          </p:nvSpPr>
          <p:spPr bwMode="auto">
            <a:xfrm>
              <a:off x="1056" y="3267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>
                  <a:cs typeface="Times New Roman" pitchFamily="18" charset="0"/>
                </a:rPr>
                <a:t>Δ</a:t>
              </a:r>
              <a:r>
                <a:rPr lang="en-US" i="1"/>
                <a:t>x</a:t>
              </a:r>
            </a:p>
          </p:txBody>
        </p:sp>
        <p:sp>
          <p:nvSpPr>
            <p:cNvPr id="900130" name="Text Box 34"/>
            <p:cNvSpPr txBox="1">
              <a:spLocks noChangeArrowheads="1"/>
            </p:cNvSpPr>
            <p:nvPr/>
          </p:nvSpPr>
          <p:spPr bwMode="auto">
            <a:xfrm rot="16200000">
              <a:off x="1058" y="314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{</a:t>
              </a:r>
            </a:p>
          </p:txBody>
        </p:sp>
      </p:grpSp>
      <p:sp>
        <p:nvSpPr>
          <p:cNvPr id="900131" name="Line 35"/>
          <p:cNvSpPr>
            <a:spLocks noChangeShapeType="1"/>
          </p:cNvSpPr>
          <p:nvPr/>
        </p:nvSpPr>
        <p:spPr bwMode="auto">
          <a:xfrm>
            <a:off x="1905000" y="3200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0132" name="Text Box 36"/>
          <p:cNvSpPr txBox="1">
            <a:spLocks noChangeArrowheads="1"/>
          </p:cNvSpPr>
          <p:nvPr/>
        </p:nvSpPr>
        <p:spPr bwMode="auto">
          <a:xfrm>
            <a:off x="1447800" y="2895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y</a:t>
            </a:r>
            <a:r>
              <a:rPr lang="en-US" i="1" baseline="-25000"/>
              <a:t>i</a:t>
            </a:r>
          </a:p>
        </p:txBody>
      </p:sp>
      <p:sp>
        <p:nvSpPr>
          <p:cNvPr id="900133" name="Text Box 37"/>
          <p:cNvSpPr txBox="1">
            <a:spLocks noChangeArrowheads="1"/>
          </p:cNvSpPr>
          <p:nvPr/>
        </p:nvSpPr>
        <p:spPr bwMode="auto">
          <a:xfrm>
            <a:off x="1600200" y="169545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Area under the curve  </a:t>
            </a:r>
            <a:r>
              <a:rPr lang="en-US">
                <a:cs typeface="Times New Roman" pitchFamily="18" charset="0"/>
              </a:rPr>
              <a:t>≈</a:t>
            </a:r>
          </a:p>
        </p:txBody>
      </p:sp>
      <p:graphicFrame>
        <p:nvGraphicFramePr>
          <p:cNvPr id="900134" name="Object 38"/>
          <p:cNvGraphicFramePr>
            <a:graphicFrameLocks noChangeAspect="1"/>
          </p:cNvGraphicFramePr>
          <p:nvPr/>
        </p:nvGraphicFramePr>
        <p:xfrm>
          <a:off x="4267200" y="1447800"/>
          <a:ext cx="9906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4" imgW="507960" imgH="431640" progId="Equation.3">
                  <p:embed/>
                </p:oleObj>
              </mc:Choice>
              <mc:Fallback>
                <p:oleObj name="Equation" r:id="rId4" imgW="5079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47800"/>
                        <a:ext cx="99060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0135" name="Text Box 39"/>
          <p:cNvSpPr txBox="1">
            <a:spLocks noChangeArrowheads="1"/>
          </p:cNvSpPr>
          <p:nvPr/>
        </p:nvSpPr>
        <p:spPr bwMode="auto">
          <a:xfrm>
            <a:off x="685800" y="54864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Ceci n’est pas un area under the curve: it’s </a:t>
            </a:r>
            <a:r>
              <a:rPr lang="en-US" sz="2400" b="1" u="sng"/>
              <a:t>approximate</a:t>
            </a:r>
            <a:r>
              <a:rPr lang="en-US" sz="2400"/>
              <a:t>!</a:t>
            </a:r>
          </a:p>
        </p:txBody>
      </p:sp>
      <p:sp>
        <p:nvSpPr>
          <p:cNvPr id="42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06580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240C26-E786-4D0B-8B54-4A728553B54C}" type="slidenum">
              <a:rPr lang="en-US"/>
              <a:pPr/>
              <a:t>73</a:t>
            </a:fld>
            <a:endParaRPr lang="en-US"/>
          </a:p>
        </p:txBody>
      </p:sp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 Better Riemann Sum</a:t>
            </a:r>
          </a:p>
        </p:txBody>
      </p:sp>
      <p:sp>
        <p:nvSpPr>
          <p:cNvPr id="901123" name="Line 3"/>
          <p:cNvSpPr>
            <a:spLocks noChangeShapeType="1"/>
          </p:cNvSpPr>
          <p:nvPr/>
        </p:nvSpPr>
        <p:spPr bwMode="auto">
          <a:xfrm>
            <a:off x="1066800" y="17526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1124" name="Line 4"/>
          <p:cNvSpPr>
            <a:spLocks noChangeShapeType="1"/>
          </p:cNvSpPr>
          <p:nvPr/>
        </p:nvSpPr>
        <p:spPr bwMode="auto">
          <a:xfrm>
            <a:off x="838200" y="5029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1125" name="Freeform 5"/>
          <p:cNvSpPr>
            <a:spLocks/>
          </p:cNvSpPr>
          <p:nvPr/>
        </p:nvSpPr>
        <p:spPr bwMode="auto">
          <a:xfrm>
            <a:off x="1828800" y="2578100"/>
            <a:ext cx="5867400" cy="1689100"/>
          </a:xfrm>
          <a:custGeom>
            <a:avLst/>
            <a:gdLst/>
            <a:ahLst/>
            <a:cxnLst>
              <a:cxn ang="0">
                <a:pos x="0" y="1064"/>
              </a:cxn>
              <a:cxn ang="0">
                <a:pos x="1152" y="104"/>
              </a:cxn>
              <a:cxn ang="0">
                <a:pos x="1440" y="440"/>
              </a:cxn>
              <a:cxn ang="0">
                <a:pos x="2016" y="584"/>
              </a:cxn>
              <a:cxn ang="0">
                <a:pos x="2208" y="56"/>
              </a:cxn>
              <a:cxn ang="0">
                <a:pos x="3312" y="776"/>
              </a:cxn>
              <a:cxn ang="0">
                <a:pos x="3696" y="680"/>
              </a:cxn>
            </a:cxnLst>
            <a:rect l="0" t="0" r="r" b="b"/>
            <a:pathLst>
              <a:path w="3696" h="1064">
                <a:moveTo>
                  <a:pt x="0" y="1064"/>
                </a:moveTo>
                <a:cubicBezTo>
                  <a:pt x="456" y="636"/>
                  <a:pt x="912" y="208"/>
                  <a:pt x="1152" y="104"/>
                </a:cubicBezTo>
                <a:cubicBezTo>
                  <a:pt x="1392" y="0"/>
                  <a:pt x="1296" y="360"/>
                  <a:pt x="1440" y="440"/>
                </a:cubicBezTo>
                <a:cubicBezTo>
                  <a:pt x="1584" y="520"/>
                  <a:pt x="1888" y="648"/>
                  <a:pt x="2016" y="584"/>
                </a:cubicBezTo>
                <a:cubicBezTo>
                  <a:pt x="2144" y="520"/>
                  <a:pt x="1992" y="24"/>
                  <a:pt x="2208" y="56"/>
                </a:cubicBezTo>
                <a:cubicBezTo>
                  <a:pt x="2424" y="88"/>
                  <a:pt x="3064" y="672"/>
                  <a:pt x="3312" y="776"/>
                </a:cubicBezTo>
                <a:cubicBezTo>
                  <a:pt x="3560" y="880"/>
                  <a:pt x="3632" y="696"/>
                  <a:pt x="3696" y="68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1126" name="Rectangle 6"/>
          <p:cNvSpPr>
            <a:spLocks noChangeArrowheads="1"/>
          </p:cNvSpPr>
          <p:nvPr/>
        </p:nvSpPr>
        <p:spPr bwMode="auto">
          <a:xfrm>
            <a:off x="1828800" y="4191000"/>
            <a:ext cx="1524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800225" y="4953000"/>
            <a:ext cx="457200" cy="600075"/>
            <a:chOff x="1056" y="3120"/>
            <a:chExt cx="288" cy="378"/>
          </a:xfrm>
        </p:grpSpPr>
        <p:sp>
          <p:nvSpPr>
            <p:cNvPr id="901128" name="Text Box 8"/>
            <p:cNvSpPr txBox="1">
              <a:spLocks noChangeArrowheads="1"/>
            </p:cNvSpPr>
            <p:nvPr/>
          </p:nvSpPr>
          <p:spPr bwMode="auto">
            <a:xfrm>
              <a:off x="1056" y="3267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>
                  <a:cs typeface="Times New Roman" pitchFamily="18" charset="0"/>
                </a:rPr>
                <a:t>Δ</a:t>
              </a:r>
              <a:r>
                <a:rPr lang="en-US" i="1"/>
                <a:t>x</a:t>
              </a:r>
            </a:p>
          </p:txBody>
        </p:sp>
        <p:sp>
          <p:nvSpPr>
            <p:cNvPr id="901129" name="Text Box 9"/>
            <p:cNvSpPr txBox="1">
              <a:spLocks noChangeArrowheads="1"/>
            </p:cNvSpPr>
            <p:nvPr/>
          </p:nvSpPr>
          <p:spPr bwMode="auto">
            <a:xfrm rot="16200000">
              <a:off x="1058" y="314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{</a:t>
              </a:r>
            </a:p>
          </p:txBody>
        </p:sp>
      </p:grp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1905000" y="3200400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447800" y="2895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y</a:t>
            </a:r>
            <a:r>
              <a:rPr lang="en-US" i="1" baseline="-25000"/>
              <a:t>i</a:t>
            </a: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1676400" y="169545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Area under the curve  </a:t>
            </a:r>
            <a:r>
              <a:rPr lang="en-US">
                <a:cs typeface="Times New Roman" pitchFamily="18" charset="0"/>
              </a:rPr>
              <a:t>≈</a:t>
            </a:r>
          </a:p>
        </p:txBody>
      </p:sp>
      <p:graphicFrame>
        <p:nvGraphicFramePr>
          <p:cNvPr id="901133" name="Object 13"/>
          <p:cNvGraphicFramePr>
            <a:graphicFrameLocks noChangeAspect="1"/>
          </p:cNvGraphicFramePr>
          <p:nvPr/>
        </p:nvGraphicFramePr>
        <p:xfrm>
          <a:off x="4267200" y="1447800"/>
          <a:ext cx="9906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4" imgW="507960" imgH="431640" progId="Equation.3">
                  <p:embed/>
                </p:oleObj>
              </mc:Choice>
              <mc:Fallback>
                <p:oleObj name="Equation" r:id="rId4" imgW="5079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47800"/>
                        <a:ext cx="99060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134" name="Rectangle 14"/>
          <p:cNvSpPr>
            <a:spLocks noChangeArrowheads="1"/>
          </p:cNvSpPr>
          <p:nvPr/>
        </p:nvSpPr>
        <p:spPr bwMode="auto">
          <a:xfrm>
            <a:off x="1981200" y="4038600"/>
            <a:ext cx="1524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35" name="Rectangle 15"/>
          <p:cNvSpPr>
            <a:spLocks noChangeArrowheads="1"/>
          </p:cNvSpPr>
          <p:nvPr/>
        </p:nvSpPr>
        <p:spPr bwMode="auto">
          <a:xfrm>
            <a:off x="2133600" y="3886200"/>
            <a:ext cx="1524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36" name="Rectangle 16"/>
          <p:cNvSpPr>
            <a:spLocks noChangeArrowheads="1"/>
          </p:cNvSpPr>
          <p:nvPr/>
        </p:nvSpPr>
        <p:spPr bwMode="auto">
          <a:xfrm>
            <a:off x="2286000" y="3733800"/>
            <a:ext cx="152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37" name="Rectangle 17"/>
          <p:cNvSpPr>
            <a:spLocks noChangeArrowheads="1"/>
          </p:cNvSpPr>
          <p:nvPr/>
        </p:nvSpPr>
        <p:spPr bwMode="auto">
          <a:xfrm>
            <a:off x="2438400" y="3657600"/>
            <a:ext cx="152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38" name="Rectangle 18"/>
          <p:cNvSpPr>
            <a:spLocks noChangeArrowheads="1"/>
          </p:cNvSpPr>
          <p:nvPr/>
        </p:nvSpPr>
        <p:spPr bwMode="auto">
          <a:xfrm>
            <a:off x="2590800" y="3505200"/>
            <a:ext cx="152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39" name="Rectangle 19"/>
          <p:cNvSpPr>
            <a:spLocks noChangeArrowheads="1"/>
          </p:cNvSpPr>
          <p:nvPr/>
        </p:nvSpPr>
        <p:spPr bwMode="auto">
          <a:xfrm>
            <a:off x="2743200" y="3352800"/>
            <a:ext cx="1524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40" name="Rectangle 20"/>
          <p:cNvSpPr>
            <a:spLocks noChangeArrowheads="1"/>
          </p:cNvSpPr>
          <p:nvPr/>
        </p:nvSpPr>
        <p:spPr bwMode="auto">
          <a:xfrm>
            <a:off x="2895600" y="3200400"/>
            <a:ext cx="1524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41" name="Rectangle 21"/>
          <p:cNvSpPr>
            <a:spLocks noChangeArrowheads="1"/>
          </p:cNvSpPr>
          <p:nvPr/>
        </p:nvSpPr>
        <p:spPr bwMode="auto">
          <a:xfrm>
            <a:off x="3048000" y="3048000"/>
            <a:ext cx="1524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42" name="Rectangle 22"/>
          <p:cNvSpPr>
            <a:spLocks noChangeArrowheads="1"/>
          </p:cNvSpPr>
          <p:nvPr/>
        </p:nvSpPr>
        <p:spPr bwMode="auto">
          <a:xfrm>
            <a:off x="3200400" y="2971800"/>
            <a:ext cx="1524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43" name="Rectangle 23"/>
          <p:cNvSpPr>
            <a:spLocks noChangeArrowheads="1"/>
          </p:cNvSpPr>
          <p:nvPr/>
        </p:nvSpPr>
        <p:spPr bwMode="auto">
          <a:xfrm>
            <a:off x="3352800" y="2895600"/>
            <a:ext cx="152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44" name="Rectangle 24"/>
          <p:cNvSpPr>
            <a:spLocks noChangeArrowheads="1"/>
          </p:cNvSpPr>
          <p:nvPr/>
        </p:nvSpPr>
        <p:spPr bwMode="auto">
          <a:xfrm>
            <a:off x="3505200" y="2743200"/>
            <a:ext cx="152400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45" name="Rectangle 25"/>
          <p:cNvSpPr>
            <a:spLocks noChangeArrowheads="1"/>
          </p:cNvSpPr>
          <p:nvPr/>
        </p:nvSpPr>
        <p:spPr bwMode="auto">
          <a:xfrm>
            <a:off x="3657600" y="2743200"/>
            <a:ext cx="152400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46" name="Rectangle 26"/>
          <p:cNvSpPr>
            <a:spLocks noChangeArrowheads="1"/>
          </p:cNvSpPr>
          <p:nvPr/>
        </p:nvSpPr>
        <p:spPr bwMode="auto">
          <a:xfrm>
            <a:off x="3810000" y="2819400"/>
            <a:ext cx="1524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47" name="Rectangle 27"/>
          <p:cNvSpPr>
            <a:spLocks noChangeArrowheads="1"/>
          </p:cNvSpPr>
          <p:nvPr/>
        </p:nvSpPr>
        <p:spPr bwMode="auto">
          <a:xfrm>
            <a:off x="3962400" y="3200400"/>
            <a:ext cx="1524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48" name="Rectangle 28"/>
          <p:cNvSpPr>
            <a:spLocks noChangeArrowheads="1"/>
          </p:cNvSpPr>
          <p:nvPr/>
        </p:nvSpPr>
        <p:spPr bwMode="auto">
          <a:xfrm>
            <a:off x="4114800" y="3276600"/>
            <a:ext cx="1524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49" name="Rectangle 29"/>
          <p:cNvSpPr>
            <a:spLocks noChangeArrowheads="1"/>
          </p:cNvSpPr>
          <p:nvPr/>
        </p:nvSpPr>
        <p:spPr bwMode="auto">
          <a:xfrm>
            <a:off x="4267200" y="3429000"/>
            <a:ext cx="1524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0" name="Rectangle 30"/>
          <p:cNvSpPr>
            <a:spLocks noChangeArrowheads="1"/>
          </p:cNvSpPr>
          <p:nvPr/>
        </p:nvSpPr>
        <p:spPr bwMode="auto">
          <a:xfrm>
            <a:off x="4419600" y="3429000"/>
            <a:ext cx="1524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1" name="Rectangle 31"/>
          <p:cNvSpPr>
            <a:spLocks noChangeArrowheads="1"/>
          </p:cNvSpPr>
          <p:nvPr/>
        </p:nvSpPr>
        <p:spPr bwMode="auto">
          <a:xfrm>
            <a:off x="4572000" y="3505200"/>
            <a:ext cx="152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2" name="Rectangle 32"/>
          <p:cNvSpPr>
            <a:spLocks noChangeArrowheads="1"/>
          </p:cNvSpPr>
          <p:nvPr/>
        </p:nvSpPr>
        <p:spPr bwMode="auto">
          <a:xfrm>
            <a:off x="4724400" y="3505200"/>
            <a:ext cx="152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3" name="Rectangle 33"/>
          <p:cNvSpPr>
            <a:spLocks noChangeArrowheads="1"/>
          </p:cNvSpPr>
          <p:nvPr/>
        </p:nvSpPr>
        <p:spPr bwMode="auto">
          <a:xfrm>
            <a:off x="4876800" y="3505200"/>
            <a:ext cx="152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4" name="Rectangle 34"/>
          <p:cNvSpPr>
            <a:spLocks noChangeArrowheads="1"/>
          </p:cNvSpPr>
          <p:nvPr/>
        </p:nvSpPr>
        <p:spPr bwMode="auto">
          <a:xfrm>
            <a:off x="5029200" y="3352800"/>
            <a:ext cx="1524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5" name="Rectangle 35"/>
          <p:cNvSpPr>
            <a:spLocks noChangeArrowheads="1"/>
          </p:cNvSpPr>
          <p:nvPr/>
        </p:nvSpPr>
        <p:spPr bwMode="auto">
          <a:xfrm>
            <a:off x="5181600" y="2667000"/>
            <a:ext cx="1524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6" name="Rectangle 36"/>
          <p:cNvSpPr>
            <a:spLocks noChangeArrowheads="1"/>
          </p:cNvSpPr>
          <p:nvPr/>
        </p:nvSpPr>
        <p:spPr bwMode="auto">
          <a:xfrm>
            <a:off x="5334000" y="2667000"/>
            <a:ext cx="1524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7" name="Rectangle 37"/>
          <p:cNvSpPr>
            <a:spLocks noChangeArrowheads="1"/>
          </p:cNvSpPr>
          <p:nvPr/>
        </p:nvSpPr>
        <p:spPr bwMode="auto">
          <a:xfrm>
            <a:off x="5486400" y="2743200"/>
            <a:ext cx="152400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8" name="Rectangle 38"/>
          <p:cNvSpPr>
            <a:spLocks noChangeArrowheads="1"/>
          </p:cNvSpPr>
          <p:nvPr/>
        </p:nvSpPr>
        <p:spPr bwMode="auto">
          <a:xfrm>
            <a:off x="5638800" y="2895600"/>
            <a:ext cx="152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9" name="Rectangle 39"/>
          <p:cNvSpPr>
            <a:spLocks noChangeArrowheads="1"/>
          </p:cNvSpPr>
          <p:nvPr/>
        </p:nvSpPr>
        <p:spPr bwMode="auto">
          <a:xfrm>
            <a:off x="5791200" y="2971800"/>
            <a:ext cx="1524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0" name="Rectangle 40"/>
          <p:cNvSpPr>
            <a:spLocks noChangeArrowheads="1"/>
          </p:cNvSpPr>
          <p:nvPr/>
        </p:nvSpPr>
        <p:spPr bwMode="auto">
          <a:xfrm>
            <a:off x="5943600" y="3048000"/>
            <a:ext cx="1524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1" name="Rectangle 41"/>
          <p:cNvSpPr>
            <a:spLocks noChangeArrowheads="1"/>
          </p:cNvSpPr>
          <p:nvPr/>
        </p:nvSpPr>
        <p:spPr bwMode="auto">
          <a:xfrm>
            <a:off x="6096000" y="3200400"/>
            <a:ext cx="1524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2" name="Rectangle 42"/>
          <p:cNvSpPr>
            <a:spLocks noChangeArrowheads="1"/>
          </p:cNvSpPr>
          <p:nvPr/>
        </p:nvSpPr>
        <p:spPr bwMode="auto">
          <a:xfrm>
            <a:off x="6248400" y="3276600"/>
            <a:ext cx="1524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3" name="Rectangle 43"/>
          <p:cNvSpPr>
            <a:spLocks noChangeArrowheads="1"/>
          </p:cNvSpPr>
          <p:nvPr/>
        </p:nvSpPr>
        <p:spPr bwMode="auto">
          <a:xfrm>
            <a:off x="6400800" y="3429000"/>
            <a:ext cx="1524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4" name="Rectangle 44"/>
          <p:cNvSpPr>
            <a:spLocks noChangeArrowheads="1"/>
          </p:cNvSpPr>
          <p:nvPr/>
        </p:nvSpPr>
        <p:spPr bwMode="auto">
          <a:xfrm>
            <a:off x="6553200" y="3505200"/>
            <a:ext cx="152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5" name="Rectangle 45"/>
          <p:cNvSpPr>
            <a:spLocks noChangeArrowheads="1"/>
          </p:cNvSpPr>
          <p:nvPr/>
        </p:nvSpPr>
        <p:spPr bwMode="auto">
          <a:xfrm>
            <a:off x="6705600" y="3657600"/>
            <a:ext cx="152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6" name="Rectangle 46"/>
          <p:cNvSpPr>
            <a:spLocks noChangeArrowheads="1"/>
          </p:cNvSpPr>
          <p:nvPr/>
        </p:nvSpPr>
        <p:spPr bwMode="auto">
          <a:xfrm>
            <a:off x="6858000" y="3733800"/>
            <a:ext cx="152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7" name="Rectangle 47"/>
          <p:cNvSpPr>
            <a:spLocks noChangeArrowheads="1"/>
          </p:cNvSpPr>
          <p:nvPr/>
        </p:nvSpPr>
        <p:spPr bwMode="auto">
          <a:xfrm>
            <a:off x="7010400" y="3810000"/>
            <a:ext cx="1524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8" name="Rectangle 48"/>
          <p:cNvSpPr>
            <a:spLocks noChangeArrowheads="1"/>
          </p:cNvSpPr>
          <p:nvPr/>
        </p:nvSpPr>
        <p:spPr bwMode="auto">
          <a:xfrm>
            <a:off x="7162800" y="3810000"/>
            <a:ext cx="1524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9" name="Rectangle 49"/>
          <p:cNvSpPr>
            <a:spLocks noChangeArrowheads="1"/>
          </p:cNvSpPr>
          <p:nvPr/>
        </p:nvSpPr>
        <p:spPr bwMode="auto">
          <a:xfrm>
            <a:off x="7315200" y="3810000"/>
            <a:ext cx="1524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70" name="Rectangle 50"/>
          <p:cNvSpPr>
            <a:spLocks noChangeArrowheads="1"/>
          </p:cNvSpPr>
          <p:nvPr/>
        </p:nvSpPr>
        <p:spPr bwMode="auto">
          <a:xfrm>
            <a:off x="7467600" y="3733800"/>
            <a:ext cx="152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71" name="Rectangle 51"/>
          <p:cNvSpPr>
            <a:spLocks noChangeArrowheads="1"/>
          </p:cNvSpPr>
          <p:nvPr/>
        </p:nvSpPr>
        <p:spPr bwMode="auto">
          <a:xfrm>
            <a:off x="7620000" y="3657600"/>
            <a:ext cx="152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72" name="Text Box 52"/>
          <p:cNvSpPr txBox="1">
            <a:spLocks noChangeArrowheads="1"/>
          </p:cNvSpPr>
          <p:nvPr/>
        </p:nvSpPr>
        <p:spPr bwMode="auto">
          <a:xfrm>
            <a:off x="457200" y="54864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More, smaller rectangles produce a </a:t>
            </a:r>
            <a:r>
              <a:rPr lang="en-US" sz="2400" b="1" u="sng"/>
              <a:t>better approximation</a:t>
            </a:r>
            <a:r>
              <a:rPr lang="en-US" sz="2400"/>
              <a:t>.</a:t>
            </a:r>
          </a:p>
        </p:txBody>
      </p:sp>
      <p:sp>
        <p:nvSpPr>
          <p:cNvPr id="55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7585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EF38EC-F523-4621-ADE8-3EB8D59FF566}" type="slidenum">
              <a:rPr lang="en-US"/>
              <a:pPr/>
              <a:t>74</a:t>
            </a:fld>
            <a:endParaRPr lang="en-US"/>
          </a:p>
        </p:txBody>
      </p:sp>
      <p:sp>
        <p:nvSpPr>
          <p:cNvPr id="90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The Best Riemann Sum</a:t>
            </a:r>
          </a:p>
        </p:txBody>
      </p:sp>
      <p:sp>
        <p:nvSpPr>
          <p:cNvPr id="902147" name="Line 3"/>
          <p:cNvSpPr>
            <a:spLocks noChangeShapeType="1"/>
          </p:cNvSpPr>
          <p:nvPr/>
        </p:nvSpPr>
        <p:spPr bwMode="auto">
          <a:xfrm>
            <a:off x="1066800" y="17526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2148" name="Line 4"/>
          <p:cNvSpPr>
            <a:spLocks noChangeShapeType="1"/>
          </p:cNvSpPr>
          <p:nvPr/>
        </p:nvSpPr>
        <p:spPr bwMode="auto">
          <a:xfrm>
            <a:off x="838200" y="5029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2149" name="Freeform 5"/>
          <p:cNvSpPr>
            <a:spLocks/>
          </p:cNvSpPr>
          <p:nvPr/>
        </p:nvSpPr>
        <p:spPr bwMode="auto">
          <a:xfrm>
            <a:off x="1828800" y="2578100"/>
            <a:ext cx="5867400" cy="1689100"/>
          </a:xfrm>
          <a:custGeom>
            <a:avLst/>
            <a:gdLst/>
            <a:ahLst/>
            <a:cxnLst>
              <a:cxn ang="0">
                <a:pos x="0" y="1064"/>
              </a:cxn>
              <a:cxn ang="0">
                <a:pos x="1152" y="104"/>
              </a:cxn>
              <a:cxn ang="0">
                <a:pos x="1440" y="440"/>
              </a:cxn>
              <a:cxn ang="0">
                <a:pos x="2016" y="584"/>
              </a:cxn>
              <a:cxn ang="0">
                <a:pos x="2208" y="56"/>
              </a:cxn>
              <a:cxn ang="0">
                <a:pos x="3312" y="776"/>
              </a:cxn>
              <a:cxn ang="0">
                <a:pos x="3696" y="680"/>
              </a:cxn>
            </a:cxnLst>
            <a:rect l="0" t="0" r="r" b="b"/>
            <a:pathLst>
              <a:path w="3696" h="1064">
                <a:moveTo>
                  <a:pt x="0" y="1064"/>
                </a:moveTo>
                <a:cubicBezTo>
                  <a:pt x="456" y="636"/>
                  <a:pt x="912" y="208"/>
                  <a:pt x="1152" y="104"/>
                </a:cubicBezTo>
                <a:cubicBezTo>
                  <a:pt x="1392" y="0"/>
                  <a:pt x="1296" y="360"/>
                  <a:pt x="1440" y="440"/>
                </a:cubicBezTo>
                <a:cubicBezTo>
                  <a:pt x="1584" y="520"/>
                  <a:pt x="1888" y="648"/>
                  <a:pt x="2016" y="584"/>
                </a:cubicBezTo>
                <a:cubicBezTo>
                  <a:pt x="2144" y="520"/>
                  <a:pt x="1992" y="24"/>
                  <a:pt x="2208" y="56"/>
                </a:cubicBezTo>
                <a:cubicBezTo>
                  <a:pt x="2424" y="88"/>
                  <a:pt x="3064" y="672"/>
                  <a:pt x="3312" y="776"/>
                </a:cubicBezTo>
                <a:cubicBezTo>
                  <a:pt x="3560" y="880"/>
                  <a:pt x="3632" y="696"/>
                  <a:pt x="3696" y="68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2150" name="Text Box 6"/>
          <p:cNvSpPr txBox="1">
            <a:spLocks noChangeArrowheads="1"/>
          </p:cNvSpPr>
          <p:nvPr/>
        </p:nvSpPr>
        <p:spPr bwMode="auto">
          <a:xfrm>
            <a:off x="1676400" y="169545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Area under the curve  </a:t>
            </a:r>
            <a:r>
              <a:rPr lang="en-US">
                <a:cs typeface="Times New Roman" pitchFamily="18" charset="0"/>
              </a:rPr>
              <a:t>=</a:t>
            </a:r>
          </a:p>
        </p:txBody>
      </p:sp>
      <p:graphicFrame>
        <p:nvGraphicFramePr>
          <p:cNvPr id="902151" name="Object 7"/>
          <p:cNvGraphicFramePr>
            <a:graphicFrameLocks noChangeAspect="1"/>
          </p:cNvGraphicFramePr>
          <p:nvPr/>
        </p:nvGraphicFramePr>
        <p:xfrm>
          <a:off x="4191000" y="1447800"/>
          <a:ext cx="18827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4" imgW="965160" imgH="431640" progId="Equation.3">
                  <p:embed/>
                </p:oleObj>
              </mc:Choice>
              <mc:Fallback>
                <p:oleObj name="Equation" r:id="rId4" imgW="9651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447800"/>
                        <a:ext cx="1882775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2152" name="Text Box 8"/>
          <p:cNvSpPr txBox="1">
            <a:spLocks noChangeArrowheads="1"/>
          </p:cNvSpPr>
          <p:nvPr/>
        </p:nvSpPr>
        <p:spPr bwMode="auto">
          <a:xfrm>
            <a:off x="1143000" y="5410200"/>
            <a:ext cx="72390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 dirty="0" smtClean="0"/>
              <a:t>In the limit, infinitely </a:t>
            </a:r>
            <a:r>
              <a:rPr lang="en-US" sz="2400" dirty="0"/>
              <a:t>many infinitesimally small rectangles produce the </a:t>
            </a:r>
            <a:r>
              <a:rPr lang="en-US" sz="2400" dirty="0" smtClean="0"/>
              <a:t>exact area</a:t>
            </a:r>
            <a:r>
              <a:rPr lang="en-US" sz="2400" dirty="0"/>
              <a:t>.</a:t>
            </a: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08302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D27C8F-6EDF-4615-B563-D7CAF0ED0E09}" type="slidenum">
              <a:rPr lang="en-US"/>
              <a:pPr/>
              <a:t>75</a:t>
            </a:fld>
            <a:endParaRPr lang="en-US"/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The Best Riemann Sum</a:t>
            </a:r>
          </a:p>
        </p:txBody>
      </p:sp>
      <p:sp>
        <p:nvSpPr>
          <p:cNvPr id="903171" name="Line 3"/>
          <p:cNvSpPr>
            <a:spLocks noChangeShapeType="1"/>
          </p:cNvSpPr>
          <p:nvPr/>
        </p:nvSpPr>
        <p:spPr bwMode="auto">
          <a:xfrm>
            <a:off x="1066800" y="17526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3172" name="Line 4"/>
          <p:cNvSpPr>
            <a:spLocks noChangeShapeType="1"/>
          </p:cNvSpPr>
          <p:nvPr/>
        </p:nvSpPr>
        <p:spPr bwMode="auto">
          <a:xfrm>
            <a:off x="838200" y="5029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3173" name="Freeform 5"/>
          <p:cNvSpPr>
            <a:spLocks/>
          </p:cNvSpPr>
          <p:nvPr/>
        </p:nvSpPr>
        <p:spPr bwMode="auto">
          <a:xfrm>
            <a:off x="1828800" y="2578100"/>
            <a:ext cx="5867400" cy="1689100"/>
          </a:xfrm>
          <a:custGeom>
            <a:avLst/>
            <a:gdLst/>
            <a:ahLst/>
            <a:cxnLst>
              <a:cxn ang="0">
                <a:pos x="0" y="1064"/>
              </a:cxn>
              <a:cxn ang="0">
                <a:pos x="1152" y="104"/>
              </a:cxn>
              <a:cxn ang="0">
                <a:pos x="1440" y="440"/>
              </a:cxn>
              <a:cxn ang="0">
                <a:pos x="2016" y="584"/>
              </a:cxn>
              <a:cxn ang="0">
                <a:pos x="2208" y="56"/>
              </a:cxn>
              <a:cxn ang="0">
                <a:pos x="3312" y="776"/>
              </a:cxn>
              <a:cxn ang="0">
                <a:pos x="3696" y="680"/>
              </a:cxn>
            </a:cxnLst>
            <a:rect l="0" t="0" r="r" b="b"/>
            <a:pathLst>
              <a:path w="3696" h="1064">
                <a:moveTo>
                  <a:pt x="0" y="1064"/>
                </a:moveTo>
                <a:cubicBezTo>
                  <a:pt x="456" y="636"/>
                  <a:pt x="912" y="208"/>
                  <a:pt x="1152" y="104"/>
                </a:cubicBezTo>
                <a:cubicBezTo>
                  <a:pt x="1392" y="0"/>
                  <a:pt x="1296" y="360"/>
                  <a:pt x="1440" y="440"/>
                </a:cubicBezTo>
                <a:cubicBezTo>
                  <a:pt x="1584" y="520"/>
                  <a:pt x="1888" y="648"/>
                  <a:pt x="2016" y="584"/>
                </a:cubicBezTo>
                <a:cubicBezTo>
                  <a:pt x="2144" y="520"/>
                  <a:pt x="1992" y="24"/>
                  <a:pt x="2208" y="56"/>
                </a:cubicBezTo>
                <a:cubicBezTo>
                  <a:pt x="2424" y="88"/>
                  <a:pt x="3064" y="672"/>
                  <a:pt x="3312" y="776"/>
                </a:cubicBezTo>
                <a:cubicBezTo>
                  <a:pt x="3560" y="880"/>
                  <a:pt x="3632" y="696"/>
                  <a:pt x="3696" y="68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3174" name="Text Box 6"/>
          <p:cNvSpPr txBox="1">
            <a:spLocks noChangeArrowheads="1"/>
          </p:cNvSpPr>
          <p:nvPr/>
        </p:nvSpPr>
        <p:spPr bwMode="auto">
          <a:xfrm>
            <a:off x="1676400" y="169545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Area under the curve  </a:t>
            </a:r>
            <a:r>
              <a:rPr lang="en-US">
                <a:cs typeface="Times New Roman" pitchFamily="18" charset="0"/>
              </a:rPr>
              <a:t>=</a:t>
            </a:r>
          </a:p>
        </p:txBody>
      </p:sp>
      <p:graphicFrame>
        <p:nvGraphicFramePr>
          <p:cNvPr id="903175" name="Object 7"/>
          <p:cNvGraphicFramePr>
            <a:graphicFrameLocks noChangeAspect="1"/>
          </p:cNvGraphicFramePr>
          <p:nvPr/>
        </p:nvGraphicFramePr>
        <p:xfrm>
          <a:off x="4191000" y="1447800"/>
          <a:ext cx="18827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4" imgW="965160" imgH="431640" progId="Equation.3">
                  <p:embed/>
                </p:oleObj>
              </mc:Choice>
              <mc:Fallback>
                <p:oleObj name="Equation" r:id="rId4" imgW="9651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447800"/>
                        <a:ext cx="1882775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3176" name="Text Box 8"/>
          <p:cNvSpPr txBox="1">
            <a:spLocks noChangeArrowheads="1"/>
          </p:cNvSpPr>
          <p:nvPr/>
        </p:nvSpPr>
        <p:spPr bwMode="auto">
          <a:xfrm>
            <a:off x="1143000" y="5410200"/>
            <a:ext cx="7239000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 dirty="0" smtClean="0"/>
              <a:t>In the limit, infinitely many infinitesimally small rectangles produce the exact area.</a:t>
            </a:r>
            <a:endParaRPr lang="en-US" sz="2400" dirty="0"/>
          </a:p>
        </p:txBody>
      </p:sp>
      <p:pic>
        <p:nvPicPr>
          <p:cNvPr id="903177" name="Picture 9" descr="magritte_pip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90750" y="1762125"/>
            <a:ext cx="4762500" cy="3333750"/>
          </a:xfrm>
          <a:prstGeom prst="rect">
            <a:avLst/>
          </a:prstGeom>
          <a:noFill/>
        </p:spPr>
      </p:pic>
      <p:sp>
        <p:nvSpPr>
          <p:cNvPr id="903178" name="Rectangle 10"/>
          <p:cNvSpPr>
            <a:spLocks noChangeArrowheads="1"/>
          </p:cNvSpPr>
          <p:nvPr/>
        </p:nvSpPr>
        <p:spPr bwMode="auto">
          <a:xfrm>
            <a:off x="3581400" y="4419600"/>
            <a:ext cx="762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ooter Placeholder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94428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F7831-2C89-48D2-8686-7F062259C7C2}" type="slidenum">
              <a:rPr lang="en-US"/>
              <a:pPr/>
              <a:t>76</a:t>
            </a:fld>
            <a:endParaRPr lang="en-US"/>
          </a:p>
        </p:txBody>
      </p:sp>
      <p:sp>
        <p:nvSpPr>
          <p:cNvPr id="90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Differential Equations</a:t>
            </a:r>
          </a:p>
        </p:txBody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 differential equation is an equation in which differentials (for example, </a:t>
            </a:r>
            <a:r>
              <a:rPr lang="en-US" i="1" dirty="0"/>
              <a:t>dx</a:t>
            </a:r>
            <a:r>
              <a:rPr lang="en-US" dirty="0"/>
              <a:t>) appear as variables.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Much physics </a:t>
            </a:r>
            <a:r>
              <a:rPr lang="en-US" dirty="0"/>
              <a:t>is best expressed as differential equations.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Very simple differential equations can be solved </a:t>
            </a:r>
            <a:r>
              <a:rPr lang="en-US" dirty="0" smtClean="0"/>
              <a:t>in         </a:t>
            </a:r>
            <a:r>
              <a:rPr lang="en-US" dirty="0"/>
              <a:t>“closed form,” meaning that a bit of algebraic manipulation gets the exact answer.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Interesting differential equations, like the ones governing interesting physics, can’t be solved in close form.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u="sng" dirty="0"/>
              <a:t>Solution</a:t>
            </a:r>
            <a:r>
              <a:rPr lang="en-US" dirty="0"/>
              <a:t>: approximate!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57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3FD88E-DC14-439D-8510-ED014FB2DB11}" type="slidenum">
              <a:rPr lang="en-US"/>
              <a:pPr/>
              <a:t>77</a:t>
            </a:fld>
            <a:endParaRPr lang="en-US"/>
          </a:p>
        </p:txBody>
      </p:sp>
      <p:sp>
        <p:nvSpPr>
          <p:cNvPr id="90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 Discrete Mesh of Data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38200" y="1905000"/>
            <a:ext cx="1981200" cy="1524000"/>
            <a:chOff x="528" y="1200"/>
            <a:chExt cx="1248" cy="960"/>
          </a:xfrm>
        </p:grpSpPr>
        <p:sp>
          <p:nvSpPr>
            <p:cNvPr id="905220" name="Rectangle 4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21" name="Rectangle 5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22" name="Rectangle 6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23" name="Rectangle 7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819400" y="1905000"/>
            <a:ext cx="1981200" cy="1524000"/>
            <a:chOff x="528" y="1200"/>
            <a:chExt cx="1248" cy="960"/>
          </a:xfrm>
        </p:grpSpPr>
        <p:sp>
          <p:nvSpPr>
            <p:cNvPr id="905225" name="Rectangle 9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26" name="Rectangle 10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27" name="Rectangle 11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28" name="Rectangle 12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838200" y="3429000"/>
            <a:ext cx="1981200" cy="1524000"/>
            <a:chOff x="528" y="1200"/>
            <a:chExt cx="1248" cy="960"/>
          </a:xfrm>
        </p:grpSpPr>
        <p:sp>
          <p:nvSpPr>
            <p:cNvPr id="905230" name="Rectangle 14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31" name="Rectangle 15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32" name="Rectangle 16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33" name="Rectangle 17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2819400" y="3429000"/>
            <a:ext cx="1981200" cy="1524000"/>
            <a:chOff x="528" y="1200"/>
            <a:chExt cx="1248" cy="960"/>
          </a:xfrm>
        </p:grpSpPr>
        <p:sp>
          <p:nvSpPr>
            <p:cNvPr id="905235" name="Rectangle 19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36" name="Rectangle 20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37" name="Rectangle 21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38" name="Rectangle 22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4800600" y="1905000"/>
            <a:ext cx="1981200" cy="1524000"/>
            <a:chOff x="528" y="1200"/>
            <a:chExt cx="1248" cy="960"/>
          </a:xfrm>
        </p:grpSpPr>
        <p:sp>
          <p:nvSpPr>
            <p:cNvPr id="905240" name="Rectangle 24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41" name="Rectangle 25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42" name="Rectangle 26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43" name="Rectangle 27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4800600" y="3429000"/>
            <a:ext cx="1981200" cy="1524000"/>
            <a:chOff x="528" y="1200"/>
            <a:chExt cx="1248" cy="960"/>
          </a:xfrm>
        </p:grpSpPr>
        <p:sp>
          <p:nvSpPr>
            <p:cNvPr id="905245" name="Rectangle 29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46" name="Rectangle 30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47" name="Rectangle 31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48" name="Rectangle 32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05249" name="Rectangle 33"/>
          <p:cNvSpPr>
            <a:spLocks noChangeArrowheads="1"/>
          </p:cNvSpPr>
          <p:nvPr/>
        </p:nvSpPr>
        <p:spPr bwMode="auto">
          <a:xfrm>
            <a:off x="6781800" y="1905000"/>
            <a:ext cx="990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5250" name="Rectangle 34"/>
          <p:cNvSpPr>
            <a:spLocks noChangeArrowheads="1"/>
          </p:cNvSpPr>
          <p:nvPr/>
        </p:nvSpPr>
        <p:spPr bwMode="auto">
          <a:xfrm>
            <a:off x="6781800" y="2667000"/>
            <a:ext cx="990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5251" name="Rectangle 35"/>
          <p:cNvSpPr>
            <a:spLocks noChangeArrowheads="1"/>
          </p:cNvSpPr>
          <p:nvPr/>
        </p:nvSpPr>
        <p:spPr bwMode="auto">
          <a:xfrm>
            <a:off x="6781800" y="4191000"/>
            <a:ext cx="990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5252" name="Rectangle 36"/>
          <p:cNvSpPr>
            <a:spLocks noChangeArrowheads="1"/>
          </p:cNvSpPr>
          <p:nvPr/>
        </p:nvSpPr>
        <p:spPr bwMode="auto">
          <a:xfrm>
            <a:off x="6781800" y="3429000"/>
            <a:ext cx="990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5253" name="Rectangle 37"/>
          <p:cNvSpPr>
            <a:spLocks noChangeArrowheads="1"/>
          </p:cNvSpPr>
          <p:nvPr/>
        </p:nvSpPr>
        <p:spPr bwMode="auto">
          <a:xfrm>
            <a:off x="838200" y="4953000"/>
            <a:ext cx="990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1828800" y="4953000"/>
            <a:ext cx="2971800" cy="762000"/>
            <a:chOff x="1152" y="3120"/>
            <a:chExt cx="1872" cy="480"/>
          </a:xfrm>
        </p:grpSpPr>
        <p:sp>
          <p:nvSpPr>
            <p:cNvPr id="905255" name="Rectangle 39"/>
            <p:cNvSpPr>
              <a:spLocks noChangeArrowheads="1"/>
            </p:cNvSpPr>
            <p:nvPr/>
          </p:nvSpPr>
          <p:spPr bwMode="auto">
            <a:xfrm>
              <a:off x="2400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56" name="Rectangle 40"/>
            <p:cNvSpPr>
              <a:spLocks noChangeArrowheads="1"/>
            </p:cNvSpPr>
            <p:nvPr/>
          </p:nvSpPr>
          <p:spPr bwMode="auto">
            <a:xfrm>
              <a:off x="1152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57" name="Rectangle 41"/>
            <p:cNvSpPr>
              <a:spLocks noChangeArrowheads="1"/>
            </p:cNvSpPr>
            <p:nvPr/>
          </p:nvSpPr>
          <p:spPr bwMode="auto">
            <a:xfrm>
              <a:off x="1776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42"/>
          <p:cNvGrpSpPr>
            <a:grpSpLocks/>
          </p:cNvGrpSpPr>
          <p:nvPr/>
        </p:nvGrpSpPr>
        <p:grpSpPr bwMode="auto">
          <a:xfrm>
            <a:off x="4800600" y="4953000"/>
            <a:ext cx="2971800" cy="762000"/>
            <a:chOff x="1152" y="3120"/>
            <a:chExt cx="1872" cy="480"/>
          </a:xfrm>
        </p:grpSpPr>
        <p:sp>
          <p:nvSpPr>
            <p:cNvPr id="905259" name="Rectangle 43"/>
            <p:cNvSpPr>
              <a:spLocks noChangeArrowheads="1"/>
            </p:cNvSpPr>
            <p:nvPr/>
          </p:nvSpPr>
          <p:spPr bwMode="auto">
            <a:xfrm>
              <a:off x="2400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60" name="Rectangle 44"/>
            <p:cNvSpPr>
              <a:spLocks noChangeArrowheads="1"/>
            </p:cNvSpPr>
            <p:nvPr/>
          </p:nvSpPr>
          <p:spPr bwMode="auto">
            <a:xfrm>
              <a:off x="1152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61" name="Rectangle 45"/>
            <p:cNvSpPr>
              <a:spLocks noChangeArrowheads="1"/>
            </p:cNvSpPr>
            <p:nvPr/>
          </p:nvSpPr>
          <p:spPr bwMode="auto">
            <a:xfrm>
              <a:off x="1776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05262" name="Line 46"/>
          <p:cNvSpPr>
            <a:spLocks noChangeShapeType="1"/>
          </p:cNvSpPr>
          <p:nvPr/>
        </p:nvSpPr>
        <p:spPr bwMode="auto">
          <a:xfrm flipH="1" flipV="1">
            <a:off x="7239000" y="38100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5263" name="Text Box 47"/>
          <p:cNvSpPr txBox="1">
            <a:spLocks noChangeArrowheads="1"/>
          </p:cNvSpPr>
          <p:nvPr/>
        </p:nvSpPr>
        <p:spPr bwMode="auto">
          <a:xfrm>
            <a:off x="7924800" y="4114800"/>
            <a:ext cx="990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Data live here!</a:t>
            </a:r>
          </a:p>
        </p:txBody>
      </p:sp>
      <p:sp>
        <p:nvSpPr>
          <p:cNvPr id="50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803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6242" name="Picture 2" descr="capsforeca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38200"/>
            <a:ext cx="9372600" cy="6172200"/>
          </a:xfrm>
          <a:prstGeom prst="rect">
            <a:avLst/>
          </a:prstGeom>
          <a:noFill/>
        </p:spPr>
      </p:pic>
      <p:sp>
        <p:nvSpPr>
          <p:cNvPr id="49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1600200" y="6172200"/>
            <a:ext cx="5334000" cy="457200"/>
          </a:xfrm>
          <a:prstGeom prst="rect">
            <a:avLst/>
          </a:prstGeom>
        </p:spPr>
        <p:txBody>
          <a:bodyPr/>
          <a:lstStyle/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7FAC0-5D27-4FA3-AE51-F686D0216F3B}" type="slidenum">
              <a:rPr lang="en-US"/>
              <a:pPr/>
              <a:t>78</a:t>
            </a:fld>
            <a:endParaRPr lang="en-US"/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 Discrete Mesh of Data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38200" y="1905000"/>
            <a:ext cx="1981200" cy="1524000"/>
            <a:chOff x="528" y="1200"/>
            <a:chExt cx="1248" cy="960"/>
          </a:xfrm>
        </p:grpSpPr>
        <p:sp>
          <p:nvSpPr>
            <p:cNvPr id="906245" name="Rectangle 5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46" name="Rectangle 6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47" name="Rectangle 7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48" name="Rectangle 8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819400" y="1905000"/>
            <a:ext cx="1981200" cy="1524000"/>
            <a:chOff x="528" y="1200"/>
            <a:chExt cx="1248" cy="960"/>
          </a:xfrm>
        </p:grpSpPr>
        <p:sp>
          <p:nvSpPr>
            <p:cNvPr id="906250" name="Rectangle 10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51" name="Rectangle 11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52" name="Rectangle 12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53" name="Rectangle 13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838200" y="3429000"/>
            <a:ext cx="1981200" cy="1524000"/>
            <a:chOff x="528" y="1200"/>
            <a:chExt cx="1248" cy="960"/>
          </a:xfrm>
        </p:grpSpPr>
        <p:sp>
          <p:nvSpPr>
            <p:cNvPr id="906255" name="Rectangle 15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56" name="Rectangle 16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57" name="Rectangle 17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58" name="Rectangle 18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819400" y="3429000"/>
            <a:ext cx="1981200" cy="1524000"/>
            <a:chOff x="528" y="1200"/>
            <a:chExt cx="1248" cy="960"/>
          </a:xfrm>
        </p:grpSpPr>
        <p:sp>
          <p:nvSpPr>
            <p:cNvPr id="906260" name="Rectangle 20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61" name="Rectangle 21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62" name="Rectangle 22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63" name="Rectangle 23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4800600" y="1905000"/>
            <a:ext cx="1981200" cy="1524000"/>
            <a:chOff x="528" y="1200"/>
            <a:chExt cx="1248" cy="960"/>
          </a:xfrm>
        </p:grpSpPr>
        <p:sp>
          <p:nvSpPr>
            <p:cNvPr id="906265" name="Rectangle 25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66" name="Rectangle 26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67" name="Rectangle 27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68" name="Rectangle 28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4800600" y="3429000"/>
            <a:ext cx="1981200" cy="1524000"/>
            <a:chOff x="528" y="1200"/>
            <a:chExt cx="1248" cy="960"/>
          </a:xfrm>
        </p:grpSpPr>
        <p:sp>
          <p:nvSpPr>
            <p:cNvPr id="906270" name="Rectangle 30"/>
            <p:cNvSpPr>
              <a:spLocks noChangeArrowheads="1"/>
            </p:cNvSpPr>
            <p:nvPr/>
          </p:nvSpPr>
          <p:spPr bwMode="auto">
            <a:xfrm>
              <a:off x="528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71" name="Rectangle 31"/>
            <p:cNvSpPr>
              <a:spLocks noChangeArrowheads="1"/>
            </p:cNvSpPr>
            <p:nvPr/>
          </p:nvSpPr>
          <p:spPr bwMode="auto">
            <a:xfrm>
              <a:off x="528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72" name="Rectangle 32"/>
            <p:cNvSpPr>
              <a:spLocks noChangeArrowheads="1"/>
            </p:cNvSpPr>
            <p:nvPr/>
          </p:nvSpPr>
          <p:spPr bwMode="auto">
            <a:xfrm>
              <a:off x="1152" y="120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73" name="Rectangle 33"/>
            <p:cNvSpPr>
              <a:spLocks noChangeArrowheads="1"/>
            </p:cNvSpPr>
            <p:nvPr/>
          </p:nvSpPr>
          <p:spPr bwMode="auto">
            <a:xfrm>
              <a:off x="1152" y="168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06274" name="Rectangle 34"/>
          <p:cNvSpPr>
            <a:spLocks noChangeArrowheads="1"/>
          </p:cNvSpPr>
          <p:nvPr/>
        </p:nvSpPr>
        <p:spPr bwMode="auto">
          <a:xfrm>
            <a:off x="6781800" y="1905000"/>
            <a:ext cx="990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6275" name="Rectangle 35"/>
          <p:cNvSpPr>
            <a:spLocks noChangeArrowheads="1"/>
          </p:cNvSpPr>
          <p:nvPr/>
        </p:nvSpPr>
        <p:spPr bwMode="auto">
          <a:xfrm>
            <a:off x="6781800" y="2667000"/>
            <a:ext cx="990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6276" name="Rectangle 36"/>
          <p:cNvSpPr>
            <a:spLocks noChangeArrowheads="1"/>
          </p:cNvSpPr>
          <p:nvPr/>
        </p:nvSpPr>
        <p:spPr bwMode="auto">
          <a:xfrm>
            <a:off x="6781800" y="4191000"/>
            <a:ext cx="990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6277" name="Rectangle 37"/>
          <p:cNvSpPr>
            <a:spLocks noChangeArrowheads="1"/>
          </p:cNvSpPr>
          <p:nvPr/>
        </p:nvSpPr>
        <p:spPr bwMode="auto">
          <a:xfrm>
            <a:off x="6781800" y="3429000"/>
            <a:ext cx="990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6278" name="Rectangle 38"/>
          <p:cNvSpPr>
            <a:spLocks noChangeArrowheads="1"/>
          </p:cNvSpPr>
          <p:nvPr/>
        </p:nvSpPr>
        <p:spPr bwMode="auto">
          <a:xfrm>
            <a:off x="838200" y="4953000"/>
            <a:ext cx="990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39"/>
          <p:cNvGrpSpPr>
            <a:grpSpLocks/>
          </p:cNvGrpSpPr>
          <p:nvPr/>
        </p:nvGrpSpPr>
        <p:grpSpPr bwMode="auto">
          <a:xfrm>
            <a:off x="1828800" y="4953000"/>
            <a:ext cx="2971800" cy="762000"/>
            <a:chOff x="1152" y="3120"/>
            <a:chExt cx="1872" cy="480"/>
          </a:xfrm>
        </p:grpSpPr>
        <p:sp>
          <p:nvSpPr>
            <p:cNvPr id="906280" name="Rectangle 40"/>
            <p:cNvSpPr>
              <a:spLocks noChangeArrowheads="1"/>
            </p:cNvSpPr>
            <p:nvPr/>
          </p:nvSpPr>
          <p:spPr bwMode="auto">
            <a:xfrm>
              <a:off x="2400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81" name="Rectangle 41"/>
            <p:cNvSpPr>
              <a:spLocks noChangeArrowheads="1"/>
            </p:cNvSpPr>
            <p:nvPr/>
          </p:nvSpPr>
          <p:spPr bwMode="auto">
            <a:xfrm>
              <a:off x="1152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82" name="Rectangle 42"/>
            <p:cNvSpPr>
              <a:spLocks noChangeArrowheads="1"/>
            </p:cNvSpPr>
            <p:nvPr/>
          </p:nvSpPr>
          <p:spPr bwMode="auto">
            <a:xfrm>
              <a:off x="1776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43"/>
          <p:cNvGrpSpPr>
            <a:grpSpLocks/>
          </p:cNvGrpSpPr>
          <p:nvPr/>
        </p:nvGrpSpPr>
        <p:grpSpPr bwMode="auto">
          <a:xfrm>
            <a:off x="4800600" y="4953000"/>
            <a:ext cx="2971800" cy="762000"/>
            <a:chOff x="1152" y="3120"/>
            <a:chExt cx="1872" cy="480"/>
          </a:xfrm>
        </p:grpSpPr>
        <p:sp>
          <p:nvSpPr>
            <p:cNvPr id="906284" name="Rectangle 44"/>
            <p:cNvSpPr>
              <a:spLocks noChangeArrowheads="1"/>
            </p:cNvSpPr>
            <p:nvPr/>
          </p:nvSpPr>
          <p:spPr bwMode="auto">
            <a:xfrm>
              <a:off x="2400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85" name="Rectangle 45"/>
            <p:cNvSpPr>
              <a:spLocks noChangeArrowheads="1"/>
            </p:cNvSpPr>
            <p:nvPr/>
          </p:nvSpPr>
          <p:spPr bwMode="auto">
            <a:xfrm>
              <a:off x="1152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86" name="Rectangle 46"/>
            <p:cNvSpPr>
              <a:spLocks noChangeArrowheads="1"/>
            </p:cNvSpPr>
            <p:nvPr/>
          </p:nvSpPr>
          <p:spPr bwMode="auto">
            <a:xfrm>
              <a:off x="1776" y="3120"/>
              <a:ext cx="62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06287" name="Line 47"/>
          <p:cNvSpPr>
            <a:spLocks noChangeShapeType="1"/>
          </p:cNvSpPr>
          <p:nvPr/>
        </p:nvSpPr>
        <p:spPr bwMode="auto">
          <a:xfrm flipH="1" flipV="1">
            <a:off x="7239000" y="5257800"/>
            <a:ext cx="152400" cy="7620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6288" name="Text Box 48"/>
          <p:cNvSpPr txBox="1">
            <a:spLocks noChangeArrowheads="1"/>
          </p:cNvSpPr>
          <p:nvPr/>
        </p:nvSpPr>
        <p:spPr bwMode="auto">
          <a:xfrm>
            <a:off x="7239000" y="5670550"/>
            <a:ext cx="990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Data live here!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837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92B9A5-3DBD-4709-8B44-54871863B783}" type="slidenum">
              <a:rPr lang="en-US"/>
              <a:pPr/>
              <a:t>79</a:t>
            </a:fld>
            <a:endParaRPr lang="en-US"/>
          </a:p>
        </p:txBody>
      </p:sp>
      <p:sp>
        <p:nvSpPr>
          <p:cNvPr id="90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Finite Difference</a:t>
            </a:r>
          </a:p>
        </p:txBody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A typical (though not the only) way of approximating the solution of a differential equation is through finite </a:t>
            </a:r>
            <a:r>
              <a:rPr lang="en-US" dirty="0" smtClean="0"/>
              <a:t>differencing: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C</a:t>
            </a:r>
            <a:r>
              <a:rPr lang="en-US" dirty="0" smtClean="0"/>
              <a:t>onvert </a:t>
            </a:r>
            <a:r>
              <a:rPr lang="en-US" dirty="0"/>
              <a:t>each </a:t>
            </a:r>
            <a:r>
              <a:rPr lang="en-US" i="1" dirty="0"/>
              <a:t>dx</a:t>
            </a:r>
            <a:r>
              <a:rPr lang="en-US" dirty="0"/>
              <a:t> (</a:t>
            </a:r>
            <a:r>
              <a:rPr lang="en-US" dirty="0" err="1" smtClean="0"/>
              <a:t>infinitessimally</a:t>
            </a:r>
            <a:r>
              <a:rPr lang="en-US" dirty="0" smtClean="0"/>
              <a:t> </a:t>
            </a:r>
            <a:r>
              <a:rPr lang="en-US" dirty="0"/>
              <a:t>thin) into </a:t>
            </a:r>
            <a:r>
              <a:rPr lang="en-US" dirty="0" smtClean="0"/>
              <a:t>                              a </a:t>
            </a:r>
            <a:r>
              <a:rPr lang="el-GR" dirty="0">
                <a:cs typeface="Times New Roman" pitchFamily="18" charset="0"/>
              </a:rPr>
              <a:t>Δ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(has </a:t>
            </a:r>
            <a:r>
              <a:rPr lang="en-US" dirty="0" smtClean="0">
                <a:cs typeface="Times New Roman" pitchFamily="18" charset="0"/>
              </a:rPr>
              <a:t>finite nonzero </a:t>
            </a:r>
            <a:r>
              <a:rPr lang="en-US" dirty="0">
                <a:cs typeface="Times New Roman" pitchFamily="18" charset="0"/>
              </a:rPr>
              <a:t>width).</a:t>
            </a:r>
            <a:endParaRPr lang="el-GR" dirty="0">
              <a:cs typeface="Times New Roman" pitchFamily="18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171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8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Wowza</a:t>
            </a:r>
            <a:r>
              <a:rPr lang="en-US" sz="3600" dirty="0" smtClean="0"/>
              <a:t> #1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using </a:t>
            </a:r>
            <a:r>
              <a:rPr lang="en-US" dirty="0" err="1" smtClean="0"/>
              <a:t>Wowza</a:t>
            </a:r>
            <a:r>
              <a:rPr lang="en-US" dirty="0" smtClean="0"/>
              <a:t> from the following URL:</a:t>
            </a:r>
          </a:p>
          <a:p>
            <a:pPr>
              <a:buFont typeface="Wingdings" pitchFamily="2" charset="2"/>
              <a:buNone/>
            </a:pPr>
            <a:endParaRPr lang="en-US" sz="1200" dirty="0" smtClean="0"/>
          </a:p>
          <a:p>
            <a:pPr algn="ctr"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  <a:hlinkClick r:id="rId3"/>
              </a:rPr>
              <a:t>http://jwplayer.onenet.net/streams/sipe.html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dirty="0" smtClean="0"/>
              <a:t>If that URL fails, then go to:</a:t>
            </a:r>
          </a:p>
          <a:p>
            <a:pPr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  <a:hlinkClick r:id="rId4"/>
              </a:rPr>
              <a:t>http://jwplayer.onenet.net/streams/sipebackup.html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Skyler Donahue of OneNet for providing this.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38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314205-1DC2-4C6F-850C-F1EF04A449C3}" type="slidenum">
              <a:rPr lang="en-US"/>
              <a:pPr/>
              <a:t>80</a:t>
            </a:fld>
            <a:endParaRPr lang="en-US"/>
          </a:p>
        </p:txBody>
      </p:sp>
      <p:sp>
        <p:nvSpPr>
          <p:cNvPr id="90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Navier-Stokes Equation</a:t>
            </a:r>
          </a:p>
        </p:txBody>
      </p:sp>
      <p:graphicFrame>
        <p:nvGraphicFramePr>
          <p:cNvPr id="908291" name="Object 3"/>
          <p:cNvGraphicFramePr>
            <a:graphicFrameLocks noChangeAspect="1"/>
          </p:cNvGraphicFramePr>
          <p:nvPr/>
        </p:nvGraphicFramePr>
        <p:xfrm>
          <a:off x="2209800" y="1295400"/>
          <a:ext cx="475615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4" imgW="2197080" imgH="533160" progId="Equation.3">
                  <p:embed/>
                </p:oleObj>
              </mc:Choice>
              <mc:Fallback>
                <p:oleObj name="Equation" r:id="rId4" imgW="219708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95400"/>
                        <a:ext cx="4756150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8292" name="Object 4"/>
          <p:cNvGraphicFramePr>
            <a:graphicFrameLocks noChangeAspect="1"/>
          </p:cNvGraphicFramePr>
          <p:nvPr/>
        </p:nvGraphicFramePr>
        <p:xfrm>
          <a:off x="2293938" y="3352800"/>
          <a:ext cx="4894262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6" imgW="2260440" imgH="533160" progId="Equation.3">
                  <p:embed/>
                </p:oleObj>
              </mc:Choice>
              <mc:Fallback>
                <p:oleObj name="Equation" r:id="rId6" imgW="226044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3352800"/>
                        <a:ext cx="4894262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8293" name="Text Box 5"/>
          <p:cNvSpPr txBox="1">
            <a:spLocks noChangeArrowheads="1"/>
          </p:cNvSpPr>
          <p:nvPr/>
        </p:nvSpPr>
        <p:spPr bwMode="auto">
          <a:xfrm>
            <a:off x="1752600" y="2514600"/>
            <a:ext cx="556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Differential Equation</a:t>
            </a:r>
          </a:p>
        </p:txBody>
      </p:sp>
      <p:sp>
        <p:nvSpPr>
          <p:cNvPr id="908294" name="Text Box 6"/>
          <p:cNvSpPr txBox="1">
            <a:spLocks noChangeArrowheads="1"/>
          </p:cNvSpPr>
          <p:nvPr/>
        </p:nvSpPr>
        <p:spPr bwMode="auto">
          <a:xfrm>
            <a:off x="1905000" y="4495800"/>
            <a:ext cx="556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Finite Difference Equation</a:t>
            </a:r>
          </a:p>
        </p:txBody>
      </p:sp>
      <p:sp>
        <p:nvSpPr>
          <p:cNvPr id="908295" name="Text Box 7"/>
          <p:cNvSpPr txBox="1">
            <a:spLocks noChangeArrowheads="1"/>
          </p:cNvSpPr>
          <p:nvPr/>
        </p:nvSpPr>
        <p:spPr bwMode="auto">
          <a:xfrm>
            <a:off x="1371600" y="5105400"/>
            <a:ext cx="6477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The </a:t>
            </a:r>
            <a:r>
              <a:rPr lang="en-US" sz="2400" dirty="0" err="1"/>
              <a:t>Navier</a:t>
            </a:r>
            <a:r>
              <a:rPr lang="en-US" sz="2400" dirty="0"/>
              <a:t>-Stokes equations governs the movement of fluids (water, air, etc).</a:t>
            </a:r>
          </a:p>
        </p:txBody>
      </p:sp>
      <p:sp>
        <p:nvSpPr>
          <p:cNvPr id="10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28800" y="28956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These are only here to frighten you ....</a:t>
            </a:r>
            <a:endParaRPr lang="en-US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84677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E2F61240-8F61-40E8-BFEB-F1D48231F228}" type="slidenum">
              <a:rPr lang="en-US"/>
              <a:pPr/>
              <a:t>81</a:t>
            </a:fld>
            <a:endParaRPr lang="en-US"/>
          </a:p>
        </p:txBody>
      </p:sp>
      <p:sp>
        <p:nvSpPr>
          <p:cNvPr id="909314" name="Rectangle 2"/>
          <p:cNvSpPr>
            <a:spLocks noChangeArrowheads="1"/>
          </p:cNvSpPr>
          <p:nvPr/>
        </p:nvSpPr>
        <p:spPr bwMode="auto">
          <a:xfrm>
            <a:off x="2438400" y="1524000"/>
            <a:ext cx="4876800" cy="426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15" name="Line 3"/>
          <p:cNvSpPr>
            <a:spLocks noChangeShapeType="1"/>
          </p:cNvSpPr>
          <p:nvPr/>
        </p:nvSpPr>
        <p:spPr bwMode="auto">
          <a:xfrm>
            <a:off x="2590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16" name="Line 4"/>
          <p:cNvSpPr>
            <a:spLocks noChangeShapeType="1"/>
          </p:cNvSpPr>
          <p:nvPr/>
        </p:nvSpPr>
        <p:spPr bwMode="auto">
          <a:xfrm>
            <a:off x="6400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17" name="Line 5"/>
          <p:cNvSpPr>
            <a:spLocks noChangeShapeType="1"/>
          </p:cNvSpPr>
          <p:nvPr/>
        </p:nvSpPr>
        <p:spPr bwMode="auto">
          <a:xfrm>
            <a:off x="6858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18" name="Line 6"/>
          <p:cNvSpPr>
            <a:spLocks noChangeShapeType="1"/>
          </p:cNvSpPr>
          <p:nvPr/>
        </p:nvSpPr>
        <p:spPr bwMode="auto">
          <a:xfrm>
            <a:off x="6553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19" name="Line 7"/>
          <p:cNvSpPr>
            <a:spLocks noChangeShapeType="1"/>
          </p:cNvSpPr>
          <p:nvPr/>
        </p:nvSpPr>
        <p:spPr bwMode="auto">
          <a:xfrm>
            <a:off x="6705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20" name="Line 8"/>
          <p:cNvSpPr>
            <a:spLocks noChangeShapeType="1"/>
          </p:cNvSpPr>
          <p:nvPr/>
        </p:nvSpPr>
        <p:spPr bwMode="auto">
          <a:xfrm>
            <a:off x="6248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21" name="Line 9"/>
          <p:cNvSpPr>
            <a:spLocks noChangeShapeType="1"/>
          </p:cNvSpPr>
          <p:nvPr/>
        </p:nvSpPr>
        <p:spPr bwMode="auto">
          <a:xfrm>
            <a:off x="6096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22" name="Line 10"/>
          <p:cNvSpPr>
            <a:spLocks noChangeShapeType="1"/>
          </p:cNvSpPr>
          <p:nvPr/>
        </p:nvSpPr>
        <p:spPr bwMode="auto">
          <a:xfrm>
            <a:off x="5943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23" name="Line 11"/>
          <p:cNvSpPr>
            <a:spLocks noChangeShapeType="1"/>
          </p:cNvSpPr>
          <p:nvPr/>
        </p:nvSpPr>
        <p:spPr bwMode="auto">
          <a:xfrm>
            <a:off x="5791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24" name="Line 12"/>
          <p:cNvSpPr>
            <a:spLocks noChangeShapeType="1"/>
          </p:cNvSpPr>
          <p:nvPr/>
        </p:nvSpPr>
        <p:spPr bwMode="auto">
          <a:xfrm>
            <a:off x="5638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25" name="Line 13"/>
          <p:cNvSpPr>
            <a:spLocks noChangeShapeType="1"/>
          </p:cNvSpPr>
          <p:nvPr/>
        </p:nvSpPr>
        <p:spPr bwMode="auto">
          <a:xfrm>
            <a:off x="5486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26" name="Line 14"/>
          <p:cNvSpPr>
            <a:spLocks noChangeShapeType="1"/>
          </p:cNvSpPr>
          <p:nvPr/>
        </p:nvSpPr>
        <p:spPr bwMode="auto">
          <a:xfrm>
            <a:off x="5334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27" name="Line 15"/>
          <p:cNvSpPr>
            <a:spLocks noChangeShapeType="1"/>
          </p:cNvSpPr>
          <p:nvPr/>
        </p:nvSpPr>
        <p:spPr bwMode="auto">
          <a:xfrm>
            <a:off x="5181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28" name="Line 16"/>
          <p:cNvSpPr>
            <a:spLocks noChangeShapeType="1"/>
          </p:cNvSpPr>
          <p:nvPr/>
        </p:nvSpPr>
        <p:spPr bwMode="auto">
          <a:xfrm>
            <a:off x="5029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29" name="Line 17"/>
          <p:cNvSpPr>
            <a:spLocks noChangeShapeType="1"/>
          </p:cNvSpPr>
          <p:nvPr/>
        </p:nvSpPr>
        <p:spPr bwMode="auto">
          <a:xfrm>
            <a:off x="4876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30" name="Line 18"/>
          <p:cNvSpPr>
            <a:spLocks noChangeShapeType="1"/>
          </p:cNvSpPr>
          <p:nvPr/>
        </p:nvSpPr>
        <p:spPr bwMode="auto">
          <a:xfrm>
            <a:off x="4724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31" name="Line 19"/>
          <p:cNvSpPr>
            <a:spLocks noChangeShapeType="1"/>
          </p:cNvSpPr>
          <p:nvPr/>
        </p:nvSpPr>
        <p:spPr bwMode="auto">
          <a:xfrm>
            <a:off x="4572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32" name="Line 20"/>
          <p:cNvSpPr>
            <a:spLocks noChangeShapeType="1"/>
          </p:cNvSpPr>
          <p:nvPr/>
        </p:nvSpPr>
        <p:spPr bwMode="auto">
          <a:xfrm>
            <a:off x="4419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33" name="Line 21"/>
          <p:cNvSpPr>
            <a:spLocks noChangeShapeType="1"/>
          </p:cNvSpPr>
          <p:nvPr/>
        </p:nvSpPr>
        <p:spPr bwMode="auto">
          <a:xfrm>
            <a:off x="4267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34" name="Line 22"/>
          <p:cNvSpPr>
            <a:spLocks noChangeShapeType="1"/>
          </p:cNvSpPr>
          <p:nvPr/>
        </p:nvSpPr>
        <p:spPr bwMode="auto">
          <a:xfrm>
            <a:off x="4114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35" name="Line 23"/>
          <p:cNvSpPr>
            <a:spLocks noChangeShapeType="1"/>
          </p:cNvSpPr>
          <p:nvPr/>
        </p:nvSpPr>
        <p:spPr bwMode="auto">
          <a:xfrm>
            <a:off x="3962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36" name="Line 24"/>
          <p:cNvSpPr>
            <a:spLocks noChangeShapeType="1"/>
          </p:cNvSpPr>
          <p:nvPr/>
        </p:nvSpPr>
        <p:spPr bwMode="auto">
          <a:xfrm>
            <a:off x="3810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37" name="Line 25"/>
          <p:cNvSpPr>
            <a:spLocks noChangeShapeType="1"/>
          </p:cNvSpPr>
          <p:nvPr/>
        </p:nvSpPr>
        <p:spPr bwMode="auto">
          <a:xfrm>
            <a:off x="3657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38" name="Line 26"/>
          <p:cNvSpPr>
            <a:spLocks noChangeShapeType="1"/>
          </p:cNvSpPr>
          <p:nvPr/>
        </p:nvSpPr>
        <p:spPr bwMode="auto">
          <a:xfrm>
            <a:off x="3505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39" name="Line 27"/>
          <p:cNvSpPr>
            <a:spLocks noChangeShapeType="1"/>
          </p:cNvSpPr>
          <p:nvPr/>
        </p:nvSpPr>
        <p:spPr bwMode="auto">
          <a:xfrm>
            <a:off x="3352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40" name="Line 28"/>
          <p:cNvSpPr>
            <a:spLocks noChangeShapeType="1"/>
          </p:cNvSpPr>
          <p:nvPr/>
        </p:nvSpPr>
        <p:spPr bwMode="auto">
          <a:xfrm>
            <a:off x="3200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41" name="Line 29"/>
          <p:cNvSpPr>
            <a:spLocks noChangeShapeType="1"/>
          </p:cNvSpPr>
          <p:nvPr/>
        </p:nvSpPr>
        <p:spPr bwMode="auto">
          <a:xfrm>
            <a:off x="3048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42" name="Line 30"/>
          <p:cNvSpPr>
            <a:spLocks noChangeShapeType="1"/>
          </p:cNvSpPr>
          <p:nvPr/>
        </p:nvSpPr>
        <p:spPr bwMode="auto">
          <a:xfrm>
            <a:off x="2895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43" name="Line 31"/>
          <p:cNvSpPr>
            <a:spLocks noChangeShapeType="1"/>
          </p:cNvSpPr>
          <p:nvPr/>
        </p:nvSpPr>
        <p:spPr bwMode="auto">
          <a:xfrm>
            <a:off x="2743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44" name="Line 32"/>
          <p:cNvSpPr>
            <a:spLocks noChangeShapeType="1"/>
          </p:cNvSpPr>
          <p:nvPr/>
        </p:nvSpPr>
        <p:spPr bwMode="auto">
          <a:xfrm>
            <a:off x="7010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45" name="Line 33"/>
          <p:cNvSpPr>
            <a:spLocks noChangeShapeType="1"/>
          </p:cNvSpPr>
          <p:nvPr/>
        </p:nvSpPr>
        <p:spPr bwMode="auto">
          <a:xfrm>
            <a:off x="7162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46" name="Line 34"/>
          <p:cNvSpPr>
            <a:spLocks noChangeShapeType="1"/>
          </p:cNvSpPr>
          <p:nvPr/>
        </p:nvSpPr>
        <p:spPr bwMode="auto">
          <a:xfrm>
            <a:off x="2438400" y="5638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47" name="Line 35"/>
          <p:cNvSpPr>
            <a:spLocks noChangeShapeType="1"/>
          </p:cNvSpPr>
          <p:nvPr/>
        </p:nvSpPr>
        <p:spPr bwMode="auto">
          <a:xfrm>
            <a:off x="2438400" y="5486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48" name="Line 36"/>
          <p:cNvSpPr>
            <a:spLocks noChangeShapeType="1"/>
          </p:cNvSpPr>
          <p:nvPr/>
        </p:nvSpPr>
        <p:spPr bwMode="auto">
          <a:xfrm>
            <a:off x="2438400" y="5334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49" name="Line 37"/>
          <p:cNvSpPr>
            <a:spLocks noChangeShapeType="1"/>
          </p:cNvSpPr>
          <p:nvPr/>
        </p:nvSpPr>
        <p:spPr bwMode="auto">
          <a:xfrm>
            <a:off x="2438400" y="5181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50" name="Line 38"/>
          <p:cNvSpPr>
            <a:spLocks noChangeShapeType="1"/>
          </p:cNvSpPr>
          <p:nvPr/>
        </p:nvSpPr>
        <p:spPr bwMode="auto">
          <a:xfrm>
            <a:off x="2438400" y="50292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51" name="Line 39"/>
          <p:cNvSpPr>
            <a:spLocks noChangeShapeType="1"/>
          </p:cNvSpPr>
          <p:nvPr/>
        </p:nvSpPr>
        <p:spPr bwMode="auto">
          <a:xfrm>
            <a:off x="2438400" y="4876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52" name="Line 40"/>
          <p:cNvSpPr>
            <a:spLocks noChangeShapeType="1"/>
          </p:cNvSpPr>
          <p:nvPr/>
        </p:nvSpPr>
        <p:spPr bwMode="auto">
          <a:xfrm>
            <a:off x="2438400" y="4724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53" name="Line 41"/>
          <p:cNvSpPr>
            <a:spLocks noChangeShapeType="1"/>
          </p:cNvSpPr>
          <p:nvPr/>
        </p:nvSpPr>
        <p:spPr bwMode="auto">
          <a:xfrm>
            <a:off x="2438400" y="4572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54" name="Line 42"/>
          <p:cNvSpPr>
            <a:spLocks noChangeShapeType="1"/>
          </p:cNvSpPr>
          <p:nvPr/>
        </p:nvSpPr>
        <p:spPr bwMode="auto">
          <a:xfrm>
            <a:off x="2438400" y="4419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55" name="Line 43"/>
          <p:cNvSpPr>
            <a:spLocks noChangeShapeType="1"/>
          </p:cNvSpPr>
          <p:nvPr/>
        </p:nvSpPr>
        <p:spPr bwMode="auto">
          <a:xfrm>
            <a:off x="2438400" y="42672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56" name="Line 44"/>
          <p:cNvSpPr>
            <a:spLocks noChangeShapeType="1"/>
          </p:cNvSpPr>
          <p:nvPr/>
        </p:nvSpPr>
        <p:spPr bwMode="auto">
          <a:xfrm>
            <a:off x="2438400" y="4114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57" name="Line 45"/>
          <p:cNvSpPr>
            <a:spLocks noChangeShapeType="1"/>
          </p:cNvSpPr>
          <p:nvPr/>
        </p:nvSpPr>
        <p:spPr bwMode="auto">
          <a:xfrm>
            <a:off x="2438400" y="3962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58" name="Line 46"/>
          <p:cNvSpPr>
            <a:spLocks noChangeShapeType="1"/>
          </p:cNvSpPr>
          <p:nvPr/>
        </p:nvSpPr>
        <p:spPr bwMode="auto">
          <a:xfrm>
            <a:off x="2438400" y="3810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59" name="Line 47"/>
          <p:cNvSpPr>
            <a:spLocks noChangeShapeType="1"/>
          </p:cNvSpPr>
          <p:nvPr/>
        </p:nvSpPr>
        <p:spPr bwMode="auto">
          <a:xfrm>
            <a:off x="2438400" y="3657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60" name="Line 48"/>
          <p:cNvSpPr>
            <a:spLocks noChangeShapeType="1"/>
          </p:cNvSpPr>
          <p:nvPr/>
        </p:nvSpPr>
        <p:spPr bwMode="auto">
          <a:xfrm>
            <a:off x="2438400" y="35052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61" name="Line 49"/>
          <p:cNvSpPr>
            <a:spLocks noChangeShapeType="1"/>
          </p:cNvSpPr>
          <p:nvPr/>
        </p:nvSpPr>
        <p:spPr bwMode="auto">
          <a:xfrm>
            <a:off x="2438400" y="3352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62" name="Line 50"/>
          <p:cNvSpPr>
            <a:spLocks noChangeShapeType="1"/>
          </p:cNvSpPr>
          <p:nvPr/>
        </p:nvSpPr>
        <p:spPr bwMode="auto">
          <a:xfrm>
            <a:off x="2438400" y="3200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63" name="Line 51"/>
          <p:cNvSpPr>
            <a:spLocks noChangeShapeType="1"/>
          </p:cNvSpPr>
          <p:nvPr/>
        </p:nvSpPr>
        <p:spPr bwMode="auto">
          <a:xfrm>
            <a:off x="2438400" y="3048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64" name="Line 52"/>
          <p:cNvSpPr>
            <a:spLocks noChangeShapeType="1"/>
          </p:cNvSpPr>
          <p:nvPr/>
        </p:nvSpPr>
        <p:spPr bwMode="auto">
          <a:xfrm>
            <a:off x="2438400" y="2895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65" name="Line 53"/>
          <p:cNvSpPr>
            <a:spLocks noChangeShapeType="1"/>
          </p:cNvSpPr>
          <p:nvPr/>
        </p:nvSpPr>
        <p:spPr bwMode="auto">
          <a:xfrm>
            <a:off x="2438400" y="27432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66" name="Line 54"/>
          <p:cNvSpPr>
            <a:spLocks noChangeShapeType="1"/>
          </p:cNvSpPr>
          <p:nvPr/>
        </p:nvSpPr>
        <p:spPr bwMode="auto">
          <a:xfrm>
            <a:off x="2438400" y="2590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67" name="Line 55"/>
          <p:cNvSpPr>
            <a:spLocks noChangeShapeType="1"/>
          </p:cNvSpPr>
          <p:nvPr/>
        </p:nvSpPr>
        <p:spPr bwMode="auto">
          <a:xfrm>
            <a:off x="2438400" y="2438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68" name="Line 56"/>
          <p:cNvSpPr>
            <a:spLocks noChangeShapeType="1"/>
          </p:cNvSpPr>
          <p:nvPr/>
        </p:nvSpPr>
        <p:spPr bwMode="auto">
          <a:xfrm>
            <a:off x="2438400" y="2286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69" name="Line 57"/>
          <p:cNvSpPr>
            <a:spLocks noChangeShapeType="1"/>
          </p:cNvSpPr>
          <p:nvPr/>
        </p:nvSpPr>
        <p:spPr bwMode="auto">
          <a:xfrm>
            <a:off x="2438400" y="2133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70" name="Line 58"/>
          <p:cNvSpPr>
            <a:spLocks noChangeShapeType="1"/>
          </p:cNvSpPr>
          <p:nvPr/>
        </p:nvSpPr>
        <p:spPr bwMode="auto">
          <a:xfrm>
            <a:off x="2438400" y="19812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71" name="Line 59"/>
          <p:cNvSpPr>
            <a:spLocks noChangeShapeType="1"/>
          </p:cNvSpPr>
          <p:nvPr/>
        </p:nvSpPr>
        <p:spPr bwMode="auto">
          <a:xfrm>
            <a:off x="2438400" y="1828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72" name="Line 60"/>
          <p:cNvSpPr>
            <a:spLocks noChangeShapeType="1"/>
          </p:cNvSpPr>
          <p:nvPr/>
        </p:nvSpPr>
        <p:spPr bwMode="auto">
          <a:xfrm>
            <a:off x="2438400" y="1676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73" name="Rectangle 61"/>
          <p:cNvSpPr>
            <a:spLocks noChangeArrowheads="1"/>
          </p:cNvSpPr>
          <p:nvPr/>
        </p:nvSpPr>
        <p:spPr bwMode="auto">
          <a:xfrm>
            <a:off x="2438400" y="15240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74" name="Rectangle 62"/>
          <p:cNvSpPr>
            <a:spLocks noChangeArrowheads="1"/>
          </p:cNvSpPr>
          <p:nvPr/>
        </p:nvSpPr>
        <p:spPr bwMode="auto">
          <a:xfrm>
            <a:off x="3657600" y="15240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75" name="Rectangle 63"/>
          <p:cNvSpPr>
            <a:spLocks noChangeArrowheads="1"/>
          </p:cNvSpPr>
          <p:nvPr/>
        </p:nvSpPr>
        <p:spPr bwMode="auto">
          <a:xfrm>
            <a:off x="4876800" y="15240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76" name="Rectangle 64"/>
          <p:cNvSpPr>
            <a:spLocks noChangeArrowheads="1"/>
          </p:cNvSpPr>
          <p:nvPr/>
        </p:nvSpPr>
        <p:spPr bwMode="auto">
          <a:xfrm>
            <a:off x="6096000" y="15240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77" name="Rectangle 65"/>
          <p:cNvSpPr>
            <a:spLocks noChangeArrowheads="1"/>
          </p:cNvSpPr>
          <p:nvPr/>
        </p:nvSpPr>
        <p:spPr bwMode="auto">
          <a:xfrm>
            <a:off x="2438400" y="25908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78" name="Rectangle 66"/>
          <p:cNvSpPr>
            <a:spLocks noChangeArrowheads="1"/>
          </p:cNvSpPr>
          <p:nvPr/>
        </p:nvSpPr>
        <p:spPr bwMode="auto">
          <a:xfrm>
            <a:off x="3657600" y="25908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79" name="Rectangle 67"/>
          <p:cNvSpPr>
            <a:spLocks noChangeArrowheads="1"/>
          </p:cNvSpPr>
          <p:nvPr/>
        </p:nvSpPr>
        <p:spPr bwMode="auto">
          <a:xfrm>
            <a:off x="4876800" y="25908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80" name="Rectangle 68"/>
          <p:cNvSpPr>
            <a:spLocks noChangeArrowheads="1"/>
          </p:cNvSpPr>
          <p:nvPr/>
        </p:nvSpPr>
        <p:spPr bwMode="auto">
          <a:xfrm>
            <a:off x="6096000" y="25908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81" name="Rectangle 69"/>
          <p:cNvSpPr>
            <a:spLocks noChangeArrowheads="1"/>
          </p:cNvSpPr>
          <p:nvPr/>
        </p:nvSpPr>
        <p:spPr bwMode="auto">
          <a:xfrm>
            <a:off x="3657600" y="36576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82" name="Rectangle 70"/>
          <p:cNvSpPr>
            <a:spLocks noChangeArrowheads="1"/>
          </p:cNvSpPr>
          <p:nvPr/>
        </p:nvSpPr>
        <p:spPr bwMode="auto">
          <a:xfrm>
            <a:off x="2438400" y="36576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83" name="Rectangle 71"/>
          <p:cNvSpPr>
            <a:spLocks noChangeArrowheads="1"/>
          </p:cNvSpPr>
          <p:nvPr/>
        </p:nvSpPr>
        <p:spPr bwMode="auto">
          <a:xfrm>
            <a:off x="4876800" y="36576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84" name="Rectangle 72"/>
          <p:cNvSpPr>
            <a:spLocks noChangeArrowheads="1"/>
          </p:cNvSpPr>
          <p:nvPr/>
        </p:nvSpPr>
        <p:spPr bwMode="auto">
          <a:xfrm>
            <a:off x="6096000" y="36576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85" name="Rectangle 73"/>
          <p:cNvSpPr>
            <a:spLocks noChangeArrowheads="1"/>
          </p:cNvSpPr>
          <p:nvPr/>
        </p:nvSpPr>
        <p:spPr bwMode="auto">
          <a:xfrm>
            <a:off x="24384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86" name="Rectangle 74"/>
          <p:cNvSpPr>
            <a:spLocks noChangeArrowheads="1"/>
          </p:cNvSpPr>
          <p:nvPr/>
        </p:nvSpPr>
        <p:spPr bwMode="auto">
          <a:xfrm>
            <a:off x="48768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87" name="Rectangle 75"/>
          <p:cNvSpPr>
            <a:spLocks noChangeArrowheads="1"/>
          </p:cNvSpPr>
          <p:nvPr/>
        </p:nvSpPr>
        <p:spPr bwMode="auto">
          <a:xfrm>
            <a:off x="60960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88" name="Rectangle 76"/>
          <p:cNvSpPr>
            <a:spLocks noChangeArrowheads="1"/>
          </p:cNvSpPr>
          <p:nvPr/>
        </p:nvSpPr>
        <p:spPr bwMode="auto">
          <a:xfrm>
            <a:off x="36576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89" name="Rectangle 7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Cartesian Coordinates</a:t>
            </a:r>
          </a:p>
        </p:txBody>
      </p:sp>
      <p:sp>
        <p:nvSpPr>
          <p:cNvPr id="909390" name="Rectangle 78"/>
          <p:cNvSpPr>
            <a:spLocks noChangeArrowheads="1"/>
          </p:cNvSpPr>
          <p:nvPr/>
        </p:nvSpPr>
        <p:spPr bwMode="auto">
          <a:xfrm>
            <a:off x="36576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9391" name="Line 79"/>
          <p:cNvSpPr>
            <a:spLocks noChangeShapeType="1"/>
          </p:cNvSpPr>
          <p:nvPr/>
        </p:nvSpPr>
        <p:spPr bwMode="auto">
          <a:xfrm>
            <a:off x="2590800" y="601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92" name="Text Box 80"/>
          <p:cNvSpPr txBox="1">
            <a:spLocks noChangeArrowheads="1"/>
          </p:cNvSpPr>
          <p:nvPr/>
        </p:nvSpPr>
        <p:spPr bwMode="auto">
          <a:xfrm>
            <a:off x="3581400" y="5867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909393" name="Line 81"/>
          <p:cNvSpPr>
            <a:spLocks noChangeShapeType="1"/>
          </p:cNvSpPr>
          <p:nvPr/>
        </p:nvSpPr>
        <p:spPr bwMode="auto">
          <a:xfrm flipV="1">
            <a:off x="2133600" y="4419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9394" name="Text Box 82"/>
          <p:cNvSpPr txBox="1">
            <a:spLocks noChangeArrowheads="1"/>
          </p:cNvSpPr>
          <p:nvPr/>
        </p:nvSpPr>
        <p:spPr bwMode="auto">
          <a:xfrm>
            <a:off x="1905000" y="3962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85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86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2A660E-FCC5-4E42-A07A-1D3C1F4AFAAA}" type="slidenum">
              <a:rPr lang="en-US"/>
              <a:pPr/>
              <a:t>82</a:t>
            </a:fld>
            <a:endParaRPr lang="en-US"/>
          </a:p>
        </p:txBody>
      </p:sp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Structured Mesh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A </a:t>
            </a:r>
            <a:r>
              <a:rPr lang="en-US" b="1" i="1" u="sng" dirty="0"/>
              <a:t>structured mesh</a:t>
            </a:r>
            <a:r>
              <a:rPr lang="en-US" dirty="0"/>
              <a:t> is like the mesh on the previous slide. It’s nice and regular and rectangular, and can be stored in a standard Fortran or C or C++ array of the appropriate dimension and shape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REAL,DIMENSION(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nx,ny,nz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:: u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float u[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nz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37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3B359A-FC9A-45BC-8D01-A1597756135C}" type="slidenum">
              <a:rPr lang="en-US"/>
              <a:pPr/>
              <a:t>83</a:t>
            </a:fld>
            <a:endParaRPr lang="en-US"/>
          </a:p>
        </p:txBody>
      </p:sp>
      <p:sp>
        <p:nvSpPr>
          <p:cNvPr id="91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 in Structured Meshes</a:t>
            </a:r>
          </a:p>
        </p:txBody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When calculating flow in a structured mesh, you typically use a finite difference equation, like so: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i="1" dirty="0"/>
              <a:t>    </a:t>
            </a:r>
            <a:r>
              <a:rPr lang="en-US" i="1" dirty="0" err="1" smtClean="0"/>
              <a:t>u</a:t>
            </a:r>
            <a:r>
              <a:rPr lang="en-US" i="1" dirty="0" err="1"/>
              <a:t>new</a:t>
            </a:r>
            <a:r>
              <a:rPr lang="en-US" baseline="-25000" dirty="0" err="1" smtClean="0"/>
              <a:t>i,j</a:t>
            </a:r>
            <a:r>
              <a:rPr lang="en-US" dirty="0" smtClean="0"/>
              <a:t> = </a:t>
            </a:r>
            <a:r>
              <a:rPr lang="en-US" i="1" dirty="0" smtClean="0"/>
              <a:t>F</a:t>
            </a:r>
            <a:r>
              <a:rPr lang="en-US" dirty="0"/>
              <a:t>(</a:t>
            </a:r>
            <a:r>
              <a:rPr lang="en-US" dirty="0">
                <a:sym typeface="Symbol" pitchFamily="18" charset="2"/>
              </a:rPr>
              <a:t></a:t>
            </a:r>
            <a:r>
              <a:rPr lang="en-US" i="1" dirty="0"/>
              <a:t>t</a:t>
            </a:r>
            <a:r>
              <a:rPr lang="en-US" dirty="0"/>
              <a:t>, </a:t>
            </a:r>
            <a:r>
              <a:rPr lang="en-US" i="1" dirty="0" err="1"/>
              <a:t>uold</a:t>
            </a:r>
            <a:r>
              <a:rPr lang="en-US" baseline="-25000" dirty="0" err="1"/>
              <a:t>i,j</a:t>
            </a:r>
            <a:r>
              <a:rPr lang="en-US" dirty="0" smtClean="0"/>
              <a:t>, </a:t>
            </a:r>
            <a:r>
              <a:rPr lang="en-US" i="1" dirty="0" smtClean="0"/>
              <a:t>uold</a:t>
            </a:r>
            <a:r>
              <a:rPr lang="en-US" baseline="-25000" dirty="0" smtClean="0"/>
              <a:t>i-1,j</a:t>
            </a:r>
            <a:r>
              <a:rPr lang="en-US" dirty="0"/>
              <a:t>, </a:t>
            </a:r>
            <a:r>
              <a:rPr lang="en-US" i="1" dirty="0"/>
              <a:t>uold</a:t>
            </a:r>
            <a:r>
              <a:rPr lang="en-US" baseline="-25000" dirty="0"/>
              <a:t>i+1,j</a:t>
            </a:r>
            <a:r>
              <a:rPr lang="en-US" dirty="0"/>
              <a:t>, </a:t>
            </a:r>
            <a:r>
              <a:rPr lang="en-US" i="1" dirty="0"/>
              <a:t>uold</a:t>
            </a:r>
            <a:r>
              <a:rPr lang="en-US" baseline="-25000" dirty="0"/>
              <a:t>i,j-1</a:t>
            </a:r>
            <a:r>
              <a:rPr lang="en-US" dirty="0"/>
              <a:t>, </a:t>
            </a:r>
            <a:r>
              <a:rPr lang="en-US" i="1" dirty="0"/>
              <a:t>uold</a:t>
            </a:r>
            <a:r>
              <a:rPr lang="en-US" baseline="-25000" dirty="0"/>
              <a:t>i,j+1</a:t>
            </a:r>
            <a:r>
              <a:rPr lang="en-US" dirty="0"/>
              <a:t>)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for some function </a:t>
            </a:r>
            <a:r>
              <a:rPr lang="en-US" i="1" dirty="0"/>
              <a:t>F</a:t>
            </a:r>
            <a:r>
              <a:rPr lang="en-US" dirty="0"/>
              <a:t>, where </a:t>
            </a:r>
            <a:r>
              <a:rPr lang="en-US" i="1" dirty="0" err="1"/>
              <a:t>uold</a:t>
            </a:r>
            <a:r>
              <a:rPr lang="en-US" baseline="-25000" dirty="0" err="1"/>
              <a:t>i,j</a:t>
            </a:r>
            <a:r>
              <a:rPr lang="en-US" dirty="0"/>
              <a:t> is at time t and </a:t>
            </a:r>
            <a:r>
              <a:rPr lang="en-US" i="1" dirty="0" err="1"/>
              <a:t>unew</a:t>
            </a:r>
            <a:r>
              <a:rPr lang="en-US" baseline="-25000" dirty="0" err="1"/>
              <a:t>i,j</a:t>
            </a:r>
            <a:r>
              <a:rPr lang="en-US" dirty="0"/>
              <a:t> is at time </a:t>
            </a:r>
            <a:r>
              <a:rPr lang="en-US" i="1" dirty="0"/>
              <a:t>t </a:t>
            </a:r>
            <a:r>
              <a:rPr lang="en-US" dirty="0"/>
              <a:t>+ </a:t>
            </a:r>
            <a:r>
              <a:rPr lang="en-US" dirty="0">
                <a:sym typeface="Symbol" pitchFamily="18" charset="2"/>
              </a:rPr>
              <a:t></a:t>
            </a:r>
            <a:r>
              <a:rPr lang="en-US" i="1" dirty="0"/>
              <a:t>t.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In other words, you calculate the new value of </a:t>
            </a:r>
            <a:r>
              <a:rPr lang="en-US" i="1" dirty="0" err="1"/>
              <a:t>u</a:t>
            </a:r>
            <a:r>
              <a:rPr lang="en-US" baseline="-25000" dirty="0" err="1"/>
              <a:t>i,j</a:t>
            </a:r>
            <a:r>
              <a:rPr lang="en-US" dirty="0"/>
              <a:t>, based on its old value as well as the old values of its immediate neighbors.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Actually, it may use neighbors a few farther away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283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925CE4C4-A86D-4115-868B-261FE913F106}" type="slidenum">
              <a:rPr lang="en-US"/>
              <a:pPr/>
              <a:t>84</a:t>
            </a:fld>
            <a:endParaRPr lang="en-US"/>
          </a:p>
        </p:txBody>
      </p:sp>
      <p:sp>
        <p:nvSpPr>
          <p:cNvPr id="912386" name="Rectangle 2"/>
          <p:cNvSpPr>
            <a:spLocks noChangeArrowheads="1"/>
          </p:cNvSpPr>
          <p:nvPr/>
        </p:nvSpPr>
        <p:spPr bwMode="auto">
          <a:xfrm>
            <a:off x="2438400" y="1524000"/>
            <a:ext cx="4876800" cy="426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387" name="Line 3"/>
          <p:cNvSpPr>
            <a:spLocks noChangeShapeType="1"/>
          </p:cNvSpPr>
          <p:nvPr/>
        </p:nvSpPr>
        <p:spPr bwMode="auto">
          <a:xfrm>
            <a:off x="2590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88" name="Line 4"/>
          <p:cNvSpPr>
            <a:spLocks noChangeShapeType="1"/>
          </p:cNvSpPr>
          <p:nvPr/>
        </p:nvSpPr>
        <p:spPr bwMode="auto">
          <a:xfrm>
            <a:off x="6400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89" name="Line 5"/>
          <p:cNvSpPr>
            <a:spLocks noChangeShapeType="1"/>
          </p:cNvSpPr>
          <p:nvPr/>
        </p:nvSpPr>
        <p:spPr bwMode="auto">
          <a:xfrm>
            <a:off x="6858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90" name="Line 6"/>
          <p:cNvSpPr>
            <a:spLocks noChangeShapeType="1"/>
          </p:cNvSpPr>
          <p:nvPr/>
        </p:nvSpPr>
        <p:spPr bwMode="auto">
          <a:xfrm>
            <a:off x="6553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91" name="Line 7"/>
          <p:cNvSpPr>
            <a:spLocks noChangeShapeType="1"/>
          </p:cNvSpPr>
          <p:nvPr/>
        </p:nvSpPr>
        <p:spPr bwMode="auto">
          <a:xfrm>
            <a:off x="6705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92" name="Line 8"/>
          <p:cNvSpPr>
            <a:spLocks noChangeShapeType="1"/>
          </p:cNvSpPr>
          <p:nvPr/>
        </p:nvSpPr>
        <p:spPr bwMode="auto">
          <a:xfrm>
            <a:off x="6248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93" name="Line 9"/>
          <p:cNvSpPr>
            <a:spLocks noChangeShapeType="1"/>
          </p:cNvSpPr>
          <p:nvPr/>
        </p:nvSpPr>
        <p:spPr bwMode="auto">
          <a:xfrm>
            <a:off x="6096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94" name="Line 10"/>
          <p:cNvSpPr>
            <a:spLocks noChangeShapeType="1"/>
          </p:cNvSpPr>
          <p:nvPr/>
        </p:nvSpPr>
        <p:spPr bwMode="auto">
          <a:xfrm>
            <a:off x="5943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95" name="Line 11"/>
          <p:cNvSpPr>
            <a:spLocks noChangeShapeType="1"/>
          </p:cNvSpPr>
          <p:nvPr/>
        </p:nvSpPr>
        <p:spPr bwMode="auto">
          <a:xfrm>
            <a:off x="5791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96" name="Line 12"/>
          <p:cNvSpPr>
            <a:spLocks noChangeShapeType="1"/>
          </p:cNvSpPr>
          <p:nvPr/>
        </p:nvSpPr>
        <p:spPr bwMode="auto">
          <a:xfrm>
            <a:off x="5638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97" name="Line 13"/>
          <p:cNvSpPr>
            <a:spLocks noChangeShapeType="1"/>
          </p:cNvSpPr>
          <p:nvPr/>
        </p:nvSpPr>
        <p:spPr bwMode="auto">
          <a:xfrm>
            <a:off x="5486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98" name="Line 14"/>
          <p:cNvSpPr>
            <a:spLocks noChangeShapeType="1"/>
          </p:cNvSpPr>
          <p:nvPr/>
        </p:nvSpPr>
        <p:spPr bwMode="auto">
          <a:xfrm>
            <a:off x="5334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399" name="Line 15"/>
          <p:cNvSpPr>
            <a:spLocks noChangeShapeType="1"/>
          </p:cNvSpPr>
          <p:nvPr/>
        </p:nvSpPr>
        <p:spPr bwMode="auto">
          <a:xfrm>
            <a:off x="5181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00" name="Line 16"/>
          <p:cNvSpPr>
            <a:spLocks noChangeShapeType="1"/>
          </p:cNvSpPr>
          <p:nvPr/>
        </p:nvSpPr>
        <p:spPr bwMode="auto">
          <a:xfrm>
            <a:off x="5029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01" name="Line 17"/>
          <p:cNvSpPr>
            <a:spLocks noChangeShapeType="1"/>
          </p:cNvSpPr>
          <p:nvPr/>
        </p:nvSpPr>
        <p:spPr bwMode="auto">
          <a:xfrm>
            <a:off x="4876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02" name="Line 18"/>
          <p:cNvSpPr>
            <a:spLocks noChangeShapeType="1"/>
          </p:cNvSpPr>
          <p:nvPr/>
        </p:nvSpPr>
        <p:spPr bwMode="auto">
          <a:xfrm>
            <a:off x="4724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03" name="Line 19"/>
          <p:cNvSpPr>
            <a:spLocks noChangeShapeType="1"/>
          </p:cNvSpPr>
          <p:nvPr/>
        </p:nvSpPr>
        <p:spPr bwMode="auto">
          <a:xfrm>
            <a:off x="4572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04" name="Line 20"/>
          <p:cNvSpPr>
            <a:spLocks noChangeShapeType="1"/>
          </p:cNvSpPr>
          <p:nvPr/>
        </p:nvSpPr>
        <p:spPr bwMode="auto">
          <a:xfrm>
            <a:off x="4419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05" name="Line 21"/>
          <p:cNvSpPr>
            <a:spLocks noChangeShapeType="1"/>
          </p:cNvSpPr>
          <p:nvPr/>
        </p:nvSpPr>
        <p:spPr bwMode="auto">
          <a:xfrm>
            <a:off x="4267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06" name="Line 22"/>
          <p:cNvSpPr>
            <a:spLocks noChangeShapeType="1"/>
          </p:cNvSpPr>
          <p:nvPr/>
        </p:nvSpPr>
        <p:spPr bwMode="auto">
          <a:xfrm>
            <a:off x="4114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07" name="Line 23"/>
          <p:cNvSpPr>
            <a:spLocks noChangeShapeType="1"/>
          </p:cNvSpPr>
          <p:nvPr/>
        </p:nvSpPr>
        <p:spPr bwMode="auto">
          <a:xfrm>
            <a:off x="3962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08" name="Line 24"/>
          <p:cNvSpPr>
            <a:spLocks noChangeShapeType="1"/>
          </p:cNvSpPr>
          <p:nvPr/>
        </p:nvSpPr>
        <p:spPr bwMode="auto">
          <a:xfrm>
            <a:off x="3810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09" name="Line 25"/>
          <p:cNvSpPr>
            <a:spLocks noChangeShapeType="1"/>
          </p:cNvSpPr>
          <p:nvPr/>
        </p:nvSpPr>
        <p:spPr bwMode="auto">
          <a:xfrm>
            <a:off x="3657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10" name="Line 26"/>
          <p:cNvSpPr>
            <a:spLocks noChangeShapeType="1"/>
          </p:cNvSpPr>
          <p:nvPr/>
        </p:nvSpPr>
        <p:spPr bwMode="auto">
          <a:xfrm>
            <a:off x="3505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11" name="Line 27"/>
          <p:cNvSpPr>
            <a:spLocks noChangeShapeType="1"/>
          </p:cNvSpPr>
          <p:nvPr/>
        </p:nvSpPr>
        <p:spPr bwMode="auto">
          <a:xfrm>
            <a:off x="3352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12" name="Line 28"/>
          <p:cNvSpPr>
            <a:spLocks noChangeShapeType="1"/>
          </p:cNvSpPr>
          <p:nvPr/>
        </p:nvSpPr>
        <p:spPr bwMode="auto">
          <a:xfrm>
            <a:off x="3200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13" name="Line 29"/>
          <p:cNvSpPr>
            <a:spLocks noChangeShapeType="1"/>
          </p:cNvSpPr>
          <p:nvPr/>
        </p:nvSpPr>
        <p:spPr bwMode="auto">
          <a:xfrm>
            <a:off x="30480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14" name="Line 30"/>
          <p:cNvSpPr>
            <a:spLocks noChangeShapeType="1"/>
          </p:cNvSpPr>
          <p:nvPr/>
        </p:nvSpPr>
        <p:spPr bwMode="auto">
          <a:xfrm>
            <a:off x="28956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15" name="Line 31"/>
          <p:cNvSpPr>
            <a:spLocks noChangeShapeType="1"/>
          </p:cNvSpPr>
          <p:nvPr/>
        </p:nvSpPr>
        <p:spPr bwMode="auto">
          <a:xfrm>
            <a:off x="27432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16" name="Line 32"/>
          <p:cNvSpPr>
            <a:spLocks noChangeShapeType="1"/>
          </p:cNvSpPr>
          <p:nvPr/>
        </p:nvSpPr>
        <p:spPr bwMode="auto">
          <a:xfrm>
            <a:off x="70104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17" name="Line 33"/>
          <p:cNvSpPr>
            <a:spLocks noChangeShapeType="1"/>
          </p:cNvSpPr>
          <p:nvPr/>
        </p:nvSpPr>
        <p:spPr bwMode="auto">
          <a:xfrm>
            <a:off x="7162800" y="1524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18" name="Line 34"/>
          <p:cNvSpPr>
            <a:spLocks noChangeShapeType="1"/>
          </p:cNvSpPr>
          <p:nvPr/>
        </p:nvSpPr>
        <p:spPr bwMode="auto">
          <a:xfrm>
            <a:off x="2438400" y="5638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19" name="Line 35"/>
          <p:cNvSpPr>
            <a:spLocks noChangeShapeType="1"/>
          </p:cNvSpPr>
          <p:nvPr/>
        </p:nvSpPr>
        <p:spPr bwMode="auto">
          <a:xfrm>
            <a:off x="2438400" y="5486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20" name="Line 36"/>
          <p:cNvSpPr>
            <a:spLocks noChangeShapeType="1"/>
          </p:cNvSpPr>
          <p:nvPr/>
        </p:nvSpPr>
        <p:spPr bwMode="auto">
          <a:xfrm>
            <a:off x="2438400" y="5334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21" name="Line 37"/>
          <p:cNvSpPr>
            <a:spLocks noChangeShapeType="1"/>
          </p:cNvSpPr>
          <p:nvPr/>
        </p:nvSpPr>
        <p:spPr bwMode="auto">
          <a:xfrm>
            <a:off x="2438400" y="5181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22" name="Line 38"/>
          <p:cNvSpPr>
            <a:spLocks noChangeShapeType="1"/>
          </p:cNvSpPr>
          <p:nvPr/>
        </p:nvSpPr>
        <p:spPr bwMode="auto">
          <a:xfrm>
            <a:off x="2438400" y="50292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23" name="Line 39"/>
          <p:cNvSpPr>
            <a:spLocks noChangeShapeType="1"/>
          </p:cNvSpPr>
          <p:nvPr/>
        </p:nvSpPr>
        <p:spPr bwMode="auto">
          <a:xfrm>
            <a:off x="2438400" y="4876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24" name="Line 40"/>
          <p:cNvSpPr>
            <a:spLocks noChangeShapeType="1"/>
          </p:cNvSpPr>
          <p:nvPr/>
        </p:nvSpPr>
        <p:spPr bwMode="auto">
          <a:xfrm>
            <a:off x="2438400" y="4724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25" name="Line 41"/>
          <p:cNvSpPr>
            <a:spLocks noChangeShapeType="1"/>
          </p:cNvSpPr>
          <p:nvPr/>
        </p:nvSpPr>
        <p:spPr bwMode="auto">
          <a:xfrm>
            <a:off x="2438400" y="4572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26" name="Line 42"/>
          <p:cNvSpPr>
            <a:spLocks noChangeShapeType="1"/>
          </p:cNvSpPr>
          <p:nvPr/>
        </p:nvSpPr>
        <p:spPr bwMode="auto">
          <a:xfrm>
            <a:off x="2438400" y="4419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27" name="Line 43"/>
          <p:cNvSpPr>
            <a:spLocks noChangeShapeType="1"/>
          </p:cNvSpPr>
          <p:nvPr/>
        </p:nvSpPr>
        <p:spPr bwMode="auto">
          <a:xfrm>
            <a:off x="2438400" y="42672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28" name="Line 44"/>
          <p:cNvSpPr>
            <a:spLocks noChangeShapeType="1"/>
          </p:cNvSpPr>
          <p:nvPr/>
        </p:nvSpPr>
        <p:spPr bwMode="auto">
          <a:xfrm>
            <a:off x="2438400" y="4114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29" name="Line 45"/>
          <p:cNvSpPr>
            <a:spLocks noChangeShapeType="1"/>
          </p:cNvSpPr>
          <p:nvPr/>
        </p:nvSpPr>
        <p:spPr bwMode="auto">
          <a:xfrm>
            <a:off x="2438400" y="3962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30" name="Line 46"/>
          <p:cNvSpPr>
            <a:spLocks noChangeShapeType="1"/>
          </p:cNvSpPr>
          <p:nvPr/>
        </p:nvSpPr>
        <p:spPr bwMode="auto">
          <a:xfrm>
            <a:off x="2438400" y="3810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31" name="Line 47"/>
          <p:cNvSpPr>
            <a:spLocks noChangeShapeType="1"/>
          </p:cNvSpPr>
          <p:nvPr/>
        </p:nvSpPr>
        <p:spPr bwMode="auto">
          <a:xfrm>
            <a:off x="2438400" y="3657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32" name="Line 48"/>
          <p:cNvSpPr>
            <a:spLocks noChangeShapeType="1"/>
          </p:cNvSpPr>
          <p:nvPr/>
        </p:nvSpPr>
        <p:spPr bwMode="auto">
          <a:xfrm>
            <a:off x="2438400" y="35052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33" name="Line 49"/>
          <p:cNvSpPr>
            <a:spLocks noChangeShapeType="1"/>
          </p:cNvSpPr>
          <p:nvPr/>
        </p:nvSpPr>
        <p:spPr bwMode="auto">
          <a:xfrm>
            <a:off x="2438400" y="3352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34" name="Line 50"/>
          <p:cNvSpPr>
            <a:spLocks noChangeShapeType="1"/>
          </p:cNvSpPr>
          <p:nvPr/>
        </p:nvSpPr>
        <p:spPr bwMode="auto">
          <a:xfrm>
            <a:off x="2438400" y="3200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35" name="Line 51"/>
          <p:cNvSpPr>
            <a:spLocks noChangeShapeType="1"/>
          </p:cNvSpPr>
          <p:nvPr/>
        </p:nvSpPr>
        <p:spPr bwMode="auto">
          <a:xfrm>
            <a:off x="2438400" y="3048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36" name="Line 52"/>
          <p:cNvSpPr>
            <a:spLocks noChangeShapeType="1"/>
          </p:cNvSpPr>
          <p:nvPr/>
        </p:nvSpPr>
        <p:spPr bwMode="auto">
          <a:xfrm>
            <a:off x="2438400" y="2895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37" name="Line 53"/>
          <p:cNvSpPr>
            <a:spLocks noChangeShapeType="1"/>
          </p:cNvSpPr>
          <p:nvPr/>
        </p:nvSpPr>
        <p:spPr bwMode="auto">
          <a:xfrm>
            <a:off x="2438400" y="27432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38" name="Line 54"/>
          <p:cNvSpPr>
            <a:spLocks noChangeShapeType="1"/>
          </p:cNvSpPr>
          <p:nvPr/>
        </p:nvSpPr>
        <p:spPr bwMode="auto">
          <a:xfrm>
            <a:off x="2438400" y="2590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39" name="Line 55"/>
          <p:cNvSpPr>
            <a:spLocks noChangeShapeType="1"/>
          </p:cNvSpPr>
          <p:nvPr/>
        </p:nvSpPr>
        <p:spPr bwMode="auto">
          <a:xfrm>
            <a:off x="2438400" y="2438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40" name="Line 56"/>
          <p:cNvSpPr>
            <a:spLocks noChangeShapeType="1"/>
          </p:cNvSpPr>
          <p:nvPr/>
        </p:nvSpPr>
        <p:spPr bwMode="auto">
          <a:xfrm>
            <a:off x="2438400" y="2286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41" name="Line 57"/>
          <p:cNvSpPr>
            <a:spLocks noChangeShapeType="1"/>
          </p:cNvSpPr>
          <p:nvPr/>
        </p:nvSpPr>
        <p:spPr bwMode="auto">
          <a:xfrm>
            <a:off x="2438400" y="2133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42" name="Line 58"/>
          <p:cNvSpPr>
            <a:spLocks noChangeShapeType="1"/>
          </p:cNvSpPr>
          <p:nvPr/>
        </p:nvSpPr>
        <p:spPr bwMode="auto">
          <a:xfrm>
            <a:off x="2438400" y="19812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43" name="Line 59"/>
          <p:cNvSpPr>
            <a:spLocks noChangeShapeType="1"/>
          </p:cNvSpPr>
          <p:nvPr/>
        </p:nvSpPr>
        <p:spPr bwMode="auto">
          <a:xfrm>
            <a:off x="2438400" y="1828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44" name="Line 60"/>
          <p:cNvSpPr>
            <a:spLocks noChangeShapeType="1"/>
          </p:cNvSpPr>
          <p:nvPr/>
        </p:nvSpPr>
        <p:spPr bwMode="auto">
          <a:xfrm>
            <a:off x="2438400" y="1676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45" name="Rectangle 61"/>
          <p:cNvSpPr>
            <a:spLocks noChangeArrowheads="1"/>
          </p:cNvSpPr>
          <p:nvPr/>
        </p:nvSpPr>
        <p:spPr bwMode="auto">
          <a:xfrm>
            <a:off x="2438400" y="15240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46" name="Rectangle 62"/>
          <p:cNvSpPr>
            <a:spLocks noChangeArrowheads="1"/>
          </p:cNvSpPr>
          <p:nvPr/>
        </p:nvSpPr>
        <p:spPr bwMode="auto">
          <a:xfrm>
            <a:off x="3657600" y="15240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47" name="Rectangle 63"/>
          <p:cNvSpPr>
            <a:spLocks noChangeArrowheads="1"/>
          </p:cNvSpPr>
          <p:nvPr/>
        </p:nvSpPr>
        <p:spPr bwMode="auto">
          <a:xfrm>
            <a:off x="4876800" y="15240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48" name="Rectangle 64"/>
          <p:cNvSpPr>
            <a:spLocks noChangeArrowheads="1"/>
          </p:cNvSpPr>
          <p:nvPr/>
        </p:nvSpPr>
        <p:spPr bwMode="auto">
          <a:xfrm>
            <a:off x="6096000" y="15240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49" name="Rectangle 65"/>
          <p:cNvSpPr>
            <a:spLocks noChangeArrowheads="1"/>
          </p:cNvSpPr>
          <p:nvPr/>
        </p:nvSpPr>
        <p:spPr bwMode="auto">
          <a:xfrm>
            <a:off x="2438400" y="25908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50" name="Rectangle 66"/>
          <p:cNvSpPr>
            <a:spLocks noChangeArrowheads="1"/>
          </p:cNvSpPr>
          <p:nvPr/>
        </p:nvSpPr>
        <p:spPr bwMode="auto">
          <a:xfrm>
            <a:off x="3657600" y="25908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51" name="Rectangle 67"/>
          <p:cNvSpPr>
            <a:spLocks noChangeArrowheads="1"/>
          </p:cNvSpPr>
          <p:nvPr/>
        </p:nvSpPr>
        <p:spPr bwMode="auto">
          <a:xfrm>
            <a:off x="4876800" y="25908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52" name="Rectangle 68"/>
          <p:cNvSpPr>
            <a:spLocks noChangeArrowheads="1"/>
          </p:cNvSpPr>
          <p:nvPr/>
        </p:nvSpPr>
        <p:spPr bwMode="auto">
          <a:xfrm>
            <a:off x="6096000" y="25908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53" name="Rectangle 69"/>
          <p:cNvSpPr>
            <a:spLocks noChangeArrowheads="1"/>
          </p:cNvSpPr>
          <p:nvPr/>
        </p:nvSpPr>
        <p:spPr bwMode="auto">
          <a:xfrm>
            <a:off x="3657600" y="36576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54" name="Rectangle 70"/>
          <p:cNvSpPr>
            <a:spLocks noChangeArrowheads="1"/>
          </p:cNvSpPr>
          <p:nvPr/>
        </p:nvSpPr>
        <p:spPr bwMode="auto">
          <a:xfrm>
            <a:off x="2438400" y="36576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55" name="Rectangle 71"/>
          <p:cNvSpPr>
            <a:spLocks noChangeArrowheads="1"/>
          </p:cNvSpPr>
          <p:nvPr/>
        </p:nvSpPr>
        <p:spPr bwMode="auto">
          <a:xfrm>
            <a:off x="4876800" y="36576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56" name="Rectangle 72"/>
          <p:cNvSpPr>
            <a:spLocks noChangeArrowheads="1"/>
          </p:cNvSpPr>
          <p:nvPr/>
        </p:nvSpPr>
        <p:spPr bwMode="auto">
          <a:xfrm>
            <a:off x="6096000" y="36576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57" name="Rectangle 73"/>
          <p:cNvSpPr>
            <a:spLocks noChangeArrowheads="1"/>
          </p:cNvSpPr>
          <p:nvPr/>
        </p:nvSpPr>
        <p:spPr bwMode="auto">
          <a:xfrm>
            <a:off x="24384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58" name="Rectangle 74"/>
          <p:cNvSpPr>
            <a:spLocks noChangeArrowheads="1"/>
          </p:cNvSpPr>
          <p:nvPr/>
        </p:nvSpPr>
        <p:spPr bwMode="auto">
          <a:xfrm>
            <a:off x="48768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59" name="Rectangle 75"/>
          <p:cNvSpPr>
            <a:spLocks noChangeArrowheads="1"/>
          </p:cNvSpPr>
          <p:nvPr/>
        </p:nvSpPr>
        <p:spPr bwMode="auto">
          <a:xfrm>
            <a:off x="60960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60" name="Rectangle 76"/>
          <p:cNvSpPr>
            <a:spLocks noChangeArrowheads="1"/>
          </p:cNvSpPr>
          <p:nvPr/>
        </p:nvSpPr>
        <p:spPr bwMode="auto">
          <a:xfrm>
            <a:off x="36576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61" name="Rectangle 7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Ghost Boundary Zones</a:t>
            </a:r>
          </a:p>
        </p:txBody>
      </p:sp>
      <p:sp>
        <p:nvSpPr>
          <p:cNvPr id="912462" name="Rectangle 78"/>
          <p:cNvSpPr>
            <a:spLocks noChangeArrowheads="1"/>
          </p:cNvSpPr>
          <p:nvPr/>
        </p:nvSpPr>
        <p:spPr bwMode="auto">
          <a:xfrm>
            <a:off x="36576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63" name="Rectangle 79"/>
          <p:cNvSpPr>
            <a:spLocks noChangeArrowheads="1"/>
          </p:cNvSpPr>
          <p:nvPr/>
        </p:nvSpPr>
        <p:spPr bwMode="auto">
          <a:xfrm>
            <a:off x="2286000" y="1371600"/>
            <a:ext cx="5181600" cy="4572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464" name="Line 80"/>
          <p:cNvSpPr>
            <a:spLocks noChangeShapeType="1"/>
          </p:cNvSpPr>
          <p:nvPr/>
        </p:nvSpPr>
        <p:spPr bwMode="auto">
          <a:xfrm>
            <a:off x="2438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65" name="Line 81"/>
          <p:cNvSpPr>
            <a:spLocks noChangeShapeType="1"/>
          </p:cNvSpPr>
          <p:nvPr/>
        </p:nvSpPr>
        <p:spPr bwMode="auto">
          <a:xfrm>
            <a:off x="25908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66" name="Line 82"/>
          <p:cNvSpPr>
            <a:spLocks noChangeShapeType="1"/>
          </p:cNvSpPr>
          <p:nvPr/>
        </p:nvSpPr>
        <p:spPr bwMode="auto">
          <a:xfrm>
            <a:off x="2743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67" name="Line 83"/>
          <p:cNvSpPr>
            <a:spLocks noChangeShapeType="1"/>
          </p:cNvSpPr>
          <p:nvPr/>
        </p:nvSpPr>
        <p:spPr bwMode="auto">
          <a:xfrm>
            <a:off x="28956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68" name="Line 84"/>
          <p:cNvSpPr>
            <a:spLocks noChangeShapeType="1"/>
          </p:cNvSpPr>
          <p:nvPr/>
        </p:nvSpPr>
        <p:spPr bwMode="auto">
          <a:xfrm>
            <a:off x="3048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69" name="Line 85"/>
          <p:cNvSpPr>
            <a:spLocks noChangeShapeType="1"/>
          </p:cNvSpPr>
          <p:nvPr/>
        </p:nvSpPr>
        <p:spPr bwMode="auto">
          <a:xfrm>
            <a:off x="3200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70" name="Line 86"/>
          <p:cNvSpPr>
            <a:spLocks noChangeShapeType="1"/>
          </p:cNvSpPr>
          <p:nvPr/>
        </p:nvSpPr>
        <p:spPr bwMode="auto">
          <a:xfrm>
            <a:off x="33528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71" name="Line 87"/>
          <p:cNvSpPr>
            <a:spLocks noChangeShapeType="1"/>
          </p:cNvSpPr>
          <p:nvPr/>
        </p:nvSpPr>
        <p:spPr bwMode="auto">
          <a:xfrm>
            <a:off x="3505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72" name="Line 88"/>
          <p:cNvSpPr>
            <a:spLocks noChangeShapeType="1"/>
          </p:cNvSpPr>
          <p:nvPr/>
        </p:nvSpPr>
        <p:spPr bwMode="auto">
          <a:xfrm>
            <a:off x="36576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73" name="Line 89"/>
          <p:cNvSpPr>
            <a:spLocks noChangeShapeType="1"/>
          </p:cNvSpPr>
          <p:nvPr/>
        </p:nvSpPr>
        <p:spPr bwMode="auto">
          <a:xfrm>
            <a:off x="3810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74" name="Line 90"/>
          <p:cNvSpPr>
            <a:spLocks noChangeShapeType="1"/>
          </p:cNvSpPr>
          <p:nvPr/>
        </p:nvSpPr>
        <p:spPr bwMode="auto">
          <a:xfrm>
            <a:off x="2286000" y="1524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75" name="Line 91"/>
          <p:cNvSpPr>
            <a:spLocks noChangeShapeType="1"/>
          </p:cNvSpPr>
          <p:nvPr/>
        </p:nvSpPr>
        <p:spPr bwMode="auto">
          <a:xfrm>
            <a:off x="2286000" y="1676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76" name="Line 92"/>
          <p:cNvSpPr>
            <a:spLocks noChangeShapeType="1"/>
          </p:cNvSpPr>
          <p:nvPr/>
        </p:nvSpPr>
        <p:spPr bwMode="auto">
          <a:xfrm>
            <a:off x="2286000" y="1828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77" name="Line 93"/>
          <p:cNvSpPr>
            <a:spLocks noChangeShapeType="1"/>
          </p:cNvSpPr>
          <p:nvPr/>
        </p:nvSpPr>
        <p:spPr bwMode="auto">
          <a:xfrm>
            <a:off x="2286000" y="1981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78" name="Line 94"/>
          <p:cNvSpPr>
            <a:spLocks noChangeShapeType="1"/>
          </p:cNvSpPr>
          <p:nvPr/>
        </p:nvSpPr>
        <p:spPr bwMode="auto">
          <a:xfrm>
            <a:off x="2286000" y="2133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79" name="Line 95"/>
          <p:cNvSpPr>
            <a:spLocks noChangeShapeType="1"/>
          </p:cNvSpPr>
          <p:nvPr/>
        </p:nvSpPr>
        <p:spPr bwMode="auto">
          <a:xfrm>
            <a:off x="2286000" y="2286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80" name="Line 96"/>
          <p:cNvSpPr>
            <a:spLocks noChangeShapeType="1"/>
          </p:cNvSpPr>
          <p:nvPr/>
        </p:nvSpPr>
        <p:spPr bwMode="auto">
          <a:xfrm>
            <a:off x="2286000" y="2438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81" name="Line 97"/>
          <p:cNvSpPr>
            <a:spLocks noChangeShapeType="1"/>
          </p:cNvSpPr>
          <p:nvPr/>
        </p:nvSpPr>
        <p:spPr bwMode="auto">
          <a:xfrm>
            <a:off x="2286000" y="2590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82" name="Line 98"/>
          <p:cNvSpPr>
            <a:spLocks noChangeShapeType="1"/>
          </p:cNvSpPr>
          <p:nvPr/>
        </p:nvSpPr>
        <p:spPr bwMode="auto">
          <a:xfrm>
            <a:off x="2286000" y="2743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83" name="Line 99"/>
          <p:cNvSpPr>
            <a:spLocks noChangeShapeType="1"/>
          </p:cNvSpPr>
          <p:nvPr/>
        </p:nvSpPr>
        <p:spPr bwMode="auto">
          <a:xfrm>
            <a:off x="2286000" y="2895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84" name="Line 100"/>
          <p:cNvSpPr>
            <a:spLocks noChangeShapeType="1"/>
          </p:cNvSpPr>
          <p:nvPr/>
        </p:nvSpPr>
        <p:spPr bwMode="auto">
          <a:xfrm>
            <a:off x="2286000" y="3505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85" name="Line 101"/>
          <p:cNvSpPr>
            <a:spLocks noChangeShapeType="1"/>
          </p:cNvSpPr>
          <p:nvPr/>
        </p:nvSpPr>
        <p:spPr bwMode="auto">
          <a:xfrm>
            <a:off x="2286000" y="3048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86" name="Line 102"/>
          <p:cNvSpPr>
            <a:spLocks noChangeShapeType="1"/>
          </p:cNvSpPr>
          <p:nvPr/>
        </p:nvSpPr>
        <p:spPr bwMode="auto">
          <a:xfrm>
            <a:off x="2286000" y="3200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87" name="Line 103"/>
          <p:cNvSpPr>
            <a:spLocks noChangeShapeType="1"/>
          </p:cNvSpPr>
          <p:nvPr/>
        </p:nvSpPr>
        <p:spPr bwMode="auto">
          <a:xfrm>
            <a:off x="2286000" y="3352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88" name="Line 104"/>
          <p:cNvSpPr>
            <a:spLocks noChangeShapeType="1"/>
          </p:cNvSpPr>
          <p:nvPr/>
        </p:nvSpPr>
        <p:spPr bwMode="auto">
          <a:xfrm>
            <a:off x="2286000" y="3657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89" name="Line 105"/>
          <p:cNvSpPr>
            <a:spLocks noChangeShapeType="1"/>
          </p:cNvSpPr>
          <p:nvPr/>
        </p:nvSpPr>
        <p:spPr bwMode="auto">
          <a:xfrm>
            <a:off x="2286000" y="3810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90" name="Line 106"/>
          <p:cNvSpPr>
            <a:spLocks noChangeShapeType="1"/>
          </p:cNvSpPr>
          <p:nvPr/>
        </p:nvSpPr>
        <p:spPr bwMode="auto">
          <a:xfrm>
            <a:off x="2286000" y="3962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91" name="Line 107"/>
          <p:cNvSpPr>
            <a:spLocks noChangeShapeType="1"/>
          </p:cNvSpPr>
          <p:nvPr/>
        </p:nvSpPr>
        <p:spPr bwMode="auto">
          <a:xfrm>
            <a:off x="2286000" y="4724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92" name="Line 108"/>
          <p:cNvSpPr>
            <a:spLocks noChangeShapeType="1"/>
          </p:cNvSpPr>
          <p:nvPr/>
        </p:nvSpPr>
        <p:spPr bwMode="auto">
          <a:xfrm>
            <a:off x="2286000" y="4572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93" name="Line 109"/>
          <p:cNvSpPr>
            <a:spLocks noChangeShapeType="1"/>
          </p:cNvSpPr>
          <p:nvPr/>
        </p:nvSpPr>
        <p:spPr bwMode="auto">
          <a:xfrm>
            <a:off x="2286000" y="4419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94" name="Line 110"/>
          <p:cNvSpPr>
            <a:spLocks noChangeShapeType="1"/>
          </p:cNvSpPr>
          <p:nvPr/>
        </p:nvSpPr>
        <p:spPr bwMode="auto">
          <a:xfrm>
            <a:off x="2286000" y="4267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95" name="Line 111"/>
          <p:cNvSpPr>
            <a:spLocks noChangeShapeType="1"/>
          </p:cNvSpPr>
          <p:nvPr/>
        </p:nvSpPr>
        <p:spPr bwMode="auto">
          <a:xfrm>
            <a:off x="2286000" y="4114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96" name="Line 112"/>
          <p:cNvSpPr>
            <a:spLocks noChangeShapeType="1"/>
          </p:cNvSpPr>
          <p:nvPr/>
        </p:nvSpPr>
        <p:spPr bwMode="auto">
          <a:xfrm>
            <a:off x="2286000" y="5791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97" name="Line 113"/>
          <p:cNvSpPr>
            <a:spLocks noChangeShapeType="1"/>
          </p:cNvSpPr>
          <p:nvPr/>
        </p:nvSpPr>
        <p:spPr bwMode="auto">
          <a:xfrm>
            <a:off x="2286000" y="5638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98" name="Line 114"/>
          <p:cNvSpPr>
            <a:spLocks noChangeShapeType="1"/>
          </p:cNvSpPr>
          <p:nvPr/>
        </p:nvSpPr>
        <p:spPr bwMode="auto">
          <a:xfrm>
            <a:off x="2286000" y="5486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499" name="Line 115"/>
          <p:cNvSpPr>
            <a:spLocks noChangeShapeType="1"/>
          </p:cNvSpPr>
          <p:nvPr/>
        </p:nvSpPr>
        <p:spPr bwMode="auto">
          <a:xfrm>
            <a:off x="2286000" y="5334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00" name="Line 116"/>
          <p:cNvSpPr>
            <a:spLocks noChangeShapeType="1"/>
          </p:cNvSpPr>
          <p:nvPr/>
        </p:nvSpPr>
        <p:spPr bwMode="auto">
          <a:xfrm>
            <a:off x="2286000" y="5181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01" name="Line 117"/>
          <p:cNvSpPr>
            <a:spLocks noChangeShapeType="1"/>
          </p:cNvSpPr>
          <p:nvPr/>
        </p:nvSpPr>
        <p:spPr bwMode="auto">
          <a:xfrm>
            <a:off x="2286000" y="5029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02" name="Line 118"/>
          <p:cNvSpPr>
            <a:spLocks noChangeShapeType="1"/>
          </p:cNvSpPr>
          <p:nvPr/>
        </p:nvSpPr>
        <p:spPr bwMode="auto">
          <a:xfrm>
            <a:off x="2286000" y="4876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03" name="Line 119"/>
          <p:cNvSpPr>
            <a:spLocks noChangeShapeType="1"/>
          </p:cNvSpPr>
          <p:nvPr/>
        </p:nvSpPr>
        <p:spPr bwMode="auto">
          <a:xfrm>
            <a:off x="7315200" y="1524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04" name="Line 120"/>
          <p:cNvSpPr>
            <a:spLocks noChangeShapeType="1"/>
          </p:cNvSpPr>
          <p:nvPr/>
        </p:nvSpPr>
        <p:spPr bwMode="auto">
          <a:xfrm>
            <a:off x="7315200" y="1676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05" name="Line 121"/>
          <p:cNvSpPr>
            <a:spLocks noChangeShapeType="1"/>
          </p:cNvSpPr>
          <p:nvPr/>
        </p:nvSpPr>
        <p:spPr bwMode="auto">
          <a:xfrm>
            <a:off x="7315200" y="1828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06" name="Line 122"/>
          <p:cNvSpPr>
            <a:spLocks noChangeShapeType="1"/>
          </p:cNvSpPr>
          <p:nvPr/>
        </p:nvSpPr>
        <p:spPr bwMode="auto">
          <a:xfrm>
            <a:off x="7315200" y="1981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07" name="Line 123"/>
          <p:cNvSpPr>
            <a:spLocks noChangeShapeType="1"/>
          </p:cNvSpPr>
          <p:nvPr/>
        </p:nvSpPr>
        <p:spPr bwMode="auto">
          <a:xfrm>
            <a:off x="7315200" y="2133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08" name="Line 124"/>
          <p:cNvSpPr>
            <a:spLocks noChangeShapeType="1"/>
          </p:cNvSpPr>
          <p:nvPr/>
        </p:nvSpPr>
        <p:spPr bwMode="auto">
          <a:xfrm>
            <a:off x="7315200" y="2286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09" name="Line 125"/>
          <p:cNvSpPr>
            <a:spLocks noChangeShapeType="1"/>
          </p:cNvSpPr>
          <p:nvPr/>
        </p:nvSpPr>
        <p:spPr bwMode="auto">
          <a:xfrm>
            <a:off x="7315200" y="2438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10" name="Line 126"/>
          <p:cNvSpPr>
            <a:spLocks noChangeShapeType="1"/>
          </p:cNvSpPr>
          <p:nvPr/>
        </p:nvSpPr>
        <p:spPr bwMode="auto">
          <a:xfrm>
            <a:off x="7315200" y="2590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11" name="Line 127"/>
          <p:cNvSpPr>
            <a:spLocks noChangeShapeType="1"/>
          </p:cNvSpPr>
          <p:nvPr/>
        </p:nvSpPr>
        <p:spPr bwMode="auto">
          <a:xfrm>
            <a:off x="7315200" y="2743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12" name="Line 128"/>
          <p:cNvSpPr>
            <a:spLocks noChangeShapeType="1"/>
          </p:cNvSpPr>
          <p:nvPr/>
        </p:nvSpPr>
        <p:spPr bwMode="auto">
          <a:xfrm>
            <a:off x="7315200" y="2895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13" name="Line 129"/>
          <p:cNvSpPr>
            <a:spLocks noChangeShapeType="1"/>
          </p:cNvSpPr>
          <p:nvPr/>
        </p:nvSpPr>
        <p:spPr bwMode="auto">
          <a:xfrm>
            <a:off x="7315200" y="3048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14" name="Line 130"/>
          <p:cNvSpPr>
            <a:spLocks noChangeShapeType="1"/>
          </p:cNvSpPr>
          <p:nvPr/>
        </p:nvSpPr>
        <p:spPr bwMode="auto">
          <a:xfrm>
            <a:off x="7315200" y="3200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15" name="Line 131"/>
          <p:cNvSpPr>
            <a:spLocks noChangeShapeType="1"/>
          </p:cNvSpPr>
          <p:nvPr/>
        </p:nvSpPr>
        <p:spPr bwMode="auto">
          <a:xfrm>
            <a:off x="7315200" y="3352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16" name="Line 132"/>
          <p:cNvSpPr>
            <a:spLocks noChangeShapeType="1"/>
          </p:cNvSpPr>
          <p:nvPr/>
        </p:nvSpPr>
        <p:spPr bwMode="auto">
          <a:xfrm>
            <a:off x="7315200" y="3505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17" name="Line 133"/>
          <p:cNvSpPr>
            <a:spLocks noChangeShapeType="1"/>
          </p:cNvSpPr>
          <p:nvPr/>
        </p:nvSpPr>
        <p:spPr bwMode="auto">
          <a:xfrm>
            <a:off x="7315200" y="3657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18" name="Line 134"/>
          <p:cNvSpPr>
            <a:spLocks noChangeShapeType="1"/>
          </p:cNvSpPr>
          <p:nvPr/>
        </p:nvSpPr>
        <p:spPr bwMode="auto">
          <a:xfrm>
            <a:off x="7315200" y="3810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19" name="Line 135"/>
          <p:cNvSpPr>
            <a:spLocks noChangeShapeType="1"/>
          </p:cNvSpPr>
          <p:nvPr/>
        </p:nvSpPr>
        <p:spPr bwMode="auto">
          <a:xfrm>
            <a:off x="7315200" y="3962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20" name="Line 136"/>
          <p:cNvSpPr>
            <a:spLocks noChangeShapeType="1"/>
          </p:cNvSpPr>
          <p:nvPr/>
        </p:nvSpPr>
        <p:spPr bwMode="auto">
          <a:xfrm>
            <a:off x="7315200" y="4114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21" name="Line 137"/>
          <p:cNvSpPr>
            <a:spLocks noChangeShapeType="1"/>
          </p:cNvSpPr>
          <p:nvPr/>
        </p:nvSpPr>
        <p:spPr bwMode="auto">
          <a:xfrm>
            <a:off x="7315200" y="4267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22" name="Line 138"/>
          <p:cNvSpPr>
            <a:spLocks noChangeShapeType="1"/>
          </p:cNvSpPr>
          <p:nvPr/>
        </p:nvSpPr>
        <p:spPr bwMode="auto">
          <a:xfrm>
            <a:off x="7315200" y="4419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23" name="Line 139"/>
          <p:cNvSpPr>
            <a:spLocks noChangeShapeType="1"/>
          </p:cNvSpPr>
          <p:nvPr/>
        </p:nvSpPr>
        <p:spPr bwMode="auto">
          <a:xfrm>
            <a:off x="7315200" y="4572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24" name="Line 140"/>
          <p:cNvSpPr>
            <a:spLocks noChangeShapeType="1"/>
          </p:cNvSpPr>
          <p:nvPr/>
        </p:nvSpPr>
        <p:spPr bwMode="auto">
          <a:xfrm>
            <a:off x="7315200" y="4724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25" name="Line 141"/>
          <p:cNvSpPr>
            <a:spLocks noChangeShapeType="1"/>
          </p:cNvSpPr>
          <p:nvPr/>
        </p:nvSpPr>
        <p:spPr bwMode="auto">
          <a:xfrm>
            <a:off x="7315200" y="4876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26" name="Line 142"/>
          <p:cNvSpPr>
            <a:spLocks noChangeShapeType="1"/>
          </p:cNvSpPr>
          <p:nvPr/>
        </p:nvSpPr>
        <p:spPr bwMode="auto">
          <a:xfrm>
            <a:off x="7315200" y="5029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27" name="Line 143"/>
          <p:cNvSpPr>
            <a:spLocks noChangeShapeType="1"/>
          </p:cNvSpPr>
          <p:nvPr/>
        </p:nvSpPr>
        <p:spPr bwMode="auto">
          <a:xfrm>
            <a:off x="7315200" y="5181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28" name="Line 144"/>
          <p:cNvSpPr>
            <a:spLocks noChangeShapeType="1"/>
          </p:cNvSpPr>
          <p:nvPr/>
        </p:nvSpPr>
        <p:spPr bwMode="auto">
          <a:xfrm>
            <a:off x="7315200" y="5334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29" name="Line 145"/>
          <p:cNvSpPr>
            <a:spLocks noChangeShapeType="1"/>
          </p:cNvSpPr>
          <p:nvPr/>
        </p:nvSpPr>
        <p:spPr bwMode="auto">
          <a:xfrm>
            <a:off x="7315200" y="5486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30" name="Line 146"/>
          <p:cNvSpPr>
            <a:spLocks noChangeShapeType="1"/>
          </p:cNvSpPr>
          <p:nvPr/>
        </p:nvSpPr>
        <p:spPr bwMode="auto">
          <a:xfrm>
            <a:off x="7315200" y="5638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31" name="Line 147"/>
          <p:cNvSpPr>
            <a:spLocks noChangeShapeType="1"/>
          </p:cNvSpPr>
          <p:nvPr/>
        </p:nvSpPr>
        <p:spPr bwMode="auto">
          <a:xfrm>
            <a:off x="7315200" y="5791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32" name="Line 148"/>
          <p:cNvSpPr>
            <a:spLocks noChangeShapeType="1"/>
          </p:cNvSpPr>
          <p:nvPr/>
        </p:nvSpPr>
        <p:spPr bwMode="auto">
          <a:xfrm>
            <a:off x="44196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33" name="Line 149"/>
          <p:cNvSpPr>
            <a:spLocks noChangeShapeType="1"/>
          </p:cNvSpPr>
          <p:nvPr/>
        </p:nvSpPr>
        <p:spPr bwMode="auto">
          <a:xfrm>
            <a:off x="4267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34" name="Line 150"/>
          <p:cNvSpPr>
            <a:spLocks noChangeShapeType="1"/>
          </p:cNvSpPr>
          <p:nvPr/>
        </p:nvSpPr>
        <p:spPr bwMode="auto">
          <a:xfrm>
            <a:off x="41148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35" name="Line 151"/>
          <p:cNvSpPr>
            <a:spLocks noChangeShapeType="1"/>
          </p:cNvSpPr>
          <p:nvPr/>
        </p:nvSpPr>
        <p:spPr bwMode="auto">
          <a:xfrm>
            <a:off x="3962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36" name="Line 152"/>
          <p:cNvSpPr>
            <a:spLocks noChangeShapeType="1"/>
          </p:cNvSpPr>
          <p:nvPr/>
        </p:nvSpPr>
        <p:spPr bwMode="auto">
          <a:xfrm>
            <a:off x="5029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37" name="Line 153"/>
          <p:cNvSpPr>
            <a:spLocks noChangeShapeType="1"/>
          </p:cNvSpPr>
          <p:nvPr/>
        </p:nvSpPr>
        <p:spPr bwMode="auto">
          <a:xfrm>
            <a:off x="48768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38" name="Line 154"/>
          <p:cNvSpPr>
            <a:spLocks noChangeShapeType="1"/>
          </p:cNvSpPr>
          <p:nvPr/>
        </p:nvSpPr>
        <p:spPr bwMode="auto">
          <a:xfrm>
            <a:off x="4724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39" name="Line 155"/>
          <p:cNvSpPr>
            <a:spLocks noChangeShapeType="1"/>
          </p:cNvSpPr>
          <p:nvPr/>
        </p:nvSpPr>
        <p:spPr bwMode="auto">
          <a:xfrm>
            <a:off x="4572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40" name="Line 156"/>
          <p:cNvSpPr>
            <a:spLocks noChangeShapeType="1"/>
          </p:cNvSpPr>
          <p:nvPr/>
        </p:nvSpPr>
        <p:spPr bwMode="auto">
          <a:xfrm>
            <a:off x="51816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41" name="Line 157"/>
          <p:cNvSpPr>
            <a:spLocks noChangeShapeType="1"/>
          </p:cNvSpPr>
          <p:nvPr/>
        </p:nvSpPr>
        <p:spPr bwMode="auto">
          <a:xfrm>
            <a:off x="5334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42" name="Line 158"/>
          <p:cNvSpPr>
            <a:spLocks noChangeShapeType="1"/>
          </p:cNvSpPr>
          <p:nvPr/>
        </p:nvSpPr>
        <p:spPr bwMode="auto">
          <a:xfrm>
            <a:off x="5486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43" name="Line 159"/>
          <p:cNvSpPr>
            <a:spLocks noChangeShapeType="1"/>
          </p:cNvSpPr>
          <p:nvPr/>
        </p:nvSpPr>
        <p:spPr bwMode="auto">
          <a:xfrm>
            <a:off x="56388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44" name="Line 160"/>
          <p:cNvSpPr>
            <a:spLocks noChangeShapeType="1"/>
          </p:cNvSpPr>
          <p:nvPr/>
        </p:nvSpPr>
        <p:spPr bwMode="auto">
          <a:xfrm>
            <a:off x="5791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45" name="Line 161"/>
          <p:cNvSpPr>
            <a:spLocks noChangeShapeType="1"/>
          </p:cNvSpPr>
          <p:nvPr/>
        </p:nvSpPr>
        <p:spPr bwMode="auto">
          <a:xfrm>
            <a:off x="59436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46" name="Line 162"/>
          <p:cNvSpPr>
            <a:spLocks noChangeShapeType="1"/>
          </p:cNvSpPr>
          <p:nvPr/>
        </p:nvSpPr>
        <p:spPr bwMode="auto">
          <a:xfrm>
            <a:off x="6096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47" name="Line 163"/>
          <p:cNvSpPr>
            <a:spLocks noChangeShapeType="1"/>
          </p:cNvSpPr>
          <p:nvPr/>
        </p:nvSpPr>
        <p:spPr bwMode="auto">
          <a:xfrm>
            <a:off x="6248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48" name="Line 164"/>
          <p:cNvSpPr>
            <a:spLocks noChangeShapeType="1"/>
          </p:cNvSpPr>
          <p:nvPr/>
        </p:nvSpPr>
        <p:spPr bwMode="auto">
          <a:xfrm>
            <a:off x="7010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49" name="Line 165"/>
          <p:cNvSpPr>
            <a:spLocks noChangeShapeType="1"/>
          </p:cNvSpPr>
          <p:nvPr/>
        </p:nvSpPr>
        <p:spPr bwMode="auto">
          <a:xfrm>
            <a:off x="6858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50" name="Line 166"/>
          <p:cNvSpPr>
            <a:spLocks noChangeShapeType="1"/>
          </p:cNvSpPr>
          <p:nvPr/>
        </p:nvSpPr>
        <p:spPr bwMode="auto">
          <a:xfrm>
            <a:off x="67056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51" name="Line 167"/>
          <p:cNvSpPr>
            <a:spLocks noChangeShapeType="1"/>
          </p:cNvSpPr>
          <p:nvPr/>
        </p:nvSpPr>
        <p:spPr bwMode="auto">
          <a:xfrm>
            <a:off x="6553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52" name="Line 168"/>
          <p:cNvSpPr>
            <a:spLocks noChangeShapeType="1"/>
          </p:cNvSpPr>
          <p:nvPr/>
        </p:nvSpPr>
        <p:spPr bwMode="auto">
          <a:xfrm>
            <a:off x="64008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53" name="Line 169"/>
          <p:cNvSpPr>
            <a:spLocks noChangeShapeType="1"/>
          </p:cNvSpPr>
          <p:nvPr/>
        </p:nvSpPr>
        <p:spPr bwMode="auto">
          <a:xfrm>
            <a:off x="7315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54" name="Line 170"/>
          <p:cNvSpPr>
            <a:spLocks noChangeShapeType="1"/>
          </p:cNvSpPr>
          <p:nvPr/>
        </p:nvSpPr>
        <p:spPr bwMode="auto">
          <a:xfrm>
            <a:off x="71628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55" name="Line 171"/>
          <p:cNvSpPr>
            <a:spLocks noChangeShapeType="1"/>
          </p:cNvSpPr>
          <p:nvPr/>
        </p:nvSpPr>
        <p:spPr bwMode="auto">
          <a:xfrm>
            <a:off x="24384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56" name="Line 172"/>
          <p:cNvSpPr>
            <a:spLocks noChangeShapeType="1"/>
          </p:cNvSpPr>
          <p:nvPr/>
        </p:nvSpPr>
        <p:spPr bwMode="auto">
          <a:xfrm>
            <a:off x="25908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57" name="Line 173"/>
          <p:cNvSpPr>
            <a:spLocks noChangeShapeType="1"/>
          </p:cNvSpPr>
          <p:nvPr/>
        </p:nvSpPr>
        <p:spPr bwMode="auto">
          <a:xfrm>
            <a:off x="27432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58" name="Line 174"/>
          <p:cNvSpPr>
            <a:spLocks noChangeShapeType="1"/>
          </p:cNvSpPr>
          <p:nvPr/>
        </p:nvSpPr>
        <p:spPr bwMode="auto">
          <a:xfrm>
            <a:off x="28956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59" name="Line 175"/>
          <p:cNvSpPr>
            <a:spLocks noChangeShapeType="1"/>
          </p:cNvSpPr>
          <p:nvPr/>
        </p:nvSpPr>
        <p:spPr bwMode="auto">
          <a:xfrm>
            <a:off x="30480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60" name="Line 176"/>
          <p:cNvSpPr>
            <a:spLocks noChangeShapeType="1"/>
          </p:cNvSpPr>
          <p:nvPr/>
        </p:nvSpPr>
        <p:spPr bwMode="auto">
          <a:xfrm>
            <a:off x="32004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61" name="Line 177"/>
          <p:cNvSpPr>
            <a:spLocks noChangeShapeType="1"/>
          </p:cNvSpPr>
          <p:nvPr/>
        </p:nvSpPr>
        <p:spPr bwMode="auto">
          <a:xfrm>
            <a:off x="33528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62" name="Line 178"/>
          <p:cNvSpPr>
            <a:spLocks noChangeShapeType="1"/>
          </p:cNvSpPr>
          <p:nvPr/>
        </p:nvSpPr>
        <p:spPr bwMode="auto">
          <a:xfrm>
            <a:off x="35052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63" name="Line 179"/>
          <p:cNvSpPr>
            <a:spLocks noChangeShapeType="1"/>
          </p:cNvSpPr>
          <p:nvPr/>
        </p:nvSpPr>
        <p:spPr bwMode="auto">
          <a:xfrm>
            <a:off x="38100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64" name="Line 180"/>
          <p:cNvSpPr>
            <a:spLocks noChangeShapeType="1"/>
          </p:cNvSpPr>
          <p:nvPr/>
        </p:nvSpPr>
        <p:spPr bwMode="auto">
          <a:xfrm>
            <a:off x="39624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65" name="Line 181"/>
          <p:cNvSpPr>
            <a:spLocks noChangeShapeType="1"/>
          </p:cNvSpPr>
          <p:nvPr/>
        </p:nvSpPr>
        <p:spPr bwMode="auto">
          <a:xfrm>
            <a:off x="41148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66" name="Line 182"/>
          <p:cNvSpPr>
            <a:spLocks noChangeShapeType="1"/>
          </p:cNvSpPr>
          <p:nvPr/>
        </p:nvSpPr>
        <p:spPr bwMode="auto">
          <a:xfrm>
            <a:off x="42672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67" name="Line 183"/>
          <p:cNvSpPr>
            <a:spLocks noChangeShapeType="1"/>
          </p:cNvSpPr>
          <p:nvPr/>
        </p:nvSpPr>
        <p:spPr bwMode="auto">
          <a:xfrm>
            <a:off x="44196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68" name="Line 184"/>
          <p:cNvSpPr>
            <a:spLocks noChangeShapeType="1"/>
          </p:cNvSpPr>
          <p:nvPr/>
        </p:nvSpPr>
        <p:spPr bwMode="auto">
          <a:xfrm>
            <a:off x="45720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69" name="Line 185"/>
          <p:cNvSpPr>
            <a:spLocks noChangeShapeType="1"/>
          </p:cNvSpPr>
          <p:nvPr/>
        </p:nvSpPr>
        <p:spPr bwMode="auto">
          <a:xfrm>
            <a:off x="47244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70" name="Line 186"/>
          <p:cNvSpPr>
            <a:spLocks noChangeShapeType="1"/>
          </p:cNvSpPr>
          <p:nvPr/>
        </p:nvSpPr>
        <p:spPr bwMode="auto">
          <a:xfrm>
            <a:off x="48768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71" name="Line 187"/>
          <p:cNvSpPr>
            <a:spLocks noChangeShapeType="1"/>
          </p:cNvSpPr>
          <p:nvPr/>
        </p:nvSpPr>
        <p:spPr bwMode="auto">
          <a:xfrm>
            <a:off x="36576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72" name="Line 188"/>
          <p:cNvSpPr>
            <a:spLocks noChangeShapeType="1"/>
          </p:cNvSpPr>
          <p:nvPr/>
        </p:nvSpPr>
        <p:spPr bwMode="auto">
          <a:xfrm>
            <a:off x="50292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73" name="Line 189"/>
          <p:cNvSpPr>
            <a:spLocks noChangeShapeType="1"/>
          </p:cNvSpPr>
          <p:nvPr/>
        </p:nvSpPr>
        <p:spPr bwMode="auto">
          <a:xfrm>
            <a:off x="51816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74" name="Line 190"/>
          <p:cNvSpPr>
            <a:spLocks noChangeShapeType="1"/>
          </p:cNvSpPr>
          <p:nvPr/>
        </p:nvSpPr>
        <p:spPr bwMode="auto">
          <a:xfrm>
            <a:off x="53340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75" name="Line 191"/>
          <p:cNvSpPr>
            <a:spLocks noChangeShapeType="1"/>
          </p:cNvSpPr>
          <p:nvPr/>
        </p:nvSpPr>
        <p:spPr bwMode="auto">
          <a:xfrm>
            <a:off x="54864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76" name="Line 192"/>
          <p:cNvSpPr>
            <a:spLocks noChangeShapeType="1"/>
          </p:cNvSpPr>
          <p:nvPr/>
        </p:nvSpPr>
        <p:spPr bwMode="auto">
          <a:xfrm>
            <a:off x="56388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77" name="Line 193"/>
          <p:cNvSpPr>
            <a:spLocks noChangeShapeType="1"/>
          </p:cNvSpPr>
          <p:nvPr/>
        </p:nvSpPr>
        <p:spPr bwMode="auto">
          <a:xfrm>
            <a:off x="57912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78" name="Line 194"/>
          <p:cNvSpPr>
            <a:spLocks noChangeShapeType="1"/>
          </p:cNvSpPr>
          <p:nvPr/>
        </p:nvSpPr>
        <p:spPr bwMode="auto">
          <a:xfrm>
            <a:off x="59436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79" name="Line 195"/>
          <p:cNvSpPr>
            <a:spLocks noChangeShapeType="1"/>
          </p:cNvSpPr>
          <p:nvPr/>
        </p:nvSpPr>
        <p:spPr bwMode="auto">
          <a:xfrm>
            <a:off x="60960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80" name="Line 196"/>
          <p:cNvSpPr>
            <a:spLocks noChangeShapeType="1"/>
          </p:cNvSpPr>
          <p:nvPr/>
        </p:nvSpPr>
        <p:spPr bwMode="auto">
          <a:xfrm>
            <a:off x="62484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81" name="Line 197"/>
          <p:cNvSpPr>
            <a:spLocks noChangeShapeType="1"/>
          </p:cNvSpPr>
          <p:nvPr/>
        </p:nvSpPr>
        <p:spPr bwMode="auto">
          <a:xfrm>
            <a:off x="64008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82" name="Line 198"/>
          <p:cNvSpPr>
            <a:spLocks noChangeShapeType="1"/>
          </p:cNvSpPr>
          <p:nvPr/>
        </p:nvSpPr>
        <p:spPr bwMode="auto">
          <a:xfrm>
            <a:off x="65532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83" name="Line 199"/>
          <p:cNvSpPr>
            <a:spLocks noChangeShapeType="1"/>
          </p:cNvSpPr>
          <p:nvPr/>
        </p:nvSpPr>
        <p:spPr bwMode="auto">
          <a:xfrm>
            <a:off x="67056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84" name="Line 200"/>
          <p:cNvSpPr>
            <a:spLocks noChangeShapeType="1"/>
          </p:cNvSpPr>
          <p:nvPr/>
        </p:nvSpPr>
        <p:spPr bwMode="auto">
          <a:xfrm>
            <a:off x="68580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85" name="Line 201"/>
          <p:cNvSpPr>
            <a:spLocks noChangeShapeType="1"/>
          </p:cNvSpPr>
          <p:nvPr/>
        </p:nvSpPr>
        <p:spPr bwMode="auto">
          <a:xfrm>
            <a:off x="70104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86" name="Line 202"/>
          <p:cNvSpPr>
            <a:spLocks noChangeShapeType="1"/>
          </p:cNvSpPr>
          <p:nvPr/>
        </p:nvSpPr>
        <p:spPr bwMode="auto">
          <a:xfrm>
            <a:off x="71628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2587" name="Line 203"/>
          <p:cNvSpPr>
            <a:spLocks noChangeShapeType="1"/>
          </p:cNvSpPr>
          <p:nvPr/>
        </p:nvSpPr>
        <p:spPr bwMode="auto">
          <a:xfrm>
            <a:off x="73152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0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00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78C5C-E516-4E76-8CB3-ED60C58045E1}" type="slidenum">
              <a:rPr lang="en-US"/>
              <a:pPr/>
              <a:t>85</a:t>
            </a:fld>
            <a:endParaRPr lang="en-US"/>
          </a:p>
        </p:txBody>
      </p:sp>
      <p:sp>
        <p:nvSpPr>
          <p:cNvPr id="91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Ghost Boundary Zones</a:t>
            </a:r>
          </a:p>
        </p:txBody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772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We want to calculate values in the part of the mesh that we </a:t>
            </a:r>
            <a:r>
              <a:rPr lang="en-US" dirty="0" smtClean="0"/>
              <a:t>  care </a:t>
            </a:r>
            <a:r>
              <a:rPr lang="en-US" dirty="0"/>
              <a:t>about, but to do that, we need values on the boundaries.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For example, to calculate </a:t>
            </a:r>
            <a:r>
              <a:rPr lang="en-US" i="1" dirty="0"/>
              <a:t>unew</a:t>
            </a:r>
            <a:r>
              <a:rPr lang="en-US" baseline="-25000" dirty="0"/>
              <a:t>1,1</a:t>
            </a:r>
            <a:r>
              <a:rPr lang="en-US" dirty="0"/>
              <a:t>, you need </a:t>
            </a:r>
            <a:r>
              <a:rPr lang="en-US" i="1" dirty="0"/>
              <a:t>uold</a:t>
            </a:r>
            <a:r>
              <a:rPr lang="en-US" baseline="-25000" dirty="0"/>
              <a:t>0,1</a:t>
            </a:r>
            <a:r>
              <a:rPr lang="en-US" dirty="0"/>
              <a:t> and </a:t>
            </a:r>
            <a:r>
              <a:rPr lang="en-US" i="1" dirty="0"/>
              <a:t>uold</a:t>
            </a:r>
            <a:r>
              <a:rPr lang="en-US" baseline="-25000" dirty="0"/>
              <a:t>1,0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b="1" i="1" u="sng" dirty="0"/>
              <a:t>Ghost boundary zones</a:t>
            </a:r>
            <a:r>
              <a:rPr lang="en-US" dirty="0"/>
              <a:t> are mesh zones that aren’t really part of the problem domain that we care about, but that hold boundary data for calculating the parts that we do care about.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876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3589A-C495-4387-8F69-1B19C44F6CC4}" type="slidenum">
              <a:rPr lang="en-US"/>
              <a:pPr/>
              <a:t>86</a:t>
            </a:fld>
            <a:endParaRPr lang="en-US"/>
          </a:p>
        </p:txBody>
      </p:sp>
      <p:sp>
        <p:nvSpPr>
          <p:cNvPr id="91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Ghost Boundary </a:t>
            </a:r>
            <a:r>
              <a:rPr lang="en-US" dirty="0" smtClean="0"/>
              <a:t>Zones (C)</a:t>
            </a:r>
            <a:endParaRPr lang="en-US" dirty="0"/>
          </a:p>
        </p:txBody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2888"/>
            <a:ext cx="8458199" cy="42957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A good basic algorithm for flow that uses ghost boundary zones is: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for (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timestep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=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0;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timestep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&lt;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number_of_timesteps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   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timestep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++) {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fill_ghost_boundary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(…);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b="1" dirty="0" err="1" smtClean="0">
                <a:solidFill>
                  <a:schemeClr val="tx2"/>
                </a:solidFill>
                <a:latin typeface="Courier New" pitchFamily="49" charset="0"/>
              </a:rPr>
              <a:t>advance_to_new_from_old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(…);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}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This approach generally works great on a serial code.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872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73589A-C495-4387-8F69-1B19C44F6CC4}" type="slidenum">
              <a:rPr lang="en-US"/>
              <a:pPr/>
              <a:t>87</a:t>
            </a:fld>
            <a:endParaRPr lang="en-US"/>
          </a:p>
        </p:txBody>
      </p:sp>
      <p:sp>
        <p:nvSpPr>
          <p:cNvPr id="91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Ghost Boundary </a:t>
            </a:r>
            <a:r>
              <a:rPr lang="en-US" dirty="0" smtClean="0"/>
              <a:t>Zones (F90)</a:t>
            </a:r>
            <a:endParaRPr lang="en-US" dirty="0"/>
          </a:p>
        </p:txBody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2888"/>
            <a:ext cx="8458199" cy="42957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A good basic algorithm for flow that uses ghost boundary zones is: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DO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timestep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= 1,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number_of_timesteps</a:t>
            </a:r>
            <a:endParaRPr lang="en-US" b="1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CALL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fill_ghost_boundary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CALL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advance_to_new_from_old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(…)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END DO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This approach generally works great on a serial code.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569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B2C1D4-5363-41F9-884D-3B96AB6A8769}" type="slidenum">
              <a:rPr lang="en-US"/>
              <a:pPr/>
              <a:t>88</a:t>
            </a:fld>
            <a:endParaRPr lang="en-US"/>
          </a:p>
        </p:txBody>
      </p:sp>
      <p:sp>
        <p:nvSpPr>
          <p:cNvPr id="91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Ghost Boundary Zones in MPI</a:t>
            </a:r>
          </a:p>
        </p:txBody>
      </p:sp>
      <p:sp>
        <p:nvSpPr>
          <p:cNvPr id="91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What if you want to parallelize a Cartesian flow code in MPI?</a:t>
            </a:r>
          </a:p>
          <a:p>
            <a:pPr>
              <a:buFont typeface="Wingdings" pitchFamily="2" charset="2"/>
              <a:buNone/>
            </a:pPr>
            <a:r>
              <a:rPr lang="en-US"/>
              <a:t>You’ll need to:</a:t>
            </a:r>
          </a:p>
          <a:p>
            <a:r>
              <a:rPr lang="en-US"/>
              <a:t>decompose the mesh into </a:t>
            </a:r>
            <a:r>
              <a:rPr lang="en-US" b="1" i="1" u="sng"/>
              <a:t>submeshes</a:t>
            </a:r>
            <a:r>
              <a:rPr lang="en-US"/>
              <a:t>;</a:t>
            </a:r>
          </a:p>
          <a:p>
            <a:r>
              <a:rPr lang="en-US"/>
              <a:t>figure out how each submesh talks to its neighbors.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730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9865D960-0AA8-4384-9FB6-FB2792927829}" type="slidenum">
              <a:rPr lang="en-US"/>
              <a:pPr/>
              <a:t>89</a:t>
            </a:fld>
            <a:endParaRPr lang="en-US"/>
          </a:p>
        </p:txBody>
      </p:sp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Decomposition</a:t>
            </a:r>
          </a:p>
        </p:txBody>
      </p:sp>
      <p:sp>
        <p:nvSpPr>
          <p:cNvPr id="916483" name="Rectangle 3"/>
          <p:cNvSpPr>
            <a:spLocks noChangeArrowheads="1"/>
          </p:cNvSpPr>
          <p:nvPr/>
        </p:nvSpPr>
        <p:spPr bwMode="auto">
          <a:xfrm>
            <a:off x="3657600" y="4724400"/>
            <a:ext cx="121920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438400" y="1524000"/>
            <a:ext cx="4876800" cy="4267200"/>
            <a:chOff x="1536" y="960"/>
            <a:chExt cx="3072" cy="2688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536" y="960"/>
              <a:ext cx="3072" cy="2688"/>
              <a:chOff x="1536" y="960"/>
              <a:chExt cx="3072" cy="2688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1536" y="960"/>
                <a:ext cx="3072" cy="2688"/>
                <a:chOff x="576" y="1056"/>
                <a:chExt cx="3072" cy="2688"/>
              </a:xfrm>
            </p:grpSpPr>
            <p:sp>
              <p:nvSpPr>
                <p:cNvPr id="916487" name="Rectangle 7"/>
                <p:cNvSpPr>
                  <a:spLocks noChangeArrowheads="1"/>
                </p:cNvSpPr>
                <p:nvPr/>
              </p:nvSpPr>
              <p:spPr bwMode="auto">
                <a:xfrm>
                  <a:off x="576" y="1056"/>
                  <a:ext cx="3072" cy="268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6488" name="Line 8"/>
                <p:cNvSpPr>
                  <a:spLocks noChangeShapeType="1"/>
                </p:cNvSpPr>
                <p:nvPr/>
              </p:nvSpPr>
              <p:spPr bwMode="auto">
                <a:xfrm>
                  <a:off x="672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89" name="Line 9"/>
                <p:cNvSpPr>
                  <a:spLocks noChangeShapeType="1"/>
                </p:cNvSpPr>
                <p:nvPr/>
              </p:nvSpPr>
              <p:spPr bwMode="auto">
                <a:xfrm>
                  <a:off x="3072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90" name="Line 10"/>
                <p:cNvSpPr>
                  <a:spLocks noChangeShapeType="1"/>
                </p:cNvSpPr>
                <p:nvPr/>
              </p:nvSpPr>
              <p:spPr bwMode="auto">
                <a:xfrm>
                  <a:off x="3360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91" name="Line 11"/>
                <p:cNvSpPr>
                  <a:spLocks noChangeShapeType="1"/>
                </p:cNvSpPr>
                <p:nvPr/>
              </p:nvSpPr>
              <p:spPr bwMode="auto">
                <a:xfrm>
                  <a:off x="3168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92" name="Line 12"/>
                <p:cNvSpPr>
                  <a:spLocks noChangeShapeType="1"/>
                </p:cNvSpPr>
                <p:nvPr/>
              </p:nvSpPr>
              <p:spPr bwMode="auto">
                <a:xfrm>
                  <a:off x="3264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93" name="Line 13"/>
                <p:cNvSpPr>
                  <a:spLocks noChangeShapeType="1"/>
                </p:cNvSpPr>
                <p:nvPr/>
              </p:nvSpPr>
              <p:spPr bwMode="auto">
                <a:xfrm>
                  <a:off x="2976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94" name="Line 14"/>
                <p:cNvSpPr>
                  <a:spLocks noChangeShapeType="1"/>
                </p:cNvSpPr>
                <p:nvPr/>
              </p:nvSpPr>
              <p:spPr bwMode="auto">
                <a:xfrm>
                  <a:off x="2880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95" name="Line 15"/>
                <p:cNvSpPr>
                  <a:spLocks noChangeShapeType="1"/>
                </p:cNvSpPr>
                <p:nvPr/>
              </p:nvSpPr>
              <p:spPr bwMode="auto">
                <a:xfrm>
                  <a:off x="2784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96" name="Line 16"/>
                <p:cNvSpPr>
                  <a:spLocks noChangeShapeType="1"/>
                </p:cNvSpPr>
                <p:nvPr/>
              </p:nvSpPr>
              <p:spPr bwMode="auto">
                <a:xfrm>
                  <a:off x="2688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97" name="Line 17"/>
                <p:cNvSpPr>
                  <a:spLocks noChangeShapeType="1"/>
                </p:cNvSpPr>
                <p:nvPr/>
              </p:nvSpPr>
              <p:spPr bwMode="auto">
                <a:xfrm>
                  <a:off x="2592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98" name="Line 18"/>
                <p:cNvSpPr>
                  <a:spLocks noChangeShapeType="1"/>
                </p:cNvSpPr>
                <p:nvPr/>
              </p:nvSpPr>
              <p:spPr bwMode="auto">
                <a:xfrm>
                  <a:off x="2496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499" name="Line 19"/>
                <p:cNvSpPr>
                  <a:spLocks noChangeShapeType="1"/>
                </p:cNvSpPr>
                <p:nvPr/>
              </p:nvSpPr>
              <p:spPr bwMode="auto">
                <a:xfrm>
                  <a:off x="2400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00" name="Line 20"/>
                <p:cNvSpPr>
                  <a:spLocks noChangeShapeType="1"/>
                </p:cNvSpPr>
                <p:nvPr/>
              </p:nvSpPr>
              <p:spPr bwMode="auto">
                <a:xfrm>
                  <a:off x="2304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01" name="Line 21"/>
                <p:cNvSpPr>
                  <a:spLocks noChangeShapeType="1"/>
                </p:cNvSpPr>
                <p:nvPr/>
              </p:nvSpPr>
              <p:spPr bwMode="auto">
                <a:xfrm>
                  <a:off x="2208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02" name="Line 22"/>
                <p:cNvSpPr>
                  <a:spLocks noChangeShapeType="1"/>
                </p:cNvSpPr>
                <p:nvPr/>
              </p:nvSpPr>
              <p:spPr bwMode="auto">
                <a:xfrm>
                  <a:off x="2112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03" name="Line 23"/>
                <p:cNvSpPr>
                  <a:spLocks noChangeShapeType="1"/>
                </p:cNvSpPr>
                <p:nvPr/>
              </p:nvSpPr>
              <p:spPr bwMode="auto">
                <a:xfrm>
                  <a:off x="2016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04" name="Line 24"/>
                <p:cNvSpPr>
                  <a:spLocks noChangeShapeType="1"/>
                </p:cNvSpPr>
                <p:nvPr/>
              </p:nvSpPr>
              <p:spPr bwMode="auto">
                <a:xfrm>
                  <a:off x="1920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05" name="Line 25"/>
                <p:cNvSpPr>
                  <a:spLocks noChangeShapeType="1"/>
                </p:cNvSpPr>
                <p:nvPr/>
              </p:nvSpPr>
              <p:spPr bwMode="auto">
                <a:xfrm>
                  <a:off x="1824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06" name="Line 26"/>
                <p:cNvSpPr>
                  <a:spLocks noChangeShapeType="1"/>
                </p:cNvSpPr>
                <p:nvPr/>
              </p:nvSpPr>
              <p:spPr bwMode="auto">
                <a:xfrm>
                  <a:off x="1728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07" name="Line 27"/>
                <p:cNvSpPr>
                  <a:spLocks noChangeShapeType="1"/>
                </p:cNvSpPr>
                <p:nvPr/>
              </p:nvSpPr>
              <p:spPr bwMode="auto">
                <a:xfrm>
                  <a:off x="1632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08" name="Line 28"/>
                <p:cNvSpPr>
                  <a:spLocks noChangeShapeType="1"/>
                </p:cNvSpPr>
                <p:nvPr/>
              </p:nvSpPr>
              <p:spPr bwMode="auto">
                <a:xfrm>
                  <a:off x="1536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09" name="Line 29"/>
                <p:cNvSpPr>
                  <a:spLocks noChangeShapeType="1"/>
                </p:cNvSpPr>
                <p:nvPr/>
              </p:nvSpPr>
              <p:spPr bwMode="auto">
                <a:xfrm>
                  <a:off x="1440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10" name="Line 30"/>
                <p:cNvSpPr>
                  <a:spLocks noChangeShapeType="1"/>
                </p:cNvSpPr>
                <p:nvPr/>
              </p:nvSpPr>
              <p:spPr bwMode="auto">
                <a:xfrm>
                  <a:off x="1344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11" name="Line 31"/>
                <p:cNvSpPr>
                  <a:spLocks noChangeShapeType="1"/>
                </p:cNvSpPr>
                <p:nvPr/>
              </p:nvSpPr>
              <p:spPr bwMode="auto">
                <a:xfrm>
                  <a:off x="1248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12" name="Line 32"/>
                <p:cNvSpPr>
                  <a:spLocks noChangeShapeType="1"/>
                </p:cNvSpPr>
                <p:nvPr/>
              </p:nvSpPr>
              <p:spPr bwMode="auto">
                <a:xfrm>
                  <a:off x="1152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13" name="Line 33"/>
                <p:cNvSpPr>
                  <a:spLocks noChangeShapeType="1"/>
                </p:cNvSpPr>
                <p:nvPr/>
              </p:nvSpPr>
              <p:spPr bwMode="auto">
                <a:xfrm>
                  <a:off x="1056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14" name="Line 34"/>
                <p:cNvSpPr>
                  <a:spLocks noChangeShapeType="1"/>
                </p:cNvSpPr>
                <p:nvPr/>
              </p:nvSpPr>
              <p:spPr bwMode="auto">
                <a:xfrm>
                  <a:off x="960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15" name="Line 35"/>
                <p:cNvSpPr>
                  <a:spLocks noChangeShapeType="1"/>
                </p:cNvSpPr>
                <p:nvPr/>
              </p:nvSpPr>
              <p:spPr bwMode="auto">
                <a:xfrm>
                  <a:off x="864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16" name="Line 36"/>
                <p:cNvSpPr>
                  <a:spLocks noChangeShapeType="1"/>
                </p:cNvSpPr>
                <p:nvPr/>
              </p:nvSpPr>
              <p:spPr bwMode="auto">
                <a:xfrm>
                  <a:off x="768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17" name="Line 37"/>
                <p:cNvSpPr>
                  <a:spLocks noChangeShapeType="1"/>
                </p:cNvSpPr>
                <p:nvPr/>
              </p:nvSpPr>
              <p:spPr bwMode="auto">
                <a:xfrm>
                  <a:off x="3456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18" name="Line 38"/>
                <p:cNvSpPr>
                  <a:spLocks noChangeShapeType="1"/>
                </p:cNvSpPr>
                <p:nvPr/>
              </p:nvSpPr>
              <p:spPr bwMode="auto">
                <a:xfrm>
                  <a:off x="3552" y="1056"/>
                  <a:ext cx="0" cy="2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19" name="Line 39"/>
                <p:cNvSpPr>
                  <a:spLocks noChangeShapeType="1"/>
                </p:cNvSpPr>
                <p:nvPr/>
              </p:nvSpPr>
              <p:spPr bwMode="auto">
                <a:xfrm>
                  <a:off x="576" y="364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20" name="Line 40"/>
                <p:cNvSpPr>
                  <a:spLocks noChangeShapeType="1"/>
                </p:cNvSpPr>
                <p:nvPr/>
              </p:nvSpPr>
              <p:spPr bwMode="auto">
                <a:xfrm>
                  <a:off x="576" y="355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21" name="Line 41"/>
                <p:cNvSpPr>
                  <a:spLocks noChangeShapeType="1"/>
                </p:cNvSpPr>
                <p:nvPr/>
              </p:nvSpPr>
              <p:spPr bwMode="auto">
                <a:xfrm>
                  <a:off x="576" y="345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22" name="Line 42"/>
                <p:cNvSpPr>
                  <a:spLocks noChangeShapeType="1"/>
                </p:cNvSpPr>
                <p:nvPr/>
              </p:nvSpPr>
              <p:spPr bwMode="auto">
                <a:xfrm>
                  <a:off x="576" y="336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23" name="Line 43"/>
                <p:cNvSpPr>
                  <a:spLocks noChangeShapeType="1"/>
                </p:cNvSpPr>
                <p:nvPr/>
              </p:nvSpPr>
              <p:spPr bwMode="auto">
                <a:xfrm>
                  <a:off x="576" y="326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24" name="Line 44"/>
                <p:cNvSpPr>
                  <a:spLocks noChangeShapeType="1"/>
                </p:cNvSpPr>
                <p:nvPr/>
              </p:nvSpPr>
              <p:spPr bwMode="auto">
                <a:xfrm>
                  <a:off x="576" y="316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25" name="Line 45"/>
                <p:cNvSpPr>
                  <a:spLocks noChangeShapeType="1"/>
                </p:cNvSpPr>
                <p:nvPr/>
              </p:nvSpPr>
              <p:spPr bwMode="auto">
                <a:xfrm>
                  <a:off x="576" y="307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26" name="Line 46"/>
                <p:cNvSpPr>
                  <a:spLocks noChangeShapeType="1"/>
                </p:cNvSpPr>
                <p:nvPr/>
              </p:nvSpPr>
              <p:spPr bwMode="auto">
                <a:xfrm>
                  <a:off x="576" y="297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27" name="Line 47"/>
                <p:cNvSpPr>
                  <a:spLocks noChangeShapeType="1"/>
                </p:cNvSpPr>
                <p:nvPr/>
              </p:nvSpPr>
              <p:spPr bwMode="auto">
                <a:xfrm>
                  <a:off x="576" y="288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28" name="Line 48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29" name="Line 49"/>
                <p:cNvSpPr>
                  <a:spLocks noChangeShapeType="1"/>
                </p:cNvSpPr>
                <p:nvPr/>
              </p:nvSpPr>
              <p:spPr bwMode="auto">
                <a:xfrm>
                  <a:off x="576" y="268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30" name="Line 50"/>
                <p:cNvSpPr>
                  <a:spLocks noChangeShapeType="1"/>
                </p:cNvSpPr>
                <p:nvPr/>
              </p:nvSpPr>
              <p:spPr bwMode="auto">
                <a:xfrm>
                  <a:off x="576" y="259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31" name="Line 51"/>
                <p:cNvSpPr>
                  <a:spLocks noChangeShapeType="1"/>
                </p:cNvSpPr>
                <p:nvPr/>
              </p:nvSpPr>
              <p:spPr bwMode="auto">
                <a:xfrm>
                  <a:off x="576" y="249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32" name="Line 52"/>
                <p:cNvSpPr>
                  <a:spLocks noChangeShapeType="1"/>
                </p:cNvSpPr>
                <p:nvPr/>
              </p:nvSpPr>
              <p:spPr bwMode="auto">
                <a:xfrm>
                  <a:off x="576" y="240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33" name="Line 53"/>
                <p:cNvSpPr>
                  <a:spLocks noChangeShapeType="1"/>
                </p:cNvSpPr>
                <p:nvPr/>
              </p:nvSpPr>
              <p:spPr bwMode="auto">
                <a:xfrm>
                  <a:off x="576" y="230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34" name="Line 54"/>
                <p:cNvSpPr>
                  <a:spLocks noChangeShapeType="1"/>
                </p:cNvSpPr>
                <p:nvPr/>
              </p:nvSpPr>
              <p:spPr bwMode="auto">
                <a:xfrm>
                  <a:off x="576" y="220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35" name="Line 55"/>
                <p:cNvSpPr>
                  <a:spLocks noChangeShapeType="1"/>
                </p:cNvSpPr>
                <p:nvPr/>
              </p:nvSpPr>
              <p:spPr bwMode="auto">
                <a:xfrm>
                  <a:off x="576" y="211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36" name="Line 56"/>
                <p:cNvSpPr>
                  <a:spLocks noChangeShapeType="1"/>
                </p:cNvSpPr>
                <p:nvPr/>
              </p:nvSpPr>
              <p:spPr bwMode="auto">
                <a:xfrm>
                  <a:off x="576" y="201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37" name="Line 57"/>
                <p:cNvSpPr>
                  <a:spLocks noChangeShapeType="1"/>
                </p:cNvSpPr>
                <p:nvPr/>
              </p:nvSpPr>
              <p:spPr bwMode="auto">
                <a:xfrm>
                  <a:off x="576" y="192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38" name="Line 58"/>
                <p:cNvSpPr>
                  <a:spLocks noChangeShapeType="1"/>
                </p:cNvSpPr>
                <p:nvPr/>
              </p:nvSpPr>
              <p:spPr bwMode="auto">
                <a:xfrm>
                  <a:off x="576" y="182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39" name="Line 59"/>
                <p:cNvSpPr>
                  <a:spLocks noChangeShapeType="1"/>
                </p:cNvSpPr>
                <p:nvPr/>
              </p:nvSpPr>
              <p:spPr bwMode="auto">
                <a:xfrm>
                  <a:off x="576" y="172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40" name="Line 60"/>
                <p:cNvSpPr>
                  <a:spLocks noChangeShapeType="1"/>
                </p:cNvSpPr>
                <p:nvPr/>
              </p:nvSpPr>
              <p:spPr bwMode="auto">
                <a:xfrm>
                  <a:off x="576" y="163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41" name="Line 61"/>
                <p:cNvSpPr>
                  <a:spLocks noChangeShapeType="1"/>
                </p:cNvSpPr>
                <p:nvPr/>
              </p:nvSpPr>
              <p:spPr bwMode="auto">
                <a:xfrm>
                  <a:off x="576" y="153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42" name="Line 62"/>
                <p:cNvSpPr>
                  <a:spLocks noChangeShapeType="1"/>
                </p:cNvSpPr>
                <p:nvPr/>
              </p:nvSpPr>
              <p:spPr bwMode="auto">
                <a:xfrm>
                  <a:off x="576" y="144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43" name="Line 63"/>
                <p:cNvSpPr>
                  <a:spLocks noChangeShapeType="1"/>
                </p:cNvSpPr>
                <p:nvPr/>
              </p:nvSpPr>
              <p:spPr bwMode="auto">
                <a:xfrm>
                  <a:off x="576" y="134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44" name="Line 64"/>
                <p:cNvSpPr>
                  <a:spLocks noChangeShapeType="1"/>
                </p:cNvSpPr>
                <p:nvPr/>
              </p:nvSpPr>
              <p:spPr bwMode="auto">
                <a:xfrm>
                  <a:off x="576" y="124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916545" name="Line 65"/>
                <p:cNvSpPr>
                  <a:spLocks noChangeShapeType="1"/>
                </p:cNvSpPr>
                <p:nvPr/>
              </p:nvSpPr>
              <p:spPr bwMode="auto">
                <a:xfrm>
                  <a:off x="576" y="115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916546" name="Rectangle 66"/>
              <p:cNvSpPr>
                <a:spLocks noChangeArrowheads="1"/>
              </p:cNvSpPr>
              <p:nvPr/>
            </p:nvSpPr>
            <p:spPr bwMode="auto">
              <a:xfrm>
                <a:off x="1536" y="960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47" name="Rectangle 67"/>
              <p:cNvSpPr>
                <a:spLocks noChangeArrowheads="1"/>
              </p:cNvSpPr>
              <p:nvPr/>
            </p:nvSpPr>
            <p:spPr bwMode="auto">
              <a:xfrm>
                <a:off x="2304" y="960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48" name="Rectangle 68"/>
              <p:cNvSpPr>
                <a:spLocks noChangeArrowheads="1"/>
              </p:cNvSpPr>
              <p:nvPr/>
            </p:nvSpPr>
            <p:spPr bwMode="auto">
              <a:xfrm>
                <a:off x="3072" y="960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49" name="Rectangle 69"/>
              <p:cNvSpPr>
                <a:spLocks noChangeArrowheads="1"/>
              </p:cNvSpPr>
              <p:nvPr/>
            </p:nvSpPr>
            <p:spPr bwMode="auto">
              <a:xfrm>
                <a:off x="3840" y="960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50" name="Rectangle 7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51" name="Rectangle 71"/>
              <p:cNvSpPr>
                <a:spLocks noChangeArrowheads="1"/>
              </p:cNvSpPr>
              <p:nvPr/>
            </p:nvSpPr>
            <p:spPr bwMode="auto">
              <a:xfrm>
                <a:off x="2304" y="1632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52" name="Rectangle 72"/>
              <p:cNvSpPr>
                <a:spLocks noChangeArrowheads="1"/>
              </p:cNvSpPr>
              <p:nvPr/>
            </p:nvSpPr>
            <p:spPr bwMode="auto">
              <a:xfrm>
                <a:off x="3072" y="1632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53" name="Rectangle 73"/>
              <p:cNvSpPr>
                <a:spLocks noChangeArrowheads="1"/>
              </p:cNvSpPr>
              <p:nvPr/>
            </p:nvSpPr>
            <p:spPr bwMode="auto">
              <a:xfrm>
                <a:off x="3840" y="1632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54" name="Rectangle 74"/>
              <p:cNvSpPr>
                <a:spLocks noChangeArrowheads="1"/>
              </p:cNvSpPr>
              <p:nvPr/>
            </p:nvSpPr>
            <p:spPr bwMode="auto">
              <a:xfrm>
                <a:off x="2304" y="2304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55" name="Rectangle 75"/>
              <p:cNvSpPr>
                <a:spLocks noChangeArrowheads="1"/>
              </p:cNvSpPr>
              <p:nvPr/>
            </p:nvSpPr>
            <p:spPr bwMode="auto">
              <a:xfrm>
                <a:off x="1536" y="2304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56" name="Rectangle 76"/>
              <p:cNvSpPr>
                <a:spLocks noChangeArrowheads="1"/>
              </p:cNvSpPr>
              <p:nvPr/>
            </p:nvSpPr>
            <p:spPr bwMode="auto">
              <a:xfrm>
                <a:off x="3072" y="2304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57" name="Rectangle 77"/>
              <p:cNvSpPr>
                <a:spLocks noChangeArrowheads="1"/>
              </p:cNvSpPr>
              <p:nvPr/>
            </p:nvSpPr>
            <p:spPr bwMode="auto">
              <a:xfrm>
                <a:off x="3840" y="2304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58" name="Rectangle 78"/>
              <p:cNvSpPr>
                <a:spLocks noChangeArrowheads="1"/>
              </p:cNvSpPr>
              <p:nvPr/>
            </p:nvSpPr>
            <p:spPr bwMode="auto">
              <a:xfrm>
                <a:off x="1536" y="2976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59" name="Rectangle 79"/>
              <p:cNvSpPr>
                <a:spLocks noChangeArrowheads="1"/>
              </p:cNvSpPr>
              <p:nvPr/>
            </p:nvSpPr>
            <p:spPr bwMode="auto">
              <a:xfrm>
                <a:off x="3072" y="2976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6560" name="Rectangle 80"/>
              <p:cNvSpPr>
                <a:spLocks noChangeArrowheads="1"/>
              </p:cNvSpPr>
              <p:nvPr/>
            </p:nvSpPr>
            <p:spPr bwMode="auto">
              <a:xfrm>
                <a:off x="3840" y="2976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16561" name="Rectangle 81"/>
            <p:cNvSpPr>
              <a:spLocks noChangeArrowheads="1"/>
            </p:cNvSpPr>
            <p:nvPr/>
          </p:nvSpPr>
          <p:spPr bwMode="auto">
            <a:xfrm>
              <a:off x="2304" y="2976"/>
              <a:ext cx="768" cy="6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4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99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Wowza</a:t>
            </a:r>
            <a:r>
              <a:rPr lang="en-US" dirty="0" smtClean="0"/>
              <a:t>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Wowza</a:t>
            </a:r>
            <a:r>
              <a:rPr lang="en-US" dirty="0" smtClean="0"/>
              <a:t> has been tested on multiple browsers on each of:</a:t>
            </a:r>
          </a:p>
          <a:p>
            <a:r>
              <a:rPr lang="en-US" dirty="0" smtClean="0"/>
              <a:t>Windows 10: IE, Firefox, Chrome, Opera, Safari</a:t>
            </a:r>
          </a:p>
          <a:p>
            <a:r>
              <a:rPr lang="en-US" dirty="0" err="1" smtClean="0"/>
              <a:t>MacOS</a:t>
            </a:r>
            <a:r>
              <a:rPr lang="en-US" dirty="0" smtClean="0"/>
              <a:t>: Safari, Firefox</a:t>
            </a:r>
          </a:p>
          <a:p>
            <a:r>
              <a:rPr lang="en-US" dirty="0" smtClean="0"/>
              <a:t>Linux: Firefox, Opera</a:t>
            </a:r>
          </a:p>
          <a:p>
            <a:pPr marL="0" indent="0">
              <a:buNone/>
            </a:pPr>
            <a:r>
              <a:rPr lang="en-US" dirty="0" smtClean="0"/>
              <a:t>We’ve also successfully tested it via apps on devices with:</a:t>
            </a:r>
          </a:p>
          <a:p>
            <a:r>
              <a:rPr lang="en-US" dirty="0" smtClean="0"/>
              <a:t>Android</a:t>
            </a:r>
          </a:p>
          <a:p>
            <a:r>
              <a:rPr lang="en-US" dirty="0" err="1" smtClean="0"/>
              <a:t>iOS</a:t>
            </a:r>
            <a:endParaRPr lang="en-US" dirty="0" smtClean="0"/>
          </a:p>
          <a:p>
            <a:pPr>
              <a:buNone/>
            </a:pPr>
            <a:r>
              <a:rPr lang="en-US" dirty="0"/>
              <a:t>Many thanks to Skyler Donahue of OneNet for providing this.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Apps &amp; Par Types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March 27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38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E45714-D4C1-46A3-AE4A-18944F96EB18}" type="slidenum">
              <a:rPr lang="en-US"/>
              <a:pPr/>
              <a:t>90</a:t>
            </a:fld>
            <a:endParaRPr lang="en-US"/>
          </a:p>
        </p:txBody>
      </p:sp>
      <p:sp>
        <p:nvSpPr>
          <p:cNvPr id="91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Decomposition</a:t>
            </a:r>
          </a:p>
        </p:txBody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We want to split the data into chunks of equal size, and give each chunk to a processor to work on.</a:t>
            </a:r>
          </a:p>
          <a:p>
            <a:pPr>
              <a:buFont typeface="Wingdings" pitchFamily="2" charset="2"/>
              <a:buNone/>
            </a:pPr>
            <a:r>
              <a:rPr lang="en-US"/>
              <a:t>Then, each processor can work independently of all of the others, except when it’s exchanging boundary data with its neighbors.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883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941ADD-B93A-488D-A16D-4BD4DE1C0DD1}" type="slidenum">
              <a:rPr lang="en-US"/>
              <a:pPr/>
              <a:t>91</a:t>
            </a:fld>
            <a:endParaRPr lang="en-US"/>
          </a:p>
        </p:txBody>
      </p:sp>
      <p:sp>
        <p:nvSpPr>
          <p:cNvPr id="91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MPI_Cart_*</a:t>
            </a:r>
          </a:p>
        </p:txBody>
      </p:sp>
      <p:sp>
        <p:nvSpPr>
          <p:cNvPr id="91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MPI supports exactly this kind of calculation, with a set of functions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MPI_Cart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_*</a:t>
            </a:r>
            <a:r>
              <a:rPr lang="en-US" dirty="0">
                <a:solidFill>
                  <a:schemeClr val="tx2"/>
                </a:solidFill>
              </a:rPr>
              <a:t>:</a:t>
            </a:r>
          </a:p>
          <a:p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MPI_Cart_create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MPI_Cart_coords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MPI_Cart_shift</a:t>
            </a:r>
            <a:endParaRPr lang="en-US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These routines create and describe a new communicator, one that replaces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MPI_COMM_WORLD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in your code.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223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B8EB49-48E3-4FA7-A065-4B902D4EF455}" type="slidenum">
              <a:rPr lang="en-US"/>
              <a:pPr/>
              <a:t>92</a:t>
            </a:fld>
            <a:endParaRPr lang="en-US"/>
          </a:p>
        </p:txBody>
      </p:sp>
      <p:sp>
        <p:nvSpPr>
          <p:cNvPr id="91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MPI_Sendrecv</a:t>
            </a:r>
          </a:p>
        </p:txBody>
      </p:sp>
      <p:sp>
        <p:nvSpPr>
          <p:cNvPr id="91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MPI_Sendrecv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is just like an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followed by an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dirty="0"/>
              <a:t>, except that it’s much better than that.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With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and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dirty="0"/>
              <a:t>, these are your choices:</a:t>
            </a:r>
          </a:p>
          <a:p>
            <a:pPr>
              <a:lnSpc>
                <a:spcPct val="90000"/>
              </a:lnSpc>
            </a:pPr>
            <a:r>
              <a:rPr lang="en-US" dirty="0"/>
              <a:t>Everyone calls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dirty="0"/>
              <a:t>, and then everyone calls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dirty="0"/>
              <a:t>Everyone calls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dirty="0"/>
              <a:t>, and then everyone calls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dirty="0"/>
              <a:t>Some call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while others call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dirty="0"/>
              <a:t>, </a:t>
            </a:r>
            <a:r>
              <a:rPr lang="en-US" dirty="0" smtClean="0"/>
              <a:t>      and </a:t>
            </a:r>
            <a:r>
              <a:rPr lang="en-US" dirty="0"/>
              <a:t>then they swap roles.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647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92A432-F80D-4862-B0BF-B994070271EE}" type="slidenum">
              <a:rPr lang="en-US"/>
              <a:pPr/>
              <a:t>93</a:t>
            </a:fld>
            <a:endParaRPr lang="en-US"/>
          </a:p>
        </p:txBody>
      </p:sp>
      <p:sp>
        <p:nvSpPr>
          <p:cNvPr id="92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Recv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then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Send</a:t>
            </a:r>
            <a:r>
              <a:rPr lang="en-US" dirty="0"/>
              <a:t>?</a:t>
            </a:r>
          </a:p>
        </p:txBody>
      </p:sp>
      <p:sp>
        <p:nvSpPr>
          <p:cNvPr id="92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Suppose that everyone calls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dirty="0"/>
              <a:t>, and then everyone calls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dirty="0"/>
              <a:t>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incoming_data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 ...);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outgoing_data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 ...);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Well, these routines are </a:t>
            </a:r>
            <a:r>
              <a:rPr lang="en-US" b="1" i="1" u="sng" dirty="0"/>
              <a:t>blocking</a:t>
            </a:r>
            <a:r>
              <a:rPr lang="en-US" dirty="0"/>
              <a:t>, meaning that the communication has to complete before the process can continue on farther into the program.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That means that, when everyone calls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dirty="0" smtClean="0"/>
              <a:t>,        </a:t>
            </a:r>
            <a:r>
              <a:rPr lang="en-US" dirty="0"/>
              <a:t>they’re waiting for someone else to call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dirty="0"/>
              <a:t>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dirty="0"/>
              <a:t>We call this </a:t>
            </a:r>
            <a:r>
              <a:rPr lang="en-US" b="1" i="1" u="sng" dirty="0"/>
              <a:t>deadlock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Officially, the MPI standard </a:t>
            </a:r>
            <a:r>
              <a:rPr lang="en-US" dirty="0" smtClean="0"/>
              <a:t>guarantees that                          </a:t>
            </a:r>
            <a:r>
              <a:rPr lang="en-US" b="1" dirty="0" smtClean="0"/>
              <a:t>THIS APPROACH WILL </a:t>
            </a:r>
            <a:r>
              <a:rPr lang="en-US" b="1" u="sng" dirty="0" smtClean="0"/>
              <a:t>ALWAYS FAIL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465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748772-6164-436F-908C-78364E4DD6A2}" type="slidenum">
              <a:rPr lang="en-US"/>
              <a:pPr/>
              <a:t>94</a:t>
            </a:fld>
            <a:endParaRPr lang="en-US"/>
          </a:p>
        </p:txBody>
      </p:sp>
      <p:sp>
        <p:nvSpPr>
          <p:cNvPr id="92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Send</a:t>
            </a:r>
            <a:r>
              <a:rPr lang="en-US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then</a:t>
            </a:r>
            <a:r>
              <a:rPr lang="en-US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Recv</a:t>
            </a:r>
            <a:r>
              <a:rPr lang="en-US" dirty="0"/>
              <a:t>?</a:t>
            </a:r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Suppose that everyone calls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dirty="0"/>
              <a:t>, and then everyone calls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dirty="0"/>
              <a:t>: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outgoing_data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 ...);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incoming_data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 ...);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Well, this will only work if there’s enough </a:t>
            </a:r>
            <a:r>
              <a:rPr lang="en-US" b="1" i="1" u="sng" dirty="0"/>
              <a:t>buffer space</a:t>
            </a:r>
            <a:r>
              <a:rPr lang="en-US" dirty="0"/>
              <a:t> available to hold everyone’s messages until after everyone is done sending.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Sometimes, there isn’t enough buffer space.</a:t>
            </a:r>
          </a:p>
          <a:p>
            <a:pPr>
              <a:buNone/>
            </a:pPr>
            <a:r>
              <a:rPr lang="en-US" dirty="0"/>
              <a:t>Officially, the MPI standard allows MPI implementers to support this, but </a:t>
            </a:r>
            <a:r>
              <a:rPr lang="en-US" b="1" u="sng" dirty="0" smtClean="0"/>
              <a:t>it isn’t </a:t>
            </a:r>
            <a:r>
              <a:rPr lang="en-US" b="1" u="sng" dirty="0"/>
              <a:t>part of the official MPI standard</a:t>
            </a:r>
            <a:r>
              <a:rPr lang="en-US" dirty="0"/>
              <a:t>; that is, a particular MPI implementation doesn’t have to allow </a:t>
            </a:r>
            <a:r>
              <a:rPr lang="en-US" dirty="0" smtClean="0"/>
              <a:t>it, so </a:t>
            </a:r>
            <a:r>
              <a:rPr lang="en-US" b="1" dirty="0" smtClean="0"/>
              <a:t>THIS WILL </a:t>
            </a:r>
            <a:r>
              <a:rPr lang="en-US" b="1" u="sng" dirty="0" smtClean="0"/>
              <a:t>SOMETIMES FAIL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766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CBD446-6735-4291-B53E-5DD6FB21EDE4}" type="slidenum">
              <a:rPr lang="en-US"/>
              <a:pPr/>
              <a:t>95</a:t>
            </a:fld>
            <a:endParaRPr lang="en-US"/>
          </a:p>
        </p:txBody>
      </p:sp>
      <p:sp>
        <p:nvSpPr>
          <p:cNvPr id="92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</a:t>
            </a:r>
            <a:r>
              <a:rPr lang="en-US">
                <a:latin typeface="Courier New" pitchFamily="49" charset="0"/>
              </a:rPr>
              <a:t>Send</a:t>
            </a:r>
            <a:r>
              <a:rPr lang="en-US" b="0"/>
              <a:t> </a:t>
            </a:r>
            <a:r>
              <a:rPr lang="en-US"/>
              <a:t>and</a:t>
            </a:r>
            <a:r>
              <a:rPr lang="en-US" b="0"/>
              <a:t> </a:t>
            </a:r>
            <a:r>
              <a:rPr lang="en-US">
                <a:latin typeface="Courier New" pitchFamily="49" charset="0"/>
              </a:rPr>
              <a:t>Recv</a:t>
            </a:r>
            <a:r>
              <a:rPr lang="en-US"/>
              <a:t>?</a:t>
            </a:r>
          </a:p>
        </p:txBody>
      </p:sp>
      <p:sp>
        <p:nvSpPr>
          <p:cNvPr id="92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4800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Suppose that some processors call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while others call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dirty="0"/>
              <a:t>, and then they swap roles: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if ((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my_rank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% 2) == 0)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outgoing_data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 ...);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incoming_data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 ...);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}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else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MPI_Recv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incoming_data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 ...);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outgoing_data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, ...);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  }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This will work, and is sometimes used, but it can be painful to manage – especially if you have an odd number of processors.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181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52C8D4-D8EF-4AE6-8EA6-3A73B41048D0}" type="slidenum">
              <a:rPr lang="en-US"/>
              <a:pPr/>
              <a:t>96</a:t>
            </a:fld>
            <a:endParaRPr lang="en-US"/>
          </a:p>
        </p:txBody>
      </p:sp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MPI_Sendrecv</a:t>
            </a:r>
            <a:endParaRPr lang="en-US"/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MPI_Sendrecv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allows each processor to simultaneously send to one processor and receive from another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For example, P</a:t>
            </a:r>
            <a:r>
              <a:rPr lang="en-US" baseline="-25000" dirty="0"/>
              <a:t>1</a:t>
            </a:r>
            <a:r>
              <a:rPr lang="en-US" dirty="0"/>
              <a:t> could send to P</a:t>
            </a:r>
            <a:r>
              <a:rPr lang="en-US" baseline="-25000" dirty="0"/>
              <a:t>0</a:t>
            </a:r>
            <a:r>
              <a:rPr lang="en-US" dirty="0"/>
              <a:t> while simultaneously receiving from P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(Note that the send and receive don’t have to literally be simultaneous, but we can treat them as so in writing the code.)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This is exactly what we need in Cartesian flow: we want the boundary data to come in from the east while we send boundary data out to the west, and then vice versa.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These are called </a:t>
            </a:r>
            <a:r>
              <a:rPr lang="en-US" b="1" i="1" u="sng" dirty="0"/>
              <a:t>shifts</a:t>
            </a:r>
            <a:r>
              <a:rPr lang="en-US" u="sng" dirty="0"/>
              <a:t>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003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0B6370-72F2-42E7-B4F0-C1D9DE43A365}" type="slidenum">
              <a:rPr lang="en-US"/>
              <a:pPr/>
              <a:t>97</a:t>
            </a:fld>
            <a:endParaRPr lang="en-US"/>
          </a:p>
        </p:txBody>
      </p:sp>
      <p:sp>
        <p:nvSpPr>
          <p:cNvPr id="92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MPI_Sendrecv</a:t>
            </a:r>
          </a:p>
        </p:txBody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mpi_error_code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=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MPI_Sendrecv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westward_send_buffer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westward_send_size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MPI_REAL,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west_neighbor_process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westward_tag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westward_recv_buffer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westward_recv_size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MPI_REAL,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east_neighbor_process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westward_tag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cartesian_communicator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mpi_status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This call sends to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west_neighbor_process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the data in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westward_send_buffer</a:t>
            </a:r>
            <a:r>
              <a:rPr lang="en-US" dirty="0"/>
              <a:t>, and </a:t>
            </a:r>
            <a:r>
              <a:rPr lang="en-US" dirty="0" smtClean="0"/>
              <a:t>at </a:t>
            </a:r>
            <a:r>
              <a:rPr lang="en-US" dirty="0"/>
              <a:t>the same time receives from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east_neighbor_process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a bunch of data that end up in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westward_recv_buffer</a:t>
            </a:r>
            <a:r>
              <a:rPr lang="en-US" dirty="0"/>
              <a:t>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588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ADEC16-A850-40B6-9C6F-C53C7A159B11}" type="slidenum">
              <a:rPr lang="en-US"/>
              <a:pPr/>
              <a:t>98</a:t>
            </a:fld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</a:t>
            </a:r>
            <a:r>
              <a:rPr lang="en-US">
                <a:latin typeface="Courier New" pitchFamily="49" charset="0"/>
              </a:rPr>
              <a:t>MPI_Sendrecv</a:t>
            </a:r>
            <a:r>
              <a:rPr lang="en-US"/>
              <a:t>?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The advantage of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</a:rPr>
              <a:t>MPI_Sendrecv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is that it allows us the luxury of no longer having to worry about </a:t>
            </a:r>
            <a:r>
              <a:rPr lang="en-US" dirty="0" smtClean="0"/>
              <a:t>                      who </a:t>
            </a:r>
            <a:r>
              <a:rPr lang="en-US" dirty="0"/>
              <a:t>should send when and who should receive when.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This is exactly what we need in Cartesian flow: we want </a:t>
            </a:r>
            <a:r>
              <a:rPr lang="en-US" dirty="0" smtClean="0"/>
              <a:t>      the </a:t>
            </a:r>
            <a:r>
              <a:rPr lang="en-US" dirty="0"/>
              <a:t>boundary information to come in from the east </a:t>
            </a:r>
            <a:r>
              <a:rPr lang="en-US" dirty="0" smtClean="0"/>
              <a:t>       while </a:t>
            </a:r>
            <a:r>
              <a:rPr lang="en-US" dirty="0"/>
              <a:t>we send boundary information out to the west – without us having to worry about deciding </a:t>
            </a:r>
            <a:r>
              <a:rPr lang="en-US" dirty="0" smtClean="0"/>
              <a:t>                      who </a:t>
            </a:r>
            <a:r>
              <a:rPr lang="en-US" dirty="0"/>
              <a:t>should do what to who when.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69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F9B0C44E-2129-47F6-BBAA-9BF5EE7C5807}" type="slidenum">
              <a:rPr lang="en-US"/>
              <a:pPr/>
              <a:t>99</a:t>
            </a:fld>
            <a:endParaRPr lang="en-US"/>
          </a:p>
        </p:txBody>
      </p:sp>
      <p:sp>
        <p:nvSpPr>
          <p:cNvPr id="92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MPI_Sendrecv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48000" y="1447800"/>
            <a:ext cx="3657600" cy="1066800"/>
            <a:chOff x="1488" y="1440"/>
            <a:chExt cx="2304" cy="672"/>
          </a:xfrm>
        </p:grpSpPr>
        <p:sp>
          <p:nvSpPr>
            <p:cNvPr id="926724" name="Rectangle 4"/>
            <p:cNvSpPr>
              <a:spLocks noChangeArrowheads="1"/>
            </p:cNvSpPr>
            <p:nvPr/>
          </p:nvSpPr>
          <p:spPr bwMode="auto">
            <a:xfrm>
              <a:off x="1488" y="1440"/>
              <a:ext cx="768" cy="6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725" name="Rectangle 5"/>
            <p:cNvSpPr>
              <a:spLocks noChangeArrowheads="1"/>
            </p:cNvSpPr>
            <p:nvPr/>
          </p:nvSpPr>
          <p:spPr bwMode="auto">
            <a:xfrm>
              <a:off x="2256" y="1440"/>
              <a:ext cx="768" cy="6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726" name="Rectangle 6"/>
            <p:cNvSpPr>
              <a:spLocks noChangeArrowheads="1"/>
            </p:cNvSpPr>
            <p:nvPr/>
          </p:nvSpPr>
          <p:spPr bwMode="auto">
            <a:xfrm>
              <a:off x="3024" y="1440"/>
              <a:ext cx="768" cy="6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727" name="Line 7"/>
            <p:cNvSpPr>
              <a:spLocks noChangeShapeType="1"/>
            </p:cNvSpPr>
            <p:nvPr/>
          </p:nvSpPr>
          <p:spPr bwMode="auto">
            <a:xfrm flipH="1">
              <a:off x="2880" y="177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6728" name="Line 8"/>
            <p:cNvSpPr>
              <a:spLocks noChangeShapeType="1"/>
            </p:cNvSpPr>
            <p:nvPr/>
          </p:nvSpPr>
          <p:spPr bwMode="auto">
            <a:xfrm flipH="1">
              <a:off x="2112" y="177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438400" y="2667000"/>
            <a:ext cx="4876800" cy="1371600"/>
            <a:chOff x="1200" y="2208"/>
            <a:chExt cx="3072" cy="864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1200" y="2208"/>
              <a:ext cx="960" cy="864"/>
              <a:chOff x="1200" y="2208"/>
              <a:chExt cx="960" cy="864"/>
            </a:xfrm>
          </p:grpSpPr>
          <p:sp>
            <p:nvSpPr>
              <p:cNvPr id="926731" name="Rectangle 11"/>
              <p:cNvSpPr>
                <a:spLocks noChangeArrowheads="1"/>
              </p:cNvSpPr>
              <p:nvPr/>
            </p:nvSpPr>
            <p:spPr bwMode="auto">
              <a:xfrm>
                <a:off x="1296" y="2304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732" name="Rectangle 12"/>
              <p:cNvSpPr>
                <a:spLocks noChangeArrowheads="1"/>
              </p:cNvSpPr>
              <p:nvPr/>
            </p:nvSpPr>
            <p:spPr bwMode="auto">
              <a:xfrm>
                <a:off x="1200" y="2208"/>
                <a:ext cx="960" cy="86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2256" y="2208"/>
              <a:ext cx="960" cy="864"/>
              <a:chOff x="1200" y="2208"/>
              <a:chExt cx="960" cy="864"/>
            </a:xfrm>
          </p:grpSpPr>
          <p:sp>
            <p:nvSpPr>
              <p:cNvPr id="926734" name="Rectangle 14"/>
              <p:cNvSpPr>
                <a:spLocks noChangeArrowheads="1"/>
              </p:cNvSpPr>
              <p:nvPr/>
            </p:nvSpPr>
            <p:spPr bwMode="auto">
              <a:xfrm>
                <a:off x="1296" y="2304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735" name="Rectangle 15"/>
              <p:cNvSpPr>
                <a:spLocks noChangeArrowheads="1"/>
              </p:cNvSpPr>
              <p:nvPr/>
            </p:nvSpPr>
            <p:spPr bwMode="auto">
              <a:xfrm>
                <a:off x="1200" y="2208"/>
                <a:ext cx="960" cy="86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3312" y="2208"/>
              <a:ext cx="960" cy="864"/>
              <a:chOff x="1200" y="2208"/>
              <a:chExt cx="960" cy="864"/>
            </a:xfrm>
          </p:grpSpPr>
          <p:sp>
            <p:nvSpPr>
              <p:cNvPr id="926737" name="Rectangle 17"/>
              <p:cNvSpPr>
                <a:spLocks noChangeArrowheads="1"/>
              </p:cNvSpPr>
              <p:nvPr/>
            </p:nvSpPr>
            <p:spPr bwMode="auto">
              <a:xfrm>
                <a:off x="1296" y="2304"/>
                <a:ext cx="768" cy="67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738" name="Rectangle 18"/>
              <p:cNvSpPr>
                <a:spLocks noChangeArrowheads="1"/>
              </p:cNvSpPr>
              <p:nvPr/>
            </p:nvSpPr>
            <p:spPr bwMode="auto">
              <a:xfrm>
                <a:off x="1200" y="2208"/>
                <a:ext cx="960" cy="86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6739" name="Line 19"/>
            <p:cNvSpPr>
              <a:spLocks noChangeShapeType="1"/>
            </p:cNvSpPr>
            <p:nvPr/>
          </p:nvSpPr>
          <p:spPr bwMode="auto">
            <a:xfrm flipH="1">
              <a:off x="3168" y="26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6740" name="Line 20"/>
            <p:cNvSpPr>
              <a:spLocks noChangeShapeType="1"/>
            </p:cNvSpPr>
            <p:nvPr/>
          </p:nvSpPr>
          <p:spPr bwMode="auto">
            <a:xfrm flipH="1">
              <a:off x="2112" y="26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26741" name="Text Box 21"/>
          <p:cNvSpPr txBox="1">
            <a:spLocks noChangeArrowheads="1"/>
          </p:cNvSpPr>
          <p:nvPr/>
        </p:nvSpPr>
        <p:spPr bwMode="auto">
          <a:xfrm>
            <a:off x="1362064" y="1524000"/>
            <a:ext cx="16097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Concept</a:t>
            </a:r>
          </a:p>
          <a:p>
            <a:r>
              <a:rPr lang="en-US" sz="2400" dirty="0"/>
              <a:t>in Principle</a:t>
            </a:r>
          </a:p>
        </p:txBody>
      </p:sp>
      <p:sp>
        <p:nvSpPr>
          <p:cNvPr id="926742" name="Text Box 22"/>
          <p:cNvSpPr txBox="1">
            <a:spLocks noChangeArrowheads="1"/>
          </p:cNvSpPr>
          <p:nvPr/>
        </p:nvSpPr>
        <p:spPr bwMode="auto">
          <a:xfrm>
            <a:off x="914400" y="3048000"/>
            <a:ext cx="14718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Concept</a:t>
            </a:r>
          </a:p>
          <a:p>
            <a:r>
              <a:rPr lang="en-US" sz="2400" dirty="0"/>
              <a:t>in practice</a:t>
            </a:r>
          </a:p>
        </p:txBody>
      </p:sp>
      <p:sp>
        <p:nvSpPr>
          <p:cNvPr id="25" name="Rectangle 12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14478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fr-FR" dirty="0" err="1" smtClean="0"/>
              <a:t>Supercomputing</a:t>
            </a:r>
            <a:r>
              <a:rPr lang="fr-FR" dirty="0" smtClean="0"/>
              <a:t> in Plain English: Apps &amp; Par Types</a:t>
            </a:r>
            <a:endParaRPr lang="en-US" dirty="0" smtClean="0"/>
          </a:p>
          <a:p>
            <a:r>
              <a:rPr lang="en-US" dirty="0" smtClean="0"/>
              <a:t>Tue March 27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403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9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4"/>
  <p:tag name="BSN" val="164"/>
  <p:tag name="SVT" val="FALSE"/>
  <p:tag name="NBP" val="1"/>
  <p:tag name="CVB" val="164"/>
  <p:tag name="SPT" val="FALSE"/>
  <p:tag name="CII" val="16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4"/>
  <p:tag name="BSN" val="54"/>
  <p:tag name="SVT" val="FALSE"/>
  <p:tag name="NBP" val="1"/>
  <p:tag name="CVB" val="54"/>
  <p:tag name="SPT" val="FALSE"/>
  <p:tag name="CII" val="5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5"/>
  <p:tag name="BSN" val="165"/>
  <p:tag name="SVT" val="FALSE"/>
  <p:tag name="NBP" val="1"/>
  <p:tag name="CVB" val="165"/>
  <p:tag name="SPT" val="FALSE"/>
  <p:tag name="CII" val="16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5"/>
  <p:tag name="BSN" val="165"/>
  <p:tag name="SVT" val="FALSE"/>
  <p:tag name="NBP" val="1"/>
  <p:tag name="CVB" val="165"/>
  <p:tag name="SPT" val="FALSE"/>
  <p:tag name="CII" val="16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6"/>
  <p:tag name="BSN" val="166"/>
  <p:tag name="SVT" val="FALSE"/>
  <p:tag name="NBP" val="1"/>
  <p:tag name="CVB" val="166"/>
  <p:tag name="SPT" val="FALSE"/>
  <p:tag name="CII" val="16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6"/>
  <p:tag name="BSN" val="166"/>
  <p:tag name="SVT" val="FALSE"/>
  <p:tag name="NBP" val="1"/>
  <p:tag name="CVB" val="166"/>
  <p:tag name="SPT" val="FALSE"/>
  <p:tag name="CII" val="16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"/>
  <p:tag name="BSN" val="4"/>
  <p:tag name="SVT" val="FALSE"/>
  <p:tag name="NBP" val="1"/>
  <p:tag name="CVB" val="4"/>
  <p:tag name="SPT" val="FALSE"/>
  <p:tag name="CII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"/>
  <p:tag name="BSN" val="5"/>
  <p:tag name="SVT" val="FALSE"/>
  <p:tag name="NBP" val="1"/>
  <p:tag name="CVB" val="5"/>
  <p:tag name="SPT" val="FALSE"/>
  <p:tag name="CII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"/>
  <p:tag name="BSN" val="6"/>
  <p:tag name="SVT" val="FALSE"/>
  <p:tag name="NBP" val="1"/>
  <p:tag name="CVB" val="6"/>
  <p:tag name="SPT" val="FALSE"/>
  <p:tag name="CII" val="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"/>
  <p:tag name="BSN" val="7"/>
  <p:tag name="SVT" val="FALSE"/>
  <p:tag name="NBP" val="1"/>
  <p:tag name="CVB" val="7"/>
  <p:tag name="SPT" val="FALSE"/>
  <p:tag name="CII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"/>
  <p:tag name="NBP" val="1"/>
  <p:tag name="BSN" val="1"/>
  <p:tag name="SVT" val="TRUE"/>
  <p:tag name="CVB" val="1"/>
  <p:tag name="SPT" val="FALSE"/>
  <p:tag name="CII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"/>
  <p:tag name="BSN" val="7"/>
  <p:tag name="SVT" val="FALSE"/>
  <p:tag name="NBP" val="1"/>
  <p:tag name="CVB" val="7"/>
  <p:tag name="SPT" val="FALSE"/>
  <p:tag name="CII" val="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"/>
  <p:tag name="BSN" val="7"/>
  <p:tag name="SVT" val="FALSE"/>
  <p:tag name="NBP" val="1"/>
  <p:tag name="CVB" val="7"/>
  <p:tag name="SPT" val="FALSE"/>
  <p:tag name="CII" val="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"/>
  <p:tag name="BSN" val="8"/>
  <p:tag name="SVT" val="FALSE"/>
  <p:tag name="NBP" val="1"/>
  <p:tag name="CVB" val="8"/>
  <p:tag name="SPT" val="FALSE"/>
  <p:tag name="CII" val="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"/>
  <p:tag name="BSN" val="9"/>
  <p:tag name="SVT" val="FALSE"/>
  <p:tag name="NBP" val="1"/>
  <p:tag name="CVB" val="9"/>
  <p:tag name="SPT" val="FALSE"/>
  <p:tag name="CII" val="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"/>
  <p:tag name="BSN" val="15"/>
  <p:tag name="SVT" val="FALSE"/>
  <p:tag name="NBP" val="1"/>
  <p:tag name="CVB" val="15"/>
  <p:tag name="SPT" val="FALSE"/>
  <p:tag name="CII" val="1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"/>
  <p:tag name="BSN" val="15"/>
  <p:tag name="SVT" val="FALSE"/>
  <p:tag name="NBP" val="1"/>
  <p:tag name="CVB" val="15"/>
  <p:tag name="SPT" val="FALSE"/>
  <p:tag name="CII" val="1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"/>
  <p:tag name="BSN" val="15"/>
  <p:tag name="SVT" val="FALSE"/>
  <p:tag name="NBP" val="1"/>
  <p:tag name="CVB" val="15"/>
  <p:tag name="SPT" val="FALSE"/>
  <p:tag name="CII" val="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"/>
  <p:tag name="BSN" val="15"/>
  <p:tag name="SVT" val="FALSE"/>
  <p:tag name="NBP" val="1"/>
  <p:tag name="CVB" val="15"/>
  <p:tag name="SPT" val="FALSE"/>
  <p:tag name="CII" val="1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"/>
  <p:tag name="BSN" val="15"/>
  <p:tag name="SVT" val="FALSE"/>
  <p:tag name="NBP" val="1"/>
  <p:tag name="CVB" val="15"/>
  <p:tag name="SPT" val="FALSE"/>
  <p:tag name="CII" val="1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"/>
  <p:tag name="BSN" val="15"/>
  <p:tag name="SVT" val="FALSE"/>
  <p:tag name="NBP" val="1"/>
  <p:tag name="CVB" val="15"/>
  <p:tag name="SPT" val="FALSE"/>
  <p:tag name="CII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"/>
  <p:tag name="BSN" val="15"/>
  <p:tag name="SVT" val="FALSE"/>
  <p:tag name="NBP" val="1"/>
  <p:tag name="CVB" val="15"/>
  <p:tag name="SPT" val="FALSE"/>
  <p:tag name="CII" val="1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"/>
  <p:tag name="BSN" val="10"/>
  <p:tag name="SVT" val="FALSE"/>
  <p:tag name="NBP" val="1"/>
  <p:tag name="CVB" val="10"/>
  <p:tag name="SPT" val="FALSE"/>
  <p:tag name="CII" val="1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2"/>
  <p:tag name="BSN" val="12"/>
  <p:tag name="SVT" val="FALSE"/>
  <p:tag name="NBP" val="1"/>
  <p:tag name="CVB" val="12"/>
  <p:tag name="SPT" val="FALSE"/>
  <p:tag name="CII" val="1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3"/>
  <p:tag name="BSN" val="13"/>
  <p:tag name="SVT" val="FALSE"/>
  <p:tag name="NBP" val="1"/>
  <p:tag name="CVB" val="13"/>
  <p:tag name="SPT" val="FALSE"/>
  <p:tag name="CII" val="1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4"/>
  <p:tag name="BSN" val="14"/>
  <p:tag name="SVT" val="FALSE"/>
  <p:tag name="NBP" val="1"/>
  <p:tag name="CVB" val="14"/>
  <p:tag name="SPT" val="FALSE"/>
  <p:tag name="CII" val="1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"/>
  <p:tag name="BSN" val="15"/>
  <p:tag name="SVT" val="FALSE"/>
  <p:tag name="NBP" val="1"/>
  <p:tag name="CVB" val="15"/>
  <p:tag name="SPT" val="FALSE"/>
  <p:tag name="CII" val="1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"/>
  <p:tag name="BSN" val="16"/>
  <p:tag name="SVT" val="FALSE"/>
  <p:tag name="NBP" val="1"/>
  <p:tag name="CVB" val="16"/>
  <p:tag name="SPT" val="FALSE"/>
  <p:tag name="CII" val="1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8"/>
  <p:tag name="BSN" val="18"/>
  <p:tag name="SVT" val="FALSE"/>
  <p:tag name="NBP" val="1"/>
  <p:tag name="CVB" val="18"/>
  <p:tag name="SPT" val="FALSE"/>
  <p:tag name="CII" val="1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9"/>
  <p:tag name="BSN" val="19"/>
  <p:tag name="SVT" val="FALSE"/>
  <p:tag name="NBP" val="1"/>
  <p:tag name="CVB" val="19"/>
  <p:tag name="SPT" val="FALSE"/>
  <p:tag name="CII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0"/>
  <p:tag name="BSN" val="20"/>
  <p:tag name="SVT" val="FALSE"/>
  <p:tag name="NBP" val="1"/>
  <p:tag name="CVB" val="20"/>
  <p:tag name="SPT" val="FALSE"/>
  <p:tag name="CII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12"/>
  <p:tag name="BSN" val="112"/>
  <p:tag name="SVT" val="FALSE"/>
  <p:tag name="NBP" val="1"/>
  <p:tag name="CVB" val="112"/>
  <p:tag name="SPT" val="FALSE"/>
  <p:tag name="CII" val="11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1"/>
  <p:tag name="BSN" val="21"/>
  <p:tag name="SVT" val="FALSE"/>
  <p:tag name="NBP" val="1"/>
  <p:tag name="CVB" val="21"/>
  <p:tag name="SPT" val="FALSE"/>
  <p:tag name="CII" val="2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"/>
  <p:tag name="BSN" val="22"/>
  <p:tag name="SVT" val="FALSE"/>
  <p:tag name="NBP" val="1"/>
  <p:tag name="CVB" val="22"/>
  <p:tag name="SPT" val="FALSE"/>
  <p:tag name="CII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3"/>
  <p:tag name="BSN" val="23"/>
  <p:tag name="SVT" val="FALSE"/>
  <p:tag name="NBP" val="1"/>
  <p:tag name="CVB" val="23"/>
  <p:tag name="SPT" val="FALSE"/>
  <p:tag name="CII" val="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4"/>
  <p:tag name="BSN" val="24"/>
  <p:tag name="SVT" val="FALSE"/>
  <p:tag name="NBP" val="1"/>
  <p:tag name="CVB" val="24"/>
  <p:tag name="SPT" val="FALSE"/>
  <p:tag name="CII" val="2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4"/>
  <p:tag name="BSN" val="24"/>
  <p:tag name="SVT" val="FALSE"/>
  <p:tag name="NBP" val="1"/>
  <p:tag name="CVB" val="24"/>
  <p:tag name="SPT" val="FALSE"/>
  <p:tag name="CII" val="2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5"/>
  <p:tag name="BSN" val="25"/>
  <p:tag name="SVT" val="FALSE"/>
  <p:tag name="NBP" val="1"/>
  <p:tag name="CVB" val="25"/>
  <p:tag name="SPT" val="FALSE"/>
  <p:tag name="CII" val="2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6"/>
  <p:tag name="BSN" val="26"/>
  <p:tag name="SVT" val="FALSE"/>
  <p:tag name="NBP" val="1"/>
  <p:tag name="CVB" val="26"/>
  <p:tag name="SPT" val="FALSE"/>
  <p:tag name="CII" val="2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6"/>
  <p:tag name="BSN" val="26"/>
  <p:tag name="SVT" val="FALSE"/>
  <p:tag name="NBP" val="1"/>
  <p:tag name="CVB" val="26"/>
  <p:tag name="SPT" val="FALSE"/>
  <p:tag name="CII" val="2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7"/>
  <p:tag name="BSN" val="27"/>
  <p:tag name="SVT" val="FALSE"/>
  <p:tag name="NBP" val="1"/>
  <p:tag name="CVB" val="27"/>
  <p:tag name="SPT" val="FALSE"/>
  <p:tag name="CII" val="27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8"/>
  <p:tag name="BSN" val="28"/>
  <p:tag name="SVT" val="FALSE"/>
  <p:tag name="NBP" val="1"/>
  <p:tag name="CVB" val="28"/>
  <p:tag name="SPT" val="FALSE"/>
  <p:tag name="CII" val="2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0"/>
  <p:tag name="BSN" val="50"/>
  <p:tag name="SVT" val="FALSE"/>
  <p:tag name="NBP" val="1"/>
  <p:tag name="CVB" val="50"/>
  <p:tag name="SPT" val="FALSE"/>
  <p:tag name="CII" val="5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18"/>
  <p:tag name="CVB" val="218"/>
  <p:tag name="BSN" val="218"/>
  <p:tag name="SVT" val="FALSE"/>
  <p:tag name="NBP" val="1"/>
  <p:tag name="SPT" val="FALSE"/>
  <p:tag name="CII" val="21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19"/>
  <p:tag name="CVB" val="219"/>
  <p:tag name="BSN" val="219"/>
  <p:tag name="SVT" val="FALSE"/>
  <p:tag name="NBP" val="1"/>
  <p:tag name="SPT" val="FALSE"/>
  <p:tag name="CII" val="219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0"/>
  <p:tag name="CVB" val="220"/>
  <p:tag name="BSN" val="220"/>
  <p:tag name="SVT" val="FALSE"/>
  <p:tag name="NBP" val="1"/>
  <p:tag name="SPT" val="FALSE"/>
  <p:tag name="CII" val="22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0"/>
  <p:tag name="CVB" val="220"/>
  <p:tag name="BSN" val="220"/>
  <p:tag name="SVT" val="FALSE"/>
  <p:tag name="NBP" val="1"/>
  <p:tag name="SPT" val="FALSE"/>
  <p:tag name="CII" val="22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0"/>
  <p:tag name="CVB" val="220"/>
  <p:tag name="BSN" val="220"/>
  <p:tag name="SVT" val="FALSE"/>
  <p:tag name="NBP" val="1"/>
  <p:tag name="SPT" val="FALSE"/>
  <p:tag name="CII" val="22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1"/>
  <p:tag name="CVB" val="221"/>
  <p:tag name="BSN" val="221"/>
  <p:tag name="SVT" val="FALSE"/>
  <p:tag name="NBP" val="1"/>
  <p:tag name="SPT" val="FALSE"/>
  <p:tag name="CII" val="22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2"/>
  <p:tag name="CVB" val="222"/>
  <p:tag name="BSN" val="222"/>
  <p:tag name="SVT" val="FALSE"/>
  <p:tag name="NBP" val="1"/>
  <p:tag name="SPT" val="FALSE"/>
  <p:tag name="CII" val="22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2"/>
  <p:tag name="CVB" val="222"/>
  <p:tag name="BSN" val="222"/>
  <p:tag name="SVT" val="FALSE"/>
  <p:tag name="NBP" val="1"/>
  <p:tag name="SPT" val="FALSE"/>
  <p:tag name="CII" val="222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3"/>
  <p:tag name="CVB" val="223"/>
  <p:tag name="BSN" val="223"/>
  <p:tag name="SVT" val="FALSE"/>
  <p:tag name="NBP" val="1"/>
  <p:tag name="SPT" val="FALSE"/>
  <p:tag name="CII" val="2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4"/>
  <p:tag name="CVB" val="224"/>
  <p:tag name="NBP" val="1"/>
  <p:tag name="SPT" val="FALSE"/>
  <p:tag name="BSN" val="224"/>
  <p:tag name="LFXCI" val="0"/>
  <p:tag name="SVT" val="TRUE"/>
  <p:tag name="CII" val="22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4"/>
  <p:tag name="BSN" val="164"/>
  <p:tag name="SVT" val="FALSE"/>
  <p:tag name="NBP" val="1"/>
  <p:tag name="CVB" val="164"/>
  <p:tag name="SPT" val="FALSE"/>
  <p:tag name="CII" val="16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5"/>
  <p:tag name="CVB" val="225"/>
  <p:tag name="NBP" val="1"/>
  <p:tag name="SPT" val="FALSE"/>
  <p:tag name="BSN" val="225"/>
  <p:tag name="LFXCI" val="0"/>
  <p:tag name="SVT" val="TRUE"/>
  <p:tag name="CII" val="225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6"/>
  <p:tag name="CVB" val="226"/>
  <p:tag name="NBP" val="1"/>
  <p:tag name="SPT" val="FALSE"/>
  <p:tag name="BSN" val="226"/>
  <p:tag name="LFXCI" val="0"/>
  <p:tag name="SVT" val="TRUE"/>
  <p:tag name="CII" val="22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7"/>
  <p:tag name="CVB" val="227"/>
  <p:tag name="NBP" val="1"/>
  <p:tag name="SPT" val="FALSE"/>
  <p:tag name="BSN" val="227"/>
  <p:tag name="LFXCI" val="0"/>
  <p:tag name="SVT" val="TRUE"/>
  <p:tag name="CII" val="227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0"/>
  <p:tag name="BSN" val="30"/>
  <p:tag name="SVT" val="FALSE"/>
  <p:tag name="NBP" val="1"/>
  <p:tag name="CVB" val="30"/>
  <p:tag name="SPT" val="FALSE"/>
  <p:tag name="CII" val="3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1"/>
  <p:tag name="BSN" val="31"/>
  <p:tag name="SVT" val="FALSE"/>
  <p:tag name="NBP" val="1"/>
  <p:tag name="CVB" val="31"/>
  <p:tag name="SPT" val="FALSE"/>
  <p:tag name="CII" val="3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2"/>
  <p:tag name="BSN" val="32"/>
  <p:tag name="SVT" val="FALSE"/>
  <p:tag name="NBP" val="1"/>
  <p:tag name="CVB" val="32"/>
  <p:tag name="SPT" val="FALSE"/>
  <p:tag name="CII" val="32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3"/>
  <p:tag name="BSN" val="33"/>
  <p:tag name="SVT" val="FALSE"/>
  <p:tag name="NBP" val="1"/>
  <p:tag name="CVB" val="33"/>
  <p:tag name="SPT" val="FALSE"/>
  <p:tag name="CII" val="3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4"/>
  <p:tag name="BSN" val="34"/>
  <p:tag name="SVT" val="FALSE"/>
  <p:tag name="NBP" val="1"/>
  <p:tag name="CVB" val="34"/>
  <p:tag name="SPT" val="FALSE"/>
  <p:tag name="CII" val="34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5"/>
  <p:tag name="BSN" val="35"/>
  <p:tag name="SVT" val="FALSE"/>
  <p:tag name="NBP" val="1"/>
  <p:tag name="CVB" val="35"/>
  <p:tag name="SPT" val="FALSE"/>
  <p:tag name="CII" val="35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5"/>
  <p:tag name="BSN" val="35"/>
  <p:tag name="SVT" val="FALSE"/>
  <p:tag name="NBP" val="1"/>
  <p:tag name="CVB" val="35"/>
  <p:tag name="SPT" val="FALSE"/>
  <p:tag name="CII" val="3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1"/>
  <p:tag name="BSN" val="51"/>
  <p:tag name="SVT" val="FALSE"/>
  <p:tag name="NBP" val="1"/>
  <p:tag name="CVB" val="51"/>
  <p:tag name="SPT" val="FALSE"/>
  <p:tag name="CII" val="5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6"/>
  <p:tag name="BSN" val="36"/>
  <p:tag name="SVT" val="FALSE"/>
  <p:tag name="NBP" val="1"/>
  <p:tag name="CVB" val="36"/>
  <p:tag name="SPT" val="FALSE"/>
  <p:tag name="CII" val="36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7"/>
  <p:tag name="BSN" val="37"/>
  <p:tag name="SVT" val="FALSE"/>
  <p:tag name="NBP" val="1"/>
  <p:tag name="CVB" val="37"/>
  <p:tag name="SPT" val="FALSE"/>
  <p:tag name="CII" val="37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8"/>
  <p:tag name="BSN" val="38"/>
  <p:tag name="SVT" val="FALSE"/>
  <p:tag name="NBP" val="1"/>
  <p:tag name="CVB" val="38"/>
  <p:tag name="SPT" val="FALSE"/>
  <p:tag name="CII" val="3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9"/>
  <p:tag name="BSN" val="39"/>
  <p:tag name="SVT" val="FALSE"/>
  <p:tag name="NBP" val="1"/>
  <p:tag name="CVB" val="39"/>
  <p:tag name="SPT" val="FALSE"/>
  <p:tag name="CII" val="39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0"/>
  <p:tag name="BSN" val="40"/>
  <p:tag name="SVT" val="FALSE"/>
  <p:tag name="NBP" val="1"/>
  <p:tag name="CVB" val="40"/>
  <p:tag name="SPT" val="FALSE"/>
  <p:tag name="CII" val="4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1"/>
  <p:tag name="BSN" val="41"/>
  <p:tag name="SVT" val="FALSE"/>
  <p:tag name="NBP" val="1"/>
  <p:tag name="CVB" val="41"/>
  <p:tag name="SPT" val="FALSE"/>
  <p:tag name="CII" val="4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2"/>
  <p:tag name="BSN" val="42"/>
  <p:tag name="SVT" val="FALSE"/>
  <p:tag name="NBP" val="1"/>
  <p:tag name="CVB" val="42"/>
  <p:tag name="SPT" val="FALSE"/>
  <p:tag name="CII" val="42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3"/>
  <p:tag name="BSN" val="43"/>
  <p:tag name="SVT" val="FALSE"/>
  <p:tag name="NBP" val="1"/>
  <p:tag name="CVB" val="43"/>
  <p:tag name="SPT" val="FALSE"/>
  <p:tag name="CII" val="43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4"/>
  <p:tag name="BSN" val="44"/>
  <p:tag name="SVT" val="FALSE"/>
  <p:tag name="NBP" val="1"/>
  <p:tag name="CVB" val="44"/>
  <p:tag name="SPT" val="FALSE"/>
  <p:tag name="CII" val="44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5"/>
  <p:tag name="BSN" val="45"/>
  <p:tag name="SVT" val="FALSE"/>
  <p:tag name="NBP" val="1"/>
  <p:tag name="CVB" val="45"/>
  <p:tag name="SPT" val="FALSE"/>
  <p:tag name="CII" val="4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2"/>
  <p:tag name="BSN" val="52"/>
  <p:tag name="SVT" val="FALSE"/>
  <p:tag name="NBP" val="1"/>
  <p:tag name="CVB" val="52"/>
  <p:tag name="SPT" val="FALSE"/>
  <p:tag name="CII" val="52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"/>
  <p:tag name="BSN" val="46"/>
  <p:tag name="SVT" val="FALSE"/>
  <p:tag name="NBP" val="1"/>
  <p:tag name="CVB" val="46"/>
  <p:tag name="SPT" val="FALSE"/>
  <p:tag name="CII" val="46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7"/>
  <p:tag name="BSN" val="47"/>
  <p:tag name="SVT" val="FALSE"/>
  <p:tag name="NBP" val="1"/>
  <p:tag name="CVB" val="47"/>
  <p:tag name="SPT" val="FALSE"/>
  <p:tag name="CII" val="47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8"/>
  <p:tag name="BSN" val="48"/>
  <p:tag name="SVT" val="FALSE"/>
  <p:tag name="NBP" val="1"/>
  <p:tag name="CVB" val="48"/>
  <p:tag name="SPT" val="FALSE"/>
  <p:tag name="CII" val="48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6"/>
  <p:tag name="NBP" val="1"/>
  <p:tag name="BSN" val="56"/>
  <p:tag name="SVT" val="TRUE"/>
  <p:tag name="CVB" val="56"/>
  <p:tag name="SPT" val="FALSE"/>
  <p:tag name="CII" val="56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73"/>
  <p:tag name="BSN" val="173"/>
  <p:tag name="SVT" val="FALSE"/>
  <p:tag name="NBP" val="1"/>
  <p:tag name="CVB" val="173"/>
  <p:tag name="SPT" val="FALSE"/>
  <p:tag name="CII" val="1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3"/>
  <p:tag name="BSN" val="53"/>
  <p:tag name="SVT" val="FALSE"/>
  <p:tag name="NBP" val="1"/>
  <p:tag name="CVB" val="53"/>
  <p:tag name="SPT" val="FALSE"/>
  <p:tag name="CII" val="53"/>
</p:tagLst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21624</TotalTime>
  <Words>7684</Words>
  <Application>Microsoft Office PowerPoint</Application>
  <PresentationFormat>On-screen Show (4:3)</PresentationFormat>
  <Paragraphs>1059</Paragraphs>
  <Slides>107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107</vt:i4>
      </vt:variant>
    </vt:vector>
  </HeadingPairs>
  <TitlesOfParts>
    <vt:vector size="116" baseType="lpstr">
      <vt:lpstr>Arial</vt:lpstr>
      <vt:lpstr>Arial Black</vt:lpstr>
      <vt:lpstr>Courier New</vt:lpstr>
      <vt:lpstr>Symbol</vt:lpstr>
      <vt:lpstr>Tahoma</vt:lpstr>
      <vt:lpstr>Times New Roman</vt:lpstr>
      <vt:lpstr>Wingdings</vt:lpstr>
      <vt:lpstr>Blends</vt:lpstr>
      <vt:lpstr>Equation</vt:lpstr>
      <vt:lpstr>Supercomputing in Plain English Applications and Types of Parallelism</vt:lpstr>
      <vt:lpstr>This is an experiment!</vt:lpstr>
      <vt:lpstr>PLEASE MUTE YOURSELF</vt:lpstr>
      <vt:lpstr>Download the Slides Beforehand</vt:lpstr>
      <vt:lpstr>Zoom</vt:lpstr>
      <vt:lpstr>YouTube</vt:lpstr>
      <vt:lpstr>Twitch</vt:lpstr>
      <vt:lpstr>Wowza #1</vt:lpstr>
      <vt:lpstr>Wowza #2</vt:lpstr>
      <vt:lpstr>Toll Free Phone Bridge</vt:lpstr>
      <vt:lpstr>Please Mute Yourself</vt:lpstr>
      <vt:lpstr>Questions via E-mail Only</vt:lpstr>
      <vt:lpstr>Onsite: Talent Release Form</vt:lpstr>
      <vt:lpstr>TENTATIVE Schedule</vt:lpstr>
      <vt:lpstr>Thanks for helping!</vt:lpstr>
      <vt:lpstr>This is an experiment!</vt:lpstr>
      <vt:lpstr>Coming in 2018!</vt:lpstr>
      <vt:lpstr>Outline</vt:lpstr>
      <vt:lpstr>Monte Carlo: Client-Server</vt:lpstr>
      <vt:lpstr>Embarrassingly Parallel</vt:lpstr>
      <vt:lpstr>Monte Carlo Methods</vt:lpstr>
      <vt:lpstr>Monte Carlo Methods: Example</vt:lpstr>
      <vt:lpstr>Monte Carlo Methods: Example</vt:lpstr>
      <vt:lpstr>Monte Carlo Methods: Example</vt:lpstr>
      <vt:lpstr>Monte Carlo Methods</vt:lpstr>
      <vt:lpstr>MC: Embarrassingly Parallel</vt:lpstr>
      <vt:lpstr>Serial Monte Carlo (C)</vt:lpstr>
      <vt:lpstr>Serial Monte Carlo (F90)</vt:lpstr>
      <vt:lpstr>Parallel Monte Carlo (C)</vt:lpstr>
      <vt:lpstr>Parallel Monte Carlo (F90)</vt:lpstr>
      <vt:lpstr>N-Body: Task Parallelism and Collective Communication</vt:lpstr>
      <vt:lpstr>N Bodies</vt:lpstr>
      <vt:lpstr>N-Body Problems</vt:lpstr>
      <vt:lpstr>1-Body Problem</vt:lpstr>
      <vt:lpstr>2-Body Problem</vt:lpstr>
      <vt:lpstr>3-Body Problem</vt:lpstr>
      <vt:lpstr>N-Body Problems (N &gt; 3)</vt:lpstr>
      <vt:lpstr>N-Body Problems (N &gt; 3)</vt:lpstr>
      <vt:lpstr>N Bodies</vt:lpstr>
      <vt:lpstr>Force #1</vt:lpstr>
      <vt:lpstr>Force #2</vt:lpstr>
      <vt:lpstr>Force #3</vt:lpstr>
      <vt:lpstr>Force #4</vt:lpstr>
      <vt:lpstr>Force #5</vt:lpstr>
      <vt:lpstr>Force #6</vt:lpstr>
      <vt:lpstr>Force #N-1</vt:lpstr>
      <vt:lpstr>N-Body Problems</vt:lpstr>
      <vt:lpstr>Aside: Big-O Notation</vt:lpstr>
      <vt:lpstr>Big-O: Dropping the Low Term</vt:lpstr>
      <vt:lpstr>Big-O: Dropping the Constant</vt:lpstr>
      <vt:lpstr>N-Body Problems</vt:lpstr>
      <vt:lpstr>O(N2) Forces</vt:lpstr>
      <vt:lpstr>How to Calculate?</vt:lpstr>
      <vt:lpstr>How to Parallelize?</vt:lpstr>
      <vt:lpstr>Do You Need a Server?</vt:lpstr>
      <vt:lpstr>Parallelize How?</vt:lpstr>
      <vt:lpstr>Data vs. Task Parallelism</vt:lpstr>
      <vt:lpstr>Data Parallelism for N-Body?</vt:lpstr>
      <vt:lpstr>Task Parallelism for N-body?</vt:lpstr>
      <vt:lpstr>MPI_Reduce (C)</vt:lpstr>
      <vt:lpstr>MPI_Reduce (F90)</vt:lpstr>
      <vt:lpstr>Sharing the Result</vt:lpstr>
      <vt:lpstr>MPI_Allreduce (C)</vt:lpstr>
      <vt:lpstr>MPI_Allreduce (F90)</vt:lpstr>
      <vt:lpstr>Collective Communications</vt:lpstr>
      <vt:lpstr>Collectives Are Expensive, But Cheap</vt:lpstr>
      <vt:lpstr>Transport: Data Parallelism</vt:lpstr>
      <vt:lpstr>What is a Simulation?</vt:lpstr>
      <vt:lpstr>I Want the Area Under This Curve!</vt:lpstr>
      <vt:lpstr>A Riemann Sum</vt:lpstr>
      <vt:lpstr>A Riemann Sum</vt:lpstr>
      <vt:lpstr>A Riemann Sum</vt:lpstr>
      <vt:lpstr>A Better Riemann Sum</vt:lpstr>
      <vt:lpstr>The Best Riemann Sum</vt:lpstr>
      <vt:lpstr>The Best Riemann Sum</vt:lpstr>
      <vt:lpstr>Differential Equations</vt:lpstr>
      <vt:lpstr>A Discrete Mesh of Data</vt:lpstr>
      <vt:lpstr>A Discrete Mesh of Data</vt:lpstr>
      <vt:lpstr>Finite Difference</vt:lpstr>
      <vt:lpstr>Navier-Stokes Equation</vt:lpstr>
      <vt:lpstr>Cartesian Coordinates</vt:lpstr>
      <vt:lpstr>Structured Mesh</vt:lpstr>
      <vt:lpstr>Flow in Structured Meshes</vt:lpstr>
      <vt:lpstr>Ghost Boundary Zones</vt:lpstr>
      <vt:lpstr>Ghost Boundary Zones</vt:lpstr>
      <vt:lpstr>Using Ghost Boundary Zones (C)</vt:lpstr>
      <vt:lpstr>Using Ghost Boundary Zones (F90)</vt:lpstr>
      <vt:lpstr>Ghost Boundary Zones in MPI</vt:lpstr>
      <vt:lpstr>Data Decomposition</vt:lpstr>
      <vt:lpstr>Data Decomposition</vt:lpstr>
      <vt:lpstr>MPI_Cart_*</vt:lpstr>
      <vt:lpstr>MPI_Sendrecv</vt:lpstr>
      <vt:lpstr>Why not Recv then Send?</vt:lpstr>
      <vt:lpstr>Why not Send then Recv?</vt:lpstr>
      <vt:lpstr>Alternate Send and Recv?</vt:lpstr>
      <vt:lpstr>MPI_Sendrecv</vt:lpstr>
      <vt:lpstr>MPI_Sendrecv</vt:lpstr>
      <vt:lpstr>Why MPI_Sendrecv?</vt:lpstr>
      <vt:lpstr>MPI_Sendrecv</vt:lpstr>
      <vt:lpstr>MPI_Sendrecv</vt:lpstr>
      <vt:lpstr>What About Edges and Corners?</vt:lpstr>
      <vt:lpstr>TENTATIVE Schedule</vt:lpstr>
      <vt:lpstr>Thanks for helping!</vt:lpstr>
      <vt:lpstr>This is an experiment!</vt:lpstr>
      <vt:lpstr>Coming in 2018!</vt:lpstr>
      <vt:lpstr>Thanks for your attention!   Questions? www.oscer.ou.edu</vt:lpstr>
      <vt:lpstr>References</vt:lpstr>
    </vt:vector>
  </TitlesOfParts>
  <Company>University of Oklahoma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Supercomputing in Plain English: Overview</dc:title>
  <dc:creator>Henry Neeman</dc:creator>
  <cp:lastModifiedBy>Henry Neeman</cp:lastModifiedBy>
  <cp:revision>632</cp:revision>
  <cp:lastPrinted>1601-01-01T00:00:00Z</cp:lastPrinted>
  <dcterms:created xsi:type="dcterms:W3CDTF">2001-08-18T12:37:15Z</dcterms:created>
  <dcterms:modified xsi:type="dcterms:W3CDTF">2018-03-25T16:24:10Z</dcterms:modified>
</cp:coreProperties>
</file>