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tags/tag8.xml" ContentType="application/vnd.openxmlformats-officedocument.presentationml.tags+xml"/>
  <Override PartName="/ppt/slides/slide36.xml" ContentType="application/vnd.openxmlformats-officedocument.presentationml.slide+xml"/>
  <Override PartName="/ppt/slides/slide83.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ags/tag38.xml" ContentType="application/vnd.openxmlformats-officedocument.presentationml.tags+xml"/>
  <Override PartName="/ppt/tags/tag85.xml" ContentType="application/vnd.openxmlformats-officedocument.presentationml.tags+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ppt/tags/tag52.xml" ContentType="application/vnd.openxmlformats-officedocument.presentationml.tags+xml"/>
  <Override PartName="/ppt/slides/slide99.xml" ContentType="application/vnd.openxmlformats-officedocument.presentationml.slide+xml"/>
  <Override PartName="/ppt/tags/tag41.xml" ContentType="application/vnd.openxmlformats-officedocument.presentationml.tags+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ags/tag5.xml" ContentType="application/vnd.openxmlformats-officedocument.presentationml.tags+xml"/>
  <Override PartName="/ppt/tags/tag79.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tags/tag39.xml" ContentType="application/vnd.openxmlformats-officedocument.presentationml.tags+xml"/>
  <Override PartName="/ppt/tags/tag68.xml" ContentType="application/vnd.openxmlformats-officedocument.presentationml.tags+xml"/>
  <Override PartName="/ppt/tags/tag86.xml" ContentType="application/vnd.openxmlformats-officedocument.presentationml.tags+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4.xml" ContentType="application/vnd.openxmlformats-officedocument.presentationml.slideLayout+xml"/>
  <Override PartName="/ppt/tags/tag28.xml" ContentType="application/vnd.openxmlformats-officedocument.presentationml.tags+xml"/>
  <Override PartName="/ppt/tags/tag57.xml" ContentType="application/vnd.openxmlformats-officedocument.presentationml.tags+xml"/>
  <Override PartName="/ppt/tags/tag75.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tags/tag17.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64.xml" ContentType="application/vnd.openxmlformats-officedocument.presentationml.tags+xml"/>
  <Override PartName="/ppt/tags/tag82.xml" ContentType="application/vnd.openxmlformats-officedocument.presentationml.tags+xml"/>
  <Override PartName="/ppt/slideLayouts/slideLayout10.xml" ContentType="application/vnd.openxmlformats-officedocument.presentationml.slideLayout+xml"/>
  <Override PartName="/ppt/tags/tag24.xml" ContentType="application/vnd.openxmlformats-officedocument.presentationml.tags+xml"/>
  <Default Extension="vml" ContentType="application/vnd.openxmlformats-officedocument.vmlDrawing"/>
  <Override PartName="/ppt/tags/tag53.xml" ContentType="application/vnd.openxmlformats-officedocument.presentationml.tags+xml"/>
  <Override PartName="/ppt/tags/tag71.xml" ContentType="application/vnd.openxmlformats-officedocument.presentationml.tags+xml"/>
  <Override PartName="/ppt/slides/slide89.xml" ContentType="application/vnd.openxmlformats-officedocument.presentationml.slide+xml"/>
  <Override PartName="/ppt/slides/slide108.xml" ContentType="application/vnd.openxmlformats-officedocument.presentationml.slide+xml"/>
  <Override PartName="/ppt/tags/tag13.xml" ContentType="application/vnd.openxmlformats-officedocument.presentationml.tags+xml"/>
  <Override PartName="/ppt/tags/tag31.xml" ContentType="application/vnd.openxmlformats-officedocument.presentationml.tags+xml"/>
  <Override PartName="/ppt/tags/tag42.xml" ContentType="application/vnd.openxmlformats-officedocument.presentationml.tags+xml"/>
  <Override PartName="/ppt/tags/tag60.xml" ContentType="application/vnd.openxmlformats-officedocument.presentationml.tags+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tags/tag2.xml" ContentType="application/vnd.openxmlformats-officedocument.presentationml.tags+xml"/>
  <Default Extension="wmf" ContentType="image/x-wmf"/>
  <Override PartName="/ppt/tags/tag58.xml" ContentType="application/vnd.openxmlformats-officedocument.presentationml.tags+xml"/>
  <Override PartName="/ppt/tags/tag69.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slides/slide79.xml" ContentType="application/vnd.openxmlformats-officedocument.presentationml.slide+xml"/>
  <Override PartName="/ppt/slides/slide109.xml" ContentType="application/vnd.openxmlformats-officedocument.presentationml.slide+xml"/>
  <Override PartName="/ppt/tags/tag32.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tags/tag3.xml" ContentType="application/vnd.openxmlformats-officedocument.presentationml.tags+xml"/>
  <Override PartName="/ppt/tags/tag59.xml" ContentType="application/vnd.openxmlformats-officedocument.presentationml.tags+xml"/>
  <Override PartName="/ppt/tags/tag77.xml" ContentType="application/vnd.openxmlformats-officedocument.presentationml.tags+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ags/tag19.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66.xml" ContentType="application/vnd.openxmlformats-officedocument.presentationml.tags+xml"/>
  <Override PartName="/ppt/tags/tag84.xml" ContentType="application/vnd.openxmlformats-officedocument.presentationml.tags+xml"/>
  <Override PartName="/ppt/slides/slide20.xml" ContentType="application/vnd.openxmlformats-officedocument.presentationml.slide+xml"/>
  <Override PartName="/ppt/slideLayouts/slideLayout12.xml" ContentType="application/vnd.openxmlformats-officedocument.presentationml.slideLayout+xml"/>
  <Override PartName="/ppt/tags/tag26.xml" ContentType="application/vnd.openxmlformats-officedocument.presentationml.tags+xml"/>
  <Override PartName="/ppt/tags/tag55.xml" ContentType="application/vnd.openxmlformats-officedocument.presentationml.tags+xml"/>
  <Override PartName="/ppt/tags/tag73.xml" ContentType="application/vnd.openxmlformats-officedocument.presentationml.tags+xml"/>
  <Override PartName="/ppt/tags/tag15.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62.xml" ContentType="application/vnd.openxmlformats-officedocument.presentationml.tags+xml"/>
  <Override PartName="/ppt/tags/tag80.xml" ContentType="application/vnd.openxmlformats-officedocument.presentationml.tags+xml"/>
  <Override PartName="/ppt/slides/slide98.xml" ContentType="application/vnd.openxmlformats-officedocument.presentationml.slide+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tags/tag11.xml" ContentType="application/vnd.openxmlformats-officedocument.presentationml.tags+xml"/>
  <Override PartName="/ppt/slides/slide29.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tags/tag78.xml" ContentType="application/vnd.openxmlformats-officedocument.presentationml.tags+xml"/>
  <Override PartName="/ppt/slides/slide32.xml" ContentType="application/vnd.openxmlformats-officedocument.presentationml.slide+xml"/>
  <Override PartName="/ppt/tags/tag56.xml" ContentType="application/vnd.openxmlformats-officedocument.presentationml.tags+xml"/>
  <Override PartName="/ppt/tags/tag67.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gs/tag45.xml" ContentType="application/vnd.openxmlformats-officedocument.presentationml.tags+xml"/>
  <Override PartName="/ppt/tags/tag34.xml" ContentType="application/vnd.openxmlformats-officedocument.presentationml.tags+xml"/>
  <Override PartName="/ppt/tags/tag81.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70.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112"/>
  </p:notesMasterIdLst>
  <p:handoutMasterIdLst>
    <p:handoutMasterId r:id="rId113"/>
  </p:handoutMasterIdLst>
  <p:sldIdLst>
    <p:sldId id="554" r:id="rId2"/>
    <p:sldId id="650" r:id="rId3"/>
    <p:sldId id="651" r:id="rId4"/>
    <p:sldId id="652" r:id="rId5"/>
    <p:sldId id="661" r:id="rId6"/>
    <p:sldId id="813" r:id="rId7"/>
    <p:sldId id="653" r:id="rId8"/>
    <p:sldId id="663" r:id="rId9"/>
    <p:sldId id="662" r:id="rId10"/>
    <p:sldId id="655" r:id="rId11"/>
    <p:sldId id="656" r:id="rId12"/>
    <p:sldId id="657" r:id="rId13"/>
    <p:sldId id="658" r:id="rId14"/>
    <p:sldId id="659" r:id="rId15"/>
    <p:sldId id="660" r:id="rId16"/>
    <p:sldId id="1064" r:id="rId17"/>
    <p:sldId id="986" r:id="rId18"/>
    <p:sldId id="809" r:id="rId19"/>
    <p:sldId id="810" r:id="rId20"/>
    <p:sldId id="811" r:id="rId21"/>
    <p:sldId id="1068" r:id="rId22"/>
    <p:sldId id="1069" r:id="rId23"/>
    <p:sldId id="1070" r:id="rId24"/>
    <p:sldId id="1071" r:id="rId25"/>
    <p:sldId id="1072" r:id="rId26"/>
    <p:sldId id="1073" r:id="rId27"/>
    <p:sldId id="1074" r:id="rId28"/>
    <p:sldId id="1075" r:id="rId29"/>
    <p:sldId id="1076" r:id="rId30"/>
    <p:sldId id="1077" r:id="rId31"/>
    <p:sldId id="1078" r:id="rId32"/>
    <p:sldId id="1079" r:id="rId33"/>
    <p:sldId id="1080" r:id="rId34"/>
    <p:sldId id="1081" r:id="rId35"/>
    <p:sldId id="1082" r:id="rId36"/>
    <p:sldId id="1083" r:id="rId37"/>
    <p:sldId id="1084" r:id="rId38"/>
    <p:sldId id="1085" r:id="rId39"/>
    <p:sldId id="1086" r:id="rId40"/>
    <p:sldId id="1087" r:id="rId41"/>
    <p:sldId id="1088" r:id="rId42"/>
    <p:sldId id="1089" r:id="rId43"/>
    <p:sldId id="1090" r:id="rId44"/>
    <p:sldId id="1091" r:id="rId45"/>
    <p:sldId id="1092" r:id="rId46"/>
    <p:sldId id="1093" r:id="rId47"/>
    <p:sldId id="1094" r:id="rId48"/>
    <p:sldId id="1095" r:id="rId49"/>
    <p:sldId id="1096" r:id="rId50"/>
    <p:sldId id="1097" r:id="rId51"/>
    <p:sldId id="1098" r:id="rId52"/>
    <p:sldId id="1099" r:id="rId53"/>
    <p:sldId id="1100" r:id="rId54"/>
    <p:sldId id="1101" r:id="rId55"/>
    <p:sldId id="1102" r:id="rId56"/>
    <p:sldId id="1103" r:id="rId57"/>
    <p:sldId id="1104" r:id="rId58"/>
    <p:sldId id="1105" r:id="rId59"/>
    <p:sldId id="1106" r:id="rId60"/>
    <p:sldId id="1107" r:id="rId61"/>
    <p:sldId id="1108" r:id="rId62"/>
    <p:sldId id="1109" r:id="rId63"/>
    <p:sldId id="1110" r:id="rId64"/>
    <p:sldId id="1111" r:id="rId65"/>
    <p:sldId id="1112" r:id="rId66"/>
    <p:sldId id="1113" r:id="rId67"/>
    <p:sldId id="1114" r:id="rId68"/>
    <p:sldId id="1115" r:id="rId69"/>
    <p:sldId id="1116" r:id="rId70"/>
    <p:sldId id="1117" r:id="rId71"/>
    <p:sldId id="1118" r:id="rId72"/>
    <p:sldId id="1119" r:id="rId73"/>
    <p:sldId id="1120" r:id="rId74"/>
    <p:sldId id="1121" r:id="rId75"/>
    <p:sldId id="1122" r:id="rId76"/>
    <p:sldId id="1123" r:id="rId77"/>
    <p:sldId id="1124" r:id="rId78"/>
    <p:sldId id="1125" r:id="rId79"/>
    <p:sldId id="1126" r:id="rId80"/>
    <p:sldId id="1127" r:id="rId81"/>
    <p:sldId id="1128" r:id="rId82"/>
    <p:sldId id="1129" r:id="rId83"/>
    <p:sldId id="1130" r:id="rId84"/>
    <p:sldId id="1131" r:id="rId85"/>
    <p:sldId id="1132" r:id="rId86"/>
    <p:sldId id="1133" r:id="rId87"/>
    <p:sldId id="1134" r:id="rId88"/>
    <p:sldId id="1135" r:id="rId89"/>
    <p:sldId id="1136" r:id="rId90"/>
    <p:sldId id="1137" r:id="rId91"/>
    <p:sldId id="1138" r:id="rId92"/>
    <p:sldId id="1139" r:id="rId93"/>
    <p:sldId id="1140" r:id="rId94"/>
    <p:sldId id="1141" r:id="rId95"/>
    <p:sldId id="1142" r:id="rId96"/>
    <p:sldId id="1143" r:id="rId97"/>
    <p:sldId id="1144" r:id="rId98"/>
    <p:sldId id="1145" r:id="rId99"/>
    <p:sldId id="1146" r:id="rId100"/>
    <p:sldId id="1147" r:id="rId101"/>
    <p:sldId id="1148" r:id="rId102"/>
    <p:sldId id="1149" r:id="rId103"/>
    <p:sldId id="1150" r:id="rId104"/>
    <p:sldId id="1066" r:id="rId105"/>
    <p:sldId id="899" r:id="rId106"/>
    <p:sldId id="896" r:id="rId107"/>
    <p:sldId id="897" r:id="rId108"/>
    <p:sldId id="898" r:id="rId109"/>
    <p:sldId id="893" r:id="rId110"/>
    <p:sldId id="1153" r:id="rId111"/>
  </p:sldIdLst>
  <p:sldSz cx="9144000" cy="6858000" type="screen4x3"/>
  <p:notesSz cx="6858000" cy="9144000"/>
  <p:custDataLst>
    <p:tags r:id="rId114"/>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B42B00"/>
    <a:srgbClr val="FF00FF"/>
    <a:srgbClr val="FFCCFF"/>
    <a:srgbClr val="CC99FF"/>
    <a:srgbClr val="800080"/>
    <a:srgbClr val="CC6600"/>
    <a:srgbClr val="008000"/>
    <a:srgbClr val="A50021"/>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575" autoAdjust="0"/>
  </p:normalViewPr>
  <p:slideViewPr>
    <p:cSldViewPr>
      <p:cViewPr varScale="1">
        <p:scale>
          <a:sx n="73" d="100"/>
          <a:sy n="73" d="100"/>
        </p:scale>
        <p:origin x="-114"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82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handoutMaster" Target="handoutMasters/handoutMaster1.xml"/><Relationship Id="rId11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gs" Target="tags/tag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pic>
        <p:nvPicPr>
          <p:cNvPr id="6" name="Picture 1041" descr="ou201_logo"/>
          <p:cNvPicPr>
            <a:picLocks noChangeAspect="1" noChangeArrowheads="1"/>
          </p:cNvPicPr>
          <p:nvPr userDrawn="1"/>
        </p:nvPicPr>
        <p:blipFill>
          <a:blip r:embed="rId2" cstate="print"/>
          <a:srcRect/>
          <a:stretch>
            <a:fillRect/>
          </a:stretch>
        </p:blipFill>
        <p:spPr bwMode="auto">
          <a:xfrm>
            <a:off x="147638" y="2578100"/>
            <a:ext cx="474662" cy="687388"/>
          </a:xfrm>
          <a:prstGeom prst="rect">
            <a:avLst/>
          </a:prstGeom>
          <a:noFill/>
          <a:ln w="9525">
            <a:noFill/>
            <a:miter lim="800000"/>
            <a:headEnd/>
            <a:tailEnd/>
          </a:ln>
        </p:spPr>
      </p:pic>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Rectangle 4"/>
          <p:cNvSpPr/>
          <p:nvPr userDrawn="1"/>
        </p:nvSpPr>
        <p:spPr bwMode="auto">
          <a:xfrm>
            <a:off x="6329363"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3"/>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Rectangle 3"/>
          <p:cNvSpPr/>
          <p:nvPr userDrawn="1"/>
        </p:nvSpPr>
        <p:spPr bwMode="auto">
          <a:xfrm>
            <a:off x="6324600"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6" name="Slide Number Placeholder 3"/>
          <p:cNvSpPr>
            <a:spLocks noGrp="1"/>
          </p:cNvSpPr>
          <p:nvPr>
            <p:ph type="sldNum" sz="quarter" idx="11"/>
          </p:nvPr>
        </p:nvSpPr>
        <p:spPr/>
        <p:txBody>
          <a:bodyPr/>
          <a:lstStyle>
            <a:lvl1pPr>
              <a:defRPr smtClean="0"/>
            </a:lvl1pPr>
          </a:lstStyle>
          <a:p>
            <a:pPr>
              <a:defRPr/>
            </a:pPr>
            <a:fld id="{81A5A790-6F19-4F0E-8844-552503E9D15C}"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Apps &amp; Par Types</a:t>
            </a:r>
            <a:endParaRPr lang="en-US" dirty="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grpSp>
        <p:nvGrpSpPr>
          <p:cNvPr id="3076" name="Group 41"/>
          <p:cNvGrpSpPr>
            <a:grpSpLocks/>
          </p:cNvGrpSpPr>
          <p:nvPr userDrawn="1"/>
        </p:nvGrpSpPr>
        <p:grpSpPr bwMode="auto">
          <a:xfrm>
            <a:off x="228600" y="6096000"/>
            <a:ext cx="2362200" cy="598488"/>
            <a:chOff x="384" y="3840"/>
            <a:chExt cx="1488" cy="377"/>
          </a:xfrm>
        </p:grpSpPr>
        <p:pic>
          <p:nvPicPr>
            <p:cNvPr id="3084" name="Picture 15" descr="ou201_logo"/>
            <p:cNvPicPr>
              <a:picLocks noChangeAspect="1" noChangeArrowheads="1"/>
            </p:cNvPicPr>
            <p:nvPr userDrawn="1"/>
          </p:nvPicPr>
          <p:blipFill>
            <a:blip r:embed="rId16" cstate="print"/>
            <a:srcRect/>
            <a:stretch>
              <a:fillRect/>
            </a:stretch>
          </p:blipFill>
          <p:spPr bwMode="auto">
            <a:xfrm>
              <a:off x="912" y="3870"/>
              <a:ext cx="248" cy="339"/>
            </a:xfrm>
            <a:prstGeom prst="rect">
              <a:avLst/>
            </a:prstGeom>
            <a:noFill/>
            <a:ln w="9525">
              <a:noFill/>
              <a:miter lim="800000"/>
              <a:headEnd/>
              <a:tailEnd/>
            </a:ln>
          </p:spPr>
        </p:pic>
        <p:pic>
          <p:nvPicPr>
            <p:cNvPr id="3085" name="Picture 35" descr="oscer_logo_crimson_20060918"/>
            <p:cNvPicPr>
              <a:picLocks noChangeAspect="1" noChangeArrowheads="1"/>
            </p:cNvPicPr>
            <p:nvPr userDrawn="1"/>
          </p:nvPicPr>
          <p:blipFill>
            <a:blip r:embed="rId17" cstate="print"/>
            <a:srcRect/>
            <a:stretch>
              <a:fillRect/>
            </a:stretch>
          </p:blipFill>
          <p:spPr bwMode="auto">
            <a:xfrm>
              <a:off x="384" y="3840"/>
              <a:ext cx="489" cy="345"/>
            </a:xfrm>
            <a:prstGeom prst="rect">
              <a:avLst/>
            </a:prstGeom>
            <a:noFill/>
            <a:ln w="9525">
              <a:noFill/>
              <a:miter lim="800000"/>
              <a:headEnd/>
              <a:tailEnd/>
            </a:ln>
          </p:spPr>
        </p:pic>
        <p:pic>
          <p:nvPicPr>
            <p:cNvPr id="3086" name="Picture 39" descr="ouit_logo_small"/>
            <p:cNvPicPr>
              <a:picLocks noChangeAspect="1" noChangeArrowheads="1"/>
            </p:cNvPicPr>
            <p:nvPr userDrawn="1"/>
          </p:nvPicPr>
          <p:blipFill>
            <a:blip r:embed="rId18" cstate="print"/>
            <a:srcRect/>
            <a:stretch>
              <a:fillRect/>
            </a:stretch>
          </p:blipFill>
          <p:spPr bwMode="auto">
            <a:xfrm>
              <a:off x="1152" y="3840"/>
              <a:ext cx="720" cy="377"/>
            </a:xfrm>
            <a:prstGeom prst="rect">
              <a:avLst/>
            </a:prstGeom>
            <a:noFill/>
            <a:ln w="9525">
              <a:noFill/>
              <a:miter lim="800000"/>
              <a:headEnd/>
              <a:tailEnd/>
            </a:ln>
          </p:spPr>
        </p:pic>
      </p:grpSp>
      <p:sp>
        <p:nvSpPr>
          <p:cNvPr id="58375" name="Rectangle 7"/>
          <p:cNvSpPr>
            <a:spLocks noChangeArrowheads="1"/>
          </p:cNvSpPr>
          <p:nvPr/>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081" name="Picture 62" descr="ou201_logo"/>
          <p:cNvPicPr>
            <a:picLocks noChangeAspect="1" noChangeArrowheads="1"/>
          </p:cNvPicPr>
          <p:nvPr userDrawn="1"/>
        </p:nvPicPr>
        <p:blipFill>
          <a:blip r:embed="rId19" cstate="print"/>
          <a:srcRect/>
          <a:stretch>
            <a:fillRect/>
          </a:stretch>
        </p:blipFill>
        <p:spPr bwMode="auto">
          <a:xfrm>
            <a:off x="114300" y="508000"/>
            <a:ext cx="474663" cy="6873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1.xml"/></Relationships>
</file>

<file path=ppt/slides/_rels/slide10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hyperlink" Target="mailto:justinsmith@wolfram.com" TargetMode="Externa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8" Type="http://schemas.openxmlformats.org/officeDocument/2006/relationships/hyperlink" Target="http://shodor.org/petascale/participation/internships/" TargetMode="External"/><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9.png"/></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tags" Target="../tags/tag83.xml"/><Relationship Id="rId6" Type="http://schemas.openxmlformats.org/officeDocument/2006/relationships/image" Target="../media/image16.jpeg"/><Relationship Id="rId11" Type="http://schemas.openxmlformats.org/officeDocument/2006/relationships/image" Target="../media/image20.png"/><Relationship Id="rId5" Type="http://schemas.openxmlformats.org/officeDocument/2006/relationships/image" Target="../media/image15.jpeg"/><Relationship Id="rId10" Type="http://schemas.openxmlformats.org/officeDocument/2006/relationships/image" Target="../media/image19.jpeg"/><Relationship Id="rId4" Type="http://schemas.openxmlformats.org/officeDocument/2006/relationships/image" Target="../media/image14.jpeg"/><Relationship Id="rId9" Type="http://schemas.openxmlformats.org/officeDocument/2006/relationships/hyperlink" Target="http://symposium2011.oscer.ou.edu/" TargetMode="Externa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5.xml"/><Relationship Id="rId1" Type="http://schemas.openxmlformats.org/officeDocument/2006/relationships/tags" Target="../tags/tag84.xml"/><Relationship Id="rId4" Type="http://schemas.openxmlformats.org/officeDocument/2006/relationships/hyperlink" Target="http://www.oscer.ou.edu/"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3" Type="http://schemas.openxmlformats.org/officeDocument/2006/relationships/hyperlink" Target="http://en.wikipedia.org/wiki/Monte_carlo_simulation" TargetMode="External"/><Relationship Id="rId2" Type="http://schemas.openxmlformats.org/officeDocument/2006/relationships/slideLayout" Target="../slideLayouts/slideLayout6.xml"/><Relationship Id="rId1" Type="http://schemas.openxmlformats.org/officeDocument/2006/relationships/tags" Target="../tags/tag86.xml"/><Relationship Id="rId5" Type="http://schemas.openxmlformats.org/officeDocument/2006/relationships/hyperlink" Target="http://lostbiro.com/blog/wp-content/uploads/2007/10/Magritte-Pipe.jpg" TargetMode="External"/><Relationship Id="rId4" Type="http://schemas.openxmlformats.org/officeDocument/2006/relationships/hyperlink" Target="http://en.wikipedia.org/wiki/N-body_problem"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mailto:sipe2011@yahoo.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hneeman@ou.edu" TargetMode="External"/><Relationship Id="rId2" Type="http://schemas.openxmlformats.org/officeDocument/2006/relationships/hyperlink" Target="http://www.oscer.ou.edu/education.ph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justinsmith@wolfram.c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hodor.org/petascale/participation/internships/" TargetMode="External"/><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6.jpeg"/><Relationship Id="rId11" Type="http://schemas.openxmlformats.org/officeDocument/2006/relationships/image" Target="../media/image20.png"/><Relationship Id="rId5" Type="http://schemas.openxmlformats.org/officeDocument/2006/relationships/image" Target="../media/image15.jpeg"/><Relationship Id="rId10" Type="http://schemas.openxmlformats.org/officeDocument/2006/relationships/image" Target="../media/image19.jpeg"/><Relationship Id="rId4" Type="http://schemas.openxmlformats.org/officeDocument/2006/relationships/image" Target="../media/image14.jpeg"/><Relationship Id="rId9" Type="http://schemas.openxmlformats.org/officeDocument/2006/relationships/hyperlink" Target="http://symposium2011.oscer.ou.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4.xml.rels><?xml version="1.0" encoding="UTF-8" standalone="yes"?>
<Relationships xmlns="http://schemas.openxmlformats.org/package/2006/relationships"><Relationship Id="rId3" Type="http://schemas.openxmlformats.org/officeDocument/2006/relationships/hyperlink" Target="http://www.tandberg.com/" TargetMode="External"/><Relationship Id="rId2" Type="http://schemas.openxmlformats.org/officeDocument/2006/relationships/hyperlink" Target="http://www.polycom.com/" TargetMode="External"/><Relationship Id="rId1" Type="http://schemas.openxmlformats.org/officeDocument/2006/relationships/slideLayout" Target="../slideLayouts/slideLayout2.xml"/><Relationship Id="rId5" Type="http://schemas.openxmlformats.org/officeDocument/2006/relationships/hyperlink" Target="http://www.onenet.net/" TargetMode="External"/><Relationship Id="rId4" Type="http://schemas.openxmlformats.org/officeDocument/2006/relationships/hyperlink" Target="http://www.lifesize.com/" TargetMode="Externa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5.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6.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7.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8.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0.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1.xml"/></Relationships>
</file>

<file path=ppt/slides/_rels/slide5.xml.rels><?xml version="1.0" encoding="UTF-8" standalone="yes"?>
<Relationships xmlns="http://schemas.openxmlformats.org/package/2006/relationships"><Relationship Id="rId3" Type="http://schemas.openxmlformats.org/officeDocument/2006/relationships/hyperlink" Target="http://164.58.250.47/codian_video_decoder.msi" TargetMode="External"/><Relationship Id="rId2" Type="http://schemas.openxmlformats.org/officeDocument/2006/relationships/hyperlink" Target="http://www.oracle.com/technetwork/java/javase/downloads/" TargetMode="External"/><Relationship Id="rId1" Type="http://schemas.openxmlformats.org/officeDocument/2006/relationships/slideLayout" Target="../slideLayouts/slideLayout2.xml"/><Relationship Id="rId4" Type="http://schemas.openxmlformats.org/officeDocument/2006/relationships/hyperlink" Target="http://164.58.250.47/" TargetMode="Externa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6.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6.xml.rels><?xml version="1.0" encoding="UTF-8" standalone="yes"?>
<Relationships xmlns="http://schemas.openxmlformats.org/package/2006/relationships"><Relationship Id="rId2" Type="http://schemas.openxmlformats.org/officeDocument/2006/relationships/hyperlink" Target="http://xmeeting.sourceforge.net/"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7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3.xml"/><Relationship Id="rId1" Type="http://schemas.openxmlformats.org/officeDocument/2006/relationships/vmlDrawing" Target="../drawings/vmlDrawing1.vml"/><Relationship Id="rId5" Type="http://schemas.openxmlformats.org/officeDocument/2006/relationships/image" Target="../media/image22.jpeg"/><Relationship Id="rId4" Type="http://schemas.openxmlformats.org/officeDocument/2006/relationships/oleObject" Target="../embeddings/oleObject1.bin"/></Relationships>
</file>

<file path=ppt/slides/_rels/slide7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4.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7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5.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7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6.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7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7.xml"/><Relationship Id="rId1" Type="http://schemas.openxmlformats.org/officeDocument/2006/relationships/vmlDrawing" Target="../drawings/vmlDrawing5.vml"/><Relationship Id="rId5" Type="http://schemas.openxmlformats.org/officeDocument/2006/relationships/image" Target="../media/image22.jpeg"/><Relationship Id="rId4" Type="http://schemas.openxmlformats.org/officeDocument/2006/relationships/oleObject" Target="../embeddings/oleObject5.bin"/></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8.xml.rels><?xml version="1.0" encoding="UTF-8" standalone="yes"?>
<Relationships xmlns="http://schemas.openxmlformats.org/package/2006/relationships"><Relationship Id="rId2" Type="http://schemas.openxmlformats.org/officeDocument/2006/relationships/hyperlink" Target="http://www.apple.com/quicktime/"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1.xml"/></Relationships>
</file>

<file path=ppt/slides/_rels/slide8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2.xml"/><Relationship Id="rId1" Type="http://schemas.openxmlformats.org/officeDocument/2006/relationships/vmlDrawing" Target="../drawings/vmlDrawing6.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3.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6.xml"/></Relationships>
</file>

<file path=ppt/slides/_rels/slide8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8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8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1.xml"/></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9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9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9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9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9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81000" y="4724400"/>
            <a:ext cx="152400" cy="1676400"/>
          </a:xfrm>
          <a:prstGeom prst="rect">
            <a:avLst/>
          </a:prstGeom>
          <a:solidFill>
            <a:schemeClr val="bg1"/>
          </a:solidFill>
          <a:ln w="9525">
            <a:noFill/>
            <a:miter lim="800000"/>
            <a:headEnd/>
            <a:tailEnd/>
          </a:ln>
        </p:spPr>
        <p:txBody>
          <a:bodyPr wrap="none" anchor="ctr"/>
          <a:lstStyle/>
          <a:p>
            <a:endParaRPr lang="en-US"/>
          </a:p>
        </p:txBody>
      </p:sp>
      <p:sp>
        <p:nvSpPr>
          <p:cNvPr id="449540" name="Rectangle 4"/>
          <p:cNvSpPr>
            <a:spLocks noGrp="1" noChangeArrowheads="1"/>
          </p:cNvSpPr>
          <p:nvPr>
            <p:ph type="ctrTitle"/>
          </p:nvPr>
        </p:nvSpPr>
        <p:spPr>
          <a:xfrm>
            <a:off x="685800" y="838200"/>
            <a:ext cx="7924800" cy="2362200"/>
          </a:xfrm>
        </p:spPr>
        <p:txBody>
          <a:bodyPr/>
          <a:lstStyle/>
          <a:p>
            <a:pPr eaLnBrk="1" hangingPunct="1">
              <a:lnSpc>
                <a:spcPct val="90000"/>
              </a:lnSpc>
              <a:defRPr/>
            </a:pPr>
            <a:r>
              <a:rPr lang="en-US" sz="5400" dirty="0" smtClean="0">
                <a:effectLst>
                  <a:outerShdw blurRad="38100" dist="38100" dir="2700000" algn="tl">
                    <a:srgbClr val="C0C0C0"/>
                  </a:outerShdw>
                </a:effectLst>
                <a:latin typeface="Arial Black" pitchFamily="34" charset="0"/>
              </a:rPr>
              <a:t>Supercomputing</a:t>
            </a:r>
            <a:br>
              <a:rPr lang="en-US" sz="5400" dirty="0" smtClean="0">
                <a:effectLst>
                  <a:outerShdw blurRad="38100" dist="38100" dir="2700000" algn="tl">
                    <a:srgbClr val="C0C0C0"/>
                  </a:outerShdw>
                </a:effectLst>
                <a:latin typeface="Arial Black" pitchFamily="34" charset="0"/>
              </a:rPr>
            </a:br>
            <a:r>
              <a:rPr lang="en-US" sz="5400" dirty="0" smtClean="0">
                <a:effectLst>
                  <a:outerShdw blurRad="38100" dist="38100" dir="2700000" algn="tl">
                    <a:srgbClr val="C0C0C0"/>
                  </a:outerShdw>
                </a:effectLst>
                <a:latin typeface="Arial Black" pitchFamily="34" charset="0"/>
              </a:rPr>
              <a:t>in Plain English</a:t>
            </a:r>
            <a:br>
              <a:rPr lang="en-US" sz="5400" dirty="0" smtClean="0">
                <a:effectLst>
                  <a:outerShdw blurRad="38100" dist="38100" dir="2700000" algn="tl">
                    <a:srgbClr val="C0C0C0"/>
                  </a:outerShdw>
                </a:effectLst>
                <a:latin typeface="Arial Black" pitchFamily="34" charset="0"/>
              </a:rPr>
            </a:br>
            <a:r>
              <a:rPr lang="en-US" dirty="0" smtClean="0">
                <a:solidFill>
                  <a:schemeClr val="tx1"/>
                </a:solidFill>
                <a:effectLst>
                  <a:outerShdw blurRad="38100" dist="38100" dir="2700000" algn="tl">
                    <a:srgbClr val="C0C0C0"/>
                  </a:outerShdw>
                </a:effectLst>
              </a:rPr>
              <a:t> </a:t>
            </a:r>
            <a:r>
              <a:rPr lang="en-US" dirty="0" smtClean="0">
                <a:solidFill>
                  <a:schemeClr val="tx1"/>
                </a:solidFill>
                <a:effectLst>
                  <a:outerShdw blurRad="38100" dist="38100" dir="2700000" algn="tl">
                    <a:srgbClr val="C0C0C0"/>
                  </a:outerShdw>
                </a:effectLst>
              </a:rPr>
              <a:t>Applications and</a:t>
            </a:r>
            <a:br>
              <a:rPr lang="en-US" dirty="0" smtClean="0">
                <a:solidFill>
                  <a:schemeClr val="tx1"/>
                </a:solidFill>
                <a:effectLst>
                  <a:outerShdw blurRad="38100" dist="38100" dir="2700000" algn="tl">
                    <a:srgbClr val="C0C0C0"/>
                  </a:outerShdw>
                </a:effectLst>
              </a:rPr>
            </a:br>
            <a:r>
              <a:rPr lang="en-US" dirty="0" smtClean="0">
                <a:solidFill>
                  <a:schemeClr val="tx1"/>
                </a:solidFill>
                <a:effectLst>
                  <a:outerShdw blurRad="38100" dist="38100" dir="2700000" algn="tl">
                    <a:srgbClr val="C0C0C0"/>
                  </a:outerShdw>
                </a:effectLst>
              </a:rPr>
              <a:t>Types of Parallelism</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609600" y="3238500"/>
            <a:ext cx="8001000" cy="1600200"/>
          </a:xfrm>
        </p:spPr>
        <p:txBody>
          <a:bodyPr/>
          <a:lstStyle/>
          <a:p>
            <a:pPr eaLnBrk="1" hangingPunct="1"/>
            <a:r>
              <a:rPr lang="en-US" sz="3600" b="1" dirty="0" smtClean="0"/>
              <a:t>Henry Neeman, Director</a:t>
            </a:r>
          </a:p>
          <a:p>
            <a:pPr eaLnBrk="1" hangingPunct="1">
              <a:lnSpc>
                <a:spcPct val="70000"/>
              </a:lnSpc>
            </a:pPr>
            <a:r>
              <a:rPr lang="en-US" b="1" dirty="0" smtClean="0"/>
              <a:t>OU Supercomputing Center for Education &amp; Research</a:t>
            </a:r>
          </a:p>
          <a:p>
            <a:pPr eaLnBrk="1" hangingPunct="1">
              <a:lnSpc>
                <a:spcPct val="70000"/>
              </a:lnSpc>
            </a:pPr>
            <a:r>
              <a:rPr lang="en-US" sz="2200" b="1" dirty="0" smtClean="0"/>
              <a:t>University of Oklahoma Information Technology</a:t>
            </a:r>
          </a:p>
          <a:p>
            <a:pPr eaLnBrk="1" hangingPunct="1">
              <a:lnSpc>
                <a:spcPct val="70000"/>
              </a:lnSpc>
            </a:pPr>
            <a:r>
              <a:rPr lang="en-US" sz="2000" b="1" dirty="0" smtClean="0"/>
              <a:t>Tuesday </a:t>
            </a:r>
            <a:r>
              <a:rPr lang="en-US" sz="2000" b="1" dirty="0" smtClean="0"/>
              <a:t>April 5</a:t>
            </a:r>
            <a:r>
              <a:rPr lang="en-US" sz="2000" b="1" dirty="0" smtClean="0"/>
              <a:t> </a:t>
            </a:r>
            <a:r>
              <a:rPr lang="en-US" sz="2000" b="1" dirty="0" smtClean="0"/>
              <a:t>2011</a:t>
            </a:r>
          </a:p>
        </p:txBody>
      </p:sp>
      <p:grpSp>
        <p:nvGrpSpPr>
          <p:cNvPr id="11269" name="Group 11"/>
          <p:cNvGrpSpPr>
            <a:grpSpLocks/>
          </p:cNvGrpSpPr>
          <p:nvPr/>
        </p:nvGrpSpPr>
        <p:grpSpPr bwMode="auto">
          <a:xfrm>
            <a:off x="2362200" y="4876800"/>
            <a:ext cx="5029200" cy="1354138"/>
            <a:chOff x="1824" y="3120"/>
            <a:chExt cx="3168" cy="853"/>
          </a:xfrm>
        </p:grpSpPr>
        <p:pic>
          <p:nvPicPr>
            <p:cNvPr id="11272" name="Picture 9" descr="ouit_logo_small"/>
            <p:cNvPicPr>
              <a:picLocks noChangeAspect="1" noChangeArrowheads="1"/>
            </p:cNvPicPr>
            <p:nvPr/>
          </p:nvPicPr>
          <p:blipFill>
            <a:blip r:embed="rId4" cstate="print"/>
            <a:srcRect/>
            <a:stretch>
              <a:fillRect/>
            </a:stretch>
          </p:blipFill>
          <p:spPr bwMode="auto">
            <a:xfrm>
              <a:off x="3456" y="3168"/>
              <a:ext cx="1536" cy="804"/>
            </a:xfrm>
            <a:prstGeom prst="rect">
              <a:avLst/>
            </a:prstGeom>
            <a:noFill/>
            <a:ln w="9525">
              <a:noFill/>
              <a:miter lim="800000"/>
              <a:headEnd/>
              <a:tailEnd/>
            </a:ln>
          </p:spPr>
        </p:pic>
        <p:pic>
          <p:nvPicPr>
            <p:cNvPr id="11273" name="Picture 6" descr="ou201_logo"/>
            <p:cNvPicPr>
              <a:picLocks noChangeAspect="1" noChangeArrowheads="1"/>
            </p:cNvPicPr>
            <p:nvPr/>
          </p:nvPicPr>
          <p:blipFill>
            <a:blip r:embed="rId5" cstate="print"/>
            <a:srcRect/>
            <a:stretch>
              <a:fillRect/>
            </a:stretch>
          </p:blipFill>
          <p:spPr bwMode="auto">
            <a:xfrm>
              <a:off x="1824" y="3264"/>
              <a:ext cx="432" cy="625"/>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2304" y="3120"/>
              <a:ext cx="1209" cy="853"/>
            </a:xfrm>
            <a:prstGeom prst="rect">
              <a:avLst/>
            </a:prstGeom>
            <a:noFill/>
            <a:ln w="9525">
              <a:noFill/>
              <a:miter lim="800000"/>
              <a:headEnd/>
              <a:tailEnd/>
            </a:ln>
          </p:spPr>
        </p:pic>
      </p:gr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10</a:t>
            </a:fld>
            <a:endParaRPr lang="en-US"/>
          </a:p>
        </p:txBody>
      </p:sp>
      <p:sp>
        <p:nvSpPr>
          <p:cNvPr id="454658" name="Rectangle 2"/>
          <p:cNvSpPr>
            <a:spLocks noGrp="1" noChangeArrowheads="1"/>
          </p:cNvSpPr>
          <p:nvPr>
            <p:ph type="title"/>
          </p:nvPr>
        </p:nvSpPr>
        <p:spPr/>
        <p:txBody>
          <a:bodyPr/>
          <a:lstStyle/>
          <a:p>
            <a:r>
              <a:rPr lang="en-US" sz="3600"/>
              <a:t>Phone Bridge</a:t>
            </a:r>
          </a:p>
        </p:txBody>
      </p:sp>
      <p:sp>
        <p:nvSpPr>
          <p:cNvPr id="454659" name="Rectangle 3"/>
          <p:cNvSpPr>
            <a:spLocks noGrp="1" noChangeArrowheads="1"/>
          </p:cNvSpPr>
          <p:nvPr>
            <p:ph type="body" idx="1"/>
          </p:nvPr>
        </p:nvSpPr>
        <p:spPr/>
        <p:txBody>
          <a:bodyPr/>
          <a:lstStyle/>
          <a:p>
            <a:pPr>
              <a:buFont typeface="Wingdings" pitchFamily="2" charset="2"/>
              <a:buNone/>
            </a:pPr>
            <a:r>
              <a:rPr lang="en-US" dirty="0"/>
              <a:t>If all else fails, you can call into our toll free phone bridge:</a:t>
            </a:r>
          </a:p>
          <a:p>
            <a:pPr algn="ctr">
              <a:buNone/>
            </a:pPr>
            <a:r>
              <a:rPr lang="en-US" dirty="0" smtClean="0"/>
              <a:t>US: 1-800-832-0736, *6232874#</a:t>
            </a:r>
          </a:p>
          <a:p>
            <a:pPr algn="ctr">
              <a:buNone/>
            </a:pPr>
            <a:r>
              <a:rPr lang="en-US" dirty="0" smtClean="0"/>
              <a:t>International: 303-330-0440, *6232874#</a:t>
            </a:r>
            <a:endParaRPr lang="en-US" dirty="0"/>
          </a:p>
          <a:p>
            <a:pPr>
              <a:buFont typeface="Wingdings" pitchFamily="2" charset="2"/>
              <a:buNone/>
            </a:pPr>
            <a:r>
              <a:rPr lang="en-US" dirty="0"/>
              <a:t>Please mute yourself 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a:t>ONLY</a:t>
            </a:r>
            <a:r>
              <a:rPr lang="en-US" dirty="0"/>
              <a:t> if you cannot connect any other way: the phone bridge is charged per connection per minute, so our preference is to minimize the number of connections.</a:t>
            </a:r>
          </a:p>
          <a:p>
            <a:pPr>
              <a:buFont typeface="Wingdings" pitchFamily="2" charset="2"/>
              <a:buNone/>
            </a:pPr>
            <a:r>
              <a:rPr lang="en-US" dirty="0"/>
              <a:t>Many thanks to Amy </a:t>
            </a:r>
            <a:r>
              <a:rPr lang="en-US" dirty="0" err="1"/>
              <a:t>Apon</a:t>
            </a:r>
            <a:r>
              <a:rPr lang="en-US" dirty="0"/>
              <a:t> and U Arkansas for providing the </a:t>
            </a:r>
            <a:r>
              <a:rPr lang="en-US" dirty="0" smtClean="0"/>
              <a:t>previous toll </a:t>
            </a:r>
            <a:r>
              <a:rPr lang="en-US" dirty="0"/>
              <a:t>free phone bridge.</a:t>
            </a:r>
          </a:p>
        </p:txBody>
      </p:sp>
    </p:spTree>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33ADEC16-A850-40B6-9C6F-C53C7A159B11}" type="slidenum">
              <a:rPr lang="en-US"/>
              <a:pPr/>
              <a:t>100</a:t>
            </a:fld>
            <a:endParaRPr lang="en-US"/>
          </a:p>
        </p:txBody>
      </p:sp>
      <p:sp>
        <p:nvSpPr>
          <p:cNvPr id="925698" name="Rectangle 2"/>
          <p:cNvSpPr>
            <a:spLocks noGrp="1" noChangeArrowheads="1"/>
          </p:cNvSpPr>
          <p:nvPr>
            <p:ph type="title"/>
          </p:nvPr>
        </p:nvSpPr>
        <p:spPr/>
        <p:txBody>
          <a:bodyPr/>
          <a:lstStyle/>
          <a:p>
            <a:r>
              <a:rPr lang="en-US"/>
              <a:t>Why </a:t>
            </a:r>
            <a:r>
              <a:rPr lang="en-US">
                <a:latin typeface="Courier New" pitchFamily="49" charset="0"/>
              </a:rPr>
              <a:t>MPI_Sendrecv</a:t>
            </a:r>
            <a:r>
              <a:rPr lang="en-US"/>
              <a:t>?</a:t>
            </a:r>
          </a:p>
        </p:txBody>
      </p:sp>
      <p:sp>
        <p:nvSpPr>
          <p:cNvPr id="925699" name="Rectangle 3"/>
          <p:cNvSpPr>
            <a:spLocks noGrp="1" noChangeArrowheads="1"/>
          </p:cNvSpPr>
          <p:nvPr>
            <p:ph type="body" idx="1"/>
          </p:nvPr>
        </p:nvSpPr>
        <p:spPr>
          <a:xfrm>
            <a:off x="609600" y="1371600"/>
            <a:ext cx="7924800" cy="5029200"/>
          </a:xfrm>
        </p:spPr>
        <p:txBody>
          <a:bodyPr/>
          <a:lstStyle/>
          <a:p>
            <a:pPr>
              <a:buFont typeface="Wingdings" pitchFamily="2" charset="2"/>
              <a:buNone/>
            </a:pPr>
            <a:r>
              <a:rPr lang="en-US" dirty="0"/>
              <a:t>The advantage of</a:t>
            </a:r>
            <a:r>
              <a:rPr lang="en-US" dirty="0">
                <a:latin typeface="Courier New" pitchFamily="49" charset="0"/>
                <a:cs typeface="Courier New" pitchFamily="49" charset="0"/>
              </a:rPr>
              <a:t> </a:t>
            </a:r>
            <a:r>
              <a:rPr lang="en-US" b="1" dirty="0" err="1">
                <a:solidFill>
                  <a:schemeClr val="tx2"/>
                </a:solidFill>
                <a:latin typeface="Courier New" pitchFamily="49" charset="0"/>
              </a:rPr>
              <a:t>MPI_Sendrecv</a:t>
            </a:r>
            <a:r>
              <a:rPr lang="en-US" dirty="0">
                <a:latin typeface="Courier New" pitchFamily="49" charset="0"/>
                <a:cs typeface="Courier New" pitchFamily="49" charset="0"/>
              </a:rPr>
              <a:t> </a:t>
            </a:r>
            <a:r>
              <a:rPr lang="en-US" dirty="0"/>
              <a:t>is that it allows us the luxury of no longer having to worry about who should send when and who should receive when.</a:t>
            </a:r>
          </a:p>
          <a:p>
            <a:pPr>
              <a:buFont typeface="Wingdings" pitchFamily="2" charset="2"/>
              <a:buNone/>
            </a:pPr>
            <a:r>
              <a:rPr lang="en-US" dirty="0"/>
              <a:t>This is exactly what we need in Cartesian flow: we want the boundary information to come in from the east while we send boundary information out to the west – without us having to worry about deciding who should do what to who when.</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3"/>
          <p:cNvSpPr>
            <a:spLocks noGrp="1"/>
          </p:cNvSpPr>
          <p:nvPr>
            <p:ph type="sldNum" sz="quarter" idx="11"/>
          </p:nvPr>
        </p:nvSpPr>
        <p:spPr/>
        <p:txBody>
          <a:bodyPr/>
          <a:lstStyle/>
          <a:p>
            <a:fld id="{F9B0C44E-2129-47F6-BBAA-9BF5EE7C5807}" type="slidenum">
              <a:rPr lang="en-US"/>
              <a:pPr/>
              <a:t>101</a:t>
            </a:fld>
            <a:endParaRPr lang="en-US"/>
          </a:p>
        </p:txBody>
      </p:sp>
      <p:sp>
        <p:nvSpPr>
          <p:cNvPr id="926722" name="Rectangle 2"/>
          <p:cNvSpPr>
            <a:spLocks noGrp="1" noChangeArrowheads="1"/>
          </p:cNvSpPr>
          <p:nvPr>
            <p:ph type="title"/>
          </p:nvPr>
        </p:nvSpPr>
        <p:spPr/>
        <p:txBody>
          <a:bodyPr/>
          <a:lstStyle/>
          <a:p>
            <a:r>
              <a:rPr lang="en-US">
                <a:latin typeface="Courier New" pitchFamily="49" charset="0"/>
              </a:rPr>
              <a:t>MPI_Sendrecv</a:t>
            </a:r>
          </a:p>
        </p:txBody>
      </p:sp>
      <p:grpSp>
        <p:nvGrpSpPr>
          <p:cNvPr id="2" name="Group 3"/>
          <p:cNvGrpSpPr>
            <a:grpSpLocks/>
          </p:cNvGrpSpPr>
          <p:nvPr/>
        </p:nvGrpSpPr>
        <p:grpSpPr bwMode="auto">
          <a:xfrm>
            <a:off x="3048000" y="1447800"/>
            <a:ext cx="3657600" cy="1066800"/>
            <a:chOff x="1488" y="1440"/>
            <a:chExt cx="2304" cy="672"/>
          </a:xfrm>
        </p:grpSpPr>
        <p:sp>
          <p:nvSpPr>
            <p:cNvPr id="926724" name="Rectangle 4"/>
            <p:cNvSpPr>
              <a:spLocks noChangeArrowheads="1"/>
            </p:cNvSpPr>
            <p:nvPr/>
          </p:nvSpPr>
          <p:spPr bwMode="auto">
            <a:xfrm>
              <a:off x="1488" y="1440"/>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6725" name="Rectangle 5"/>
            <p:cNvSpPr>
              <a:spLocks noChangeArrowheads="1"/>
            </p:cNvSpPr>
            <p:nvPr/>
          </p:nvSpPr>
          <p:spPr bwMode="auto">
            <a:xfrm>
              <a:off x="2256" y="1440"/>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6726" name="Rectangle 6"/>
            <p:cNvSpPr>
              <a:spLocks noChangeArrowheads="1"/>
            </p:cNvSpPr>
            <p:nvPr/>
          </p:nvSpPr>
          <p:spPr bwMode="auto">
            <a:xfrm>
              <a:off x="3024" y="1440"/>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6727" name="Line 7"/>
            <p:cNvSpPr>
              <a:spLocks noChangeShapeType="1"/>
            </p:cNvSpPr>
            <p:nvPr/>
          </p:nvSpPr>
          <p:spPr bwMode="auto">
            <a:xfrm flipH="1">
              <a:off x="2880" y="1776"/>
              <a:ext cx="24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926728" name="Line 8"/>
            <p:cNvSpPr>
              <a:spLocks noChangeShapeType="1"/>
            </p:cNvSpPr>
            <p:nvPr/>
          </p:nvSpPr>
          <p:spPr bwMode="auto">
            <a:xfrm flipH="1">
              <a:off x="2112" y="1776"/>
              <a:ext cx="240" cy="0"/>
            </a:xfrm>
            <a:prstGeom prst="line">
              <a:avLst/>
            </a:prstGeom>
            <a:noFill/>
            <a:ln w="9525">
              <a:solidFill>
                <a:schemeClr val="tx1"/>
              </a:solidFill>
              <a:miter lim="800000"/>
              <a:headEnd/>
              <a:tailEnd type="triangle" w="med" len="med"/>
            </a:ln>
            <a:effectLst/>
          </p:spPr>
          <p:txBody>
            <a:bodyPr wrap="none"/>
            <a:lstStyle/>
            <a:p>
              <a:endParaRPr lang="en-US"/>
            </a:p>
          </p:txBody>
        </p:sp>
      </p:grpSp>
      <p:grpSp>
        <p:nvGrpSpPr>
          <p:cNvPr id="3" name="Group 9"/>
          <p:cNvGrpSpPr>
            <a:grpSpLocks/>
          </p:cNvGrpSpPr>
          <p:nvPr/>
        </p:nvGrpSpPr>
        <p:grpSpPr bwMode="auto">
          <a:xfrm>
            <a:off x="2438400" y="2667000"/>
            <a:ext cx="4876800" cy="1371600"/>
            <a:chOff x="1200" y="2208"/>
            <a:chExt cx="3072" cy="864"/>
          </a:xfrm>
        </p:grpSpPr>
        <p:grpSp>
          <p:nvGrpSpPr>
            <p:cNvPr id="4" name="Group 10"/>
            <p:cNvGrpSpPr>
              <a:grpSpLocks/>
            </p:cNvGrpSpPr>
            <p:nvPr/>
          </p:nvGrpSpPr>
          <p:grpSpPr bwMode="auto">
            <a:xfrm>
              <a:off x="1200" y="2208"/>
              <a:ext cx="960" cy="864"/>
              <a:chOff x="1200" y="2208"/>
              <a:chExt cx="960" cy="864"/>
            </a:xfrm>
          </p:grpSpPr>
          <p:sp>
            <p:nvSpPr>
              <p:cNvPr id="926731" name="Rectangle 11"/>
              <p:cNvSpPr>
                <a:spLocks noChangeArrowheads="1"/>
              </p:cNvSpPr>
              <p:nvPr/>
            </p:nvSpPr>
            <p:spPr bwMode="auto">
              <a:xfrm>
                <a:off x="129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6732" name="Rectangle 12"/>
              <p:cNvSpPr>
                <a:spLocks noChangeArrowheads="1"/>
              </p:cNvSpPr>
              <p:nvPr/>
            </p:nvSpPr>
            <p:spPr bwMode="auto">
              <a:xfrm>
                <a:off x="1200" y="2208"/>
                <a:ext cx="960" cy="864"/>
              </a:xfrm>
              <a:prstGeom prst="rect">
                <a:avLst/>
              </a:prstGeom>
              <a:noFill/>
              <a:ln w="9525">
                <a:solidFill>
                  <a:schemeClr val="tx1"/>
                </a:solidFill>
                <a:prstDash val="sysDot"/>
                <a:miter lim="800000"/>
                <a:headEnd/>
                <a:tailEnd/>
              </a:ln>
              <a:effectLst/>
            </p:spPr>
            <p:txBody>
              <a:bodyPr wrap="none" anchor="ctr"/>
              <a:lstStyle/>
              <a:p>
                <a:endParaRPr lang="en-US"/>
              </a:p>
            </p:txBody>
          </p:sp>
        </p:grpSp>
        <p:grpSp>
          <p:nvGrpSpPr>
            <p:cNvPr id="5" name="Group 13"/>
            <p:cNvGrpSpPr>
              <a:grpSpLocks/>
            </p:cNvGrpSpPr>
            <p:nvPr/>
          </p:nvGrpSpPr>
          <p:grpSpPr bwMode="auto">
            <a:xfrm>
              <a:off x="2256" y="2208"/>
              <a:ext cx="960" cy="864"/>
              <a:chOff x="1200" y="2208"/>
              <a:chExt cx="960" cy="864"/>
            </a:xfrm>
          </p:grpSpPr>
          <p:sp>
            <p:nvSpPr>
              <p:cNvPr id="926734" name="Rectangle 14"/>
              <p:cNvSpPr>
                <a:spLocks noChangeArrowheads="1"/>
              </p:cNvSpPr>
              <p:nvPr/>
            </p:nvSpPr>
            <p:spPr bwMode="auto">
              <a:xfrm>
                <a:off x="129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6735" name="Rectangle 15"/>
              <p:cNvSpPr>
                <a:spLocks noChangeArrowheads="1"/>
              </p:cNvSpPr>
              <p:nvPr/>
            </p:nvSpPr>
            <p:spPr bwMode="auto">
              <a:xfrm>
                <a:off x="1200" y="2208"/>
                <a:ext cx="960" cy="864"/>
              </a:xfrm>
              <a:prstGeom prst="rect">
                <a:avLst/>
              </a:prstGeom>
              <a:noFill/>
              <a:ln w="9525">
                <a:solidFill>
                  <a:schemeClr val="tx1"/>
                </a:solidFill>
                <a:prstDash val="sysDot"/>
                <a:miter lim="800000"/>
                <a:headEnd/>
                <a:tailEnd/>
              </a:ln>
              <a:effectLst/>
            </p:spPr>
            <p:txBody>
              <a:bodyPr wrap="none" anchor="ctr"/>
              <a:lstStyle/>
              <a:p>
                <a:endParaRPr lang="en-US"/>
              </a:p>
            </p:txBody>
          </p:sp>
        </p:grpSp>
        <p:grpSp>
          <p:nvGrpSpPr>
            <p:cNvPr id="6" name="Group 16"/>
            <p:cNvGrpSpPr>
              <a:grpSpLocks/>
            </p:cNvGrpSpPr>
            <p:nvPr/>
          </p:nvGrpSpPr>
          <p:grpSpPr bwMode="auto">
            <a:xfrm>
              <a:off x="3312" y="2208"/>
              <a:ext cx="960" cy="864"/>
              <a:chOff x="1200" y="2208"/>
              <a:chExt cx="960" cy="864"/>
            </a:xfrm>
          </p:grpSpPr>
          <p:sp>
            <p:nvSpPr>
              <p:cNvPr id="926737" name="Rectangle 17"/>
              <p:cNvSpPr>
                <a:spLocks noChangeArrowheads="1"/>
              </p:cNvSpPr>
              <p:nvPr/>
            </p:nvSpPr>
            <p:spPr bwMode="auto">
              <a:xfrm>
                <a:off x="129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6738" name="Rectangle 18"/>
              <p:cNvSpPr>
                <a:spLocks noChangeArrowheads="1"/>
              </p:cNvSpPr>
              <p:nvPr/>
            </p:nvSpPr>
            <p:spPr bwMode="auto">
              <a:xfrm>
                <a:off x="1200" y="2208"/>
                <a:ext cx="960" cy="864"/>
              </a:xfrm>
              <a:prstGeom prst="rect">
                <a:avLst/>
              </a:prstGeom>
              <a:noFill/>
              <a:ln w="9525">
                <a:solidFill>
                  <a:schemeClr val="tx1"/>
                </a:solidFill>
                <a:prstDash val="sysDot"/>
                <a:miter lim="800000"/>
                <a:headEnd/>
                <a:tailEnd/>
              </a:ln>
              <a:effectLst/>
            </p:spPr>
            <p:txBody>
              <a:bodyPr wrap="none" anchor="ctr"/>
              <a:lstStyle/>
              <a:p>
                <a:endParaRPr lang="en-US"/>
              </a:p>
            </p:txBody>
          </p:sp>
        </p:grpSp>
        <p:sp>
          <p:nvSpPr>
            <p:cNvPr id="926739" name="Line 19"/>
            <p:cNvSpPr>
              <a:spLocks noChangeShapeType="1"/>
            </p:cNvSpPr>
            <p:nvPr/>
          </p:nvSpPr>
          <p:spPr bwMode="auto">
            <a:xfrm flipH="1">
              <a:off x="3168" y="2640"/>
              <a:ext cx="288"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926740" name="Line 20"/>
            <p:cNvSpPr>
              <a:spLocks noChangeShapeType="1"/>
            </p:cNvSpPr>
            <p:nvPr/>
          </p:nvSpPr>
          <p:spPr bwMode="auto">
            <a:xfrm flipH="1">
              <a:off x="2112" y="2640"/>
              <a:ext cx="288" cy="0"/>
            </a:xfrm>
            <a:prstGeom prst="line">
              <a:avLst/>
            </a:prstGeom>
            <a:noFill/>
            <a:ln w="9525">
              <a:solidFill>
                <a:schemeClr val="tx1"/>
              </a:solidFill>
              <a:miter lim="800000"/>
              <a:headEnd/>
              <a:tailEnd type="triangle" w="med" len="med"/>
            </a:ln>
            <a:effectLst/>
          </p:spPr>
          <p:txBody>
            <a:bodyPr wrap="none"/>
            <a:lstStyle/>
            <a:p>
              <a:endParaRPr lang="en-US"/>
            </a:p>
          </p:txBody>
        </p:sp>
      </p:grpSp>
      <p:sp>
        <p:nvSpPr>
          <p:cNvPr id="926741" name="Text Box 21"/>
          <p:cNvSpPr txBox="1">
            <a:spLocks noChangeArrowheads="1"/>
          </p:cNvSpPr>
          <p:nvPr/>
        </p:nvSpPr>
        <p:spPr bwMode="auto">
          <a:xfrm>
            <a:off x="1362064" y="1524000"/>
            <a:ext cx="1609736" cy="830997"/>
          </a:xfrm>
          <a:prstGeom prst="rect">
            <a:avLst/>
          </a:prstGeom>
          <a:noFill/>
          <a:ln w="9525">
            <a:noFill/>
            <a:miter lim="800000"/>
            <a:headEnd/>
            <a:tailEnd/>
          </a:ln>
          <a:effectLst/>
        </p:spPr>
        <p:txBody>
          <a:bodyPr wrap="none">
            <a:spAutoFit/>
          </a:bodyPr>
          <a:lstStyle/>
          <a:p>
            <a:r>
              <a:rPr lang="en-US" sz="2400" dirty="0"/>
              <a:t>Concept</a:t>
            </a:r>
          </a:p>
          <a:p>
            <a:r>
              <a:rPr lang="en-US" sz="2400" dirty="0"/>
              <a:t>in Principle</a:t>
            </a:r>
          </a:p>
        </p:txBody>
      </p:sp>
      <p:sp>
        <p:nvSpPr>
          <p:cNvPr id="926742" name="Text Box 22"/>
          <p:cNvSpPr txBox="1">
            <a:spLocks noChangeArrowheads="1"/>
          </p:cNvSpPr>
          <p:nvPr/>
        </p:nvSpPr>
        <p:spPr bwMode="auto">
          <a:xfrm>
            <a:off x="914400" y="3048000"/>
            <a:ext cx="1471878" cy="830997"/>
          </a:xfrm>
          <a:prstGeom prst="rect">
            <a:avLst/>
          </a:prstGeom>
          <a:noFill/>
          <a:ln w="9525">
            <a:noFill/>
            <a:miter lim="800000"/>
            <a:headEnd/>
            <a:tailEnd/>
          </a:ln>
          <a:effectLst/>
        </p:spPr>
        <p:txBody>
          <a:bodyPr wrap="none">
            <a:spAutoFit/>
          </a:bodyPr>
          <a:lstStyle/>
          <a:p>
            <a:r>
              <a:rPr lang="en-US" sz="2400" dirty="0"/>
              <a:t>Concept</a:t>
            </a:r>
          </a:p>
          <a:p>
            <a:r>
              <a:rPr lang="en-US" sz="2400" dirty="0"/>
              <a:t>in practice</a:t>
            </a:r>
          </a:p>
        </p:txBody>
      </p:sp>
      <p:sp>
        <p:nvSpPr>
          <p:cNvPr id="25"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lide Number Placeholder 3"/>
          <p:cNvSpPr>
            <a:spLocks noGrp="1"/>
          </p:cNvSpPr>
          <p:nvPr>
            <p:ph type="sldNum" sz="quarter" idx="11"/>
          </p:nvPr>
        </p:nvSpPr>
        <p:spPr/>
        <p:txBody>
          <a:bodyPr/>
          <a:lstStyle/>
          <a:p>
            <a:fld id="{FE23D278-CF4F-4BA3-A48B-CD95CFC060A9}" type="slidenum">
              <a:rPr lang="en-US"/>
              <a:pPr/>
              <a:t>102</a:t>
            </a:fld>
            <a:endParaRPr lang="en-US"/>
          </a:p>
        </p:txBody>
      </p:sp>
      <p:sp>
        <p:nvSpPr>
          <p:cNvPr id="927746" name="Rectangle 2"/>
          <p:cNvSpPr>
            <a:spLocks noGrp="1" noChangeArrowheads="1"/>
          </p:cNvSpPr>
          <p:nvPr>
            <p:ph type="title"/>
          </p:nvPr>
        </p:nvSpPr>
        <p:spPr/>
        <p:txBody>
          <a:bodyPr/>
          <a:lstStyle/>
          <a:p>
            <a:r>
              <a:rPr lang="en-US">
                <a:latin typeface="Courier New" pitchFamily="49" charset="0"/>
              </a:rPr>
              <a:t>MPI_Sendrecv</a:t>
            </a:r>
          </a:p>
        </p:txBody>
      </p:sp>
      <p:grpSp>
        <p:nvGrpSpPr>
          <p:cNvPr id="2" name="Group 3"/>
          <p:cNvGrpSpPr>
            <a:grpSpLocks/>
          </p:cNvGrpSpPr>
          <p:nvPr/>
        </p:nvGrpSpPr>
        <p:grpSpPr bwMode="auto">
          <a:xfrm>
            <a:off x="2438400" y="1371600"/>
            <a:ext cx="4876800" cy="1371600"/>
            <a:chOff x="1200" y="2208"/>
            <a:chExt cx="3072" cy="864"/>
          </a:xfrm>
        </p:grpSpPr>
        <p:grpSp>
          <p:nvGrpSpPr>
            <p:cNvPr id="3" name="Group 4"/>
            <p:cNvGrpSpPr>
              <a:grpSpLocks/>
            </p:cNvGrpSpPr>
            <p:nvPr/>
          </p:nvGrpSpPr>
          <p:grpSpPr bwMode="auto">
            <a:xfrm>
              <a:off x="1200" y="2208"/>
              <a:ext cx="960" cy="864"/>
              <a:chOff x="1200" y="2208"/>
              <a:chExt cx="960" cy="864"/>
            </a:xfrm>
          </p:grpSpPr>
          <p:sp>
            <p:nvSpPr>
              <p:cNvPr id="927749" name="Rectangle 5"/>
              <p:cNvSpPr>
                <a:spLocks noChangeArrowheads="1"/>
              </p:cNvSpPr>
              <p:nvPr/>
            </p:nvSpPr>
            <p:spPr bwMode="auto">
              <a:xfrm>
                <a:off x="129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7750" name="Rectangle 6"/>
              <p:cNvSpPr>
                <a:spLocks noChangeArrowheads="1"/>
              </p:cNvSpPr>
              <p:nvPr/>
            </p:nvSpPr>
            <p:spPr bwMode="auto">
              <a:xfrm>
                <a:off x="1200" y="2208"/>
                <a:ext cx="960" cy="864"/>
              </a:xfrm>
              <a:prstGeom prst="rect">
                <a:avLst/>
              </a:prstGeom>
              <a:noFill/>
              <a:ln w="9525">
                <a:solidFill>
                  <a:schemeClr val="tx1"/>
                </a:solidFill>
                <a:prstDash val="sysDot"/>
                <a:miter lim="800000"/>
                <a:headEnd/>
                <a:tailEnd/>
              </a:ln>
              <a:effectLst/>
            </p:spPr>
            <p:txBody>
              <a:bodyPr wrap="none" anchor="ctr"/>
              <a:lstStyle/>
              <a:p>
                <a:endParaRPr lang="en-US"/>
              </a:p>
            </p:txBody>
          </p:sp>
        </p:grpSp>
        <p:grpSp>
          <p:nvGrpSpPr>
            <p:cNvPr id="4" name="Group 7"/>
            <p:cNvGrpSpPr>
              <a:grpSpLocks/>
            </p:cNvGrpSpPr>
            <p:nvPr/>
          </p:nvGrpSpPr>
          <p:grpSpPr bwMode="auto">
            <a:xfrm>
              <a:off x="2256" y="2208"/>
              <a:ext cx="960" cy="864"/>
              <a:chOff x="1200" y="2208"/>
              <a:chExt cx="960" cy="864"/>
            </a:xfrm>
          </p:grpSpPr>
          <p:sp>
            <p:nvSpPr>
              <p:cNvPr id="927752" name="Rectangle 8"/>
              <p:cNvSpPr>
                <a:spLocks noChangeArrowheads="1"/>
              </p:cNvSpPr>
              <p:nvPr/>
            </p:nvSpPr>
            <p:spPr bwMode="auto">
              <a:xfrm>
                <a:off x="129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7753" name="Rectangle 9"/>
              <p:cNvSpPr>
                <a:spLocks noChangeArrowheads="1"/>
              </p:cNvSpPr>
              <p:nvPr/>
            </p:nvSpPr>
            <p:spPr bwMode="auto">
              <a:xfrm>
                <a:off x="1200" y="2208"/>
                <a:ext cx="960" cy="864"/>
              </a:xfrm>
              <a:prstGeom prst="rect">
                <a:avLst/>
              </a:prstGeom>
              <a:noFill/>
              <a:ln w="9525">
                <a:solidFill>
                  <a:schemeClr val="tx1"/>
                </a:solidFill>
                <a:prstDash val="sysDot"/>
                <a:miter lim="800000"/>
                <a:headEnd/>
                <a:tailEnd/>
              </a:ln>
              <a:effectLst/>
            </p:spPr>
            <p:txBody>
              <a:bodyPr wrap="none" anchor="ctr"/>
              <a:lstStyle/>
              <a:p>
                <a:endParaRPr lang="en-US"/>
              </a:p>
            </p:txBody>
          </p:sp>
        </p:grpSp>
        <p:grpSp>
          <p:nvGrpSpPr>
            <p:cNvPr id="5" name="Group 10"/>
            <p:cNvGrpSpPr>
              <a:grpSpLocks/>
            </p:cNvGrpSpPr>
            <p:nvPr/>
          </p:nvGrpSpPr>
          <p:grpSpPr bwMode="auto">
            <a:xfrm>
              <a:off x="3312" y="2208"/>
              <a:ext cx="960" cy="864"/>
              <a:chOff x="1200" y="2208"/>
              <a:chExt cx="960" cy="864"/>
            </a:xfrm>
          </p:grpSpPr>
          <p:sp>
            <p:nvSpPr>
              <p:cNvPr id="927755" name="Rectangle 11"/>
              <p:cNvSpPr>
                <a:spLocks noChangeArrowheads="1"/>
              </p:cNvSpPr>
              <p:nvPr/>
            </p:nvSpPr>
            <p:spPr bwMode="auto">
              <a:xfrm>
                <a:off x="129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7756" name="Rectangle 12"/>
              <p:cNvSpPr>
                <a:spLocks noChangeArrowheads="1"/>
              </p:cNvSpPr>
              <p:nvPr/>
            </p:nvSpPr>
            <p:spPr bwMode="auto">
              <a:xfrm>
                <a:off x="1200" y="2208"/>
                <a:ext cx="960" cy="864"/>
              </a:xfrm>
              <a:prstGeom prst="rect">
                <a:avLst/>
              </a:prstGeom>
              <a:noFill/>
              <a:ln w="9525">
                <a:solidFill>
                  <a:schemeClr val="tx1"/>
                </a:solidFill>
                <a:prstDash val="sysDot"/>
                <a:miter lim="800000"/>
                <a:headEnd/>
                <a:tailEnd/>
              </a:ln>
              <a:effectLst/>
            </p:spPr>
            <p:txBody>
              <a:bodyPr wrap="none" anchor="ctr"/>
              <a:lstStyle/>
              <a:p>
                <a:endParaRPr lang="en-US"/>
              </a:p>
            </p:txBody>
          </p:sp>
        </p:grpSp>
        <p:sp>
          <p:nvSpPr>
            <p:cNvPr id="927757" name="Line 13"/>
            <p:cNvSpPr>
              <a:spLocks noChangeShapeType="1"/>
            </p:cNvSpPr>
            <p:nvPr/>
          </p:nvSpPr>
          <p:spPr bwMode="auto">
            <a:xfrm flipH="1">
              <a:off x="3168" y="2640"/>
              <a:ext cx="288"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927758" name="Line 14"/>
            <p:cNvSpPr>
              <a:spLocks noChangeShapeType="1"/>
            </p:cNvSpPr>
            <p:nvPr/>
          </p:nvSpPr>
          <p:spPr bwMode="auto">
            <a:xfrm flipH="1">
              <a:off x="2112" y="2640"/>
              <a:ext cx="288" cy="0"/>
            </a:xfrm>
            <a:prstGeom prst="line">
              <a:avLst/>
            </a:prstGeom>
            <a:noFill/>
            <a:ln w="9525">
              <a:solidFill>
                <a:schemeClr val="tx1"/>
              </a:solidFill>
              <a:miter lim="800000"/>
              <a:headEnd/>
              <a:tailEnd type="triangle" w="med" len="med"/>
            </a:ln>
            <a:effectLst/>
          </p:spPr>
          <p:txBody>
            <a:bodyPr wrap="none"/>
            <a:lstStyle/>
            <a:p>
              <a:endParaRPr lang="en-US"/>
            </a:p>
          </p:txBody>
        </p:sp>
      </p:grpSp>
      <p:sp>
        <p:nvSpPr>
          <p:cNvPr id="927759" name="Text Box 15"/>
          <p:cNvSpPr txBox="1">
            <a:spLocks noChangeArrowheads="1"/>
          </p:cNvSpPr>
          <p:nvPr/>
        </p:nvSpPr>
        <p:spPr bwMode="auto">
          <a:xfrm>
            <a:off x="1054761" y="1752600"/>
            <a:ext cx="1471878" cy="830997"/>
          </a:xfrm>
          <a:prstGeom prst="rect">
            <a:avLst/>
          </a:prstGeom>
          <a:noFill/>
          <a:ln w="9525">
            <a:noFill/>
            <a:miter lim="800000"/>
            <a:headEnd/>
            <a:tailEnd/>
          </a:ln>
          <a:effectLst/>
        </p:spPr>
        <p:txBody>
          <a:bodyPr wrap="none">
            <a:spAutoFit/>
          </a:bodyPr>
          <a:lstStyle/>
          <a:p>
            <a:r>
              <a:rPr lang="en-US" sz="2400" dirty="0"/>
              <a:t>Concept</a:t>
            </a:r>
          </a:p>
          <a:p>
            <a:r>
              <a:rPr lang="en-US" sz="2400" dirty="0"/>
              <a:t>in practice</a:t>
            </a:r>
          </a:p>
        </p:txBody>
      </p:sp>
      <p:sp>
        <p:nvSpPr>
          <p:cNvPr id="927760" name="Rectangle 16"/>
          <p:cNvSpPr>
            <a:spLocks noChangeArrowheads="1"/>
          </p:cNvSpPr>
          <p:nvPr/>
        </p:nvSpPr>
        <p:spPr bwMode="auto">
          <a:xfrm>
            <a:off x="2590800" y="31242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27761" name="Rectangle 17"/>
          <p:cNvSpPr>
            <a:spLocks noChangeArrowheads="1"/>
          </p:cNvSpPr>
          <p:nvPr/>
        </p:nvSpPr>
        <p:spPr bwMode="auto">
          <a:xfrm>
            <a:off x="2438400" y="2971800"/>
            <a:ext cx="1524000" cy="1371600"/>
          </a:xfrm>
          <a:prstGeom prst="rect">
            <a:avLst/>
          </a:prstGeom>
          <a:noFill/>
          <a:ln w="9525">
            <a:solidFill>
              <a:schemeClr val="tx1"/>
            </a:solidFill>
            <a:prstDash val="sysDot"/>
            <a:miter lim="800000"/>
            <a:headEnd/>
            <a:tailEnd/>
          </a:ln>
          <a:effectLst/>
        </p:spPr>
        <p:txBody>
          <a:bodyPr wrap="none" anchor="ctr"/>
          <a:lstStyle/>
          <a:p>
            <a:endParaRPr lang="en-US"/>
          </a:p>
        </p:txBody>
      </p:sp>
      <p:grpSp>
        <p:nvGrpSpPr>
          <p:cNvPr id="6" name="Group 18"/>
          <p:cNvGrpSpPr>
            <a:grpSpLocks/>
          </p:cNvGrpSpPr>
          <p:nvPr/>
        </p:nvGrpSpPr>
        <p:grpSpPr bwMode="auto">
          <a:xfrm>
            <a:off x="4114800" y="2971800"/>
            <a:ext cx="1524000" cy="1371600"/>
            <a:chOff x="1200" y="2208"/>
            <a:chExt cx="960" cy="864"/>
          </a:xfrm>
        </p:grpSpPr>
        <p:sp>
          <p:nvSpPr>
            <p:cNvPr id="927763" name="Rectangle 19"/>
            <p:cNvSpPr>
              <a:spLocks noChangeArrowheads="1"/>
            </p:cNvSpPr>
            <p:nvPr/>
          </p:nvSpPr>
          <p:spPr bwMode="auto">
            <a:xfrm>
              <a:off x="129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7764" name="Rectangle 20"/>
            <p:cNvSpPr>
              <a:spLocks noChangeArrowheads="1"/>
            </p:cNvSpPr>
            <p:nvPr/>
          </p:nvSpPr>
          <p:spPr bwMode="auto">
            <a:xfrm>
              <a:off x="1200" y="2208"/>
              <a:ext cx="960" cy="864"/>
            </a:xfrm>
            <a:prstGeom prst="rect">
              <a:avLst/>
            </a:prstGeom>
            <a:noFill/>
            <a:ln w="9525">
              <a:solidFill>
                <a:schemeClr val="tx1"/>
              </a:solidFill>
              <a:prstDash val="sysDot"/>
              <a:miter lim="800000"/>
              <a:headEnd/>
              <a:tailEnd/>
            </a:ln>
            <a:effectLst/>
          </p:spPr>
          <p:txBody>
            <a:bodyPr wrap="none" anchor="ctr"/>
            <a:lstStyle/>
            <a:p>
              <a:endParaRPr lang="en-US"/>
            </a:p>
          </p:txBody>
        </p:sp>
      </p:grpSp>
      <p:grpSp>
        <p:nvGrpSpPr>
          <p:cNvPr id="7" name="Group 21"/>
          <p:cNvGrpSpPr>
            <a:grpSpLocks/>
          </p:cNvGrpSpPr>
          <p:nvPr/>
        </p:nvGrpSpPr>
        <p:grpSpPr bwMode="auto">
          <a:xfrm>
            <a:off x="5791200" y="2971800"/>
            <a:ext cx="1524000" cy="1371600"/>
            <a:chOff x="1200" y="2208"/>
            <a:chExt cx="960" cy="864"/>
          </a:xfrm>
        </p:grpSpPr>
        <p:sp>
          <p:nvSpPr>
            <p:cNvPr id="927766" name="Rectangle 22"/>
            <p:cNvSpPr>
              <a:spLocks noChangeArrowheads="1"/>
            </p:cNvSpPr>
            <p:nvPr/>
          </p:nvSpPr>
          <p:spPr bwMode="auto">
            <a:xfrm>
              <a:off x="129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27767" name="Rectangle 23"/>
            <p:cNvSpPr>
              <a:spLocks noChangeArrowheads="1"/>
            </p:cNvSpPr>
            <p:nvPr/>
          </p:nvSpPr>
          <p:spPr bwMode="auto">
            <a:xfrm>
              <a:off x="1200" y="2208"/>
              <a:ext cx="960" cy="864"/>
            </a:xfrm>
            <a:prstGeom prst="rect">
              <a:avLst/>
            </a:prstGeom>
            <a:noFill/>
            <a:ln w="9525">
              <a:solidFill>
                <a:schemeClr val="tx1"/>
              </a:solidFill>
              <a:prstDash val="sysDot"/>
              <a:miter lim="800000"/>
              <a:headEnd/>
              <a:tailEnd/>
            </a:ln>
            <a:effectLst/>
          </p:spPr>
          <p:txBody>
            <a:bodyPr wrap="none" anchor="ctr"/>
            <a:lstStyle/>
            <a:p>
              <a:endParaRPr lang="en-US"/>
            </a:p>
          </p:txBody>
        </p:sp>
      </p:grpSp>
      <p:sp>
        <p:nvSpPr>
          <p:cNvPr id="927768" name="Rectangle 24"/>
          <p:cNvSpPr>
            <a:spLocks noChangeArrowheads="1"/>
          </p:cNvSpPr>
          <p:nvPr/>
        </p:nvSpPr>
        <p:spPr bwMode="auto">
          <a:xfrm>
            <a:off x="762000" y="5638800"/>
            <a:ext cx="2628900" cy="336550"/>
          </a:xfrm>
          <a:prstGeom prst="rect">
            <a:avLst/>
          </a:prstGeom>
          <a:noFill/>
          <a:ln w="9525">
            <a:noFill/>
            <a:miter lim="800000"/>
            <a:headEnd/>
            <a:tailEnd/>
          </a:ln>
          <a:effectLst/>
        </p:spPr>
        <p:txBody>
          <a:bodyPr wrap="none">
            <a:spAutoFit/>
          </a:bodyPr>
          <a:lstStyle/>
          <a:p>
            <a:r>
              <a:rPr lang="en-US" sz="1600" b="1">
                <a:latin typeface="Courier New" pitchFamily="49" charset="0"/>
              </a:rPr>
              <a:t>westward_send_buffer</a:t>
            </a:r>
          </a:p>
        </p:txBody>
      </p:sp>
      <p:sp>
        <p:nvSpPr>
          <p:cNvPr id="927769" name="Rectangle 25"/>
          <p:cNvSpPr>
            <a:spLocks noChangeArrowheads="1"/>
          </p:cNvSpPr>
          <p:nvPr/>
        </p:nvSpPr>
        <p:spPr bwMode="auto">
          <a:xfrm>
            <a:off x="6324600" y="5562600"/>
            <a:ext cx="2628900" cy="336550"/>
          </a:xfrm>
          <a:prstGeom prst="rect">
            <a:avLst/>
          </a:prstGeom>
          <a:noFill/>
          <a:ln w="9525">
            <a:noFill/>
            <a:miter lim="800000"/>
            <a:headEnd/>
            <a:tailEnd/>
          </a:ln>
          <a:effectLst/>
        </p:spPr>
        <p:txBody>
          <a:bodyPr wrap="none">
            <a:spAutoFit/>
          </a:bodyPr>
          <a:lstStyle/>
          <a:p>
            <a:r>
              <a:rPr lang="en-US" sz="1600" b="1" dirty="0" err="1">
                <a:latin typeface="Courier New" pitchFamily="49" charset="0"/>
              </a:rPr>
              <a:t>westward_recv_buffer</a:t>
            </a:r>
            <a:endParaRPr lang="en-US" sz="1600" b="1" dirty="0">
              <a:latin typeface="Courier New" pitchFamily="49" charset="0"/>
            </a:endParaRPr>
          </a:p>
        </p:txBody>
      </p:sp>
      <p:sp>
        <p:nvSpPr>
          <p:cNvPr id="927770" name="Text Box 26"/>
          <p:cNvSpPr txBox="1">
            <a:spLocks noChangeArrowheads="1"/>
          </p:cNvSpPr>
          <p:nvPr/>
        </p:nvSpPr>
        <p:spPr bwMode="auto">
          <a:xfrm>
            <a:off x="437221" y="3352800"/>
            <a:ext cx="2129109" cy="830997"/>
          </a:xfrm>
          <a:prstGeom prst="rect">
            <a:avLst/>
          </a:prstGeom>
          <a:noFill/>
          <a:ln w="9525">
            <a:noFill/>
            <a:miter lim="800000"/>
            <a:headEnd/>
            <a:tailEnd/>
          </a:ln>
          <a:effectLst/>
        </p:spPr>
        <p:txBody>
          <a:bodyPr wrap="none">
            <a:spAutoFit/>
          </a:bodyPr>
          <a:lstStyle/>
          <a:p>
            <a:r>
              <a:rPr lang="en-US" sz="2400" dirty="0"/>
              <a:t>Actual</a:t>
            </a:r>
          </a:p>
          <a:p>
            <a:r>
              <a:rPr lang="en-US" sz="2400" dirty="0"/>
              <a:t>Implementation</a:t>
            </a:r>
          </a:p>
        </p:txBody>
      </p:sp>
      <p:sp>
        <p:nvSpPr>
          <p:cNvPr id="927771" name="Rectangle 27"/>
          <p:cNvSpPr>
            <a:spLocks noChangeArrowheads="1"/>
          </p:cNvSpPr>
          <p:nvPr/>
        </p:nvSpPr>
        <p:spPr bwMode="auto">
          <a:xfrm>
            <a:off x="3810000" y="4495800"/>
            <a:ext cx="152400" cy="1371600"/>
          </a:xfrm>
          <a:prstGeom prst="rect">
            <a:avLst/>
          </a:prstGeom>
          <a:noFill/>
          <a:ln w="9525" cap="rnd">
            <a:solidFill>
              <a:schemeClr val="tx1"/>
            </a:solidFill>
            <a:prstDash val="sysDot"/>
            <a:miter lim="800000"/>
            <a:headEnd/>
            <a:tailEnd/>
          </a:ln>
          <a:effectLst/>
        </p:spPr>
        <p:txBody>
          <a:bodyPr wrap="none" anchor="ctr"/>
          <a:lstStyle/>
          <a:p>
            <a:endParaRPr lang="en-US"/>
          </a:p>
        </p:txBody>
      </p:sp>
      <p:sp>
        <p:nvSpPr>
          <p:cNvPr id="927772" name="Line 28"/>
          <p:cNvSpPr>
            <a:spLocks noChangeShapeType="1"/>
          </p:cNvSpPr>
          <p:nvPr/>
        </p:nvSpPr>
        <p:spPr bwMode="auto">
          <a:xfrm flipV="1">
            <a:off x="3886200" y="3581400"/>
            <a:ext cx="0" cy="1524000"/>
          </a:xfrm>
          <a:prstGeom prst="line">
            <a:avLst/>
          </a:prstGeom>
          <a:noFill/>
          <a:ln w="9525">
            <a:solidFill>
              <a:schemeClr val="tx1"/>
            </a:solidFill>
            <a:prstDash val="dashDot"/>
            <a:miter lim="800000"/>
            <a:headEnd/>
            <a:tailEnd type="triangle" w="med" len="med"/>
          </a:ln>
          <a:effectLst/>
        </p:spPr>
        <p:txBody>
          <a:bodyPr wrap="none"/>
          <a:lstStyle/>
          <a:p>
            <a:endParaRPr lang="en-US"/>
          </a:p>
        </p:txBody>
      </p:sp>
      <p:sp>
        <p:nvSpPr>
          <p:cNvPr id="927773" name="Line 29"/>
          <p:cNvSpPr>
            <a:spLocks noChangeShapeType="1"/>
          </p:cNvSpPr>
          <p:nvPr/>
        </p:nvSpPr>
        <p:spPr bwMode="auto">
          <a:xfrm>
            <a:off x="4343400" y="3581400"/>
            <a:ext cx="0" cy="1600200"/>
          </a:xfrm>
          <a:prstGeom prst="line">
            <a:avLst/>
          </a:prstGeom>
          <a:noFill/>
          <a:ln w="9525">
            <a:solidFill>
              <a:schemeClr val="tx1"/>
            </a:solidFill>
            <a:prstDash val="dashDot"/>
            <a:miter lim="800000"/>
            <a:headEnd/>
            <a:tailEnd type="triangle" w="med" len="med"/>
          </a:ln>
          <a:effectLst/>
        </p:spPr>
        <p:txBody>
          <a:bodyPr wrap="none"/>
          <a:lstStyle/>
          <a:p>
            <a:endParaRPr lang="en-US"/>
          </a:p>
        </p:txBody>
      </p:sp>
      <p:sp>
        <p:nvSpPr>
          <p:cNvPr id="927774" name="Rectangle 30"/>
          <p:cNvSpPr>
            <a:spLocks noChangeArrowheads="1"/>
          </p:cNvSpPr>
          <p:nvPr/>
        </p:nvSpPr>
        <p:spPr bwMode="auto">
          <a:xfrm>
            <a:off x="4267200" y="4495800"/>
            <a:ext cx="152400" cy="1371600"/>
          </a:xfrm>
          <a:prstGeom prst="rect">
            <a:avLst/>
          </a:prstGeom>
          <a:noFill/>
          <a:ln w="9525" cap="rnd">
            <a:solidFill>
              <a:schemeClr val="tx1"/>
            </a:solidFill>
            <a:prstDash val="sysDot"/>
            <a:miter lim="800000"/>
            <a:headEnd/>
            <a:tailEnd/>
          </a:ln>
          <a:effectLst/>
        </p:spPr>
        <p:txBody>
          <a:bodyPr wrap="none" anchor="ctr"/>
          <a:lstStyle/>
          <a:p>
            <a:endParaRPr lang="en-US"/>
          </a:p>
        </p:txBody>
      </p:sp>
      <p:sp>
        <p:nvSpPr>
          <p:cNvPr id="927775" name="Line 31"/>
          <p:cNvSpPr>
            <a:spLocks noChangeShapeType="1"/>
          </p:cNvSpPr>
          <p:nvPr/>
        </p:nvSpPr>
        <p:spPr bwMode="auto">
          <a:xfrm flipH="1" flipV="1">
            <a:off x="3886200" y="5105400"/>
            <a:ext cx="45720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927776" name="Rectangle 32"/>
          <p:cNvSpPr>
            <a:spLocks noChangeArrowheads="1"/>
          </p:cNvSpPr>
          <p:nvPr/>
        </p:nvSpPr>
        <p:spPr bwMode="auto">
          <a:xfrm>
            <a:off x="5486400" y="4572000"/>
            <a:ext cx="152400" cy="1371600"/>
          </a:xfrm>
          <a:prstGeom prst="rect">
            <a:avLst/>
          </a:prstGeom>
          <a:noFill/>
          <a:ln w="9525" cap="rnd">
            <a:solidFill>
              <a:schemeClr val="tx1"/>
            </a:solidFill>
            <a:prstDash val="sysDot"/>
            <a:miter lim="800000"/>
            <a:headEnd/>
            <a:tailEnd/>
          </a:ln>
          <a:effectLst/>
        </p:spPr>
        <p:txBody>
          <a:bodyPr wrap="none" anchor="ctr"/>
          <a:lstStyle/>
          <a:p>
            <a:endParaRPr lang="en-US"/>
          </a:p>
        </p:txBody>
      </p:sp>
      <p:sp>
        <p:nvSpPr>
          <p:cNvPr id="927777" name="Line 33"/>
          <p:cNvSpPr>
            <a:spLocks noChangeShapeType="1"/>
          </p:cNvSpPr>
          <p:nvPr/>
        </p:nvSpPr>
        <p:spPr bwMode="auto">
          <a:xfrm flipV="1">
            <a:off x="5562600" y="3657600"/>
            <a:ext cx="0" cy="1524000"/>
          </a:xfrm>
          <a:prstGeom prst="line">
            <a:avLst/>
          </a:prstGeom>
          <a:noFill/>
          <a:ln w="9525">
            <a:solidFill>
              <a:schemeClr val="tx1"/>
            </a:solidFill>
            <a:prstDash val="dashDot"/>
            <a:miter lim="800000"/>
            <a:headEnd/>
            <a:tailEnd type="triangle" w="med" len="med"/>
          </a:ln>
          <a:effectLst/>
        </p:spPr>
        <p:txBody>
          <a:bodyPr wrap="none"/>
          <a:lstStyle/>
          <a:p>
            <a:endParaRPr lang="en-US"/>
          </a:p>
        </p:txBody>
      </p:sp>
      <p:sp>
        <p:nvSpPr>
          <p:cNvPr id="927778" name="Line 34"/>
          <p:cNvSpPr>
            <a:spLocks noChangeShapeType="1"/>
          </p:cNvSpPr>
          <p:nvPr/>
        </p:nvSpPr>
        <p:spPr bwMode="auto">
          <a:xfrm>
            <a:off x="6019800" y="3657600"/>
            <a:ext cx="0" cy="1600200"/>
          </a:xfrm>
          <a:prstGeom prst="line">
            <a:avLst/>
          </a:prstGeom>
          <a:noFill/>
          <a:ln w="9525">
            <a:solidFill>
              <a:schemeClr val="tx1"/>
            </a:solidFill>
            <a:prstDash val="dashDot"/>
            <a:miter lim="800000"/>
            <a:headEnd/>
            <a:tailEnd type="triangle" w="med" len="med"/>
          </a:ln>
          <a:effectLst/>
        </p:spPr>
        <p:txBody>
          <a:bodyPr wrap="none"/>
          <a:lstStyle/>
          <a:p>
            <a:endParaRPr lang="en-US"/>
          </a:p>
        </p:txBody>
      </p:sp>
      <p:sp>
        <p:nvSpPr>
          <p:cNvPr id="927779" name="Rectangle 35"/>
          <p:cNvSpPr>
            <a:spLocks noChangeArrowheads="1"/>
          </p:cNvSpPr>
          <p:nvPr/>
        </p:nvSpPr>
        <p:spPr bwMode="auto">
          <a:xfrm>
            <a:off x="5943600" y="4572000"/>
            <a:ext cx="152400" cy="1371600"/>
          </a:xfrm>
          <a:prstGeom prst="rect">
            <a:avLst/>
          </a:prstGeom>
          <a:noFill/>
          <a:ln w="9525" cap="rnd">
            <a:solidFill>
              <a:schemeClr val="tx1"/>
            </a:solidFill>
            <a:prstDash val="sysDot"/>
            <a:miter lim="800000"/>
            <a:headEnd/>
            <a:tailEnd/>
          </a:ln>
          <a:effectLst/>
        </p:spPr>
        <p:txBody>
          <a:bodyPr wrap="none" anchor="ctr"/>
          <a:lstStyle/>
          <a:p>
            <a:endParaRPr lang="en-US"/>
          </a:p>
        </p:txBody>
      </p:sp>
      <p:sp>
        <p:nvSpPr>
          <p:cNvPr id="927780" name="Line 36"/>
          <p:cNvSpPr>
            <a:spLocks noChangeShapeType="1"/>
          </p:cNvSpPr>
          <p:nvPr/>
        </p:nvSpPr>
        <p:spPr bwMode="auto">
          <a:xfrm flipH="1" flipV="1">
            <a:off x="5562600" y="5181600"/>
            <a:ext cx="457200" cy="0"/>
          </a:xfrm>
          <a:prstGeom prst="line">
            <a:avLst/>
          </a:prstGeom>
          <a:noFill/>
          <a:ln w="9525">
            <a:solidFill>
              <a:schemeClr val="tx1"/>
            </a:solidFill>
            <a:miter lim="800000"/>
            <a:headEnd/>
            <a:tailEnd type="triangle" w="med" len="med"/>
          </a:ln>
          <a:effectLst/>
        </p:spPr>
        <p:txBody>
          <a:bodyPr wrap="none"/>
          <a:lstStyle/>
          <a:p>
            <a:endParaRPr lang="en-US"/>
          </a:p>
        </p:txBody>
      </p:sp>
      <p:grpSp>
        <p:nvGrpSpPr>
          <p:cNvPr id="8" name="Group 37"/>
          <p:cNvGrpSpPr>
            <a:grpSpLocks/>
          </p:cNvGrpSpPr>
          <p:nvPr/>
        </p:nvGrpSpPr>
        <p:grpSpPr bwMode="auto">
          <a:xfrm>
            <a:off x="5562600" y="5867400"/>
            <a:ext cx="762000" cy="304800"/>
            <a:chOff x="3504" y="3696"/>
            <a:chExt cx="480" cy="192"/>
          </a:xfrm>
        </p:grpSpPr>
        <p:sp>
          <p:nvSpPr>
            <p:cNvPr id="927782" name="Line 38"/>
            <p:cNvSpPr>
              <a:spLocks noChangeShapeType="1"/>
            </p:cNvSpPr>
            <p:nvPr/>
          </p:nvSpPr>
          <p:spPr bwMode="auto">
            <a:xfrm flipH="1">
              <a:off x="3792" y="3696"/>
              <a:ext cx="192" cy="192"/>
            </a:xfrm>
            <a:prstGeom prst="line">
              <a:avLst/>
            </a:prstGeom>
            <a:noFill/>
            <a:ln w="9525">
              <a:solidFill>
                <a:schemeClr val="tx1"/>
              </a:solidFill>
              <a:miter lim="800000"/>
              <a:headEnd/>
              <a:tailEnd/>
            </a:ln>
            <a:effectLst/>
          </p:spPr>
          <p:txBody>
            <a:bodyPr wrap="none"/>
            <a:lstStyle/>
            <a:p>
              <a:endParaRPr lang="en-US"/>
            </a:p>
          </p:txBody>
        </p:sp>
        <p:sp>
          <p:nvSpPr>
            <p:cNvPr id="927783" name="Line 39"/>
            <p:cNvSpPr>
              <a:spLocks noChangeShapeType="1"/>
            </p:cNvSpPr>
            <p:nvPr/>
          </p:nvSpPr>
          <p:spPr bwMode="auto">
            <a:xfrm>
              <a:off x="3504" y="3744"/>
              <a:ext cx="288" cy="144"/>
            </a:xfrm>
            <a:prstGeom prst="line">
              <a:avLst/>
            </a:prstGeom>
            <a:noFill/>
            <a:ln w="9525">
              <a:solidFill>
                <a:schemeClr val="tx1"/>
              </a:solidFill>
              <a:miter lim="800000"/>
              <a:headEnd/>
              <a:tailEnd/>
            </a:ln>
            <a:effectLst/>
          </p:spPr>
          <p:txBody>
            <a:bodyPr wrap="none"/>
            <a:lstStyle/>
            <a:p>
              <a:endParaRPr lang="en-US"/>
            </a:p>
          </p:txBody>
        </p:sp>
      </p:grpSp>
      <p:sp>
        <p:nvSpPr>
          <p:cNvPr id="927784" name="Line 40"/>
          <p:cNvSpPr>
            <a:spLocks noChangeShapeType="1"/>
          </p:cNvSpPr>
          <p:nvPr/>
        </p:nvSpPr>
        <p:spPr bwMode="auto">
          <a:xfrm flipH="1">
            <a:off x="4038600" y="5867400"/>
            <a:ext cx="304800" cy="304800"/>
          </a:xfrm>
          <a:prstGeom prst="line">
            <a:avLst/>
          </a:prstGeom>
          <a:noFill/>
          <a:ln w="9525">
            <a:solidFill>
              <a:schemeClr val="tx1"/>
            </a:solidFill>
            <a:miter lim="800000"/>
            <a:headEnd/>
            <a:tailEnd/>
          </a:ln>
          <a:effectLst/>
        </p:spPr>
        <p:txBody>
          <a:bodyPr wrap="none"/>
          <a:lstStyle/>
          <a:p>
            <a:endParaRPr lang="en-US"/>
          </a:p>
        </p:txBody>
      </p:sp>
      <p:sp>
        <p:nvSpPr>
          <p:cNvPr id="927785" name="Line 41"/>
          <p:cNvSpPr>
            <a:spLocks noChangeShapeType="1"/>
          </p:cNvSpPr>
          <p:nvPr/>
        </p:nvSpPr>
        <p:spPr bwMode="auto">
          <a:xfrm>
            <a:off x="3048000" y="5943600"/>
            <a:ext cx="990600" cy="228600"/>
          </a:xfrm>
          <a:prstGeom prst="line">
            <a:avLst/>
          </a:prstGeom>
          <a:noFill/>
          <a:ln w="9525">
            <a:solidFill>
              <a:schemeClr val="tx1"/>
            </a:solidFill>
            <a:miter lim="800000"/>
            <a:headEnd/>
            <a:tailEnd/>
          </a:ln>
          <a:effectLst/>
        </p:spPr>
        <p:txBody>
          <a:bodyPr wrap="none"/>
          <a:lstStyle/>
          <a:p>
            <a:endParaRPr lang="en-US"/>
          </a:p>
        </p:txBody>
      </p:sp>
      <p:sp>
        <p:nvSpPr>
          <p:cNvPr id="927786" name="Line 42"/>
          <p:cNvSpPr>
            <a:spLocks noChangeShapeType="1"/>
          </p:cNvSpPr>
          <p:nvPr/>
        </p:nvSpPr>
        <p:spPr bwMode="auto">
          <a:xfrm>
            <a:off x="1676400" y="2857500"/>
            <a:ext cx="6248400" cy="0"/>
          </a:xfrm>
          <a:prstGeom prst="line">
            <a:avLst/>
          </a:prstGeom>
          <a:noFill/>
          <a:ln w="9525">
            <a:solidFill>
              <a:schemeClr val="tx1"/>
            </a:solidFill>
            <a:miter lim="800000"/>
            <a:headEnd/>
            <a:tailEnd/>
          </a:ln>
          <a:effectLst/>
        </p:spPr>
        <p:txBody>
          <a:bodyPr wrap="none"/>
          <a:lstStyle/>
          <a:p>
            <a:endParaRPr lang="en-US"/>
          </a:p>
        </p:txBody>
      </p:sp>
      <p:sp>
        <p:nvSpPr>
          <p:cNvPr id="45"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683A597-2EAC-493D-823B-D3B187244AB3}" type="slidenum">
              <a:rPr lang="en-US"/>
              <a:pPr/>
              <a:t>103</a:t>
            </a:fld>
            <a:endParaRPr lang="en-US"/>
          </a:p>
        </p:txBody>
      </p:sp>
      <p:sp>
        <p:nvSpPr>
          <p:cNvPr id="928770" name="Rectangle 2"/>
          <p:cNvSpPr>
            <a:spLocks noGrp="1" noChangeArrowheads="1"/>
          </p:cNvSpPr>
          <p:nvPr>
            <p:ph type="title"/>
          </p:nvPr>
        </p:nvSpPr>
        <p:spPr/>
        <p:txBody>
          <a:bodyPr/>
          <a:lstStyle/>
          <a:p>
            <a:r>
              <a:rPr lang="en-US" sz="3600"/>
              <a:t>What About Edges and Corners?</a:t>
            </a:r>
          </a:p>
        </p:txBody>
      </p:sp>
      <p:sp>
        <p:nvSpPr>
          <p:cNvPr id="928771" name="Rectangle 3"/>
          <p:cNvSpPr>
            <a:spLocks noGrp="1" noChangeArrowheads="1"/>
          </p:cNvSpPr>
          <p:nvPr>
            <p:ph type="body" idx="1"/>
          </p:nvPr>
        </p:nvSpPr>
        <p:spPr/>
        <p:txBody>
          <a:bodyPr/>
          <a:lstStyle/>
          <a:p>
            <a:pPr>
              <a:buFont typeface="Wingdings" pitchFamily="2" charset="2"/>
              <a:buNone/>
            </a:pPr>
            <a:r>
              <a:rPr lang="en-US"/>
              <a:t>If your numerical method involves faces, edges and/or corners, don’t despair.</a:t>
            </a:r>
          </a:p>
          <a:p>
            <a:pPr>
              <a:buFont typeface="Wingdings" pitchFamily="2" charset="2"/>
              <a:buNone/>
            </a:pPr>
            <a:r>
              <a:rPr lang="en-US"/>
              <a:t>It turns out that, if you do the following, you’ll handle those correctly:</a:t>
            </a:r>
          </a:p>
          <a:p>
            <a:r>
              <a:rPr lang="en-US"/>
              <a:t>When you send, send the entire ghost boundary’s worth, including the ghost boundary of the part you’re sending.</a:t>
            </a:r>
          </a:p>
          <a:p>
            <a:r>
              <a:rPr lang="en-US"/>
              <a:t>Do in this order:</a:t>
            </a:r>
          </a:p>
          <a:p>
            <a:pPr lvl="1"/>
            <a:r>
              <a:rPr lang="en-US"/>
              <a:t>all east-west;</a:t>
            </a:r>
          </a:p>
          <a:p>
            <a:pPr lvl="1"/>
            <a:r>
              <a:rPr lang="en-US"/>
              <a:t>all north-south;</a:t>
            </a:r>
          </a:p>
          <a:p>
            <a:pPr lvl="1"/>
            <a:r>
              <a:rPr lang="en-US"/>
              <a:t>all up-down.</a:t>
            </a:r>
          </a:p>
          <a:p>
            <a:r>
              <a:rPr lang="en-US"/>
              <a:t>At the end, everything will be in the correct place.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Sld>
  <p:clrMapOvr>
    <a:masterClrMapping/>
  </p:clrMapOv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Mathematica</a:t>
            </a:r>
            <a:r>
              <a:rPr lang="en-US" dirty="0" smtClean="0"/>
              <a:t> Workshop Tue Apr 5</a:t>
            </a:r>
            <a:endParaRPr lang="en-US" dirty="0"/>
          </a:p>
        </p:txBody>
      </p:sp>
      <p:sp>
        <p:nvSpPr>
          <p:cNvPr id="3" name="Content Placeholder 2"/>
          <p:cNvSpPr>
            <a:spLocks noGrp="1"/>
          </p:cNvSpPr>
          <p:nvPr>
            <p:ph idx="1"/>
          </p:nvPr>
        </p:nvSpPr>
        <p:spPr>
          <a:xfrm>
            <a:off x="609600" y="1295400"/>
            <a:ext cx="7924800" cy="4648200"/>
          </a:xfrm>
        </p:spPr>
        <p:txBody>
          <a:bodyPr/>
          <a:lstStyle/>
          <a:p>
            <a:pPr>
              <a:spcBef>
                <a:spcPts val="0"/>
              </a:spcBef>
            </a:pPr>
            <a:r>
              <a:rPr lang="en-US" dirty="0" smtClean="0"/>
              <a:t>OU will be hosting a </a:t>
            </a:r>
            <a:r>
              <a:rPr lang="en-US" b="1" u="sng" dirty="0" smtClean="0"/>
              <a:t>FREE</a:t>
            </a:r>
            <a:r>
              <a:rPr lang="en-US" dirty="0" smtClean="0"/>
              <a:t> workshop on </a:t>
            </a:r>
            <a:r>
              <a:rPr lang="en-US" dirty="0" err="1" smtClean="0"/>
              <a:t>Mathematica</a:t>
            </a:r>
            <a:r>
              <a:rPr lang="en-US" dirty="0" smtClean="0"/>
              <a:t>:</a:t>
            </a:r>
          </a:p>
          <a:p>
            <a:pPr lvl="1">
              <a:spcBef>
                <a:spcPts val="0"/>
              </a:spcBef>
            </a:pPr>
            <a:r>
              <a:rPr lang="en-US" sz="2000" dirty="0" smtClean="0"/>
              <a:t>Tue Apr 5 3:00pm, right after SiPE</a:t>
            </a:r>
          </a:p>
          <a:p>
            <a:pPr lvl="1">
              <a:spcBef>
                <a:spcPts val="0"/>
              </a:spcBef>
            </a:pPr>
            <a:r>
              <a:rPr lang="en-US" sz="2000" dirty="0" smtClean="0"/>
              <a:t>Available live, in person at SRTC or via videoconferencing</a:t>
            </a:r>
          </a:p>
          <a:p>
            <a:pPr lvl="1">
              <a:spcBef>
                <a:spcPts val="0"/>
              </a:spcBef>
            </a:pPr>
            <a:r>
              <a:rPr lang="en-US" sz="2000" dirty="0" smtClean="0"/>
              <a:t>Also will be recorded for playback</a:t>
            </a:r>
          </a:p>
          <a:p>
            <a:pPr>
              <a:spcBef>
                <a:spcPts val="0"/>
              </a:spcBef>
            </a:pPr>
            <a:r>
              <a:rPr lang="en-US" dirty="0" smtClean="0"/>
              <a:t> To register, send e-mail containing the information below to</a:t>
            </a:r>
            <a:r>
              <a:rPr lang="en-US" dirty="0" smtClean="0">
                <a:latin typeface="Courier New" pitchFamily="49" charset="0"/>
                <a:cs typeface="Courier New" pitchFamily="49" charset="0"/>
              </a:rPr>
              <a:t> </a:t>
            </a:r>
            <a:r>
              <a:rPr lang="en-US" dirty="0" smtClean="0">
                <a:latin typeface="Courier New" pitchFamily="49" charset="0"/>
                <a:cs typeface="Courier New" pitchFamily="49" charset="0"/>
                <a:hlinkClick r:id="rId2"/>
              </a:rPr>
              <a:t>justinsmith@wolfram.com</a:t>
            </a:r>
            <a:r>
              <a:rPr lang="en-US" dirty="0" smtClean="0"/>
              <a:t>, with:</a:t>
            </a:r>
          </a:p>
          <a:p>
            <a:pPr lvl="1">
              <a:spcBef>
                <a:spcPts val="0"/>
              </a:spcBef>
            </a:pPr>
            <a:r>
              <a:rPr lang="en-US" sz="2000" dirty="0" smtClean="0"/>
              <a:t>your name;</a:t>
            </a:r>
          </a:p>
          <a:p>
            <a:pPr lvl="1">
              <a:spcBef>
                <a:spcPts val="0"/>
              </a:spcBef>
            </a:pPr>
            <a:r>
              <a:rPr lang="en-US" sz="2000" dirty="0" smtClean="0"/>
              <a:t>your e-mail address;</a:t>
            </a:r>
          </a:p>
          <a:p>
            <a:pPr lvl="1">
              <a:spcBef>
                <a:spcPts val="0"/>
              </a:spcBef>
            </a:pPr>
            <a:r>
              <a:rPr lang="en-US" sz="2000" dirty="0" smtClean="0"/>
              <a:t>your institution/company/agency/organization;</a:t>
            </a:r>
          </a:p>
          <a:p>
            <a:pPr lvl="1">
              <a:spcBef>
                <a:spcPts val="0"/>
              </a:spcBef>
            </a:pPr>
            <a:r>
              <a:rPr lang="en-US" sz="2000" dirty="0" smtClean="0"/>
              <a:t>your department/division;</a:t>
            </a:r>
          </a:p>
          <a:p>
            <a:pPr lvl="1">
              <a:spcBef>
                <a:spcPts val="0"/>
              </a:spcBef>
            </a:pPr>
            <a:r>
              <a:rPr lang="en-US" sz="2000" dirty="0" smtClean="0"/>
              <a:t>your status (undergrad, grad student, staff, faculty, professional etc);</a:t>
            </a:r>
          </a:p>
          <a:p>
            <a:pPr lvl="1">
              <a:spcBef>
                <a:spcPts val="0"/>
              </a:spcBef>
            </a:pPr>
            <a:r>
              <a:rPr lang="en-US" sz="2000" dirty="0" smtClean="0"/>
              <a:t>whether you're a current </a:t>
            </a:r>
            <a:r>
              <a:rPr lang="en-US" sz="2000" dirty="0" err="1" smtClean="0"/>
              <a:t>Mathematica</a:t>
            </a:r>
            <a:r>
              <a:rPr lang="en-US" sz="2000" dirty="0" smtClean="0"/>
              <a:t> user;</a:t>
            </a:r>
          </a:p>
          <a:p>
            <a:pPr lvl="1">
              <a:spcBef>
                <a:spcPts val="0"/>
              </a:spcBef>
            </a:pPr>
            <a:r>
              <a:rPr lang="en-US" sz="2000" dirty="0" smtClean="0"/>
              <a:t>whether you plan to attend in person at OU, live remotely via videoconferencing, or afterwards by watching the recorded streaming video.</a:t>
            </a: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104</a:t>
            </a:fld>
            <a:endParaRPr lang="en-US"/>
          </a:p>
        </p:txBody>
      </p:sp>
    </p:spTree>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12763" y="1155700"/>
            <a:ext cx="8118475" cy="762000"/>
          </a:xfrm>
        </p:spPr>
        <p:txBody>
          <a:bodyPr anchor="t"/>
          <a:lstStyle/>
          <a:p>
            <a:pPr algn="l" eaLnBrk="1" hangingPunct="1"/>
            <a:r>
              <a:rPr lang="en-US" sz="3900" b="1" dirty="0" smtClean="0">
                <a:solidFill>
                  <a:srgbClr val="0048BB"/>
                </a:solidFill>
              </a:rPr>
              <a:t>Undergraduate Petascale Internships </a:t>
            </a:r>
            <a:r>
              <a:rPr lang="en-US" sz="4000" b="1" dirty="0" smtClean="0">
                <a:solidFill>
                  <a:srgbClr val="0048BB"/>
                </a:solidFill>
              </a:rPr>
              <a:t/>
            </a:r>
            <a:br>
              <a:rPr lang="en-US" sz="4000" b="1" dirty="0" smtClean="0">
                <a:solidFill>
                  <a:srgbClr val="0048BB"/>
                </a:solidFill>
              </a:rPr>
            </a:br>
            <a:r>
              <a:rPr lang="en-US" sz="2000" b="1" dirty="0" smtClean="0">
                <a:solidFill>
                  <a:srgbClr val="0048BB"/>
                </a:solidFill>
              </a:rPr>
              <a:t/>
            </a:r>
            <a:br>
              <a:rPr lang="en-US" sz="2000" b="1" dirty="0" smtClean="0">
                <a:solidFill>
                  <a:srgbClr val="0048BB"/>
                </a:solidFill>
              </a:rPr>
            </a:br>
            <a:endParaRPr lang="en-US" sz="2000" b="1" dirty="0" smtClean="0">
              <a:solidFill>
                <a:srgbClr val="0048BB"/>
              </a:solidFill>
            </a:endParaRPr>
          </a:p>
        </p:txBody>
      </p:sp>
      <p:pic>
        <p:nvPicPr>
          <p:cNvPr id="15363" name="Picture 4" descr="Picture 1.png"/>
          <p:cNvPicPr>
            <a:picLocks noChangeAspect="1"/>
          </p:cNvPicPr>
          <p:nvPr/>
        </p:nvPicPr>
        <p:blipFill>
          <a:blip r:embed="rId2" cstate="print"/>
          <a:srcRect/>
          <a:stretch>
            <a:fillRect/>
          </a:stretch>
        </p:blipFill>
        <p:spPr bwMode="auto">
          <a:xfrm>
            <a:off x="3057525" y="207963"/>
            <a:ext cx="3028950" cy="1011237"/>
          </a:xfrm>
          <a:prstGeom prst="rect">
            <a:avLst/>
          </a:prstGeom>
          <a:noFill/>
          <a:ln w="9525">
            <a:noFill/>
            <a:miter lim="800000"/>
            <a:headEnd/>
            <a:tailEnd/>
          </a:ln>
        </p:spPr>
      </p:pic>
      <p:pic>
        <p:nvPicPr>
          <p:cNvPr id="15364" name="Picture 5" descr="Picture 2.png"/>
          <p:cNvPicPr>
            <a:picLocks noChangeAspect="1"/>
          </p:cNvPicPr>
          <p:nvPr/>
        </p:nvPicPr>
        <p:blipFill>
          <a:blip r:embed="rId3" cstate="print"/>
          <a:srcRect/>
          <a:stretch>
            <a:fillRect/>
          </a:stretch>
        </p:blipFill>
        <p:spPr bwMode="auto">
          <a:xfrm>
            <a:off x="939800" y="787400"/>
            <a:ext cx="1727200" cy="431800"/>
          </a:xfrm>
          <a:prstGeom prst="rect">
            <a:avLst/>
          </a:prstGeom>
          <a:noFill/>
          <a:ln w="9525">
            <a:noFill/>
            <a:miter lim="800000"/>
            <a:headEnd/>
            <a:tailEnd/>
          </a:ln>
        </p:spPr>
      </p:pic>
      <p:pic>
        <p:nvPicPr>
          <p:cNvPr id="15365" name="Picture 6" descr="Picture 3.png"/>
          <p:cNvPicPr>
            <a:picLocks noChangeAspect="1"/>
          </p:cNvPicPr>
          <p:nvPr/>
        </p:nvPicPr>
        <p:blipFill>
          <a:blip r:embed="rId4" cstate="print"/>
          <a:srcRect/>
          <a:stretch>
            <a:fillRect/>
          </a:stretch>
        </p:blipFill>
        <p:spPr bwMode="auto">
          <a:xfrm>
            <a:off x="6477000" y="685800"/>
            <a:ext cx="1878013" cy="533400"/>
          </a:xfrm>
          <a:prstGeom prst="rect">
            <a:avLst/>
          </a:prstGeom>
          <a:noFill/>
          <a:ln w="9525">
            <a:noFill/>
            <a:miter lim="800000"/>
            <a:headEnd/>
            <a:tailEnd/>
          </a:ln>
        </p:spPr>
      </p:pic>
      <p:pic>
        <p:nvPicPr>
          <p:cNvPr id="15366" name="Picture 7" descr="Picture 4.png"/>
          <p:cNvPicPr>
            <a:picLocks noChangeAspect="1"/>
          </p:cNvPicPr>
          <p:nvPr/>
        </p:nvPicPr>
        <p:blipFill>
          <a:blip r:embed="rId5" cstate="print"/>
          <a:srcRect/>
          <a:stretch>
            <a:fillRect/>
          </a:stretch>
        </p:blipFill>
        <p:spPr bwMode="auto">
          <a:xfrm>
            <a:off x="2628900" y="5410200"/>
            <a:ext cx="3886200" cy="774700"/>
          </a:xfrm>
          <a:prstGeom prst="rect">
            <a:avLst/>
          </a:prstGeom>
          <a:noFill/>
          <a:ln w="9525">
            <a:noFill/>
            <a:miter lim="800000"/>
            <a:headEnd/>
            <a:tailEnd/>
          </a:ln>
        </p:spPr>
      </p:pic>
      <p:pic>
        <p:nvPicPr>
          <p:cNvPr id="15367" name="Picture 8" descr="NSF-logo.jpg"/>
          <p:cNvPicPr>
            <a:picLocks noChangeAspect="1"/>
          </p:cNvPicPr>
          <p:nvPr/>
        </p:nvPicPr>
        <p:blipFill>
          <a:blip r:embed="rId6" cstate="print"/>
          <a:srcRect/>
          <a:stretch>
            <a:fillRect/>
          </a:stretch>
        </p:blipFill>
        <p:spPr bwMode="auto">
          <a:xfrm>
            <a:off x="7696200" y="5410200"/>
            <a:ext cx="928688" cy="928687"/>
          </a:xfrm>
          <a:prstGeom prst="rect">
            <a:avLst/>
          </a:prstGeom>
          <a:noFill/>
          <a:ln w="9525">
            <a:noFill/>
            <a:miter lim="800000"/>
            <a:headEnd/>
            <a:tailEnd/>
          </a:ln>
        </p:spPr>
      </p:pic>
      <p:pic>
        <p:nvPicPr>
          <p:cNvPr id="15368" name="Picture 11" descr="tetrahedron2007xsm.png"/>
          <p:cNvPicPr>
            <a:picLocks noChangeAspect="1"/>
          </p:cNvPicPr>
          <p:nvPr/>
        </p:nvPicPr>
        <p:blipFill>
          <a:blip r:embed="rId7" cstate="print"/>
          <a:srcRect/>
          <a:stretch>
            <a:fillRect/>
          </a:stretch>
        </p:blipFill>
        <p:spPr bwMode="auto">
          <a:xfrm>
            <a:off x="574675" y="5410200"/>
            <a:ext cx="873125" cy="752475"/>
          </a:xfrm>
          <a:prstGeom prst="rect">
            <a:avLst/>
          </a:prstGeom>
          <a:noFill/>
          <a:ln w="9525">
            <a:noFill/>
            <a:miter lim="800000"/>
            <a:headEnd/>
            <a:tailEnd/>
          </a:ln>
        </p:spPr>
      </p:pic>
      <p:sp>
        <p:nvSpPr>
          <p:cNvPr id="15369" name="TextBox 12"/>
          <p:cNvSpPr txBox="1">
            <a:spLocks noChangeArrowheads="1"/>
          </p:cNvSpPr>
          <p:nvPr/>
        </p:nvSpPr>
        <p:spPr bwMode="auto">
          <a:xfrm>
            <a:off x="685800" y="1696328"/>
            <a:ext cx="7772400" cy="3324225"/>
          </a:xfrm>
          <a:prstGeom prst="rect">
            <a:avLst/>
          </a:prstGeom>
          <a:noFill/>
          <a:ln w="9525">
            <a:noFill/>
            <a:miter lim="800000"/>
            <a:headEnd/>
            <a:tailEnd/>
          </a:ln>
        </p:spPr>
        <p:txBody>
          <a:bodyPr>
            <a:spAutoFit/>
          </a:bodyPr>
          <a:lstStyle/>
          <a:p>
            <a:pPr marL="177800" indent="-177800">
              <a:spcAft>
                <a:spcPts val="1200"/>
              </a:spcAft>
              <a:buFont typeface="Arial" charset="0"/>
              <a:buChar char="•"/>
            </a:pPr>
            <a:r>
              <a:rPr lang="en-US" dirty="0">
                <a:solidFill>
                  <a:srgbClr val="0048BB"/>
                </a:solidFill>
                <a:latin typeface="Calibri" pitchFamily="-109" charset="0"/>
              </a:rPr>
              <a:t>NSF support for undergraduate internships involving high-performance computing in science and engineering.</a:t>
            </a:r>
          </a:p>
          <a:p>
            <a:pPr marL="177800" indent="-177800">
              <a:spcAft>
                <a:spcPts val="1200"/>
              </a:spcAft>
              <a:buFont typeface="Arial" charset="0"/>
              <a:buChar char="•"/>
            </a:pPr>
            <a:r>
              <a:rPr lang="en-US" dirty="0">
                <a:solidFill>
                  <a:srgbClr val="0048BB"/>
                </a:solidFill>
                <a:latin typeface="Calibri" pitchFamily="-109" charset="0"/>
              </a:rPr>
              <a:t>Provides a stipend ($5k over the year), a two-week intensive high-performance computing workshop at the National Center for Supercomputing Applications, and travel to the SC11 supercomputing conference in November.</a:t>
            </a:r>
          </a:p>
          <a:p>
            <a:pPr marL="177800" indent="-177800">
              <a:spcAft>
                <a:spcPts val="1200"/>
              </a:spcAft>
              <a:buFont typeface="Arial" charset="0"/>
              <a:buChar char="•"/>
            </a:pPr>
            <a:r>
              <a:rPr lang="en-US" dirty="0">
                <a:solidFill>
                  <a:srgbClr val="0048BB"/>
                </a:solidFill>
                <a:latin typeface="Calibri" pitchFamily="-109" charset="0"/>
              </a:rPr>
              <a:t>This support is intended to allow you to work with a faculty mentor on your campus. Have your faculty mentor fill out an intern position description at the link below. There are also some open positions listed on our site.</a:t>
            </a:r>
          </a:p>
          <a:p>
            <a:pPr marL="177800" indent="-177800">
              <a:spcAft>
                <a:spcPts val="1200"/>
              </a:spcAft>
              <a:buFont typeface="Arial" charset="0"/>
              <a:buChar char="•"/>
            </a:pPr>
            <a:r>
              <a:rPr lang="en-US" dirty="0">
                <a:solidFill>
                  <a:srgbClr val="0048BB"/>
                </a:solidFill>
                <a:latin typeface="Calibri" pitchFamily="-109" charset="0"/>
              </a:rPr>
              <a:t>Student applications and position descriptions from faculty are due by March 31, 2011. Selections and notifications will be made by April 15.</a:t>
            </a:r>
          </a:p>
        </p:txBody>
      </p:sp>
      <p:sp>
        <p:nvSpPr>
          <p:cNvPr id="15370" name="TextBox 13"/>
          <p:cNvSpPr txBox="1">
            <a:spLocks noChangeArrowheads="1"/>
          </p:cNvSpPr>
          <p:nvPr/>
        </p:nvSpPr>
        <p:spPr bwMode="auto">
          <a:xfrm>
            <a:off x="228600" y="4876800"/>
            <a:ext cx="8699500" cy="554038"/>
          </a:xfrm>
          <a:prstGeom prst="rect">
            <a:avLst/>
          </a:prstGeom>
          <a:noFill/>
          <a:ln w="9525">
            <a:noFill/>
            <a:miter lim="800000"/>
            <a:headEnd/>
            <a:tailEnd/>
          </a:ln>
        </p:spPr>
        <p:txBody>
          <a:bodyPr wrap="none">
            <a:spAutoFit/>
          </a:bodyPr>
          <a:lstStyle/>
          <a:p>
            <a:r>
              <a:rPr lang="en-US" sz="3000" dirty="0">
                <a:latin typeface="Calibri" pitchFamily="-109" charset="0"/>
                <a:hlinkClick r:id="rId8"/>
              </a:rPr>
              <a:t>http://shodor.org/petascale/participation/internships/</a:t>
            </a:r>
            <a:endParaRPr lang="en-US" sz="3000" dirty="0">
              <a:latin typeface="Calibri" pitchFamily="-109" charset="0"/>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Workshops 2011</a:t>
            </a:r>
            <a:endParaRPr lang="en-US" dirty="0"/>
          </a:p>
        </p:txBody>
      </p:sp>
      <p:sp>
        <p:nvSpPr>
          <p:cNvPr id="3" name="Content Placeholder 2"/>
          <p:cNvSpPr>
            <a:spLocks noGrp="1"/>
          </p:cNvSpPr>
          <p:nvPr>
            <p:ph idx="1"/>
          </p:nvPr>
        </p:nvSpPr>
        <p:spPr/>
        <p:txBody>
          <a:bodyPr/>
          <a:lstStyle/>
          <a:p>
            <a:r>
              <a:rPr lang="en-US" dirty="0" smtClean="0"/>
              <a:t>In Summer 2011, there will be several workshops on HPC and Computational and Data Enabled Science and Engineering (CDESE) across the US.</a:t>
            </a:r>
          </a:p>
          <a:p>
            <a:r>
              <a:rPr lang="en-US" dirty="0" smtClean="0"/>
              <a:t>These will be weeklong intensives, running from Sunday evening through Saturday morning.</a:t>
            </a:r>
          </a:p>
          <a:p>
            <a:r>
              <a:rPr lang="en-US" dirty="0" smtClean="0"/>
              <a:t>We’re currently working on where and when those workshops will be held.</a:t>
            </a:r>
          </a:p>
          <a:p>
            <a:r>
              <a:rPr lang="en-US" dirty="0" smtClean="0"/>
              <a:t>Once we’ve got that worked out, we’ll announce them and open up the registration website.</a:t>
            </a:r>
          </a:p>
          <a:p>
            <a:r>
              <a:rPr lang="en-US" dirty="0" smtClean="0"/>
              <a:t>One of them will be held at OU.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106</a:t>
            </a:fld>
            <a:endParaRPr lang="en-US"/>
          </a:p>
        </p:txBody>
      </p:sp>
    </p:spTree>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pPr lvl="0">
              <a:defRPr/>
            </a:pPr>
            <a:r>
              <a:rPr lang="en-US" dirty="0"/>
              <a:t>Supercomputing in Plain </a:t>
            </a:r>
            <a:r>
              <a:rPr lang="en-US" dirty="0" smtClean="0"/>
              <a:t>English: Apps &amp; Par Types</a:t>
            </a:r>
            <a:endParaRPr lang="en-US" dirty="0"/>
          </a:p>
          <a:p>
            <a:pPr lvl="0">
              <a:defRPr/>
            </a:pPr>
            <a:r>
              <a:rPr lang="en-US" dirty="0" smtClean="0"/>
              <a:t>Tue Apr 5 2011</a:t>
            </a:r>
            <a:endParaRPr lang="en-US" dirty="0"/>
          </a:p>
        </p:txBody>
      </p:sp>
      <p:sp>
        <p:nvSpPr>
          <p:cNvPr id="23" name="Slide Number Placeholder 4"/>
          <p:cNvSpPr>
            <a:spLocks noGrp="1"/>
          </p:cNvSpPr>
          <p:nvPr>
            <p:ph type="sldNum" sz="quarter" idx="11"/>
          </p:nvPr>
        </p:nvSpPr>
        <p:spPr/>
        <p:txBody>
          <a:bodyPr/>
          <a:lstStyle/>
          <a:p>
            <a:fld id="{D4C6B874-FE2D-40EE-A33E-EB158CDD195A}" type="slidenum">
              <a:rPr lang="en-US"/>
              <a:pPr/>
              <a:t>107</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3"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2011</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4"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5"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6"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7"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8"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3962400" y="4036571"/>
            <a:ext cx="4876800" cy="1297429"/>
            <a:chOff x="3276600" y="4572001"/>
            <a:chExt cx="4876800" cy="129742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400" b="1" dirty="0"/>
                <a:t>FREE! Wed Oct </a:t>
              </a:r>
              <a:r>
                <a:rPr lang="en-US" sz="2400" b="1" dirty="0" smtClean="0"/>
                <a:t>12 2011 </a:t>
              </a:r>
              <a:r>
                <a:rPr lang="en-US" sz="2400" b="1" dirty="0"/>
                <a:t>@ OU</a:t>
              </a:r>
            </a:p>
            <a:p>
              <a:pPr>
                <a:lnSpc>
                  <a:spcPct val="30000"/>
                </a:lnSpc>
                <a:spcBef>
                  <a:spcPct val="50000"/>
                </a:spcBef>
              </a:pPr>
              <a:r>
                <a:rPr lang="en-US" dirty="0">
                  <a:solidFill>
                    <a:schemeClr val="bg1"/>
                  </a:solidFill>
                </a:rPr>
                <a:t>Over 235 </a:t>
              </a:r>
              <a:r>
                <a:rPr lang="en-US" dirty="0" err="1" smtClean="0">
                  <a:solidFill>
                    <a:schemeClr val="bg1"/>
                  </a:solidFill>
                </a:rPr>
                <a:t>registratons</a:t>
              </a:r>
              <a:r>
                <a:rPr lang="en-US" dirty="0" smtClean="0">
                  <a:solidFill>
                    <a:schemeClr val="bg1"/>
                  </a:solidFill>
                </a:rPr>
                <a:t>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276600" y="4800600"/>
              <a:ext cx="4876800" cy="304800"/>
            </a:xfrm>
            <a:prstGeom prst="rect">
              <a:avLst/>
            </a:prstGeom>
            <a:noFill/>
            <a:ln w="9525">
              <a:noFill/>
              <a:miter lim="800000"/>
              <a:headEnd/>
              <a:tailEnd/>
            </a:ln>
            <a:effectLst/>
          </p:spPr>
          <p:txBody>
            <a:bodyPr>
              <a:spAutoFit/>
            </a:bodyPr>
            <a:lstStyle/>
            <a:p>
              <a:pPr>
                <a:spcBef>
                  <a:spcPct val="50000"/>
                </a:spcBef>
              </a:pPr>
              <a:r>
                <a:rPr lang="en-US" sz="1400" b="1" dirty="0" smtClean="0">
                  <a:solidFill>
                    <a:schemeClr val="hlink"/>
                  </a:solidFill>
                  <a:latin typeface="Courier New" pitchFamily="49" charset="0"/>
                  <a:hlinkClick r:id="rId9"/>
                </a:rPr>
                <a:t>http://symposium2011.oscer.ou.edu/</a:t>
              </a:r>
              <a:endParaRPr lang="en-US" sz="14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840230"/>
            </a:xfrm>
            <a:prstGeom prst="rect">
              <a:avLst/>
            </a:prstGeom>
            <a:noFill/>
            <a:ln w="9525">
              <a:noFill/>
              <a:miter lim="800000"/>
              <a:headEnd/>
              <a:tailEnd/>
            </a:ln>
            <a:effectLst/>
          </p:spPr>
          <p:txBody>
            <a:bodyPr wrap="square">
              <a:spAutoFit/>
            </a:bodyPr>
            <a:lstStyle/>
            <a:p>
              <a:pPr>
                <a:spcBef>
                  <a:spcPct val="50000"/>
                </a:spcBef>
              </a:pPr>
              <a:r>
                <a:rPr lang="en-US" b="1" dirty="0"/>
                <a:t>Parallel Programming Workshop              FREE! Tue Oct </a:t>
              </a:r>
              <a:r>
                <a:rPr lang="en-US" b="1" dirty="0" smtClean="0"/>
                <a:t>11 2011 </a:t>
              </a:r>
              <a:r>
                <a:rPr lang="en-US" b="1" dirty="0"/>
                <a:t>@ </a:t>
              </a:r>
              <a:r>
                <a:rPr lang="en-US" b="1" dirty="0" smtClean="0"/>
                <a:t>OU</a:t>
              </a:r>
              <a:endParaRPr lang="en-US" b="1" dirty="0"/>
            </a:p>
            <a:p>
              <a:pPr>
                <a:lnSpc>
                  <a:spcPct val="20000"/>
                </a:lnSpc>
                <a:spcBef>
                  <a:spcPct val="50000"/>
                </a:spcBef>
              </a:pPr>
              <a:r>
                <a:rPr lang="en-US" b="1" dirty="0"/>
                <a:t>FREE! Symposium Wed Oct </a:t>
              </a:r>
              <a:r>
                <a:rPr lang="en-US" b="1" dirty="0" smtClean="0"/>
                <a:t>12 2011 </a:t>
              </a:r>
              <a:r>
                <a:rPr lang="en-US" b="1" dirty="0"/>
                <a:t>@ </a:t>
              </a:r>
              <a:r>
                <a:rPr lang="en-US" b="1" dirty="0" smtClean="0"/>
                <a:t>OU</a:t>
              </a:r>
            </a:p>
          </p:txBody>
        </p:sp>
      </p:grpSp>
      <p:pic>
        <p:nvPicPr>
          <p:cNvPr id="554006" name="Picture 22" descr="post_douglass"/>
          <p:cNvPicPr>
            <a:picLocks noChangeAspect="1" noChangeArrowheads="1"/>
          </p:cNvPicPr>
          <p:nvPr/>
        </p:nvPicPr>
        <p:blipFill>
          <a:blip r:embed="rId10"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1"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29" name="TextBox 28"/>
          <p:cNvSpPr txBox="1"/>
          <p:nvPr/>
        </p:nvSpPr>
        <p:spPr>
          <a:xfrm>
            <a:off x="2971800" y="3756212"/>
            <a:ext cx="1295400" cy="1631216"/>
          </a:xfrm>
          <a:prstGeom prst="rect">
            <a:avLst/>
          </a:prstGeom>
          <a:noFill/>
          <a:ln>
            <a:solidFill>
              <a:schemeClr val="tx1"/>
            </a:solidFill>
          </a:ln>
        </p:spPr>
        <p:txBody>
          <a:bodyPr wrap="square" rtlCol="0">
            <a:spAutoFit/>
          </a:bodyPr>
          <a:lstStyle/>
          <a:p>
            <a:r>
              <a:rPr lang="en-US" sz="10000" dirty="0" smtClean="0"/>
              <a:t>?</a:t>
            </a:r>
            <a:endParaRPr lang="en-US" sz="10000" dirty="0"/>
          </a:p>
        </p:txBody>
      </p:sp>
      <p:sp>
        <p:nvSpPr>
          <p:cNvPr id="30" name="TextBox 29"/>
          <p:cNvSpPr txBox="1"/>
          <p:nvPr/>
        </p:nvSpPr>
        <p:spPr>
          <a:xfrm>
            <a:off x="2971800" y="5405718"/>
            <a:ext cx="1371600" cy="830997"/>
          </a:xfrm>
          <a:prstGeom prst="rect">
            <a:avLst/>
          </a:prstGeom>
          <a:noFill/>
        </p:spPr>
        <p:txBody>
          <a:bodyPr wrap="square" rtlCol="0">
            <a:spAutoFit/>
          </a:bodyPr>
          <a:lstStyle/>
          <a:p>
            <a:r>
              <a:rPr lang="en-US" sz="1600" dirty="0" smtClean="0"/>
              <a:t>2011 Keynote to be announced</a:t>
            </a:r>
            <a:endParaRPr lang="en-US" sz="1600" dirty="0"/>
          </a:p>
        </p:txBody>
      </p:sp>
    </p:spTree>
    <p:custDataLst>
      <p:tags r:id="rId1"/>
    </p:custDataLst>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SC11 Education Program</a:t>
            </a:r>
            <a:endParaRPr lang="en-US" dirty="0"/>
          </a:p>
        </p:txBody>
      </p:sp>
      <p:sp>
        <p:nvSpPr>
          <p:cNvPr id="3" name="Content Placeholder 2"/>
          <p:cNvSpPr>
            <a:spLocks noGrp="1"/>
          </p:cNvSpPr>
          <p:nvPr>
            <p:ph idx="1"/>
          </p:nvPr>
        </p:nvSpPr>
        <p:spPr/>
        <p:txBody>
          <a:bodyPr/>
          <a:lstStyle/>
          <a:p>
            <a:r>
              <a:rPr lang="en-US" dirty="0" smtClean="0"/>
              <a:t>At the SC11 supercomputing conference, we’ll hold our annual Education Program, Sat Nov 12 – Tue Nov 15.</a:t>
            </a:r>
          </a:p>
          <a:p>
            <a:r>
              <a:rPr lang="en-US" dirty="0" smtClean="0"/>
              <a:t>You can apply to attend, either fully funded by SC11 or self-funded.</a:t>
            </a:r>
          </a:p>
          <a:p>
            <a:r>
              <a:rPr lang="en-US" dirty="0" smtClean="0"/>
              <a:t>Henry is the SC11 Education Chair.</a:t>
            </a:r>
          </a:p>
          <a:p>
            <a:r>
              <a:rPr lang="en-US" dirty="0" smtClean="0"/>
              <a:t>We’ll alert everyone once the registration website opens.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108</a:t>
            </a:fld>
            <a:endParaRPr lang="en-US"/>
          </a:p>
        </p:txBody>
      </p:sp>
    </p:spTree>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smtClean="0"/>
              <a:t>Thanks for your attention!</a:t>
            </a:r>
            <a:br>
              <a:rPr lang="en-US" sz="6000" smtClean="0"/>
            </a:br>
            <a:r>
              <a:rPr lang="en-US" sz="6000" smtClean="0"/>
              <a:t/>
            </a:r>
            <a:br>
              <a:rPr lang="en-US" sz="6000" smtClean="0"/>
            </a:br>
            <a:r>
              <a:rPr lang="en-US" sz="6000" smtClean="0"/>
              <a:t/>
            </a:r>
            <a:br>
              <a:rPr lang="en-US" sz="6000" smtClean="0"/>
            </a:br>
            <a:r>
              <a:rPr lang="en-US" sz="6000" smtClean="0"/>
              <a:t>Questions?</a:t>
            </a:r>
            <a:br>
              <a:rPr lang="en-US" sz="6000" smtClean="0"/>
            </a:br>
            <a:r>
              <a:rPr lang="en-US" sz="3200" smtClean="0">
                <a:hlinkClick r:id="rId4"/>
              </a:rPr>
              <a:t>www.oscer.ou.edu</a:t>
            </a:r>
            <a:endParaRPr lang="en-US" sz="320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11</a:t>
            </a:fld>
            <a:endParaRPr lang="en-US"/>
          </a:p>
        </p:txBody>
      </p:sp>
      <p:sp>
        <p:nvSpPr>
          <p:cNvPr id="465922" name="Rectangle 2"/>
          <p:cNvSpPr>
            <a:spLocks noGrp="1" noChangeArrowheads="1"/>
          </p:cNvSpPr>
          <p:nvPr>
            <p:ph type="title"/>
          </p:nvPr>
        </p:nvSpPr>
        <p:spPr/>
        <p:txBody>
          <a:bodyPr/>
          <a:lstStyle/>
          <a:p>
            <a:r>
              <a:rPr lang="en-US" sz="360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a:t>No matter how you connect, please mute yourself, so that we cannot hear you.</a:t>
            </a:r>
          </a:p>
          <a:p>
            <a:pPr>
              <a:buFont typeface="Wingdings" pitchFamily="2" charset="2"/>
              <a:buNone/>
            </a:pPr>
            <a:r>
              <a:rPr lang="en-US"/>
              <a:t>At OU, we will turn off the sound on all conferencing technologies.</a:t>
            </a:r>
          </a:p>
          <a:p>
            <a:pPr>
              <a:buFont typeface="Wingdings" pitchFamily="2" charset="2"/>
              <a:buNone/>
            </a:pPr>
            <a:r>
              <a:rPr lang="en-US"/>
              <a:t>That way, we won’t have problems with echo cancellation.</a:t>
            </a:r>
          </a:p>
          <a:p>
            <a:pPr>
              <a:buFont typeface="Wingdings" pitchFamily="2" charset="2"/>
              <a:buNone/>
            </a:pPr>
            <a:r>
              <a:rPr lang="en-US"/>
              <a:t>Of course, that means we cannot hear questions.</a:t>
            </a:r>
          </a:p>
          <a:p>
            <a:pPr>
              <a:buFont typeface="Wingdings" pitchFamily="2" charset="2"/>
              <a:buNone/>
            </a:pPr>
            <a:r>
              <a:rPr lang="en-US"/>
              <a:t>So for questions, you’ll need to send some kind of text.</a:t>
            </a:r>
          </a:p>
        </p:txBody>
      </p:sp>
    </p:spTree>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1"/>
          </p:nvPr>
        </p:nvSpPr>
        <p:spPr/>
        <p:txBody>
          <a:bodyPr/>
          <a:lstStyle/>
          <a:p>
            <a:fld id="{B5546DF1-FEFF-4E54-B7BB-035C01F9F17E}" type="slidenum">
              <a:rPr lang="en-US"/>
              <a:pPr/>
              <a:t>110</a:t>
            </a:fld>
            <a:endParaRPr lang="en-US"/>
          </a:p>
        </p:txBody>
      </p:sp>
      <p:sp>
        <p:nvSpPr>
          <p:cNvPr id="933890" name="Rectangle 2"/>
          <p:cNvSpPr>
            <a:spLocks noGrp="1" noChangeArrowheads="1"/>
          </p:cNvSpPr>
          <p:nvPr>
            <p:ph type="title"/>
          </p:nvPr>
        </p:nvSpPr>
        <p:spPr/>
        <p:txBody>
          <a:bodyPr/>
          <a:lstStyle/>
          <a:p>
            <a:r>
              <a:rPr lang="en-US"/>
              <a:t>References</a:t>
            </a:r>
          </a:p>
        </p:txBody>
      </p:sp>
      <p:sp>
        <p:nvSpPr>
          <p:cNvPr id="933891" name="Text Box 3"/>
          <p:cNvSpPr txBox="1">
            <a:spLocks noChangeArrowheads="1"/>
          </p:cNvSpPr>
          <p:nvPr/>
        </p:nvSpPr>
        <p:spPr bwMode="auto">
          <a:xfrm>
            <a:off x="381000" y="1600200"/>
            <a:ext cx="8534400" cy="1311275"/>
          </a:xfrm>
          <a:prstGeom prst="rect">
            <a:avLst/>
          </a:prstGeom>
          <a:noFill/>
          <a:ln w="9525">
            <a:noFill/>
            <a:miter lim="800000"/>
            <a:headEnd/>
            <a:tailEnd/>
          </a:ln>
          <a:effectLst/>
        </p:spPr>
        <p:txBody>
          <a:bodyPr>
            <a:spAutoFit/>
          </a:bodyPr>
          <a:lstStyle/>
          <a:p>
            <a:pPr algn="l"/>
            <a:r>
              <a:rPr lang="en-US" sz="2000">
                <a:solidFill>
                  <a:srgbClr val="003366"/>
                </a:solidFill>
              </a:rPr>
              <a:t>[1] </a:t>
            </a:r>
            <a:r>
              <a:rPr lang="en-US" sz="2000">
                <a:solidFill>
                  <a:srgbClr val="003366"/>
                </a:solidFill>
                <a:latin typeface="Courier New" pitchFamily="49" charset="0"/>
                <a:hlinkClick r:id="rId3"/>
              </a:rPr>
              <a:t>http://en.wikipedia.org/wiki/Monte_carlo_simulation</a:t>
            </a:r>
            <a:endParaRPr lang="en-US" sz="2000">
              <a:solidFill>
                <a:srgbClr val="003366"/>
              </a:solidFill>
              <a:latin typeface="Courier New" pitchFamily="49" charset="0"/>
            </a:endParaRPr>
          </a:p>
          <a:p>
            <a:pPr algn="l"/>
            <a:r>
              <a:rPr lang="en-US" sz="2000">
                <a:solidFill>
                  <a:srgbClr val="003366"/>
                </a:solidFill>
              </a:rPr>
              <a:t>[2] </a:t>
            </a:r>
            <a:r>
              <a:rPr lang="en-US" sz="2000">
                <a:solidFill>
                  <a:srgbClr val="003366"/>
                </a:solidFill>
                <a:latin typeface="Courier New" pitchFamily="49" charset="0"/>
                <a:hlinkClick r:id="rId4"/>
              </a:rPr>
              <a:t>http://en.wikipedia.org/wiki/N-body_problem</a:t>
            </a:r>
            <a:endParaRPr lang="en-US" sz="2000">
              <a:solidFill>
                <a:srgbClr val="003366"/>
              </a:solidFill>
              <a:latin typeface="Courier New" pitchFamily="49" charset="0"/>
            </a:endParaRPr>
          </a:p>
          <a:p>
            <a:pPr algn="l"/>
            <a:r>
              <a:rPr lang="en-US" sz="2000">
                <a:solidFill>
                  <a:srgbClr val="003366"/>
                </a:solidFill>
              </a:rPr>
              <a:t>[3]</a:t>
            </a:r>
            <a:r>
              <a:rPr lang="en-US" sz="2000">
                <a:solidFill>
                  <a:srgbClr val="003366"/>
                </a:solidFill>
                <a:latin typeface="Courier New" pitchFamily="49" charset="0"/>
              </a:rPr>
              <a:t> </a:t>
            </a:r>
            <a:r>
              <a:rPr lang="en-US" sz="2000">
                <a:solidFill>
                  <a:srgbClr val="003366"/>
                </a:solidFill>
                <a:latin typeface="Courier New" pitchFamily="49" charset="0"/>
                <a:hlinkClick r:id="rId5"/>
              </a:rPr>
              <a:t>http://lostbiro.com/blog/wp-content/uploads/2007/10/Magritte-Pipe.jpg</a:t>
            </a:r>
            <a:endParaRPr lang="en-US" sz="2000">
              <a:solidFill>
                <a:srgbClr val="003366"/>
              </a:solidFill>
              <a:latin typeface="Courier New" pitchFamily="49" charset="0"/>
            </a:endParaRP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12</a:t>
            </a:fld>
            <a:endParaRPr lang="en-US"/>
          </a:p>
        </p:txBody>
      </p:sp>
      <p:sp>
        <p:nvSpPr>
          <p:cNvPr id="455682" name="Rectangle 2"/>
          <p:cNvSpPr>
            <a:spLocks noGrp="1" noChangeArrowheads="1"/>
          </p:cNvSpPr>
          <p:nvPr>
            <p:ph type="title"/>
          </p:nvPr>
        </p:nvSpPr>
        <p:spPr/>
        <p:txBody>
          <a:bodyPr/>
          <a:lstStyle/>
          <a:p>
            <a:r>
              <a:rPr lang="en-US" sz="3600"/>
              <a:t>Questions via Text: iLinc or E-mail</a:t>
            </a:r>
          </a:p>
        </p:txBody>
      </p:sp>
      <p:sp>
        <p:nvSpPr>
          <p:cNvPr id="455683" name="Rectangle 3"/>
          <p:cNvSpPr>
            <a:spLocks noGrp="1" noChangeArrowheads="1"/>
          </p:cNvSpPr>
          <p:nvPr>
            <p:ph type="body" idx="1"/>
          </p:nvPr>
        </p:nvSpPr>
        <p:spPr/>
        <p:txBody>
          <a:bodyPr/>
          <a:lstStyle/>
          <a:p>
            <a:pPr>
              <a:lnSpc>
                <a:spcPct val="90000"/>
              </a:lnSpc>
              <a:buFont typeface="Wingdings" pitchFamily="2" charset="2"/>
              <a:buNone/>
            </a:pPr>
            <a:r>
              <a:rPr lang="en-US" dirty="0"/>
              <a:t>Ask questions via </a:t>
            </a:r>
            <a:r>
              <a:rPr lang="en-US" dirty="0" smtClean="0"/>
              <a:t>e-mail </a:t>
            </a:r>
            <a:r>
              <a:rPr lang="en-US" dirty="0"/>
              <a:t>to</a:t>
            </a:r>
            <a:r>
              <a:rPr lang="en-US" dirty="0">
                <a:latin typeface="Courier New" pitchFamily="49" charset="0"/>
                <a:cs typeface="Courier New" pitchFamily="49" charset="0"/>
              </a:rPr>
              <a:t> </a:t>
            </a:r>
            <a:r>
              <a:rPr lang="en-US" b="1" dirty="0" smtClean="0">
                <a:latin typeface="Courier New" pitchFamily="49" charset="0"/>
                <a:cs typeface="Courier New" pitchFamily="49" charset="0"/>
                <a:hlinkClick r:id="rId2"/>
              </a:rPr>
              <a:t>sipe2011@yahoo.com</a:t>
            </a:r>
            <a:r>
              <a:rPr lang="en-US" dirty="0" smtClean="0"/>
              <a:t>.</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13</a:t>
            </a:fld>
            <a:endParaRPr lang="en-US"/>
          </a:p>
        </p:txBody>
      </p:sp>
      <p:sp>
        <p:nvSpPr>
          <p:cNvPr id="468994" name="Rectangle 2"/>
          <p:cNvSpPr>
            <a:spLocks noGrp="1" noChangeArrowheads="1"/>
          </p:cNvSpPr>
          <p:nvPr>
            <p:ph type="title"/>
          </p:nvPr>
        </p:nvSpPr>
        <p:spPr/>
        <p:txBody>
          <a:bodyPr/>
          <a:lstStyle/>
          <a:p>
            <a:r>
              <a:rPr lang="en-US" sz="3600"/>
              <a:t>Thanks for helping!</a:t>
            </a:r>
          </a:p>
        </p:txBody>
      </p:sp>
      <p:sp>
        <p:nvSpPr>
          <p:cNvPr id="468995" name="Rectangle 3"/>
          <p:cNvSpPr>
            <a:spLocks noGrp="1" noChangeArrowheads="1"/>
          </p:cNvSpPr>
          <p:nvPr>
            <p:ph type="body" idx="1"/>
          </p:nvPr>
        </p:nvSpPr>
        <p:spPr/>
        <p:txBody>
          <a:bodyPr/>
          <a:lstStyle/>
          <a:p>
            <a:pPr>
              <a:lnSpc>
                <a:spcPct val="90000"/>
              </a:lnSpc>
            </a:pPr>
            <a:r>
              <a:rPr lang="en-US" sz="2000" dirty="0"/>
              <a:t>OSCER operations </a:t>
            </a:r>
            <a:r>
              <a:rPr lang="en-US" sz="2000" dirty="0" smtClean="0"/>
              <a:t>staff: Brandon </a:t>
            </a:r>
            <a:r>
              <a:rPr lang="en-US" sz="2000" dirty="0"/>
              <a:t>George, Dave Akin, Brett Zimmerman, Josh </a:t>
            </a:r>
            <a:r>
              <a:rPr lang="en-US" sz="2000" dirty="0" smtClean="0"/>
              <a:t>Alexander</a:t>
            </a:r>
          </a:p>
          <a:p>
            <a:pPr>
              <a:lnSpc>
                <a:spcPct val="90000"/>
              </a:lnSpc>
            </a:pPr>
            <a:r>
              <a:rPr lang="en-US" sz="2000" dirty="0" smtClean="0"/>
              <a:t>Horst </a:t>
            </a:r>
            <a:r>
              <a:rPr lang="en-US" sz="2000" dirty="0" err="1" smtClean="0"/>
              <a:t>Severini</a:t>
            </a:r>
            <a:r>
              <a:rPr lang="en-US" sz="2000" dirty="0" smtClean="0"/>
              <a:t>, OSCER Associate Director for Remote &amp; Heterogeneous Computing</a:t>
            </a:r>
            <a:endParaRPr lang="en-US" sz="2000" dirty="0"/>
          </a:p>
          <a:p>
            <a:pPr>
              <a:lnSpc>
                <a:spcPct val="90000"/>
              </a:lnSpc>
            </a:pPr>
            <a:r>
              <a:rPr lang="en-US" sz="2000" dirty="0"/>
              <a:t>OU Research Campus staff (Patrick Calhoun, </a:t>
            </a:r>
            <a:r>
              <a:rPr lang="en-US" sz="2000" dirty="0" smtClean="0"/>
              <a:t>Mark </a:t>
            </a:r>
            <a:r>
              <a:rPr lang="en-US" sz="2000" dirty="0" err="1" smtClean="0"/>
              <a:t>McAvoy</a:t>
            </a:r>
            <a:r>
              <a:rPr lang="en-US" sz="2000" dirty="0" smtClean="0"/>
              <a:t>)</a:t>
            </a:r>
            <a:endParaRPr lang="en-US" sz="2000" dirty="0"/>
          </a:p>
          <a:p>
            <a:pPr>
              <a:lnSpc>
                <a:spcPct val="90000"/>
              </a:lnSpc>
            </a:pPr>
            <a:r>
              <a:rPr lang="en-US" sz="2000" dirty="0"/>
              <a:t>Kevin Blake, OU IT (videographer)</a:t>
            </a:r>
          </a:p>
          <a:p>
            <a:pPr>
              <a:lnSpc>
                <a:spcPct val="90000"/>
              </a:lnSpc>
            </a:pPr>
            <a:r>
              <a:rPr lang="en-US" sz="2000" dirty="0" smtClean="0"/>
              <a:t>John Chapman, Jeff </a:t>
            </a:r>
            <a:r>
              <a:rPr lang="en-US" sz="2000" dirty="0" err="1" smtClean="0"/>
              <a:t>Pummill</a:t>
            </a:r>
            <a:r>
              <a:rPr lang="en-US" sz="2000" dirty="0" smtClean="0"/>
              <a:t> </a:t>
            </a:r>
            <a:r>
              <a:rPr lang="en-US" sz="2000" dirty="0"/>
              <a:t>and Amy </a:t>
            </a:r>
            <a:r>
              <a:rPr lang="en-US" sz="2000" dirty="0" err="1"/>
              <a:t>Apon</a:t>
            </a:r>
            <a:r>
              <a:rPr lang="en-US" sz="2000" dirty="0"/>
              <a:t>, U Arkansas</a:t>
            </a:r>
          </a:p>
          <a:p>
            <a:pPr>
              <a:lnSpc>
                <a:spcPct val="90000"/>
              </a:lnSpc>
            </a:pPr>
            <a:r>
              <a:rPr lang="en-US" sz="2000" dirty="0" smtClean="0"/>
              <a:t>James Deaton and Roger Holder, </a:t>
            </a:r>
            <a:r>
              <a:rPr lang="en-US" sz="2000" dirty="0" err="1" smtClean="0"/>
              <a:t>OneNet</a:t>
            </a:r>
            <a:endParaRPr lang="en-US" sz="2000" dirty="0" smtClean="0"/>
          </a:p>
          <a:p>
            <a:pPr>
              <a:lnSpc>
                <a:spcPct val="90000"/>
              </a:lnSpc>
            </a:pPr>
            <a:r>
              <a:rPr lang="en-US" sz="2000" dirty="0" smtClean="0"/>
              <a:t>Tim Miller, Wake Forest U</a:t>
            </a:r>
          </a:p>
          <a:p>
            <a:pPr>
              <a:lnSpc>
                <a:spcPct val="90000"/>
              </a:lnSpc>
            </a:pPr>
            <a:r>
              <a:rPr lang="en-US" sz="2000" dirty="0" smtClean="0"/>
              <a:t>Jamie </a:t>
            </a:r>
            <a:r>
              <a:rPr lang="en-US" sz="2000" dirty="0" err="1" smtClean="0"/>
              <a:t>Hegarty</a:t>
            </a:r>
            <a:r>
              <a:rPr lang="en-US" sz="2000" dirty="0" smtClean="0"/>
              <a:t> </a:t>
            </a:r>
            <a:r>
              <a:rPr lang="en-US" sz="2000" dirty="0" err="1" smtClean="0"/>
              <a:t>Schwettmann</a:t>
            </a:r>
            <a:r>
              <a:rPr lang="en-US" sz="2000" dirty="0" smtClean="0"/>
              <a:t>, i11 Industries</a:t>
            </a:r>
            <a:endParaRPr lang="en-US" sz="20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9A66C146-843B-48F7-A792-92EF9FF3154A}" type="slidenum">
              <a:rPr lang="en-US"/>
              <a:pPr/>
              <a:t>14</a:t>
            </a:fld>
            <a:endParaRPr lang="en-US"/>
          </a:p>
        </p:txBody>
      </p:sp>
      <p:sp>
        <p:nvSpPr>
          <p:cNvPr id="537602" name="Rectangle 2"/>
          <p:cNvSpPr>
            <a:spLocks noGrp="1" noChangeArrowheads="1"/>
          </p:cNvSpPr>
          <p:nvPr>
            <p:ph type="title"/>
          </p:nvPr>
        </p:nvSpPr>
        <p:spPr/>
        <p:txBody>
          <a:bodyPr/>
          <a:lstStyle/>
          <a:p>
            <a:r>
              <a:rPr lang="en-US" sz="3600"/>
              <a:t>This is an experiment!</a:t>
            </a:r>
          </a:p>
        </p:txBody>
      </p:sp>
      <p:sp>
        <p:nvSpPr>
          <p:cNvPr id="53760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0A494C96-A8C8-4EB8-BBEB-189F763251B2}" type="slidenum">
              <a:rPr lang="en-US"/>
              <a:pPr/>
              <a:t>15</a:t>
            </a:fld>
            <a:endParaRPr lang="en-US"/>
          </a:p>
        </p:txBody>
      </p:sp>
      <p:sp>
        <p:nvSpPr>
          <p:cNvPr id="538626" name="Rectangle 2"/>
          <p:cNvSpPr>
            <a:spLocks noGrp="1" noChangeArrowheads="1"/>
          </p:cNvSpPr>
          <p:nvPr>
            <p:ph type="title"/>
          </p:nvPr>
        </p:nvSpPr>
        <p:spPr/>
        <p:txBody>
          <a:bodyPr/>
          <a:lstStyle/>
          <a:p>
            <a:r>
              <a:rPr lang="en-US" sz="3600"/>
              <a:t>Supercomputing Exercises</a:t>
            </a:r>
          </a:p>
        </p:txBody>
      </p:sp>
      <p:sp>
        <p:nvSpPr>
          <p:cNvPr id="538627" name="Rectangle 3"/>
          <p:cNvSpPr>
            <a:spLocks noGrp="1" noChangeArrowheads="1"/>
          </p:cNvSpPr>
          <p:nvPr>
            <p:ph type="body" idx="1"/>
          </p:nvPr>
        </p:nvSpPr>
        <p:spPr/>
        <p:txBody>
          <a:bodyPr/>
          <a:lstStyle/>
          <a:p>
            <a:pPr>
              <a:lnSpc>
                <a:spcPct val="90000"/>
              </a:lnSpc>
              <a:buFont typeface="Wingdings" pitchFamily="2" charset="2"/>
              <a:buNone/>
            </a:pPr>
            <a:r>
              <a:rPr lang="en-US" dirty="0"/>
              <a:t>Want to do the “Supercomputing in Plain English” exercises?</a:t>
            </a:r>
          </a:p>
          <a:p>
            <a:pPr>
              <a:lnSpc>
                <a:spcPct val="90000"/>
              </a:lnSpc>
            </a:pPr>
            <a:r>
              <a:rPr lang="en-US" dirty="0"/>
              <a:t>The first exercise is already posted at:</a:t>
            </a:r>
          </a:p>
          <a:p>
            <a:pPr algn="ctr">
              <a:lnSpc>
                <a:spcPct val="90000"/>
              </a:lnSpc>
              <a:buFont typeface="Wingdings" pitchFamily="2" charset="2"/>
              <a:buNone/>
            </a:pPr>
            <a:r>
              <a:rPr lang="en-US" b="1" dirty="0">
                <a:latin typeface="Courier New" pitchFamily="49" charset="0"/>
                <a:hlinkClick r:id="rId2"/>
              </a:rPr>
              <a:t>http://www.oscer.ou.edu/education.php</a:t>
            </a:r>
            <a:endParaRPr lang="en-US" b="1" dirty="0">
              <a:latin typeface="Courier New" pitchFamily="49" charset="0"/>
            </a:endParaRPr>
          </a:p>
          <a:p>
            <a:pPr>
              <a:lnSpc>
                <a:spcPct val="90000"/>
              </a:lnSpc>
            </a:pPr>
            <a:r>
              <a:rPr lang="en-US" dirty="0"/>
              <a:t>If you don’t yet have a supercomputer account, you can get a temporary account, just for the “Supercomputing in Plain English” exercises, by sending e-mail to:</a:t>
            </a:r>
          </a:p>
          <a:p>
            <a:pPr algn="ctr">
              <a:lnSpc>
                <a:spcPct val="90000"/>
              </a:lnSpc>
              <a:buFont typeface="Wingdings" pitchFamily="2" charset="2"/>
              <a:buNone/>
            </a:pPr>
            <a:r>
              <a:rPr lang="en-US" b="1" dirty="0">
                <a:latin typeface="Courier New" pitchFamily="49" charset="0"/>
                <a:hlinkClick r:id="rId3"/>
              </a:rPr>
              <a:t>hneeman@ou.edu</a:t>
            </a:r>
            <a:endParaRPr lang="en-US" b="1" dirty="0">
              <a:latin typeface="Courier New" pitchFamily="49" charset="0"/>
            </a:endParaRPr>
          </a:p>
          <a:p>
            <a:pPr>
              <a:lnSpc>
                <a:spcPct val="90000"/>
              </a:lnSpc>
              <a:buFont typeface="Wingdings" pitchFamily="2" charset="2"/>
              <a:buNone/>
            </a:pPr>
            <a:r>
              <a:rPr lang="en-US" dirty="0"/>
              <a:t>Please note that this account is for doing the </a:t>
            </a:r>
            <a:r>
              <a:rPr lang="en-US" b="1" u="sng" dirty="0"/>
              <a:t>exercises only</a:t>
            </a:r>
            <a:r>
              <a:rPr lang="en-US" dirty="0"/>
              <a:t>, and will be shut down at the end of the series.</a:t>
            </a:r>
          </a:p>
          <a:p>
            <a:pPr>
              <a:lnSpc>
                <a:spcPct val="90000"/>
              </a:lnSpc>
            </a:pPr>
            <a:r>
              <a:rPr lang="en-US" dirty="0"/>
              <a:t>This week’s </a:t>
            </a:r>
            <a:r>
              <a:rPr lang="en-US" dirty="0" smtClean="0"/>
              <a:t>N-Body exercise </a:t>
            </a:r>
            <a:r>
              <a:rPr lang="en-US" dirty="0"/>
              <a:t>will </a:t>
            </a:r>
            <a:r>
              <a:rPr lang="en-US" dirty="0" smtClean="0"/>
              <a:t>give you experience parallelizing using </a:t>
            </a:r>
            <a:r>
              <a:rPr lang="en-US" dirty="0" smtClean="0"/>
              <a:t>MPI collective communications.</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Mathematica</a:t>
            </a:r>
            <a:r>
              <a:rPr lang="en-US" dirty="0" smtClean="0"/>
              <a:t> Workshop Tue Apr 5</a:t>
            </a:r>
            <a:endParaRPr lang="en-US" dirty="0"/>
          </a:p>
        </p:txBody>
      </p:sp>
      <p:sp>
        <p:nvSpPr>
          <p:cNvPr id="3" name="Content Placeholder 2"/>
          <p:cNvSpPr>
            <a:spLocks noGrp="1"/>
          </p:cNvSpPr>
          <p:nvPr>
            <p:ph idx="1"/>
          </p:nvPr>
        </p:nvSpPr>
        <p:spPr>
          <a:xfrm>
            <a:off x="381000" y="1295400"/>
            <a:ext cx="8610600" cy="4648200"/>
          </a:xfrm>
        </p:spPr>
        <p:txBody>
          <a:bodyPr/>
          <a:lstStyle/>
          <a:p>
            <a:pPr>
              <a:spcBef>
                <a:spcPts val="0"/>
              </a:spcBef>
            </a:pPr>
            <a:r>
              <a:rPr lang="en-US" dirty="0" smtClean="0"/>
              <a:t>OU will be hosting a </a:t>
            </a:r>
            <a:r>
              <a:rPr lang="en-US" b="1" u="sng" dirty="0" smtClean="0"/>
              <a:t>FREE</a:t>
            </a:r>
            <a:r>
              <a:rPr lang="en-US" dirty="0" smtClean="0"/>
              <a:t> workshop on </a:t>
            </a:r>
            <a:r>
              <a:rPr lang="en-US" dirty="0" err="1" smtClean="0"/>
              <a:t>Mathematica</a:t>
            </a:r>
            <a:r>
              <a:rPr lang="en-US" dirty="0" smtClean="0"/>
              <a:t> </a:t>
            </a:r>
            <a:r>
              <a:rPr lang="en-US" b="1" u="sng" dirty="0" smtClean="0"/>
              <a:t>TODAY</a:t>
            </a:r>
            <a:r>
              <a:rPr lang="en-US" dirty="0" smtClean="0"/>
              <a:t>:</a:t>
            </a:r>
            <a:endParaRPr lang="en-US" dirty="0" smtClean="0"/>
          </a:p>
          <a:p>
            <a:pPr lvl="1">
              <a:spcBef>
                <a:spcPts val="0"/>
              </a:spcBef>
            </a:pPr>
            <a:r>
              <a:rPr lang="en-US" sz="2000" dirty="0" smtClean="0"/>
              <a:t>Tue Apr 5 3:00pm, right after SiPE</a:t>
            </a:r>
          </a:p>
          <a:p>
            <a:pPr lvl="1">
              <a:spcBef>
                <a:spcPts val="0"/>
              </a:spcBef>
            </a:pPr>
            <a:r>
              <a:rPr lang="en-US" sz="2000" dirty="0" smtClean="0"/>
              <a:t>Available live, in person at SRTC or via videoconferencing</a:t>
            </a:r>
          </a:p>
          <a:p>
            <a:pPr lvl="1">
              <a:spcBef>
                <a:spcPts val="0"/>
              </a:spcBef>
            </a:pPr>
            <a:r>
              <a:rPr lang="en-US" sz="2000" dirty="0" smtClean="0"/>
              <a:t>Also will be recorded for playback</a:t>
            </a:r>
          </a:p>
          <a:p>
            <a:pPr>
              <a:spcBef>
                <a:spcPts val="0"/>
              </a:spcBef>
            </a:pPr>
            <a:r>
              <a:rPr lang="en-US" dirty="0" smtClean="0"/>
              <a:t> To register, send e-mail containing the information below to</a:t>
            </a:r>
            <a:r>
              <a:rPr lang="en-US" dirty="0" smtClean="0">
                <a:latin typeface="Courier New" pitchFamily="49" charset="0"/>
                <a:cs typeface="Courier New" pitchFamily="49" charset="0"/>
              </a:rPr>
              <a:t> </a:t>
            </a:r>
            <a:r>
              <a:rPr lang="en-US" dirty="0" smtClean="0">
                <a:latin typeface="Courier New" pitchFamily="49" charset="0"/>
                <a:cs typeface="Courier New" pitchFamily="49" charset="0"/>
                <a:hlinkClick r:id="rId2"/>
              </a:rPr>
              <a:t>justinsmith@wolfram.com</a:t>
            </a:r>
            <a:r>
              <a:rPr lang="en-US" dirty="0" smtClean="0"/>
              <a:t>, with:</a:t>
            </a:r>
          </a:p>
          <a:p>
            <a:pPr lvl="1">
              <a:spcBef>
                <a:spcPts val="0"/>
              </a:spcBef>
            </a:pPr>
            <a:r>
              <a:rPr lang="en-US" sz="2000" dirty="0" smtClean="0"/>
              <a:t>your name;</a:t>
            </a:r>
          </a:p>
          <a:p>
            <a:pPr lvl="1">
              <a:spcBef>
                <a:spcPts val="0"/>
              </a:spcBef>
            </a:pPr>
            <a:r>
              <a:rPr lang="en-US" sz="2000" dirty="0" smtClean="0"/>
              <a:t>your e-mail address;</a:t>
            </a:r>
          </a:p>
          <a:p>
            <a:pPr lvl="1">
              <a:spcBef>
                <a:spcPts val="0"/>
              </a:spcBef>
            </a:pPr>
            <a:r>
              <a:rPr lang="en-US" sz="2000" dirty="0" smtClean="0"/>
              <a:t>your institution/company/agency/organization;</a:t>
            </a:r>
          </a:p>
          <a:p>
            <a:pPr lvl="1">
              <a:spcBef>
                <a:spcPts val="0"/>
              </a:spcBef>
            </a:pPr>
            <a:r>
              <a:rPr lang="en-US" sz="2000" dirty="0" smtClean="0"/>
              <a:t>your department/division;</a:t>
            </a:r>
          </a:p>
          <a:p>
            <a:pPr lvl="1">
              <a:spcBef>
                <a:spcPts val="0"/>
              </a:spcBef>
            </a:pPr>
            <a:r>
              <a:rPr lang="en-US" sz="2000" dirty="0" smtClean="0"/>
              <a:t>your status (undergrad, grad student, staff, faculty, professional etc);</a:t>
            </a:r>
          </a:p>
          <a:p>
            <a:pPr lvl="1">
              <a:spcBef>
                <a:spcPts val="0"/>
              </a:spcBef>
            </a:pPr>
            <a:r>
              <a:rPr lang="en-US" sz="2000" dirty="0" smtClean="0"/>
              <a:t>whether you're a current </a:t>
            </a:r>
            <a:r>
              <a:rPr lang="en-US" sz="2000" dirty="0" err="1" smtClean="0"/>
              <a:t>Mathematica</a:t>
            </a:r>
            <a:r>
              <a:rPr lang="en-US" sz="2000" dirty="0" smtClean="0"/>
              <a:t> user;</a:t>
            </a:r>
          </a:p>
          <a:p>
            <a:pPr lvl="1">
              <a:spcBef>
                <a:spcPts val="0"/>
              </a:spcBef>
            </a:pPr>
            <a:r>
              <a:rPr lang="en-US" sz="2000" dirty="0" smtClean="0"/>
              <a:t>whether you plan to attend in person at OU, live remotely via videoconferencing, or afterwards by watching the recorded streaming video.</a:t>
            </a: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16</a:t>
            </a:fld>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12763" y="1155700"/>
            <a:ext cx="8118475" cy="762000"/>
          </a:xfrm>
        </p:spPr>
        <p:txBody>
          <a:bodyPr anchor="t"/>
          <a:lstStyle/>
          <a:p>
            <a:pPr algn="l" eaLnBrk="1" hangingPunct="1"/>
            <a:r>
              <a:rPr lang="en-US" sz="3900" b="1" dirty="0" smtClean="0">
                <a:solidFill>
                  <a:srgbClr val="0048BB"/>
                </a:solidFill>
              </a:rPr>
              <a:t>Undergraduate Petascale Internships </a:t>
            </a:r>
            <a:r>
              <a:rPr lang="en-US" sz="4000" b="1" dirty="0" smtClean="0">
                <a:solidFill>
                  <a:srgbClr val="0048BB"/>
                </a:solidFill>
              </a:rPr>
              <a:t/>
            </a:r>
            <a:br>
              <a:rPr lang="en-US" sz="4000" b="1" dirty="0" smtClean="0">
                <a:solidFill>
                  <a:srgbClr val="0048BB"/>
                </a:solidFill>
              </a:rPr>
            </a:br>
            <a:r>
              <a:rPr lang="en-US" sz="2000" b="1" dirty="0" smtClean="0">
                <a:solidFill>
                  <a:srgbClr val="0048BB"/>
                </a:solidFill>
              </a:rPr>
              <a:t/>
            </a:r>
            <a:br>
              <a:rPr lang="en-US" sz="2000" b="1" dirty="0" smtClean="0">
                <a:solidFill>
                  <a:srgbClr val="0048BB"/>
                </a:solidFill>
              </a:rPr>
            </a:br>
            <a:endParaRPr lang="en-US" sz="2000" b="1" dirty="0" smtClean="0">
              <a:solidFill>
                <a:srgbClr val="0048BB"/>
              </a:solidFill>
            </a:endParaRPr>
          </a:p>
        </p:txBody>
      </p:sp>
      <p:pic>
        <p:nvPicPr>
          <p:cNvPr id="15363" name="Picture 4" descr="Picture 1.png"/>
          <p:cNvPicPr>
            <a:picLocks noChangeAspect="1"/>
          </p:cNvPicPr>
          <p:nvPr/>
        </p:nvPicPr>
        <p:blipFill>
          <a:blip r:embed="rId2" cstate="print"/>
          <a:srcRect/>
          <a:stretch>
            <a:fillRect/>
          </a:stretch>
        </p:blipFill>
        <p:spPr bwMode="auto">
          <a:xfrm>
            <a:off x="3057525" y="207963"/>
            <a:ext cx="3028950" cy="1011237"/>
          </a:xfrm>
          <a:prstGeom prst="rect">
            <a:avLst/>
          </a:prstGeom>
          <a:noFill/>
          <a:ln w="9525">
            <a:noFill/>
            <a:miter lim="800000"/>
            <a:headEnd/>
            <a:tailEnd/>
          </a:ln>
        </p:spPr>
      </p:pic>
      <p:pic>
        <p:nvPicPr>
          <p:cNvPr id="15364" name="Picture 5" descr="Picture 2.png"/>
          <p:cNvPicPr>
            <a:picLocks noChangeAspect="1"/>
          </p:cNvPicPr>
          <p:nvPr/>
        </p:nvPicPr>
        <p:blipFill>
          <a:blip r:embed="rId3" cstate="print"/>
          <a:srcRect/>
          <a:stretch>
            <a:fillRect/>
          </a:stretch>
        </p:blipFill>
        <p:spPr bwMode="auto">
          <a:xfrm>
            <a:off x="939800" y="787400"/>
            <a:ext cx="1727200" cy="431800"/>
          </a:xfrm>
          <a:prstGeom prst="rect">
            <a:avLst/>
          </a:prstGeom>
          <a:noFill/>
          <a:ln w="9525">
            <a:noFill/>
            <a:miter lim="800000"/>
            <a:headEnd/>
            <a:tailEnd/>
          </a:ln>
        </p:spPr>
      </p:pic>
      <p:pic>
        <p:nvPicPr>
          <p:cNvPr id="15365" name="Picture 6" descr="Picture 3.png"/>
          <p:cNvPicPr>
            <a:picLocks noChangeAspect="1"/>
          </p:cNvPicPr>
          <p:nvPr/>
        </p:nvPicPr>
        <p:blipFill>
          <a:blip r:embed="rId4" cstate="print"/>
          <a:srcRect/>
          <a:stretch>
            <a:fillRect/>
          </a:stretch>
        </p:blipFill>
        <p:spPr bwMode="auto">
          <a:xfrm>
            <a:off x="6477000" y="685800"/>
            <a:ext cx="1878013" cy="533400"/>
          </a:xfrm>
          <a:prstGeom prst="rect">
            <a:avLst/>
          </a:prstGeom>
          <a:noFill/>
          <a:ln w="9525">
            <a:noFill/>
            <a:miter lim="800000"/>
            <a:headEnd/>
            <a:tailEnd/>
          </a:ln>
        </p:spPr>
      </p:pic>
      <p:pic>
        <p:nvPicPr>
          <p:cNvPr id="15366" name="Picture 7" descr="Picture 4.png"/>
          <p:cNvPicPr>
            <a:picLocks noChangeAspect="1"/>
          </p:cNvPicPr>
          <p:nvPr/>
        </p:nvPicPr>
        <p:blipFill>
          <a:blip r:embed="rId5" cstate="print"/>
          <a:srcRect/>
          <a:stretch>
            <a:fillRect/>
          </a:stretch>
        </p:blipFill>
        <p:spPr bwMode="auto">
          <a:xfrm>
            <a:off x="2628900" y="5410200"/>
            <a:ext cx="3886200" cy="774700"/>
          </a:xfrm>
          <a:prstGeom prst="rect">
            <a:avLst/>
          </a:prstGeom>
          <a:noFill/>
          <a:ln w="9525">
            <a:noFill/>
            <a:miter lim="800000"/>
            <a:headEnd/>
            <a:tailEnd/>
          </a:ln>
        </p:spPr>
      </p:pic>
      <p:pic>
        <p:nvPicPr>
          <p:cNvPr id="15367" name="Picture 8" descr="NSF-logo.jpg"/>
          <p:cNvPicPr>
            <a:picLocks noChangeAspect="1"/>
          </p:cNvPicPr>
          <p:nvPr/>
        </p:nvPicPr>
        <p:blipFill>
          <a:blip r:embed="rId6" cstate="print"/>
          <a:srcRect/>
          <a:stretch>
            <a:fillRect/>
          </a:stretch>
        </p:blipFill>
        <p:spPr bwMode="auto">
          <a:xfrm>
            <a:off x="7696200" y="5410200"/>
            <a:ext cx="928688" cy="928687"/>
          </a:xfrm>
          <a:prstGeom prst="rect">
            <a:avLst/>
          </a:prstGeom>
          <a:noFill/>
          <a:ln w="9525">
            <a:noFill/>
            <a:miter lim="800000"/>
            <a:headEnd/>
            <a:tailEnd/>
          </a:ln>
        </p:spPr>
      </p:pic>
      <p:pic>
        <p:nvPicPr>
          <p:cNvPr id="15368" name="Picture 11" descr="tetrahedron2007xsm.png"/>
          <p:cNvPicPr>
            <a:picLocks noChangeAspect="1"/>
          </p:cNvPicPr>
          <p:nvPr/>
        </p:nvPicPr>
        <p:blipFill>
          <a:blip r:embed="rId7" cstate="print"/>
          <a:srcRect/>
          <a:stretch>
            <a:fillRect/>
          </a:stretch>
        </p:blipFill>
        <p:spPr bwMode="auto">
          <a:xfrm>
            <a:off x="574675" y="5410200"/>
            <a:ext cx="873125" cy="752475"/>
          </a:xfrm>
          <a:prstGeom prst="rect">
            <a:avLst/>
          </a:prstGeom>
          <a:noFill/>
          <a:ln w="9525">
            <a:noFill/>
            <a:miter lim="800000"/>
            <a:headEnd/>
            <a:tailEnd/>
          </a:ln>
        </p:spPr>
      </p:pic>
      <p:sp>
        <p:nvSpPr>
          <p:cNvPr id="15369" name="TextBox 12"/>
          <p:cNvSpPr txBox="1">
            <a:spLocks noChangeArrowheads="1"/>
          </p:cNvSpPr>
          <p:nvPr/>
        </p:nvSpPr>
        <p:spPr bwMode="auto">
          <a:xfrm>
            <a:off x="685800" y="1696328"/>
            <a:ext cx="7772400" cy="3324225"/>
          </a:xfrm>
          <a:prstGeom prst="rect">
            <a:avLst/>
          </a:prstGeom>
          <a:noFill/>
          <a:ln w="9525">
            <a:noFill/>
            <a:miter lim="800000"/>
            <a:headEnd/>
            <a:tailEnd/>
          </a:ln>
        </p:spPr>
        <p:txBody>
          <a:bodyPr>
            <a:spAutoFit/>
          </a:bodyPr>
          <a:lstStyle/>
          <a:p>
            <a:pPr marL="177800" indent="-177800">
              <a:spcAft>
                <a:spcPts val="1200"/>
              </a:spcAft>
              <a:buFont typeface="Arial" charset="0"/>
              <a:buChar char="•"/>
            </a:pPr>
            <a:r>
              <a:rPr lang="en-US" dirty="0">
                <a:solidFill>
                  <a:srgbClr val="0048BB"/>
                </a:solidFill>
                <a:latin typeface="Calibri" pitchFamily="-109" charset="0"/>
              </a:rPr>
              <a:t>NSF support for undergraduate internships involving high-performance computing in science and engineering.</a:t>
            </a:r>
          </a:p>
          <a:p>
            <a:pPr marL="177800" indent="-177800">
              <a:spcAft>
                <a:spcPts val="1200"/>
              </a:spcAft>
              <a:buFont typeface="Arial" charset="0"/>
              <a:buChar char="•"/>
            </a:pPr>
            <a:r>
              <a:rPr lang="en-US" dirty="0">
                <a:solidFill>
                  <a:srgbClr val="0048BB"/>
                </a:solidFill>
                <a:latin typeface="Calibri" pitchFamily="-109" charset="0"/>
              </a:rPr>
              <a:t>Provides a stipend ($5k over the year), a two-week intensive high-performance computing workshop at the National Center for Supercomputing Applications, and travel to the SC11 supercomputing conference in November.</a:t>
            </a:r>
          </a:p>
          <a:p>
            <a:pPr marL="177800" indent="-177800">
              <a:spcAft>
                <a:spcPts val="1200"/>
              </a:spcAft>
              <a:buFont typeface="Arial" charset="0"/>
              <a:buChar char="•"/>
            </a:pPr>
            <a:r>
              <a:rPr lang="en-US" dirty="0">
                <a:solidFill>
                  <a:srgbClr val="0048BB"/>
                </a:solidFill>
                <a:latin typeface="Calibri" pitchFamily="-109" charset="0"/>
              </a:rPr>
              <a:t>This support is intended to allow you to work with a faculty mentor on your campus. Have your faculty mentor fill out an intern position description at the link below. There are also some open positions listed on our site.</a:t>
            </a:r>
          </a:p>
          <a:p>
            <a:pPr marL="177800" indent="-177800">
              <a:spcAft>
                <a:spcPts val="1200"/>
              </a:spcAft>
              <a:buFont typeface="Arial" charset="0"/>
              <a:buChar char="•"/>
            </a:pPr>
            <a:r>
              <a:rPr lang="en-US" dirty="0">
                <a:solidFill>
                  <a:srgbClr val="0048BB"/>
                </a:solidFill>
                <a:latin typeface="Calibri" pitchFamily="-109" charset="0"/>
              </a:rPr>
              <a:t>Student applications and position descriptions from faculty are due by March 31, 2011. Selections and notifications will be made by April 15.</a:t>
            </a:r>
          </a:p>
        </p:txBody>
      </p:sp>
      <p:sp>
        <p:nvSpPr>
          <p:cNvPr id="15370" name="TextBox 13"/>
          <p:cNvSpPr txBox="1">
            <a:spLocks noChangeArrowheads="1"/>
          </p:cNvSpPr>
          <p:nvPr/>
        </p:nvSpPr>
        <p:spPr bwMode="auto">
          <a:xfrm>
            <a:off x="228600" y="4876800"/>
            <a:ext cx="8699500" cy="554038"/>
          </a:xfrm>
          <a:prstGeom prst="rect">
            <a:avLst/>
          </a:prstGeom>
          <a:noFill/>
          <a:ln w="9525">
            <a:noFill/>
            <a:miter lim="800000"/>
            <a:headEnd/>
            <a:tailEnd/>
          </a:ln>
        </p:spPr>
        <p:txBody>
          <a:bodyPr wrap="none">
            <a:spAutoFit/>
          </a:bodyPr>
          <a:lstStyle/>
          <a:p>
            <a:r>
              <a:rPr lang="en-US" sz="3000" dirty="0">
                <a:latin typeface="Calibri" pitchFamily="-109" charset="0"/>
                <a:hlinkClick r:id="rId8"/>
              </a:rPr>
              <a:t>http://shodor.org/petascale/participation/internships/</a:t>
            </a:r>
            <a:endParaRPr lang="en-US" sz="3000" dirty="0">
              <a:latin typeface="Calibri" pitchFamily="-109"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Workshops 2011</a:t>
            </a:r>
            <a:endParaRPr lang="en-US" dirty="0"/>
          </a:p>
        </p:txBody>
      </p:sp>
      <p:sp>
        <p:nvSpPr>
          <p:cNvPr id="3" name="Content Placeholder 2"/>
          <p:cNvSpPr>
            <a:spLocks noGrp="1"/>
          </p:cNvSpPr>
          <p:nvPr>
            <p:ph idx="1"/>
          </p:nvPr>
        </p:nvSpPr>
        <p:spPr/>
        <p:txBody>
          <a:bodyPr/>
          <a:lstStyle/>
          <a:p>
            <a:r>
              <a:rPr lang="en-US" dirty="0" smtClean="0"/>
              <a:t>In Summer 2011, there will be several workshops on HPC and Computational and Data Enabled Science and Engineering (CDESE) across the US.</a:t>
            </a:r>
          </a:p>
          <a:p>
            <a:r>
              <a:rPr lang="en-US" dirty="0" smtClean="0"/>
              <a:t>These will be weeklong intensives, running from Sunday evening through Saturday morning.</a:t>
            </a:r>
          </a:p>
          <a:p>
            <a:r>
              <a:rPr lang="en-US" dirty="0" smtClean="0"/>
              <a:t>We’re currently working on where and when those workshops will be held.</a:t>
            </a:r>
          </a:p>
          <a:p>
            <a:r>
              <a:rPr lang="en-US" dirty="0" smtClean="0"/>
              <a:t>Once we’ve got that worked out, we’ll announce them and open up the registration website.</a:t>
            </a:r>
          </a:p>
          <a:p>
            <a:r>
              <a:rPr lang="en-US" dirty="0" smtClean="0"/>
              <a:t>One of them will be held at OU.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pPr lvl="0">
              <a:defRPr/>
            </a:pPr>
            <a:r>
              <a:rPr lang="en-US" dirty="0"/>
              <a:t>Supercomputing in Plain </a:t>
            </a:r>
            <a:r>
              <a:rPr lang="en-US" dirty="0" smtClean="0"/>
              <a:t>English: Apps &amp; Par Types</a:t>
            </a:r>
            <a:endParaRPr lang="en-US" dirty="0"/>
          </a:p>
          <a:p>
            <a:pPr lvl="0">
              <a:defRPr/>
            </a:pPr>
            <a:r>
              <a:rPr lang="en-US" dirty="0" smtClean="0"/>
              <a:t>Tue Apr 5 2011</a:t>
            </a:r>
            <a:endParaRPr lang="en-US" dirty="0"/>
          </a:p>
        </p:txBody>
      </p:sp>
      <p:sp>
        <p:nvSpPr>
          <p:cNvPr id="23" name="Slide Number Placeholder 4"/>
          <p:cNvSpPr>
            <a:spLocks noGrp="1"/>
          </p:cNvSpPr>
          <p:nvPr>
            <p:ph type="sldNum" sz="quarter" idx="11"/>
          </p:nvPr>
        </p:nvSpPr>
        <p:spPr/>
        <p:txBody>
          <a:bodyPr/>
          <a:lstStyle/>
          <a:p>
            <a:fld id="{D4C6B874-FE2D-40EE-A33E-EB158CDD195A}" type="slidenum">
              <a:rPr lang="en-US"/>
              <a:pPr/>
              <a:t>19</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3"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2011</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4"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5"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6"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7"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8"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3962400" y="4036571"/>
            <a:ext cx="4876800" cy="1297429"/>
            <a:chOff x="3276600" y="4572001"/>
            <a:chExt cx="4876800" cy="129742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400" b="1" dirty="0"/>
                <a:t>FREE! Wed Oct </a:t>
              </a:r>
              <a:r>
                <a:rPr lang="en-US" sz="2400" b="1" dirty="0" smtClean="0"/>
                <a:t>12 2011 </a:t>
              </a:r>
              <a:r>
                <a:rPr lang="en-US" sz="2400" b="1" dirty="0"/>
                <a:t>@ OU</a:t>
              </a:r>
            </a:p>
            <a:p>
              <a:pPr>
                <a:lnSpc>
                  <a:spcPct val="30000"/>
                </a:lnSpc>
                <a:spcBef>
                  <a:spcPct val="50000"/>
                </a:spcBef>
              </a:pPr>
              <a:r>
                <a:rPr lang="en-US" dirty="0">
                  <a:solidFill>
                    <a:schemeClr val="bg1"/>
                  </a:solidFill>
                </a:rPr>
                <a:t>Over 235 </a:t>
              </a:r>
              <a:r>
                <a:rPr lang="en-US" dirty="0" err="1" smtClean="0">
                  <a:solidFill>
                    <a:schemeClr val="bg1"/>
                  </a:solidFill>
                </a:rPr>
                <a:t>registratons</a:t>
              </a:r>
              <a:r>
                <a:rPr lang="en-US" dirty="0" smtClean="0">
                  <a:solidFill>
                    <a:schemeClr val="bg1"/>
                  </a:solidFill>
                </a:rPr>
                <a:t>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276600" y="4800600"/>
              <a:ext cx="4876800" cy="304800"/>
            </a:xfrm>
            <a:prstGeom prst="rect">
              <a:avLst/>
            </a:prstGeom>
            <a:noFill/>
            <a:ln w="9525">
              <a:noFill/>
              <a:miter lim="800000"/>
              <a:headEnd/>
              <a:tailEnd/>
            </a:ln>
            <a:effectLst/>
          </p:spPr>
          <p:txBody>
            <a:bodyPr>
              <a:spAutoFit/>
            </a:bodyPr>
            <a:lstStyle/>
            <a:p>
              <a:pPr>
                <a:spcBef>
                  <a:spcPct val="50000"/>
                </a:spcBef>
              </a:pPr>
              <a:r>
                <a:rPr lang="en-US" sz="1400" b="1" dirty="0" smtClean="0">
                  <a:solidFill>
                    <a:schemeClr val="hlink"/>
                  </a:solidFill>
                  <a:latin typeface="Courier New" pitchFamily="49" charset="0"/>
                  <a:hlinkClick r:id="rId9"/>
                </a:rPr>
                <a:t>http://symposium2011.oscer.ou.edu/</a:t>
              </a:r>
              <a:endParaRPr lang="en-US" sz="14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840230"/>
            </a:xfrm>
            <a:prstGeom prst="rect">
              <a:avLst/>
            </a:prstGeom>
            <a:noFill/>
            <a:ln w="9525">
              <a:noFill/>
              <a:miter lim="800000"/>
              <a:headEnd/>
              <a:tailEnd/>
            </a:ln>
            <a:effectLst/>
          </p:spPr>
          <p:txBody>
            <a:bodyPr wrap="square">
              <a:spAutoFit/>
            </a:bodyPr>
            <a:lstStyle/>
            <a:p>
              <a:pPr>
                <a:spcBef>
                  <a:spcPct val="50000"/>
                </a:spcBef>
              </a:pPr>
              <a:r>
                <a:rPr lang="en-US" b="1" dirty="0"/>
                <a:t>Parallel Programming Workshop              FREE! Tue Oct </a:t>
              </a:r>
              <a:r>
                <a:rPr lang="en-US" b="1" dirty="0" smtClean="0"/>
                <a:t>11 2011 </a:t>
              </a:r>
              <a:r>
                <a:rPr lang="en-US" b="1" dirty="0"/>
                <a:t>@ </a:t>
              </a:r>
              <a:r>
                <a:rPr lang="en-US" b="1" dirty="0" smtClean="0"/>
                <a:t>OU</a:t>
              </a:r>
              <a:endParaRPr lang="en-US" b="1" dirty="0"/>
            </a:p>
            <a:p>
              <a:pPr>
                <a:lnSpc>
                  <a:spcPct val="20000"/>
                </a:lnSpc>
                <a:spcBef>
                  <a:spcPct val="50000"/>
                </a:spcBef>
              </a:pPr>
              <a:r>
                <a:rPr lang="en-US" b="1" dirty="0"/>
                <a:t>FREE! Symposium Wed Oct </a:t>
              </a:r>
              <a:r>
                <a:rPr lang="en-US" b="1" dirty="0" smtClean="0"/>
                <a:t>12 2011 </a:t>
              </a:r>
              <a:r>
                <a:rPr lang="en-US" b="1" dirty="0"/>
                <a:t>@ </a:t>
              </a:r>
              <a:r>
                <a:rPr lang="en-US" b="1" dirty="0" smtClean="0"/>
                <a:t>OU</a:t>
              </a:r>
            </a:p>
          </p:txBody>
        </p:sp>
      </p:grpSp>
      <p:pic>
        <p:nvPicPr>
          <p:cNvPr id="554006" name="Picture 22" descr="post_douglass"/>
          <p:cNvPicPr>
            <a:picLocks noChangeAspect="1" noChangeArrowheads="1"/>
          </p:cNvPicPr>
          <p:nvPr/>
        </p:nvPicPr>
        <p:blipFill>
          <a:blip r:embed="rId10"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1"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29" name="TextBox 28"/>
          <p:cNvSpPr txBox="1"/>
          <p:nvPr/>
        </p:nvSpPr>
        <p:spPr>
          <a:xfrm>
            <a:off x="2971800" y="3756212"/>
            <a:ext cx="1295400" cy="1631216"/>
          </a:xfrm>
          <a:prstGeom prst="rect">
            <a:avLst/>
          </a:prstGeom>
          <a:noFill/>
          <a:ln>
            <a:solidFill>
              <a:schemeClr val="tx1"/>
            </a:solidFill>
          </a:ln>
        </p:spPr>
        <p:txBody>
          <a:bodyPr wrap="square" rtlCol="0">
            <a:spAutoFit/>
          </a:bodyPr>
          <a:lstStyle/>
          <a:p>
            <a:r>
              <a:rPr lang="en-US" sz="10000" dirty="0" smtClean="0"/>
              <a:t>?</a:t>
            </a:r>
            <a:endParaRPr lang="en-US" sz="10000" dirty="0"/>
          </a:p>
        </p:txBody>
      </p:sp>
      <p:sp>
        <p:nvSpPr>
          <p:cNvPr id="30" name="TextBox 29"/>
          <p:cNvSpPr txBox="1"/>
          <p:nvPr/>
        </p:nvSpPr>
        <p:spPr>
          <a:xfrm>
            <a:off x="2971800" y="5405718"/>
            <a:ext cx="1371600" cy="830997"/>
          </a:xfrm>
          <a:prstGeom prst="rect">
            <a:avLst/>
          </a:prstGeom>
          <a:noFill/>
        </p:spPr>
        <p:txBody>
          <a:bodyPr wrap="square" rtlCol="0">
            <a:spAutoFit/>
          </a:bodyPr>
          <a:lstStyle/>
          <a:p>
            <a:r>
              <a:rPr lang="en-US" sz="1600" dirty="0" smtClean="0"/>
              <a:t>2011 Keynote to be announced</a:t>
            </a:r>
            <a:endParaRPr lang="en-US" sz="1600" dirty="0"/>
          </a:p>
        </p:txBody>
      </p:sp>
    </p:spTree>
    <p:custDataLst>
      <p:tags r:id="rId1"/>
    </p:custData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a:t>This is an experiment!</a:t>
            </a:r>
          </a:p>
        </p:txBody>
      </p:sp>
      <p:sp>
        <p:nvSpPr>
          <p:cNvPr id="45056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SC11 Education Program</a:t>
            </a:r>
            <a:endParaRPr lang="en-US" dirty="0"/>
          </a:p>
        </p:txBody>
      </p:sp>
      <p:sp>
        <p:nvSpPr>
          <p:cNvPr id="3" name="Content Placeholder 2"/>
          <p:cNvSpPr>
            <a:spLocks noGrp="1"/>
          </p:cNvSpPr>
          <p:nvPr>
            <p:ph idx="1"/>
          </p:nvPr>
        </p:nvSpPr>
        <p:spPr/>
        <p:txBody>
          <a:bodyPr/>
          <a:lstStyle/>
          <a:p>
            <a:r>
              <a:rPr lang="en-US" dirty="0" smtClean="0"/>
              <a:t>At the SC11 supercomputing conference, we’ll hold our annual Education Program, Sat Nov 12 – Tue Nov 15.</a:t>
            </a:r>
          </a:p>
          <a:p>
            <a:r>
              <a:rPr lang="en-US" dirty="0" smtClean="0"/>
              <a:t>You can apply to attend, either fully funded by SC11 or self-funded.</a:t>
            </a:r>
          </a:p>
          <a:p>
            <a:r>
              <a:rPr lang="en-US" dirty="0" smtClean="0"/>
              <a:t>Henry is the SC11 Education Chair.</a:t>
            </a:r>
          </a:p>
          <a:p>
            <a:r>
              <a:rPr lang="en-US" dirty="0" smtClean="0"/>
              <a:t>We’ll alert everyone once the registration website opens.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4C6EB1C-FFB7-4B16-8C81-B7B65286BA0E}" type="slidenum">
              <a:rPr lang="en-US"/>
              <a:pPr/>
              <a:t>21</a:t>
            </a:fld>
            <a:endParaRPr lang="en-US"/>
          </a:p>
        </p:txBody>
      </p:sp>
      <p:sp>
        <p:nvSpPr>
          <p:cNvPr id="850946" name="Rectangle 2"/>
          <p:cNvSpPr>
            <a:spLocks noGrp="1" noChangeArrowheads="1"/>
          </p:cNvSpPr>
          <p:nvPr>
            <p:ph type="title"/>
          </p:nvPr>
        </p:nvSpPr>
        <p:spPr/>
        <p:txBody>
          <a:bodyPr/>
          <a:lstStyle/>
          <a:p>
            <a:r>
              <a:rPr lang="en-US"/>
              <a:t>Outline</a:t>
            </a:r>
          </a:p>
        </p:txBody>
      </p:sp>
      <p:sp>
        <p:nvSpPr>
          <p:cNvPr id="850947" name="Rectangle 3"/>
          <p:cNvSpPr>
            <a:spLocks noGrp="1" noChangeArrowheads="1"/>
          </p:cNvSpPr>
          <p:nvPr>
            <p:ph type="body" idx="1"/>
          </p:nvPr>
        </p:nvSpPr>
        <p:spPr>
          <a:xfrm>
            <a:off x="381000" y="1371600"/>
            <a:ext cx="8382000" cy="4648200"/>
          </a:xfrm>
        </p:spPr>
        <p:txBody>
          <a:bodyPr/>
          <a:lstStyle/>
          <a:p>
            <a:r>
              <a:rPr lang="en-US" dirty="0"/>
              <a:t>Monte Carlo: Client-Server</a:t>
            </a:r>
          </a:p>
          <a:p>
            <a:r>
              <a:rPr lang="en-US" dirty="0"/>
              <a:t>N-Body: Task Parallelism</a:t>
            </a:r>
          </a:p>
          <a:p>
            <a:r>
              <a:rPr lang="en-US" dirty="0"/>
              <a:t>Transport: Data Parallelism</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1970" name="Rectangle 2"/>
          <p:cNvSpPr>
            <a:spLocks noGrp="1" noChangeArrowheads="1"/>
          </p:cNvSpPr>
          <p:nvPr>
            <p:ph type="ctrTitle"/>
          </p:nvPr>
        </p:nvSpPr>
        <p:spPr>
          <a:xfrm>
            <a:off x="914400" y="1295400"/>
            <a:ext cx="7772400" cy="1866900"/>
          </a:xfrm>
        </p:spPr>
        <p:txBody>
          <a:bodyPr/>
          <a:lstStyle/>
          <a:p>
            <a:r>
              <a:rPr lang="en-US" sz="6000"/>
              <a:t>Monte Carlo:</a:t>
            </a:r>
            <a:br>
              <a:rPr lang="en-US" sz="6000"/>
            </a:br>
            <a:r>
              <a:rPr lang="en-US" sz="6000"/>
              <a:t>Client-Server</a:t>
            </a:r>
          </a:p>
        </p:txBody>
      </p:sp>
      <p:sp>
        <p:nvSpPr>
          <p:cNvPr id="851971" name="Text Box 3"/>
          <p:cNvSpPr txBox="1">
            <a:spLocks noChangeArrowheads="1"/>
          </p:cNvSpPr>
          <p:nvPr/>
        </p:nvSpPr>
        <p:spPr bwMode="auto">
          <a:xfrm>
            <a:off x="4114800" y="3657600"/>
            <a:ext cx="762000" cy="366713"/>
          </a:xfrm>
          <a:prstGeom prst="rect">
            <a:avLst/>
          </a:prstGeom>
          <a:noFill/>
          <a:ln w="9525">
            <a:noFill/>
            <a:miter lim="800000"/>
            <a:headEnd/>
            <a:tailEnd/>
          </a:ln>
          <a:effectLst/>
        </p:spPr>
        <p:txBody>
          <a:bodyPr>
            <a:spAutoFit/>
          </a:bodyPr>
          <a:lstStyle/>
          <a:p>
            <a:pPr>
              <a:spcBef>
                <a:spcPct val="50000"/>
              </a:spcBef>
            </a:pPr>
            <a:r>
              <a:rPr lang="en-US"/>
              <a:t>[1]</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8678DA9-5823-46D6-B1D2-9E7E66AA48E7}" type="slidenum">
              <a:rPr lang="en-US"/>
              <a:pPr/>
              <a:t>23</a:t>
            </a:fld>
            <a:endParaRPr lang="en-US"/>
          </a:p>
        </p:txBody>
      </p:sp>
      <p:sp>
        <p:nvSpPr>
          <p:cNvPr id="852994" name="Rectangle 2"/>
          <p:cNvSpPr>
            <a:spLocks noGrp="1" noChangeArrowheads="1"/>
          </p:cNvSpPr>
          <p:nvPr>
            <p:ph type="title"/>
          </p:nvPr>
        </p:nvSpPr>
        <p:spPr/>
        <p:txBody>
          <a:bodyPr/>
          <a:lstStyle/>
          <a:p>
            <a:r>
              <a:rPr lang="en-US"/>
              <a:t>Embarrassingly Parallel</a:t>
            </a:r>
          </a:p>
        </p:txBody>
      </p:sp>
      <p:sp>
        <p:nvSpPr>
          <p:cNvPr id="852995" name="Rectangle 3"/>
          <p:cNvSpPr>
            <a:spLocks noGrp="1" noChangeArrowheads="1"/>
          </p:cNvSpPr>
          <p:nvPr>
            <p:ph type="body" idx="1"/>
          </p:nvPr>
        </p:nvSpPr>
        <p:spPr>
          <a:xfrm>
            <a:off x="533400" y="1447800"/>
            <a:ext cx="8077200" cy="4572000"/>
          </a:xfrm>
        </p:spPr>
        <p:txBody>
          <a:bodyPr/>
          <a:lstStyle/>
          <a:p>
            <a:pPr marL="533400" indent="-533400">
              <a:lnSpc>
                <a:spcPct val="90000"/>
              </a:lnSpc>
              <a:buFont typeface="Wingdings" pitchFamily="2" charset="2"/>
              <a:buNone/>
            </a:pPr>
            <a:r>
              <a:rPr lang="en-US" dirty="0"/>
              <a:t>An application is known as </a:t>
            </a:r>
            <a:r>
              <a:rPr lang="en-US" b="1" i="1" u="sng" dirty="0"/>
              <a:t>embarrassingly parallel</a:t>
            </a:r>
            <a:r>
              <a:rPr lang="en-US" dirty="0"/>
              <a:t> if its parallel implementation:</a:t>
            </a:r>
          </a:p>
          <a:p>
            <a:pPr marL="533400" indent="-533400">
              <a:lnSpc>
                <a:spcPct val="90000"/>
              </a:lnSpc>
              <a:buClr>
                <a:schemeClr val="tx1"/>
              </a:buClr>
              <a:buSzTx/>
              <a:buFontTx/>
              <a:buAutoNum type="arabicPeriod"/>
            </a:pPr>
            <a:r>
              <a:rPr lang="en-US" dirty="0"/>
              <a:t>can straightforwardly be broken up into roughly equal amounts of work per processor, </a:t>
            </a:r>
            <a:r>
              <a:rPr lang="en-US" b="1" dirty="0"/>
              <a:t>AND</a:t>
            </a:r>
          </a:p>
          <a:p>
            <a:pPr marL="533400" indent="-533400">
              <a:lnSpc>
                <a:spcPct val="90000"/>
              </a:lnSpc>
              <a:buClr>
                <a:schemeClr val="tx1"/>
              </a:buClr>
              <a:buSzTx/>
              <a:buFontTx/>
              <a:buAutoNum type="arabicPeriod"/>
            </a:pPr>
            <a:r>
              <a:rPr lang="en-US" dirty="0"/>
              <a:t>has minimal parallel overhead (for example, communication among processors).</a:t>
            </a:r>
          </a:p>
          <a:p>
            <a:pPr marL="533400" indent="-533400">
              <a:lnSpc>
                <a:spcPct val="90000"/>
              </a:lnSpc>
              <a:buFont typeface="Wingdings" pitchFamily="2" charset="2"/>
              <a:buNone/>
            </a:pPr>
            <a:r>
              <a:rPr lang="en-US" dirty="0"/>
              <a:t>We </a:t>
            </a:r>
            <a:r>
              <a:rPr lang="en-US" b="1" u="sng" dirty="0"/>
              <a:t>love</a:t>
            </a:r>
            <a:r>
              <a:rPr lang="en-US" dirty="0"/>
              <a:t> embarrassingly parallel applications, because they get </a:t>
            </a:r>
            <a:r>
              <a:rPr lang="en-US" b="1" u="sng" dirty="0"/>
              <a:t>near-perfect parallel speedup</a:t>
            </a:r>
            <a:r>
              <a:rPr lang="en-US" dirty="0"/>
              <a:t>, sometimes with modest programming effort.</a:t>
            </a:r>
          </a:p>
          <a:p>
            <a:pPr marL="533400" indent="-533400">
              <a:lnSpc>
                <a:spcPct val="90000"/>
              </a:lnSpc>
              <a:buFont typeface="Wingdings" pitchFamily="2" charset="2"/>
              <a:buNone/>
            </a:pPr>
            <a:r>
              <a:rPr lang="en-US" dirty="0"/>
              <a:t>Embarrassingly parallel applications are also known </a:t>
            </a:r>
            <a:r>
              <a:rPr lang="en-US" dirty="0" smtClean="0"/>
              <a:t>as     </a:t>
            </a:r>
            <a:r>
              <a:rPr lang="en-US" b="1" i="1" u="sng" dirty="0"/>
              <a:t>loosely coupled</a:t>
            </a:r>
            <a:r>
              <a:rPr lang="en-US" dirty="0"/>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2E6B54E-8D6A-4B2A-BBE5-52FDF9C99EE2}" type="slidenum">
              <a:rPr lang="en-US"/>
              <a:pPr/>
              <a:t>24</a:t>
            </a:fld>
            <a:endParaRPr lang="en-US"/>
          </a:p>
        </p:txBody>
      </p:sp>
      <p:sp>
        <p:nvSpPr>
          <p:cNvPr id="854018" name="Rectangle 2"/>
          <p:cNvSpPr>
            <a:spLocks noGrp="1" noChangeArrowheads="1"/>
          </p:cNvSpPr>
          <p:nvPr>
            <p:ph type="title"/>
          </p:nvPr>
        </p:nvSpPr>
        <p:spPr/>
        <p:txBody>
          <a:bodyPr/>
          <a:lstStyle/>
          <a:p>
            <a:r>
              <a:rPr lang="en-US"/>
              <a:t>Monte Carlo Methods</a:t>
            </a:r>
          </a:p>
        </p:txBody>
      </p:sp>
      <p:sp>
        <p:nvSpPr>
          <p:cNvPr id="854019" name="Rectangle 3"/>
          <p:cNvSpPr>
            <a:spLocks noGrp="1" noChangeArrowheads="1"/>
          </p:cNvSpPr>
          <p:nvPr>
            <p:ph type="body" idx="1"/>
          </p:nvPr>
        </p:nvSpPr>
        <p:spPr>
          <a:xfrm>
            <a:off x="533400" y="1447800"/>
            <a:ext cx="8153400" cy="4648200"/>
          </a:xfrm>
        </p:spPr>
        <p:txBody>
          <a:bodyPr/>
          <a:lstStyle/>
          <a:p>
            <a:pPr>
              <a:buFont typeface="Wingdings" pitchFamily="2" charset="2"/>
              <a:buNone/>
            </a:pPr>
            <a:r>
              <a:rPr lang="en-US" dirty="0"/>
              <a:t>Monte Carlo is a European city where people gamble; that is, they play games of chance, which involve </a:t>
            </a:r>
            <a:r>
              <a:rPr lang="en-US" b="1" u="sng" dirty="0"/>
              <a:t>randomness</a:t>
            </a:r>
            <a:r>
              <a:rPr lang="en-US" dirty="0"/>
              <a:t>.</a:t>
            </a:r>
          </a:p>
          <a:p>
            <a:pPr>
              <a:buFont typeface="Wingdings" pitchFamily="2" charset="2"/>
              <a:buNone/>
            </a:pPr>
            <a:r>
              <a:rPr lang="en-US" b="1" i="1" u="sng" dirty="0"/>
              <a:t>Monte Carlo methods</a:t>
            </a:r>
            <a:r>
              <a:rPr lang="en-US" dirty="0"/>
              <a:t> are ways of simulating (or otherwise calculating) physical phenomena based on randomness.</a:t>
            </a:r>
          </a:p>
          <a:p>
            <a:pPr>
              <a:buFont typeface="Wingdings" pitchFamily="2" charset="2"/>
              <a:buNone/>
            </a:pPr>
            <a:r>
              <a:rPr lang="en-US" dirty="0"/>
              <a:t>Monte Carlo simulations typically are embarrassingly parallel.</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4"/>
          <p:cNvSpPr>
            <a:spLocks noGrp="1"/>
          </p:cNvSpPr>
          <p:nvPr>
            <p:ph type="sldNum" sz="quarter" idx="11"/>
          </p:nvPr>
        </p:nvSpPr>
        <p:spPr/>
        <p:txBody>
          <a:bodyPr/>
          <a:lstStyle/>
          <a:p>
            <a:fld id="{27CAB16F-C01E-4823-B015-A31DE714DA64}" type="slidenum">
              <a:rPr lang="en-US"/>
              <a:pPr/>
              <a:t>25</a:t>
            </a:fld>
            <a:endParaRPr lang="en-US"/>
          </a:p>
        </p:txBody>
      </p:sp>
      <p:sp>
        <p:nvSpPr>
          <p:cNvPr id="855042" name="Rectangle 2"/>
          <p:cNvSpPr>
            <a:spLocks noGrp="1" noChangeArrowheads="1"/>
          </p:cNvSpPr>
          <p:nvPr>
            <p:ph type="title"/>
          </p:nvPr>
        </p:nvSpPr>
        <p:spPr/>
        <p:txBody>
          <a:bodyPr/>
          <a:lstStyle/>
          <a:p>
            <a:r>
              <a:rPr lang="en-US"/>
              <a:t>Monte Carlo Methods: Example</a:t>
            </a:r>
          </a:p>
        </p:txBody>
      </p:sp>
      <p:sp>
        <p:nvSpPr>
          <p:cNvPr id="855043" name="Rectangle 3"/>
          <p:cNvSpPr>
            <a:spLocks noGrp="1" noChangeArrowheads="1"/>
          </p:cNvSpPr>
          <p:nvPr>
            <p:ph type="body" idx="1"/>
          </p:nvPr>
        </p:nvSpPr>
        <p:spPr>
          <a:xfrm>
            <a:off x="609600" y="1339850"/>
            <a:ext cx="7924800" cy="4648200"/>
          </a:xfrm>
        </p:spPr>
        <p:txBody>
          <a:bodyPr/>
          <a:lstStyle/>
          <a:p>
            <a:pPr>
              <a:buFont typeface="Wingdings" pitchFamily="2" charset="2"/>
              <a:buNone/>
            </a:pPr>
            <a:r>
              <a:rPr lang="en-US"/>
              <a:t>Suppose you have some physical phenomenon. For example, consider High Energy Physics, in which we bang tiny particles together at incredibly high speeds.</a:t>
            </a:r>
          </a:p>
          <a:p>
            <a:pPr>
              <a:buFont typeface="Wingdings" pitchFamily="2" charset="2"/>
              <a:buNone/>
            </a:pPr>
            <a:endParaRPr lang="en-US"/>
          </a:p>
          <a:p>
            <a:pPr algn="ctr">
              <a:lnSpc>
                <a:spcPct val="80000"/>
              </a:lnSpc>
              <a:buFont typeface="Wingdings" pitchFamily="2" charset="2"/>
              <a:buNone/>
            </a:pPr>
            <a:r>
              <a:rPr lang="en-US" b="1"/>
              <a:t>BANG!</a:t>
            </a:r>
          </a:p>
          <a:p>
            <a:pPr>
              <a:lnSpc>
                <a:spcPct val="80000"/>
              </a:lnSpc>
              <a:buFont typeface="Wingdings" pitchFamily="2" charset="2"/>
              <a:buNone/>
            </a:pPr>
            <a:r>
              <a:rPr lang="en-US"/>
              <a:t>We want to know, say, the average properties of this phenomenon.</a:t>
            </a:r>
          </a:p>
          <a:p>
            <a:pPr>
              <a:lnSpc>
                <a:spcPct val="80000"/>
              </a:lnSpc>
              <a:buFont typeface="Wingdings" pitchFamily="2" charset="2"/>
              <a:buNone/>
            </a:pPr>
            <a:r>
              <a:rPr lang="en-US"/>
              <a:t>There are infinitely many ways that two particles can be banged together.</a:t>
            </a:r>
          </a:p>
          <a:p>
            <a:pPr>
              <a:lnSpc>
                <a:spcPct val="70000"/>
              </a:lnSpc>
              <a:buFont typeface="Wingdings" pitchFamily="2" charset="2"/>
              <a:buNone/>
            </a:pPr>
            <a:r>
              <a:rPr lang="en-US"/>
              <a:t>So, we can’t possibly simulate all of them.</a:t>
            </a:r>
          </a:p>
        </p:txBody>
      </p:sp>
      <p:grpSp>
        <p:nvGrpSpPr>
          <p:cNvPr id="2" name="Group 4"/>
          <p:cNvGrpSpPr>
            <a:grpSpLocks/>
          </p:cNvGrpSpPr>
          <p:nvPr/>
        </p:nvGrpSpPr>
        <p:grpSpPr bwMode="auto">
          <a:xfrm>
            <a:off x="2667000" y="2514600"/>
            <a:ext cx="3581400" cy="533400"/>
            <a:chOff x="1392" y="1920"/>
            <a:chExt cx="2256" cy="336"/>
          </a:xfrm>
        </p:grpSpPr>
        <p:sp>
          <p:nvSpPr>
            <p:cNvPr id="855045"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55046"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855047"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55048"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855049"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855050"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855051"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855052"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855053"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855054"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
        <p:nvSpPr>
          <p:cNvPr id="1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4"/>
          <p:cNvSpPr>
            <a:spLocks noGrp="1"/>
          </p:cNvSpPr>
          <p:nvPr>
            <p:ph type="sldNum" sz="quarter" idx="11"/>
          </p:nvPr>
        </p:nvSpPr>
        <p:spPr/>
        <p:txBody>
          <a:bodyPr/>
          <a:lstStyle/>
          <a:p>
            <a:fld id="{48A23F62-EB58-40A4-A769-5EEC53A87BE1}" type="slidenum">
              <a:rPr lang="en-US"/>
              <a:pPr/>
              <a:t>26</a:t>
            </a:fld>
            <a:endParaRPr lang="en-US"/>
          </a:p>
        </p:txBody>
      </p:sp>
      <p:sp>
        <p:nvSpPr>
          <p:cNvPr id="856066" name="Rectangle 2"/>
          <p:cNvSpPr>
            <a:spLocks noGrp="1" noChangeArrowheads="1"/>
          </p:cNvSpPr>
          <p:nvPr>
            <p:ph type="title"/>
          </p:nvPr>
        </p:nvSpPr>
        <p:spPr/>
        <p:txBody>
          <a:bodyPr/>
          <a:lstStyle/>
          <a:p>
            <a:r>
              <a:rPr lang="en-US"/>
              <a:t>Monte Carlo Methods: Example</a:t>
            </a:r>
          </a:p>
        </p:txBody>
      </p:sp>
      <p:sp>
        <p:nvSpPr>
          <p:cNvPr id="856067" name="Rectangle 3"/>
          <p:cNvSpPr>
            <a:spLocks noGrp="1" noChangeArrowheads="1"/>
          </p:cNvSpPr>
          <p:nvPr>
            <p:ph type="body" idx="1"/>
          </p:nvPr>
        </p:nvSpPr>
        <p:spPr/>
        <p:txBody>
          <a:bodyPr/>
          <a:lstStyle/>
          <a:p>
            <a:pPr>
              <a:buFont typeface="Wingdings" pitchFamily="2" charset="2"/>
              <a:buNone/>
            </a:pPr>
            <a:r>
              <a:rPr lang="en-US"/>
              <a:t>Suppose you have some physical phenomenon. For example, consider High Energy Physics, in which we bang tiny particles together at incredibly high speeds.</a:t>
            </a:r>
          </a:p>
          <a:p>
            <a:pPr>
              <a:lnSpc>
                <a:spcPct val="90000"/>
              </a:lnSpc>
              <a:buFont typeface="Wingdings" pitchFamily="2" charset="2"/>
              <a:buNone/>
            </a:pPr>
            <a:endParaRPr lang="en-US"/>
          </a:p>
          <a:p>
            <a:pPr algn="ctr">
              <a:lnSpc>
                <a:spcPct val="80000"/>
              </a:lnSpc>
              <a:buFont typeface="Wingdings" pitchFamily="2" charset="2"/>
              <a:buNone/>
            </a:pPr>
            <a:r>
              <a:rPr lang="en-US" b="1"/>
              <a:t>BANG!</a:t>
            </a:r>
          </a:p>
          <a:p>
            <a:pPr>
              <a:lnSpc>
                <a:spcPct val="80000"/>
              </a:lnSpc>
              <a:buFont typeface="Wingdings" pitchFamily="2" charset="2"/>
              <a:buNone/>
            </a:pPr>
            <a:r>
              <a:rPr lang="en-US"/>
              <a:t>There are infinitely many ways that two particles can be banged together.</a:t>
            </a:r>
          </a:p>
          <a:p>
            <a:pPr>
              <a:lnSpc>
                <a:spcPct val="70000"/>
              </a:lnSpc>
              <a:buFont typeface="Wingdings" pitchFamily="2" charset="2"/>
              <a:buNone/>
            </a:pPr>
            <a:r>
              <a:rPr lang="en-US"/>
              <a:t>So, we can’t possibly simulate all of them.</a:t>
            </a:r>
          </a:p>
          <a:p>
            <a:pPr>
              <a:lnSpc>
                <a:spcPct val="90000"/>
              </a:lnSpc>
              <a:buFont typeface="Wingdings" pitchFamily="2" charset="2"/>
              <a:buNone/>
            </a:pPr>
            <a:r>
              <a:rPr lang="en-US" b="1" u="sng">
                <a:solidFill>
                  <a:schemeClr val="folHlink"/>
                </a:solidFill>
              </a:rPr>
              <a:t>Instead</a:t>
            </a:r>
            <a:r>
              <a:rPr lang="en-US">
                <a:solidFill>
                  <a:schemeClr val="folHlink"/>
                </a:solidFill>
              </a:rPr>
              <a:t>, we can </a:t>
            </a:r>
            <a:r>
              <a:rPr lang="en-US" b="1" u="sng">
                <a:solidFill>
                  <a:schemeClr val="folHlink"/>
                </a:solidFill>
              </a:rPr>
              <a:t>randomly choose a finite subset</a:t>
            </a:r>
            <a:r>
              <a:rPr lang="en-US">
                <a:solidFill>
                  <a:schemeClr val="folHlink"/>
                </a:solidFill>
              </a:rPr>
              <a:t> of these infinitely many ways and simulate only the subset.</a:t>
            </a:r>
          </a:p>
        </p:txBody>
      </p:sp>
      <p:grpSp>
        <p:nvGrpSpPr>
          <p:cNvPr id="2" name="Group 4"/>
          <p:cNvGrpSpPr>
            <a:grpSpLocks/>
          </p:cNvGrpSpPr>
          <p:nvPr/>
        </p:nvGrpSpPr>
        <p:grpSpPr bwMode="auto">
          <a:xfrm>
            <a:off x="2667000" y="2438400"/>
            <a:ext cx="3581400" cy="533400"/>
            <a:chOff x="1392" y="1920"/>
            <a:chExt cx="2256" cy="336"/>
          </a:xfrm>
        </p:grpSpPr>
        <p:sp>
          <p:nvSpPr>
            <p:cNvPr id="856069"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56070"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856071"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56072"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856073"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856074"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856075"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856076"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856077"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856078"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
        <p:nvSpPr>
          <p:cNvPr id="1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4"/>
          <p:cNvSpPr>
            <a:spLocks noGrp="1"/>
          </p:cNvSpPr>
          <p:nvPr>
            <p:ph type="sldNum" sz="quarter" idx="11"/>
          </p:nvPr>
        </p:nvSpPr>
        <p:spPr/>
        <p:txBody>
          <a:bodyPr/>
          <a:lstStyle/>
          <a:p>
            <a:fld id="{8D9AC938-B1CE-4F50-BA7E-C5311C58F241}" type="slidenum">
              <a:rPr lang="en-US"/>
              <a:pPr/>
              <a:t>27</a:t>
            </a:fld>
            <a:endParaRPr lang="en-US"/>
          </a:p>
        </p:txBody>
      </p:sp>
      <p:sp>
        <p:nvSpPr>
          <p:cNvPr id="857090" name="Rectangle 2"/>
          <p:cNvSpPr>
            <a:spLocks noGrp="1" noChangeArrowheads="1"/>
          </p:cNvSpPr>
          <p:nvPr>
            <p:ph type="title"/>
          </p:nvPr>
        </p:nvSpPr>
        <p:spPr/>
        <p:txBody>
          <a:bodyPr/>
          <a:lstStyle/>
          <a:p>
            <a:r>
              <a:rPr lang="en-US"/>
              <a:t>Monte Carlo Methods: Example</a:t>
            </a:r>
          </a:p>
        </p:txBody>
      </p:sp>
      <p:sp>
        <p:nvSpPr>
          <p:cNvPr id="857091" name="Rectangle 3"/>
          <p:cNvSpPr>
            <a:spLocks noGrp="1" noChangeArrowheads="1"/>
          </p:cNvSpPr>
          <p:nvPr>
            <p:ph type="body" idx="1"/>
          </p:nvPr>
        </p:nvSpPr>
        <p:spPr>
          <a:xfrm>
            <a:off x="533400" y="1371600"/>
            <a:ext cx="8077200" cy="4724400"/>
          </a:xfrm>
        </p:spPr>
        <p:txBody>
          <a:bodyPr/>
          <a:lstStyle/>
          <a:p>
            <a:pPr>
              <a:lnSpc>
                <a:spcPct val="90000"/>
              </a:lnSpc>
              <a:buFont typeface="Wingdings" pitchFamily="2" charset="2"/>
              <a:buNone/>
            </a:pPr>
            <a:r>
              <a:rPr lang="en-US" dirty="0"/>
              <a:t>Suppose you have some physical phenomenon. For example, consider High Energy Physics, in which we bang tiny particles together at incredibly high speeds.</a:t>
            </a:r>
          </a:p>
          <a:p>
            <a:pPr>
              <a:lnSpc>
                <a:spcPct val="90000"/>
              </a:lnSpc>
              <a:buFont typeface="Wingdings" pitchFamily="2" charset="2"/>
              <a:buNone/>
            </a:pPr>
            <a:endParaRPr lang="en-US" dirty="0"/>
          </a:p>
          <a:p>
            <a:pPr algn="ctr">
              <a:lnSpc>
                <a:spcPct val="80000"/>
              </a:lnSpc>
              <a:buFont typeface="Wingdings" pitchFamily="2" charset="2"/>
              <a:buNone/>
            </a:pPr>
            <a:r>
              <a:rPr lang="en-US" b="1" dirty="0"/>
              <a:t>BANG!</a:t>
            </a:r>
          </a:p>
          <a:p>
            <a:pPr>
              <a:lnSpc>
                <a:spcPct val="90000"/>
              </a:lnSpc>
              <a:buFont typeface="Wingdings" pitchFamily="2" charset="2"/>
              <a:buNone/>
            </a:pPr>
            <a:r>
              <a:rPr lang="en-US" dirty="0"/>
              <a:t>There are infinitely many ways that two particles can be banged together.</a:t>
            </a:r>
          </a:p>
          <a:p>
            <a:pPr>
              <a:lnSpc>
                <a:spcPct val="80000"/>
              </a:lnSpc>
              <a:buFont typeface="Wingdings" pitchFamily="2" charset="2"/>
              <a:buNone/>
            </a:pPr>
            <a:r>
              <a:rPr lang="en-US" dirty="0"/>
              <a:t>We randomly choose a finite subset of these infinitely many ways and simulate only the subset.</a:t>
            </a:r>
          </a:p>
          <a:p>
            <a:pPr>
              <a:lnSpc>
                <a:spcPct val="80000"/>
              </a:lnSpc>
              <a:buFont typeface="Wingdings" pitchFamily="2" charset="2"/>
              <a:buNone/>
            </a:pPr>
            <a:r>
              <a:rPr lang="en-US" dirty="0">
                <a:solidFill>
                  <a:schemeClr val="folHlink"/>
                </a:solidFill>
              </a:rPr>
              <a:t>The average of this subset will be close to the actual average.</a:t>
            </a:r>
          </a:p>
        </p:txBody>
      </p:sp>
      <p:grpSp>
        <p:nvGrpSpPr>
          <p:cNvPr id="2" name="Group 4"/>
          <p:cNvGrpSpPr>
            <a:grpSpLocks/>
          </p:cNvGrpSpPr>
          <p:nvPr/>
        </p:nvGrpSpPr>
        <p:grpSpPr bwMode="auto">
          <a:xfrm>
            <a:off x="2667000" y="2286000"/>
            <a:ext cx="3581400" cy="533400"/>
            <a:chOff x="1392" y="1920"/>
            <a:chExt cx="2256" cy="336"/>
          </a:xfrm>
        </p:grpSpPr>
        <p:sp>
          <p:nvSpPr>
            <p:cNvPr id="857093"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57094"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857095"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57096"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857097"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857098"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857099"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857100"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857101"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857102"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
        <p:nvSpPr>
          <p:cNvPr id="1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ED16182D-A71D-4F0A-B23A-687954522D15}" type="slidenum">
              <a:rPr lang="en-US"/>
              <a:pPr/>
              <a:t>28</a:t>
            </a:fld>
            <a:endParaRPr lang="en-US"/>
          </a:p>
        </p:txBody>
      </p:sp>
      <p:sp>
        <p:nvSpPr>
          <p:cNvPr id="858114" name="Rectangle 2"/>
          <p:cNvSpPr>
            <a:spLocks noGrp="1" noChangeArrowheads="1"/>
          </p:cNvSpPr>
          <p:nvPr>
            <p:ph type="title"/>
          </p:nvPr>
        </p:nvSpPr>
        <p:spPr/>
        <p:txBody>
          <a:bodyPr/>
          <a:lstStyle/>
          <a:p>
            <a:r>
              <a:rPr lang="en-US"/>
              <a:t>Monte Carlo Methods</a:t>
            </a:r>
          </a:p>
        </p:txBody>
      </p:sp>
      <p:sp>
        <p:nvSpPr>
          <p:cNvPr id="858115" name="Rectangle 3"/>
          <p:cNvSpPr>
            <a:spLocks noGrp="1" noChangeArrowheads="1"/>
          </p:cNvSpPr>
          <p:nvPr>
            <p:ph type="body" idx="1"/>
          </p:nvPr>
        </p:nvSpPr>
        <p:spPr>
          <a:xfrm>
            <a:off x="533400" y="1371600"/>
            <a:ext cx="8153400" cy="4724400"/>
          </a:xfrm>
        </p:spPr>
        <p:txBody>
          <a:bodyPr/>
          <a:lstStyle/>
          <a:p>
            <a:pPr>
              <a:buFont typeface="Wingdings" pitchFamily="2" charset="2"/>
              <a:buNone/>
            </a:pPr>
            <a:r>
              <a:rPr lang="en-US" dirty="0"/>
              <a:t>In a Monte Carlo method, you randomly generate a large number of example cases (</a:t>
            </a:r>
            <a:r>
              <a:rPr lang="en-US" b="1" i="1" u="sng" dirty="0"/>
              <a:t>realizations</a:t>
            </a:r>
            <a:r>
              <a:rPr lang="en-US" dirty="0"/>
              <a:t>) of a phenomenon, and then take the average of the properties of these realizations.</a:t>
            </a:r>
          </a:p>
          <a:p>
            <a:pPr>
              <a:buFont typeface="Wingdings" pitchFamily="2" charset="2"/>
              <a:buNone/>
            </a:pPr>
            <a:r>
              <a:rPr lang="en-US" dirty="0">
                <a:solidFill>
                  <a:schemeClr val="folHlink"/>
                </a:solidFill>
              </a:rPr>
              <a:t>When the average of the realizations converges (that is, doesn’t change substantially if new realizations are generated), then the Monte Carlo simulation stops.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888784BF-7176-405D-B18F-D10A9089C53D}" type="slidenum">
              <a:rPr lang="en-US"/>
              <a:pPr/>
              <a:t>29</a:t>
            </a:fld>
            <a:endParaRPr lang="en-US"/>
          </a:p>
        </p:txBody>
      </p:sp>
      <p:sp>
        <p:nvSpPr>
          <p:cNvPr id="859138" name="Rectangle 2"/>
          <p:cNvSpPr>
            <a:spLocks noGrp="1" noChangeArrowheads="1"/>
          </p:cNvSpPr>
          <p:nvPr>
            <p:ph type="title"/>
          </p:nvPr>
        </p:nvSpPr>
        <p:spPr/>
        <p:txBody>
          <a:bodyPr/>
          <a:lstStyle/>
          <a:p>
            <a:r>
              <a:rPr lang="en-US"/>
              <a:t>MC: Embarrassingly Parallel</a:t>
            </a:r>
          </a:p>
        </p:txBody>
      </p:sp>
      <p:sp>
        <p:nvSpPr>
          <p:cNvPr id="859139" name="Rectangle 3"/>
          <p:cNvSpPr>
            <a:spLocks noGrp="1" noChangeArrowheads="1"/>
          </p:cNvSpPr>
          <p:nvPr>
            <p:ph type="body" idx="1"/>
          </p:nvPr>
        </p:nvSpPr>
        <p:spPr>
          <a:xfrm>
            <a:off x="533400" y="1371600"/>
            <a:ext cx="8077200" cy="4724400"/>
          </a:xfrm>
        </p:spPr>
        <p:txBody>
          <a:bodyPr/>
          <a:lstStyle/>
          <a:p>
            <a:pPr marL="533400" indent="-533400">
              <a:lnSpc>
                <a:spcPct val="90000"/>
              </a:lnSpc>
              <a:buFont typeface="Wingdings" pitchFamily="2" charset="2"/>
              <a:buNone/>
            </a:pPr>
            <a:r>
              <a:rPr lang="en-US" dirty="0"/>
              <a:t>Monte Carlo simulations are embarrassingly parallel, because each realization is completely independent of all of the other realizations.</a:t>
            </a:r>
          </a:p>
          <a:p>
            <a:pPr marL="533400" indent="-533400">
              <a:lnSpc>
                <a:spcPct val="80000"/>
              </a:lnSpc>
              <a:buFont typeface="Wingdings" pitchFamily="2" charset="2"/>
              <a:buNone/>
            </a:pPr>
            <a:r>
              <a:rPr lang="en-US" dirty="0"/>
              <a:t>That is, if you’re going to run a million realizations, then:</a:t>
            </a:r>
          </a:p>
          <a:p>
            <a:pPr marL="533400" indent="-533400">
              <a:lnSpc>
                <a:spcPct val="90000"/>
              </a:lnSpc>
              <a:buClr>
                <a:schemeClr val="tx1"/>
              </a:buClr>
              <a:buSzTx/>
              <a:buFontTx/>
              <a:buAutoNum type="arabicPeriod"/>
            </a:pPr>
            <a:r>
              <a:rPr lang="en-US" dirty="0"/>
              <a:t>you can straightforwardly break </a:t>
            </a:r>
            <a:r>
              <a:rPr lang="en-US" dirty="0" smtClean="0"/>
              <a:t>into </a:t>
            </a:r>
            <a:r>
              <a:rPr lang="en-US" dirty="0"/>
              <a:t>roughly </a:t>
            </a:r>
            <a:r>
              <a:rPr lang="en-US" dirty="0" smtClean="0"/>
              <a:t>(Million / </a:t>
            </a:r>
            <a:r>
              <a:rPr lang="en-US" i="1" dirty="0" err="1" smtClean="0"/>
              <a:t>N</a:t>
            </a:r>
            <a:r>
              <a:rPr lang="en-US" baseline="-25000" dirty="0" err="1" smtClean="0"/>
              <a:t>p</a:t>
            </a:r>
            <a:r>
              <a:rPr lang="en-US" dirty="0" smtClean="0"/>
              <a:t>) chunks </a:t>
            </a:r>
            <a:r>
              <a:rPr lang="en-US" dirty="0"/>
              <a:t>of realizations, one chunk for each of the </a:t>
            </a:r>
            <a:r>
              <a:rPr lang="en-US" i="1" dirty="0" err="1"/>
              <a:t>N</a:t>
            </a:r>
            <a:r>
              <a:rPr lang="en-US" baseline="-25000" dirty="0" err="1"/>
              <a:t>p</a:t>
            </a:r>
            <a:r>
              <a:rPr lang="en-US" dirty="0"/>
              <a:t> processors, </a:t>
            </a:r>
            <a:r>
              <a:rPr lang="en-US" b="1" dirty="0"/>
              <a:t>AND</a:t>
            </a:r>
          </a:p>
          <a:p>
            <a:pPr marL="533400" indent="-533400">
              <a:lnSpc>
                <a:spcPct val="90000"/>
              </a:lnSpc>
              <a:buClr>
                <a:schemeClr val="tx1"/>
              </a:buClr>
              <a:buSzTx/>
              <a:buFontTx/>
              <a:buAutoNum type="arabicPeriod"/>
            </a:pPr>
            <a:r>
              <a:rPr lang="en-US" dirty="0"/>
              <a:t>the only parallel overhead (for example, communication) comes from tracking the average properties, which doesn’t have to happen very often.</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ooter Placeholder 4"/>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47" name="Slide Number Placeholder 5"/>
          <p:cNvSpPr>
            <a:spLocks noGrp="1"/>
          </p:cNvSpPr>
          <p:nvPr>
            <p:ph type="sldNum" sz="quarter" idx="11"/>
          </p:nvPr>
        </p:nvSpPr>
        <p:spPr/>
        <p:txBody>
          <a:bodyPr/>
          <a:lstStyle/>
          <a:p>
            <a:fld id="{EBB0104E-1552-4FE0-942D-69F62B5AB014}" type="slidenum">
              <a:rPr lang="en-US"/>
              <a:pPr/>
              <a:t>3</a:t>
            </a:fld>
            <a:endParaRPr lang="en-US"/>
          </a:p>
        </p:txBody>
      </p:sp>
      <p:sp>
        <p:nvSpPr>
          <p:cNvPr id="451586" name="Rectangle 2"/>
          <p:cNvSpPr>
            <a:spLocks noGrp="1" noChangeArrowheads="1"/>
          </p:cNvSpPr>
          <p:nvPr>
            <p:ph type="title"/>
          </p:nvPr>
        </p:nvSpPr>
        <p:spPr/>
        <p:txBody>
          <a:bodyPr/>
          <a:lstStyle/>
          <a:p>
            <a:r>
              <a:rPr lang="en-US" sz="3600"/>
              <a:t>Access Grid</a:t>
            </a:r>
          </a:p>
        </p:txBody>
      </p:sp>
      <p:sp>
        <p:nvSpPr>
          <p:cNvPr id="451587" name="Rectangle 3"/>
          <p:cNvSpPr>
            <a:spLocks noGrp="1" noChangeArrowheads="1"/>
          </p:cNvSpPr>
          <p:nvPr>
            <p:ph type="body" sz="half" idx="1"/>
          </p:nvPr>
        </p:nvSpPr>
        <p:spPr>
          <a:xfrm>
            <a:off x="609600" y="1219200"/>
            <a:ext cx="7772400" cy="4648200"/>
          </a:xfrm>
        </p:spPr>
        <p:txBody>
          <a:bodyPr/>
          <a:lstStyle/>
          <a:p>
            <a:pPr algn="ctr">
              <a:lnSpc>
                <a:spcPct val="90000"/>
              </a:lnSpc>
              <a:buFont typeface="Wingdings" pitchFamily="2" charset="2"/>
              <a:buNone/>
            </a:pPr>
            <a:r>
              <a:rPr lang="en-US" dirty="0" smtClean="0"/>
              <a:t>If </a:t>
            </a:r>
            <a:r>
              <a:rPr lang="en-US" dirty="0"/>
              <a:t>you aren’t sure whether you have AG, you probably don’t.</a:t>
            </a:r>
          </a:p>
        </p:txBody>
      </p:sp>
      <p:graphicFrame>
        <p:nvGraphicFramePr>
          <p:cNvPr id="451661" name="Group 77"/>
          <p:cNvGraphicFramePr>
            <a:graphicFrameLocks noGrp="1"/>
          </p:cNvGraphicFramePr>
          <p:nvPr>
            <p:ph sz="half" idx="2"/>
          </p:nvPr>
        </p:nvGraphicFramePr>
        <p:xfrm>
          <a:off x="2819400" y="1935480"/>
          <a:ext cx="2971800" cy="1447800"/>
        </p:xfrm>
        <a:graphic>
          <a:graphicData uri="http://schemas.openxmlformats.org/drawingml/2006/table">
            <a:tbl>
              <a:tblPr/>
              <a:tblGrid>
                <a:gridCol w="1295400"/>
                <a:gridCol w="1676400"/>
              </a:tblGrid>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Axon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12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Platinum</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19</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Mosaic</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26</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Monte Carlo</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May 3</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Helium</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451660" name="Text Box 76"/>
          <p:cNvSpPr txBox="1">
            <a:spLocks noChangeArrowheads="1"/>
          </p:cNvSpPr>
          <p:nvPr/>
        </p:nvSpPr>
        <p:spPr bwMode="auto">
          <a:xfrm>
            <a:off x="6019800" y="1981200"/>
            <a:ext cx="2438400" cy="1569660"/>
          </a:xfrm>
          <a:prstGeom prst="rect">
            <a:avLst/>
          </a:prstGeom>
          <a:noFill/>
          <a:ln w="9525">
            <a:noFill/>
            <a:miter lim="800000"/>
            <a:headEnd/>
            <a:tailEnd/>
          </a:ln>
          <a:effectLst/>
        </p:spPr>
        <p:txBody>
          <a:bodyPr>
            <a:spAutoFit/>
          </a:bodyPr>
          <a:lstStyle/>
          <a:p>
            <a:pPr>
              <a:spcBef>
                <a:spcPct val="50000"/>
              </a:spcBef>
            </a:pPr>
            <a:r>
              <a:rPr lang="en-US" sz="2400" dirty="0"/>
              <a:t>Many thanks to </a:t>
            </a:r>
            <a:r>
              <a:rPr lang="en-US" sz="2400" dirty="0" smtClean="0"/>
              <a:t>Patrick Calhoun of OU for </a:t>
            </a:r>
            <a:r>
              <a:rPr lang="en-US" sz="2400" dirty="0"/>
              <a:t>setting these up  for us.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89CF96E2-459D-4EAC-B0FD-F8469831E422}" type="slidenum">
              <a:rPr lang="en-US"/>
              <a:pPr/>
              <a:t>30</a:t>
            </a:fld>
            <a:endParaRPr lang="en-US"/>
          </a:p>
        </p:txBody>
      </p:sp>
      <p:sp>
        <p:nvSpPr>
          <p:cNvPr id="860162" name="Rectangle 2"/>
          <p:cNvSpPr>
            <a:spLocks noGrp="1" noChangeArrowheads="1"/>
          </p:cNvSpPr>
          <p:nvPr>
            <p:ph type="title"/>
          </p:nvPr>
        </p:nvSpPr>
        <p:spPr/>
        <p:txBody>
          <a:bodyPr/>
          <a:lstStyle/>
          <a:p>
            <a:r>
              <a:rPr lang="en-US" dirty="0"/>
              <a:t>Serial Monte </a:t>
            </a:r>
            <a:r>
              <a:rPr lang="en-US" dirty="0" smtClean="0"/>
              <a:t>Carlo (C)</a:t>
            </a:r>
            <a:endParaRPr lang="en-US" dirty="0"/>
          </a:p>
        </p:txBody>
      </p:sp>
      <p:sp>
        <p:nvSpPr>
          <p:cNvPr id="860163" name="Rectangle 3"/>
          <p:cNvSpPr>
            <a:spLocks noGrp="1" noChangeArrowheads="1"/>
          </p:cNvSpPr>
          <p:nvPr>
            <p:ph type="body" idx="1"/>
          </p:nvPr>
        </p:nvSpPr>
        <p:spPr>
          <a:xfrm>
            <a:off x="533400" y="1371600"/>
            <a:ext cx="8229600" cy="4724400"/>
          </a:xfrm>
        </p:spPr>
        <p:txBody>
          <a:bodyPr/>
          <a:lstStyle/>
          <a:p>
            <a:pPr>
              <a:buFont typeface="Wingdings" pitchFamily="2" charset="2"/>
              <a:buNone/>
            </a:pPr>
            <a:r>
              <a:rPr lang="en-US" dirty="0"/>
              <a:t>Suppose you have an existing serial Monte Carlo simulation:</a:t>
            </a:r>
          </a:p>
          <a:p>
            <a:pPr>
              <a:buFont typeface="Wingdings" pitchFamily="2" charset="2"/>
              <a:buNone/>
            </a:pPr>
            <a:r>
              <a:rPr lang="en-US" sz="2000" b="1" dirty="0" err="1" smtClean="0">
                <a:solidFill>
                  <a:schemeClr val="tx2"/>
                </a:solidFill>
                <a:latin typeface="Courier New" pitchFamily="49" charset="0"/>
              </a:rPr>
              <a:t>int</a:t>
            </a:r>
            <a:r>
              <a:rPr lang="en-US" sz="2000" b="1" dirty="0" smtClean="0">
                <a:solidFill>
                  <a:schemeClr val="tx2"/>
                </a:solidFill>
                <a:latin typeface="Courier New" pitchFamily="49" charset="0"/>
              </a:rPr>
              <a:t> main (</a:t>
            </a:r>
            <a:r>
              <a:rPr lang="en-US" sz="2000" b="1" dirty="0" err="1" smtClean="0">
                <a:solidFill>
                  <a:schemeClr val="tx2"/>
                </a:solidFill>
                <a:latin typeface="Courier New" pitchFamily="49" charset="0"/>
              </a:rPr>
              <a:t>int</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argc</a:t>
            </a:r>
            <a:r>
              <a:rPr lang="en-US" sz="2000" b="1" dirty="0" smtClean="0">
                <a:solidFill>
                  <a:schemeClr val="tx2"/>
                </a:solidFill>
                <a:latin typeface="Courier New" pitchFamily="49" charset="0"/>
              </a:rPr>
              <a:t>, char** </a:t>
            </a:r>
            <a:r>
              <a:rPr lang="en-US" sz="2000" b="1" dirty="0" err="1" smtClean="0">
                <a:solidFill>
                  <a:schemeClr val="tx2"/>
                </a:solidFill>
                <a:latin typeface="Courier New" pitchFamily="49" charset="0"/>
              </a:rPr>
              <a:t>argv</a:t>
            </a:r>
            <a:r>
              <a:rPr lang="en-US" sz="2000" b="1" dirty="0" smtClean="0">
                <a:solidFill>
                  <a:schemeClr val="tx2"/>
                </a:solidFill>
                <a:latin typeface="Courier New" pitchFamily="49" charset="0"/>
              </a:rPr>
              <a:t>)</a:t>
            </a:r>
          </a:p>
          <a:p>
            <a:pPr>
              <a:buFont typeface="Wingdings" pitchFamily="2" charset="2"/>
              <a:buNone/>
            </a:pPr>
            <a:r>
              <a:rPr lang="en-US" sz="2000" b="1" dirty="0" smtClean="0">
                <a:solidFill>
                  <a:schemeClr val="tx2"/>
                </a:solidFill>
                <a:latin typeface="Courier New" pitchFamily="49" charset="0"/>
              </a:rPr>
              <a:t>{ /* main */</a:t>
            </a:r>
            <a:endParaRPr lang="en-US" sz="2000" b="1" dirty="0">
              <a:solidFill>
                <a:schemeClr val="tx2"/>
              </a:solidFill>
              <a:latin typeface="Courier New" pitchFamily="49" charset="0"/>
            </a:endParaRPr>
          </a:p>
          <a:p>
            <a:pPr>
              <a:lnSpc>
                <a:spcPct val="80000"/>
              </a:lnSpc>
              <a:buFont typeface="Wingdings" pitchFamily="2" charset="2"/>
              <a:buNone/>
            </a:pPr>
            <a:r>
              <a:rPr lang="en-US" sz="2000" b="1" dirty="0">
                <a:solidFill>
                  <a:schemeClr val="tx2"/>
                </a:solidFill>
                <a:latin typeface="Courier New" pitchFamily="49" charset="0"/>
              </a:rPr>
              <a:t>  </a:t>
            </a:r>
            <a:r>
              <a:rPr lang="en-US" sz="2000" b="1" dirty="0" err="1" smtClean="0">
                <a:solidFill>
                  <a:schemeClr val="tx2"/>
                </a:solidFill>
                <a:latin typeface="Courier New" pitchFamily="49" charset="0"/>
              </a:rPr>
              <a:t>read_input</a:t>
            </a:r>
            <a:r>
              <a:rPr lang="en-US" sz="2000" b="1" dirty="0" smtClean="0">
                <a:solidFill>
                  <a:schemeClr val="tx2"/>
                </a:solidFill>
                <a:latin typeface="Courier New" pitchFamily="49" charset="0"/>
              </a:rPr>
              <a:t>(…);</a:t>
            </a:r>
            <a:endParaRPr lang="en-US" sz="2000" b="1" dirty="0">
              <a:solidFill>
                <a:schemeClr val="tx2"/>
              </a:solidFill>
              <a:latin typeface="Courier New" pitchFamily="49" charset="0"/>
            </a:endParaRPr>
          </a:p>
          <a:p>
            <a:pPr>
              <a:lnSpc>
                <a:spcPct val="8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for (realization </a:t>
            </a: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0;</a:t>
            </a:r>
          </a:p>
          <a:p>
            <a:pPr>
              <a:lnSpc>
                <a:spcPct val="80000"/>
              </a:lnSpc>
              <a:buFont typeface="Wingdings" pitchFamily="2" charset="2"/>
              <a:buNone/>
            </a:pPr>
            <a:r>
              <a:rPr lang="en-US" sz="2000" b="1" dirty="0" smtClean="0">
                <a:solidFill>
                  <a:schemeClr val="tx2"/>
                </a:solidFill>
                <a:latin typeface="Courier New" pitchFamily="49" charset="0"/>
              </a:rPr>
              <a:t>       realization &lt; </a:t>
            </a:r>
            <a:r>
              <a:rPr lang="en-US" sz="2000" b="1" dirty="0" err="1" smtClean="0">
                <a:solidFill>
                  <a:schemeClr val="tx2"/>
                </a:solidFill>
                <a:latin typeface="Courier New" pitchFamily="49" charset="0"/>
              </a:rPr>
              <a:t>number_of_realizations</a:t>
            </a:r>
            <a:r>
              <a:rPr lang="en-US" sz="2000" b="1" dirty="0" smtClean="0">
                <a:solidFill>
                  <a:schemeClr val="tx2"/>
                </a:solidFill>
                <a:latin typeface="Courier New" pitchFamily="49" charset="0"/>
              </a:rPr>
              <a:t>;</a:t>
            </a:r>
          </a:p>
          <a:p>
            <a:pPr>
              <a:lnSpc>
                <a:spcPct val="80000"/>
              </a:lnSpc>
              <a:buFont typeface="Wingdings" pitchFamily="2" charset="2"/>
              <a:buNone/>
            </a:pPr>
            <a:r>
              <a:rPr lang="en-US" sz="2000" b="1" dirty="0" smtClean="0">
                <a:solidFill>
                  <a:schemeClr val="tx2"/>
                </a:solidFill>
                <a:latin typeface="Courier New" pitchFamily="49" charset="0"/>
              </a:rPr>
              <a:t>       realization++) {</a:t>
            </a:r>
            <a:endParaRPr lang="en-US" sz="2000" b="1" dirty="0">
              <a:solidFill>
                <a:schemeClr val="tx2"/>
              </a:solidFill>
              <a:latin typeface="Courier New" pitchFamily="49" charset="0"/>
            </a:endParaRPr>
          </a:p>
          <a:p>
            <a:pPr>
              <a:lnSpc>
                <a:spcPct val="90000"/>
              </a:lnSpc>
              <a:buFont typeface="Wingdings" pitchFamily="2" charset="2"/>
              <a:buNone/>
            </a:pPr>
            <a:r>
              <a:rPr lang="en-US" sz="2000" b="1" dirty="0">
                <a:solidFill>
                  <a:schemeClr val="tx2"/>
                </a:solidFill>
                <a:latin typeface="Courier New" pitchFamily="49" charset="0"/>
              </a:rPr>
              <a:t>    </a:t>
            </a:r>
            <a:r>
              <a:rPr lang="en-US" sz="2000" b="1" dirty="0" err="1" smtClean="0">
                <a:solidFill>
                  <a:schemeClr val="tx2"/>
                </a:solidFill>
                <a:latin typeface="Courier New" pitchFamily="49" charset="0"/>
              </a:rPr>
              <a:t>generate_random_realization</a:t>
            </a:r>
            <a:r>
              <a:rPr lang="en-US" sz="2000" b="1" dirty="0" smtClean="0">
                <a:solidFill>
                  <a:schemeClr val="tx2"/>
                </a:solidFill>
                <a:latin typeface="Courier New" pitchFamily="49" charset="0"/>
              </a:rPr>
              <a:t>(…);</a:t>
            </a:r>
            <a:endParaRPr lang="en-US" sz="2000" b="1" dirty="0">
              <a:solidFill>
                <a:schemeClr val="tx2"/>
              </a:solidFill>
              <a:latin typeface="Courier New" pitchFamily="49" charset="0"/>
            </a:endParaRPr>
          </a:p>
          <a:p>
            <a:pPr>
              <a:lnSpc>
                <a:spcPct val="80000"/>
              </a:lnSpc>
              <a:buFont typeface="Wingdings" pitchFamily="2" charset="2"/>
              <a:buNone/>
            </a:pPr>
            <a:r>
              <a:rPr lang="en-US" sz="2000" b="1" dirty="0">
                <a:solidFill>
                  <a:schemeClr val="tx2"/>
                </a:solidFill>
                <a:latin typeface="Courier New" pitchFamily="49" charset="0"/>
              </a:rPr>
              <a:t>    </a:t>
            </a:r>
            <a:r>
              <a:rPr lang="en-US" sz="2000" b="1" dirty="0" err="1" smtClean="0">
                <a:solidFill>
                  <a:schemeClr val="tx2"/>
                </a:solidFill>
                <a:latin typeface="Courier New" pitchFamily="49" charset="0"/>
              </a:rPr>
              <a:t>calculate_properties</a:t>
            </a:r>
            <a:r>
              <a:rPr lang="en-US" sz="2000" b="1" dirty="0" smtClean="0">
                <a:solidFill>
                  <a:schemeClr val="tx2"/>
                </a:solidFill>
                <a:latin typeface="Courier New" pitchFamily="49" charset="0"/>
              </a:rPr>
              <a:t>(…);</a:t>
            </a:r>
            <a:endParaRPr lang="en-US" sz="2000" b="1" dirty="0">
              <a:solidFill>
                <a:schemeClr val="tx2"/>
              </a:solidFill>
              <a:latin typeface="Courier New" pitchFamily="49" charset="0"/>
            </a:endParaRPr>
          </a:p>
          <a:p>
            <a:pPr>
              <a:lnSpc>
                <a:spcPct val="8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 for realization */</a:t>
            </a:r>
            <a:endParaRPr lang="en-US" sz="2000" b="1" dirty="0">
              <a:solidFill>
                <a:schemeClr val="tx2"/>
              </a:solidFill>
              <a:latin typeface="Courier New" pitchFamily="49" charset="0"/>
            </a:endParaRPr>
          </a:p>
          <a:p>
            <a:pPr>
              <a:lnSpc>
                <a:spcPct val="80000"/>
              </a:lnSpc>
              <a:buFont typeface="Wingdings" pitchFamily="2" charset="2"/>
              <a:buNone/>
            </a:pPr>
            <a:r>
              <a:rPr lang="en-US" sz="2000" b="1" dirty="0">
                <a:solidFill>
                  <a:schemeClr val="tx2"/>
                </a:solidFill>
                <a:latin typeface="Courier New" pitchFamily="49" charset="0"/>
              </a:rPr>
              <a:t>  </a:t>
            </a:r>
            <a:r>
              <a:rPr lang="en-US" sz="2000" b="1" dirty="0" err="1" smtClean="0">
                <a:solidFill>
                  <a:schemeClr val="tx2"/>
                </a:solidFill>
                <a:latin typeface="Courier New" pitchFamily="49" charset="0"/>
              </a:rPr>
              <a:t>calculate_average</a:t>
            </a:r>
            <a:r>
              <a:rPr lang="en-US" sz="2000" b="1" dirty="0" smtClean="0">
                <a:solidFill>
                  <a:schemeClr val="tx2"/>
                </a:solidFill>
                <a:latin typeface="Courier New" pitchFamily="49" charset="0"/>
              </a:rPr>
              <a:t>(…);</a:t>
            </a:r>
          </a:p>
          <a:p>
            <a:pPr>
              <a:lnSpc>
                <a:spcPct val="80000"/>
              </a:lnSpc>
              <a:buFont typeface="Wingdings" pitchFamily="2" charset="2"/>
              <a:buNone/>
            </a:pPr>
            <a:r>
              <a:rPr lang="en-US" sz="2000" b="1" dirty="0" smtClean="0">
                <a:solidFill>
                  <a:schemeClr val="tx2"/>
                </a:solidFill>
                <a:latin typeface="Courier New" pitchFamily="49" charset="0"/>
              </a:rPr>
              <a:t>} /* main */</a:t>
            </a:r>
            <a:endParaRPr lang="en-US" sz="2000" dirty="0">
              <a:solidFill>
                <a:schemeClr val="tx2"/>
              </a:solidFill>
            </a:endParaRPr>
          </a:p>
          <a:p>
            <a:pPr>
              <a:buFont typeface="Wingdings" pitchFamily="2" charset="2"/>
              <a:buNone/>
            </a:pPr>
            <a:r>
              <a:rPr lang="en-US" dirty="0"/>
              <a:t>How would you parallelize this?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89CF96E2-459D-4EAC-B0FD-F8469831E422}" type="slidenum">
              <a:rPr lang="en-US"/>
              <a:pPr/>
              <a:t>31</a:t>
            </a:fld>
            <a:endParaRPr lang="en-US"/>
          </a:p>
        </p:txBody>
      </p:sp>
      <p:sp>
        <p:nvSpPr>
          <p:cNvPr id="860162" name="Rectangle 2"/>
          <p:cNvSpPr>
            <a:spLocks noGrp="1" noChangeArrowheads="1"/>
          </p:cNvSpPr>
          <p:nvPr>
            <p:ph type="title"/>
          </p:nvPr>
        </p:nvSpPr>
        <p:spPr/>
        <p:txBody>
          <a:bodyPr/>
          <a:lstStyle/>
          <a:p>
            <a:r>
              <a:rPr lang="en-US" dirty="0"/>
              <a:t>Serial Monte </a:t>
            </a:r>
            <a:r>
              <a:rPr lang="en-US" dirty="0" smtClean="0"/>
              <a:t>Carlo (F90)</a:t>
            </a:r>
            <a:endParaRPr lang="en-US" dirty="0"/>
          </a:p>
        </p:txBody>
      </p:sp>
      <p:sp>
        <p:nvSpPr>
          <p:cNvPr id="860163" name="Rectangle 3"/>
          <p:cNvSpPr>
            <a:spLocks noGrp="1" noChangeArrowheads="1"/>
          </p:cNvSpPr>
          <p:nvPr>
            <p:ph type="body" idx="1"/>
          </p:nvPr>
        </p:nvSpPr>
        <p:spPr>
          <a:xfrm>
            <a:off x="533400" y="1371600"/>
            <a:ext cx="8229600" cy="4724400"/>
          </a:xfrm>
        </p:spPr>
        <p:txBody>
          <a:bodyPr/>
          <a:lstStyle/>
          <a:p>
            <a:pPr>
              <a:buFont typeface="Wingdings" pitchFamily="2" charset="2"/>
              <a:buNone/>
            </a:pPr>
            <a:r>
              <a:rPr lang="en-US" dirty="0"/>
              <a:t>Suppose you have an existing serial Monte Carlo simulation:</a:t>
            </a:r>
          </a:p>
          <a:p>
            <a:pPr>
              <a:buFont typeface="Wingdings" pitchFamily="2" charset="2"/>
              <a:buNone/>
            </a:pPr>
            <a:r>
              <a:rPr lang="en-US" sz="2000" b="1" dirty="0">
                <a:solidFill>
                  <a:schemeClr val="tx2"/>
                </a:solidFill>
                <a:latin typeface="Courier New" pitchFamily="49" charset="0"/>
              </a:rPr>
              <a:t>PROGRAM </a:t>
            </a:r>
            <a:r>
              <a:rPr lang="en-US" sz="2000" b="1" dirty="0" err="1">
                <a:solidFill>
                  <a:schemeClr val="tx2"/>
                </a:solidFill>
                <a:latin typeface="Courier New" pitchFamily="49" charset="0"/>
              </a:rPr>
              <a:t>monte_carlo</a:t>
            </a:r>
            <a:endParaRPr lang="en-US" sz="2000" b="1" dirty="0">
              <a:solidFill>
                <a:schemeClr val="tx2"/>
              </a:solidFill>
              <a:latin typeface="Courier New" pitchFamily="49" charset="0"/>
            </a:endParaRPr>
          </a:p>
          <a:p>
            <a:pPr>
              <a:lnSpc>
                <a:spcPct val="80000"/>
              </a:lnSpc>
              <a:buFont typeface="Wingdings" pitchFamily="2" charset="2"/>
              <a:buNone/>
            </a:pPr>
            <a:r>
              <a:rPr lang="en-US" sz="2000" b="1" dirty="0">
                <a:solidFill>
                  <a:schemeClr val="tx2"/>
                </a:solidFill>
                <a:latin typeface="Courier New" pitchFamily="49" charset="0"/>
              </a:rPr>
              <a:t>  CALL </a:t>
            </a:r>
            <a:r>
              <a:rPr lang="en-US" sz="2000" b="1" dirty="0" err="1">
                <a:solidFill>
                  <a:schemeClr val="tx2"/>
                </a:solidFill>
                <a:latin typeface="Courier New" pitchFamily="49" charset="0"/>
              </a:rPr>
              <a:t>read_input</a:t>
            </a:r>
            <a:r>
              <a:rPr lang="en-US" sz="2000" b="1" dirty="0">
                <a:solidFill>
                  <a:schemeClr val="tx2"/>
                </a:solidFill>
                <a:latin typeface="Courier New" pitchFamily="49" charset="0"/>
              </a:rPr>
              <a:t>(…)</a:t>
            </a:r>
          </a:p>
          <a:p>
            <a:pPr>
              <a:lnSpc>
                <a:spcPct val="80000"/>
              </a:lnSpc>
              <a:buFont typeface="Wingdings" pitchFamily="2" charset="2"/>
              <a:buNone/>
            </a:pPr>
            <a:r>
              <a:rPr lang="en-US" sz="2000" b="1" dirty="0">
                <a:solidFill>
                  <a:schemeClr val="tx2"/>
                </a:solidFill>
                <a:latin typeface="Courier New" pitchFamily="49" charset="0"/>
              </a:rPr>
              <a:t>  DO realization = 1, </a:t>
            </a:r>
            <a:r>
              <a:rPr lang="en-US" sz="2000" b="1" dirty="0" err="1">
                <a:solidFill>
                  <a:schemeClr val="tx2"/>
                </a:solidFill>
                <a:latin typeface="Courier New" pitchFamily="49" charset="0"/>
              </a:rPr>
              <a:t>number_of_realizations</a:t>
            </a:r>
            <a:endParaRPr lang="en-US" sz="2000" b="1" dirty="0">
              <a:solidFill>
                <a:schemeClr val="tx2"/>
              </a:solidFill>
              <a:latin typeface="Courier New" pitchFamily="49" charset="0"/>
            </a:endParaRPr>
          </a:p>
          <a:p>
            <a:pPr>
              <a:lnSpc>
                <a:spcPct val="90000"/>
              </a:lnSpc>
              <a:buFont typeface="Wingdings" pitchFamily="2" charset="2"/>
              <a:buNone/>
            </a:pPr>
            <a:r>
              <a:rPr lang="en-US" sz="2000" b="1" dirty="0">
                <a:solidFill>
                  <a:schemeClr val="tx2"/>
                </a:solidFill>
                <a:latin typeface="Courier New" pitchFamily="49" charset="0"/>
              </a:rPr>
              <a:t>    CALL </a:t>
            </a:r>
            <a:r>
              <a:rPr lang="en-US" sz="2000" b="1" dirty="0" err="1">
                <a:solidFill>
                  <a:schemeClr val="tx2"/>
                </a:solidFill>
                <a:latin typeface="Courier New" pitchFamily="49" charset="0"/>
              </a:rPr>
              <a:t>generate_random_realization</a:t>
            </a:r>
            <a:r>
              <a:rPr lang="en-US" sz="2000" b="1" dirty="0">
                <a:solidFill>
                  <a:schemeClr val="tx2"/>
                </a:solidFill>
                <a:latin typeface="Courier New" pitchFamily="49" charset="0"/>
              </a:rPr>
              <a:t>(…)</a:t>
            </a:r>
          </a:p>
          <a:p>
            <a:pPr>
              <a:lnSpc>
                <a:spcPct val="80000"/>
              </a:lnSpc>
              <a:buFont typeface="Wingdings" pitchFamily="2" charset="2"/>
              <a:buNone/>
            </a:pPr>
            <a:r>
              <a:rPr lang="en-US" sz="2000" b="1" dirty="0">
                <a:solidFill>
                  <a:schemeClr val="tx2"/>
                </a:solidFill>
                <a:latin typeface="Courier New" pitchFamily="49" charset="0"/>
              </a:rPr>
              <a:t>    CALL </a:t>
            </a:r>
            <a:r>
              <a:rPr lang="en-US" sz="2000" b="1" dirty="0" err="1">
                <a:solidFill>
                  <a:schemeClr val="tx2"/>
                </a:solidFill>
                <a:latin typeface="Courier New" pitchFamily="49" charset="0"/>
              </a:rPr>
              <a:t>calculate_properties</a:t>
            </a:r>
            <a:r>
              <a:rPr lang="en-US" sz="2000" b="1" dirty="0">
                <a:solidFill>
                  <a:schemeClr val="tx2"/>
                </a:solidFill>
                <a:latin typeface="Courier New" pitchFamily="49" charset="0"/>
              </a:rPr>
              <a:t>(…)</a:t>
            </a:r>
          </a:p>
          <a:p>
            <a:pPr>
              <a:lnSpc>
                <a:spcPct val="80000"/>
              </a:lnSpc>
              <a:buFont typeface="Wingdings" pitchFamily="2" charset="2"/>
              <a:buNone/>
            </a:pPr>
            <a:r>
              <a:rPr lang="en-US" sz="2000" b="1" dirty="0">
                <a:solidFill>
                  <a:schemeClr val="tx2"/>
                </a:solidFill>
                <a:latin typeface="Courier New" pitchFamily="49" charset="0"/>
              </a:rPr>
              <a:t>  END DO</a:t>
            </a:r>
          </a:p>
          <a:p>
            <a:pPr>
              <a:lnSpc>
                <a:spcPct val="80000"/>
              </a:lnSpc>
              <a:buFont typeface="Wingdings" pitchFamily="2" charset="2"/>
              <a:buNone/>
            </a:pPr>
            <a:r>
              <a:rPr lang="en-US" sz="2000" b="1" dirty="0">
                <a:solidFill>
                  <a:schemeClr val="tx2"/>
                </a:solidFill>
                <a:latin typeface="Courier New" pitchFamily="49" charset="0"/>
              </a:rPr>
              <a:t>  CALL </a:t>
            </a:r>
            <a:r>
              <a:rPr lang="en-US" sz="2000" b="1" dirty="0" err="1">
                <a:solidFill>
                  <a:schemeClr val="tx2"/>
                </a:solidFill>
                <a:latin typeface="Courier New" pitchFamily="49" charset="0"/>
              </a:rPr>
              <a:t>calculate_average</a:t>
            </a:r>
            <a:r>
              <a:rPr lang="en-US" sz="2000" b="1" dirty="0">
                <a:solidFill>
                  <a:schemeClr val="tx2"/>
                </a:solidFill>
                <a:latin typeface="Courier New" pitchFamily="49" charset="0"/>
              </a:rPr>
              <a:t>(…)</a:t>
            </a:r>
          </a:p>
          <a:p>
            <a:pPr>
              <a:lnSpc>
                <a:spcPct val="80000"/>
              </a:lnSpc>
              <a:buFont typeface="Wingdings" pitchFamily="2" charset="2"/>
              <a:buNone/>
            </a:pPr>
            <a:r>
              <a:rPr lang="en-US" sz="2000" b="1" dirty="0">
                <a:solidFill>
                  <a:schemeClr val="tx2"/>
                </a:solidFill>
                <a:latin typeface="Courier New" pitchFamily="49" charset="0"/>
              </a:rPr>
              <a:t>END PROGRAM </a:t>
            </a:r>
            <a:r>
              <a:rPr lang="en-US" sz="2000" b="1" dirty="0" err="1">
                <a:solidFill>
                  <a:schemeClr val="tx2"/>
                </a:solidFill>
                <a:latin typeface="Courier New" pitchFamily="49" charset="0"/>
              </a:rPr>
              <a:t>monte_carlo</a:t>
            </a:r>
            <a:endParaRPr lang="en-US" sz="2000" dirty="0">
              <a:solidFill>
                <a:schemeClr val="tx2"/>
              </a:solidFill>
            </a:endParaRPr>
          </a:p>
          <a:p>
            <a:pPr>
              <a:buFont typeface="Wingdings" pitchFamily="2" charset="2"/>
              <a:buNone/>
            </a:pPr>
            <a:r>
              <a:rPr lang="en-US" dirty="0"/>
              <a:t>How would you parallelize this?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D92823E-61A7-48BC-AD63-06D7F0EC60C4}" type="slidenum">
              <a:rPr lang="en-US"/>
              <a:pPr/>
              <a:t>32</a:t>
            </a:fld>
            <a:endParaRPr lang="en-US"/>
          </a:p>
        </p:txBody>
      </p:sp>
      <p:sp>
        <p:nvSpPr>
          <p:cNvPr id="861186" name="Rectangle 2"/>
          <p:cNvSpPr>
            <a:spLocks noGrp="1" noChangeArrowheads="1"/>
          </p:cNvSpPr>
          <p:nvPr>
            <p:ph type="title"/>
          </p:nvPr>
        </p:nvSpPr>
        <p:spPr/>
        <p:txBody>
          <a:bodyPr/>
          <a:lstStyle/>
          <a:p>
            <a:r>
              <a:rPr lang="en-US" dirty="0"/>
              <a:t>Parallel Monte </a:t>
            </a:r>
            <a:r>
              <a:rPr lang="en-US" dirty="0" smtClean="0"/>
              <a:t>Carlo (C)</a:t>
            </a:r>
            <a:endParaRPr lang="en-US" dirty="0"/>
          </a:p>
        </p:txBody>
      </p:sp>
      <p:sp>
        <p:nvSpPr>
          <p:cNvPr id="861187" name="Rectangle 3"/>
          <p:cNvSpPr>
            <a:spLocks noGrp="1" noChangeArrowheads="1"/>
          </p:cNvSpPr>
          <p:nvPr>
            <p:ph type="body" idx="1"/>
          </p:nvPr>
        </p:nvSpPr>
        <p:spPr>
          <a:xfrm>
            <a:off x="609600" y="1371600"/>
            <a:ext cx="7924800" cy="4572000"/>
          </a:xfrm>
        </p:spPr>
        <p:txBody>
          <a:bodyPr/>
          <a:lstStyle/>
          <a:p>
            <a:pPr>
              <a:lnSpc>
                <a:spcPct val="80000"/>
              </a:lnSpc>
              <a:spcBef>
                <a:spcPts val="200"/>
              </a:spcBef>
              <a:buFont typeface="Wingdings" pitchFamily="2" charset="2"/>
              <a:buNone/>
            </a:pPr>
            <a:r>
              <a:rPr lang="en-US" sz="1400" b="1" dirty="0" err="1" smtClean="0">
                <a:solidFill>
                  <a:schemeClr val="tx2"/>
                </a:solidFill>
                <a:latin typeface="Courier New" pitchFamily="49" charset="0"/>
              </a:rPr>
              <a:t>int</a:t>
            </a:r>
            <a:r>
              <a:rPr lang="en-US" sz="1400" b="1" dirty="0" smtClean="0">
                <a:solidFill>
                  <a:schemeClr val="tx2"/>
                </a:solidFill>
                <a:latin typeface="Courier New" pitchFamily="49" charset="0"/>
              </a:rPr>
              <a:t> main (</a:t>
            </a:r>
            <a:r>
              <a:rPr lang="en-US" sz="1400" b="1" dirty="0" err="1" smtClean="0">
                <a:solidFill>
                  <a:schemeClr val="tx2"/>
                </a:solidFill>
                <a:latin typeface="Courier New" pitchFamily="49" charset="0"/>
              </a:rPr>
              <a:t>int</a:t>
            </a:r>
            <a:r>
              <a:rPr lang="en-US" sz="1400" b="1" dirty="0" smtClean="0">
                <a:solidFill>
                  <a:schemeClr val="tx2"/>
                </a:solidFill>
                <a:latin typeface="Courier New" pitchFamily="49" charset="0"/>
              </a:rPr>
              <a:t> </a:t>
            </a:r>
            <a:r>
              <a:rPr lang="en-US" sz="1400" b="1" dirty="0" err="1" smtClean="0">
                <a:solidFill>
                  <a:schemeClr val="tx2"/>
                </a:solidFill>
                <a:latin typeface="Courier New" pitchFamily="49" charset="0"/>
              </a:rPr>
              <a:t>argc</a:t>
            </a:r>
            <a:r>
              <a:rPr lang="en-US" sz="1400" b="1" dirty="0" smtClean="0">
                <a:solidFill>
                  <a:schemeClr val="tx2"/>
                </a:solidFill>
                <a:latin typeface="Courier New" pitchFamily="49" charset="0"/>
              </a:rPr>
              <a:t>, char** </a:t>
            </a:r>
            <a:r>
              <a:rPr lang="en-US" sz="1400" b="1" dirty="0" err="1" smtClean="0">
                <a:solidFill>
                  <a:schemeClr val="tx2"/>
                </a:solidFill>
                <a:latin typeface="Courier New" pitchFamily="49" charset="0"/>
              </a:rPr>
              <a:t>argv</a:t>
            </a:r>
            <a:r>
              <a:rPr lang="en-US" sz="1400" b="1" dirty="0" smtClean="0">
                <a:solidFill>
                  <a:schemeClr val="tx2"/>
                </a:solidFill>
                <a:latin typeface="Courier New" pitchFamily="49" charset="0"/>
              </a:rPr>
              <a:t>)</a:t>
            </a:r>
          </a:p>
          <a:p>
            <a:pPr>
              <a:lnSpc>
                <a:spcPct val="80000"/>
              </a:lnSpc>
              <a:spcBef>
                <a:spcPts val="200"/>
              </a:spcBef>
              <a:buFont typeface="Wingdings" pitchFamily="2" charset="2"/>
              <a:buNone/>
            </a:pPr>
            <a:r>
              <a:rPr lang="en-US" sz="1400" b="1" dirty="0" smtClean="0">
                <a:solidFill>
                  <a:schemeClr val="tx2"/>
                </a:solidFill>
                <a:latin typeface="Courier New" pitchFamily="49" charset="0"/>
              </a:rPr>
              <a:t>{ /* main */</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i="1" dirty="0">
                <a:solidFill>
                  <a:srgbClr val="339933"/>
                </a:solidFill>
              </a:rPr>
              <a:t>    </a:t>
            </a:r>
            <a:r>
              <a:rPr lang="en-US" sz="1400" b="1" i="1" dirty="0">
                <a:solidFill>
                  <a:schemeClr val="hlink"/>
                </a:solidFill>
              </a:rPr>
              <a:t>[MPI startup]</a:t>
            </a:r>
          </a:p>
          <a:p>
            <a:pPr>
              <a:lnSpc>
                <a:spcPct val="80000"/>
              </a:lnSpc>
              <a:spcBef>
                <a:spcPts val="200"/>
              </a:spcBef>
              <a:buFont typeface="Wingdings" pitchFamily="2" charset="2"/>
              <a:buNone/>
            </a:pPr>
            <a:r>
              <a:rPr lang="en-US" sz="1400" b="1" dirty="0">
                <a:solidFill>
                  <a:srgbClr val="006600"/>
                </a:solidFill>
                <a:latin typeface="Courier New" pitchFamily="49" charset="0"/>
              </a:rPr>
              <a:t>  </a:t>
            </a:r>
            <a:r>
              <a:rPr lang="en-US" sz="1400" b="1" dirty="0" smtClean="0">
                <a:solidFill>
                  <a:schemeClr val="tx2"/>
                </a:solidFill>
                <a:latin typeface="Courier New" pitchFamily="49" charset="0"/>
              </a:rPr>
              <a:t>if </a:t>
            </a:r>
            <a:r>
              <a:rPr lang="en-US" sz="1400" b="1" dirty="0">
                <a:solidFill>
                  <a:schemeClr val="tx2"/>
                </a:solidFill>
                <a:latin typeface="Courier New" pitchFamily="49" charset="0"/>
              </a:rPr>
              <a:t>(</a:t>
            </a:r>
            <a:r>
              <a:rPr lang="en-US" sz="1400" b="1" dirty="0" err="1">
                <a:solidFill>
                  <a:schemeClr val="tx2"/>
                </a:solidFill>
                <a:latin typeface="Courier New" pitchFamily="49" charset="0"/>
              </a:rPr>
              <a:t>my_rank</a:t>
            </a:r>
            <a:r>
              <a:rPr lang="en-US" sz="1400" b="1" dirty="0">
                <a:solidFill>
                  <a:schemeClr val="tx2"/>
                </a:solidFill>
                <a:latin typeface="Courier New" pitchFamily="49" charset="0"/>
              </a:rPr>
              <a:t> == </a:t>
            </a:r>
            <a:r>
              <a:rPr lang="en-US" sz="1400" b="1" dirty="0" err="1">
                <a:solidFill>
                  <a:schemeClr val="tx2"/>
                </a:solidFill>
                <a:latin typeface="Courier New" pitchFamily="49" charset="0"/>
              </a:rPr>
              <a:t>server_rank</a:t>
            </a:r>
            <a:r>
              <a:rPr lang="en-US" sz="1400" b="1" dirty="0">
                <a:solidFill>
                  <a:schemeClr val="tx2"/>
                </a:solidFill>
                <a:latin typeface="Courier New" pitchFamily="49" charset="0"/>
              </a:rPr>
              <a:t>) </a:t>
            </a:r>
            <a:r>
              <a:rPr lang="en-US" sz="1400" b="1" dirty="0" smtClean="0">
                <a:solidFill>
                  <a:schemeClr val="tx2"/>
                </a:solidFill>
                <a:latin typeface="Courier New" pitchFamily="49" charset="0"/>
              </a:rPr>
              <a:t>{</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err="1" smtClean="0">
                <a:solidFill>
                  <a:schemeClr val="tx2"/>
                </a:solidFill>
                <a:latin typeface="Courier New" pitchFamily="49" charset="0"/>
              </a:rPr>
              <a:t>read_input</a:t>
            </a:r>
            <a:r>
              <a:rPr lang="en-US" sz="1400" b="1" dirty="0" smtClean="0">
                <a:solidFill>
                  <a:schemeClr val="tx2"/>
                </a:solidFill>
                <a:latin typeface="Courier New" pitchFamily="49" charset="0"/>
              </a:rPr>
              <a:t>(…);</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smtClean="0">
                <a:solidFill>
                  <a:schemeClr val="tx2"/>
                </a:solidFill>
                <a:latin typeface="Courier New" pitchFamily="49" charset="0"/>
              </a:rPr>
              <a:t>} </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err="1" smtClean="0">
                <a:solidFill>
                  <a:schemeClr val="tx2"/>
                </a:solidFill>
                <a:latin typeface="Courier New" pitchFamily="49" charset="0"/>
              </a:rPr>
              <a:t>mpi_error_code</a:t>
            </a:r>
            <a:r>
              <a:rPr lang="en-US" sz="1400" b="1" dirty="0" smtClean="0">
                <a:solidFill>
                  <a:schemeClr val="tx2"/>
                </a:solidFill>
                <a:latin typeface="Courier New" pitchFamily="49" charset="0"/>
              </a:rPr>
              <a:t> = </a:t>
            </a:r>
            <a:r>
              <a:rPr lang="en-US" sz="1400" b="1" dirty="0" err="1" smtClean="0">
                <a:solidFill>
                  <a:schemeClr val="tx2"/>
                </a:solidFill>
                <a:latin typeface="Courier New" pitchFamily="49" charset="0"/>
              </a:rPr>
              <a:t>MPI_Bcast</a:t>
            </a:r>
            <a:r>
              <a:rPr lang="en-US" sz="1400" b="1" dirty="0" smtClean="0">
                <a:solidFill>
                  <a:schemeClr val="tx2"/>
                </a:solidFill>
                <a:latin typeface="Courier New" pitchFamily="49" charset="0"/>
              </a:rPr>
              <a:t>(…);</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smtClean="0">
                <a:solidFill>
                  <a:schemeClr val="tx2"/>
                </a:solidFill>
                <a:latin typeface="Courier New" pitchFamily="49" charset="0"/>
              </a:rPr>
              <a:t>for (realization </a:t>
            </a:r>
            <a:r>
              <a:rPr lang="en-US" sz="1400" b="1" dirty="0">
                <a:solidFill>
                  <a:schemeClr val="tx2"/>
                </a:solidFill>
                <a:latin typeface="Courier New" pitchFamily="49" charset="0"/>
              </a:rPr>
              <a:t>= </a:t>
            </a:r>
            <a:r>
              <a:rPr lang="en-US" sz="1400" b="1" dirty="0" smtClean="0">
                <a:solidFill>
                  <a:schemeClr val="tx2"/>
                </a:solidFill>
                <a:latin typeface="Courier New" pitchFamily="49" charset="0"/>
              </a:rPr>
              <a:t>0;</a:t>
            </a:r>
          </a:p>
          <a:p>
            <a:pPr>
              <a:lnSpc>
                <a:spcPct val="80000"/>
              </a:lnSpc>
              <a:spcBef>
                <a:spcPts val="200"/>
              </a:spcBef>
              <a:buFont typeface="Wingdings" pitchFamily="2" charset="2"/>
              <a:buNone/>
            </a:pPr>
            <a:r>
              <a:rPr lang="en-US" sz="1400" b="1" dirty="0" smtClean="0">
                <a:solidFill>
                  <a:schemeClr val="tx2"/>
                </a:solidFill>
                <a:latin typeface="Courier New" pitchFamily="49" charset="0"/>
              </a:rPr>
              <a:t>       realization &lt; </a:t>
            </a:r>
            <a:r>
              <a:rPr lang="en-US" sz="1400" b="1" dirty="0" err="1" smtClean="0">
                <a:solidFill>
                  <a:schemeClr val="tx2"/>
                </a:solidFill>
                <a:latin typeface="Courier New" pitchFamily="49" charset="0"/>
              </a:rPr>
              <a:t>number_of_realizations</a:t>
            </a:r>
            <a:r>
              <a:rPr lang="en-US" sz="1400" b="1" dirty="0" smtClean="0">
                <a:solidFill>
                  <a:schemeClr val="tx2"/>
                </a:solidFill>
                <a:latin typeface="Courier New" pitchFamily="49" charset="0"/>
              </a:rPr>
              <a:t>; realization++) {</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err="1" smtClean="0">
                <a:solidFill>
                  <a:schemeClr val="tx2"/>
                </a:solidFill>
                <a:latin typeface="Courier New" pitchFamily="49" charset="0"/>
              </a:rPr>
              <a:t>generate_random_realization</a:t>
            </a:r>
            <a:r>
              <a:rPr lang="en-US" sz="1400" b="1" dirty="0" smtClean="0">
                <a:solidFill>
                  <a:schemeClr val="tx2"/>
                </a:solidFill>
                <a:latin typeface="Courier New" pitchFamily="49" charset="0"/>
              </a:rPr>
              <a:t>(…);</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err="1" smtClean="0">
                <a:solidFill>
                  <a:schemeClr val="tx2"/>
                </a:solidFill>
                <a:latin typeface="Courier New" pitchFamily="49" charset="0"/>
              </a:rPr>
              <a:t>calculate_realization_properties</a:t>
            </a:r>
            <a:r>
              <a:rPr lang="en-US" sz="1400" b="1" dirty="0" smtClean="0">
                <a:solidFill>
                  <a:schemeClr val="tx2"/>
                </a:solidFill>
                <a:latin typeface="Courier New" pitchFamily="49" charset="0"/>
              </a:rPr>
              <a:t>(…);</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err="1" smtClean="0">
                <a:solidFill>
                  <a:schemeClr val="tx2"/>
                </a:solidFill>
                <a:latin typeface="Courier New" pitchFamily="49" charset="0"/>
              </a:rPr>
              <a:t>calculate_local_running_average</a:t>
            </a:r>
            <a:r>
              <a:rPr lang="en-US" sz="1400" b="1" dirty="0" smtClean="0">
                <a:solidFill>
                  <a:schemeClr val="tx2"/>
                </a:solidFill>
                <a:latin typeface="Courier New" pitchFamily="49" charset="0"/>
              </a:rPr>
              <a:t>(...);</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smtClean="0">
                <a:solidFill>
                  <a:schemeClr val="tx2"/>
                </a:solidFill>
                <a:latin typeface="Courier New" pitchFamily="49" charset="0"/>
              </a:rPr>
              <a:t>} /* for realization */</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smtClean="0">
                <a:solidFill>
                  <a:schemeClr val="tx2"/>
                </a:solidFill>
                <a:latin typeface="Courier New" pitchFamily="49" charset="0"/>
              </a:rPr>
              <a:t>if </a:t>
            </a:r>
            <a:r>
              <a:rPr lang="en-US" sz="1400" b="1" dirty="0">
                <a:solidFill>
                  <a:schemeClr val="tx2"/>
                </a:solidFill>
                <a:latin typeface="Courier New" pitchFamily="49" charset="0"/>
              </a:rPr>
              <a:t>(</a:t>
            </a:r>
            <a:r>
              <a:rPr lang="en-US" sz="1400" b="1" dirty="0" err="1">
                <a:solidFill>
                  <a:schemeClr val="tx2"/>
                </a:solidFill>
                <a:latin typeface="Courier New" pitchFamily="49" charset="0"/>
              </a:rPr>
              <a:t>my_rank</a:t>
            </a:r>
            <a:r>
              <a:rPr lang="en-US" sz="1400" b="1" dirty="0">
                <a:solidFill>
                  <a:schemeClr val="tx2"/>
                </a:solidFill>
                <a:latin typeface="Courier New" pitchFamily="49" charset="0"/>
              </a:rPr>
              <a:t> == </a:t>
            </a:r>
            <a:r>
              <a:rPr lang="en-US" sz="1400" b="1" dirty="0" err="1">
                <a:solidFill>
                  <a:schemeClr val="tx2"/>
                </a:solidFill>
                <a:latin typeface="Courier New" pitchFamily="49" charset="0"/>
              </a:rPr>
              <a:t>server_rank</a:t>
            </a:r>
            <a:r>
              <a:rPr lang="en-US" sz="1400" b="1" dirty="0">
                <a:solidFill>
                  <a:schemeClr val="tx2"/>
                </a:solidFill>
                <a:latin typeface="Courier New" pitchFamily="49" charset="0"/>
              </a:rPr>
              <a:t>) </a:t>
            </a:r>
            <a:r>
              <a:rPr lang="en-US" sz="1400" b="1" dirty="0" smtClean="0">
                <a:solidFill>
                  <a:schemeClr val="tx2"/>
                </a:solidFill>
                <a:latin typeface="Courier New" pitchFamily="49" charset="0"/>
              </a:rPr>
              <a:t>{</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i="1" dirty="0">
                <a:solidFill>
                  <a:srgbClr val="339933"/>
                </a:solidFill>
              </a:rPr>
              <a:t>            </a:t>
            </a:r>
            <a:r>
              <a:rPr lang="en-US" sz="1400" b="1" i="1" dirty="0">
                <a:solidFill>
                  <a:schemeClr val="hlink"/>
                </a:solidFill>
              </a:rPr>
              <a:t>[collect properties]</a:t>
            </a:r>
          </a:p>
          <a:p>
            <a:pPr>
              <a:lnSpc>
                <a:spcPct val="80000"/>
              </a:lnSpc>
              <a:spcBef>
                <a:spcPts val="200"/>
              </a:spcBef>
              <a:buFont typeface="Wingdings" pitchFamily="2" charset="2"/>
              <a:buNone/>
            </a:pPr>
            <a:r>
              <a:rPr lang="en-US" sz="1400" b="1" dirty="0">
                <a:latin typeface="Courier New" pitchFamily="49" charset="0"/>
              </a:rPr>
              <a:t>  </a:t>
            </a:r>
            <a:r>
              <a:rPr lang="en-US" sz="1400" b="1" dirty="0" smtClean="0">
                <a:latin typeface="Courier New" pitchFamily="49" charset="0"/>
              </a:rPr>
              <a:t>}</a:t>
            </a:r>
          </a:p>
          <a:p>
            <a:pPr>
              <a:lnSpc>
                <a:spcPct val="80000"/>
              </a:lnSpc>
              <a:spcBef>
                <a:spcPts val="200"/>
              </a:spcBef>
              <a:buFont typeface="Wingdings" pitchFamily="2" charset="2"/>
              <a:buNone/>
            </a:pPr>
            <a:r>
              <a:rPr lang="en-US" sz="1400" b="1" dirty="0" smtClean="0">
                <a:solidFill>
                  <a:schemeClr val="tx2"/>
                </a:solidFill>
                <a:latin typeface="Courier New" pitchFamily="49" charset="0"/>
              </a:rPr>
              <a:t>  else {</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i="1" dirty="0">
                <a:solidFill>
                  <a:srgbClr val="339933"/>
                </a:solidFill>
              </a:rPr>
              <a:t>            </a:t>
            </a:r>
            <a:r>
              <a:rPr lang="en-US" sz="1400" b="1" i="1" dirty="0">
                <a:solidFill>
                  <a:schemeClr val="hlink"/>
                </a:solidFill>
              </a:rPr>
              <a:t>[send properties]</a:t>
            </a:r>
          </a:p>
          <a:p>
            <a:pPr>
              <a:lnSpc>
                <a:spcPct val="80000"/>
              </a:lnSpc>
              <a:spcBef>
                <a:spcPts val="200"/>
              </a:spcBef>
              <a:buFont typeface="Wingdings" pitchFamily="2" charset="2"/>
              <a:buNone/>
            </a:pPr>
            <a:r>
              <a:rPr lang="en-US" sz="1400" b="1" dirty="0">
                <a:latin typeface="Courier New" pitchFamily="49" charset="0"/>
              </a:rPr>
              <a:t>  </a:t>
            </a:r>
            <a:r>
              <a:rPr lang="en-US" sz="1400" b="1" dirty="0" smtClean="0">
                <a:solidFill>
                  <a:schemeClr val="tx2"/>
                </a:solidFill>
                <a:latin typeface="Courier New" pitchFamily="49" charset="0"/>
              </a:rPr>
              <a:t>}   </a:t>
            </a:r>
            <a:endParaRPr lang="en-US" sz="1400" b="1" dirty="0">
              <a:solidFill>
                <a:schemeClr val="tx2"/>
              </a:solidFill>
              <a:latin typeface="Courier New" pitchFamily="49" charset="0"/>
            </a:endParaRP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err="1" smtClean="0">
                <a:solidFill>
                  <a:schemeClr val="tx2"/>
                </a:solidFill>
                <a:latin typeface="Courier New" pitchFamily="49" charset="0"/>
              </a:rPr>
              <a:t>calculate_global_average_from_local_averages</a:t>
            </a:r>
            <a:r>
              <a:rPr lang="en-US" sz="1400" b="1" dirty="0">
                <a:solidFill>
                  <a:schemeClr val="tx2"/>
                </a:solidFill>
                <a:latin typeface="Courier New" pitchFamily="49" charset="0"/>
              </a:rPr>
              <a:t>(…)</a:t>
            </a:r>
          </a:p>
          <a:p>
            <a:pPr>
              <a:lnSpc>
                <a:spcPct val="80000"/>
              </a:lnSpc>
              <a:spcBef>
                <a:spcPts val="200"/>
              </a:spcBef>
              <a:buFont typeface="Wingdings" pitchFamily="2" charset="2"/>
              <a:buNone/>
            </a:pPr>
            <a:r>
              <a:rPr lang="en-US" sz="1400" b="1" dirty="0">
                <a:solidFill>
                  <a:schemeClr val="tx2"/>
                </a:solidFill>
                <a:latin typeface="Courier New" pitchFamily="49" charset="0"/>
              </a:rPr>
              <a:t>  </a:t>
            </a:r>
            <a:r>
              <a:rPr lang="en-US" sz="1400" b="1" dirty="0" err="1" smtClean="0">
                <a:solidFill>
                  <a:schemeClr val="tx2"/>
                </a:solidFill>
                <a:latin typeface="Courier New" pitchFamily="49" charset="0"/>
              </a:rPr>
              <a:t>output_overall_average</a:t>
            </a:r>
            <a:r>
              <a:rPr lang="en-US" sz="1400" b="1" dirty="0">
                <a:solidFill>
                  <a:schemeClr val="tx2"/>
                </a:solidFill>
                <a:latin typeface="Courier New" pitchFamily="49" charset="0"/>
              </a:rPr>
              <a:t>(...)</a:t>
            </a:r>
          </a:p>
          <a:p>
            <a:pPr>
              <a:lnSpc>
                <a:spcPct val="80000"/>
              </a:lnSpc>
              <a:spcBef>
                <a:spcPts val="200"/>
              </a:spcBef>
              <a:buFont typeface="Wingdings" pitchFamily="2" charset="2"/>
              <a:buNone/>
            </a:pPr>
            <a:r>
              <a:rPr lang="en-US" sz="1400" b="1" i="1" dirty="0">
                <a:solidFill>
                  <a:srgbClr val="339933"/>
                </a:solidFill>
              </a:rPr>
              <a:t>    </a:t>
            </a:r>
            <a:r>
              <a:rPr lang="en-US" sz="1400" b="1" i="1" dirty="0">
                <a:solidFill>
                  <a:schemeClr val="hlink"/>
                </a:solidFill>
              </a:rPr>
              <a:t>[MPI shutdown]</a:t>
            </a:r>
          </a:p>
          <a:p>
            <a:pPr>
              <a:lnSpc>
                <a:spcPct val="80000"/>
              </a:lnSpc>
              <a:spcBef>
                <a:spcPts val="200"/>
              </a:spcBef>
              <a:buFont typeface="Wingdings" pitchFamily="2" charset="2"/>
              <a:buNone/>
            </a:pPr>
            <a:r>
              <a:rPr lang="en-US" sz="1400" b="1" dirty="0" smtClean="0">
                <a:solidFill>
                  <a:schemeClr val="tx2"/>
                </a:solidFill>
                <a:latin typeface="Courier New" pitchFamily="49" charset="0"/>
              </a:rPr>
              <a:t>} /* main */</a:t>
            </a:r>
            <a:endParaRPr lang="en-US" sz="1400" b="1" dirty="0">
              <a:solidFill>
                <a:schemeClr val="tx2"/>
              </a:solidFill>
              <a:latin typeface="Courier New" pitchFamily="49" charset="0"/>
            </a:endParaRP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D92823E-61A7-48BC-AD63-06D7F0EC60C4}" type="slidenum">
              <a:rPr lang="en-US"/>
              <a:pPr/>
              <a:t>33</a:t>
            </a:fld>
            <a:endParaRPr lang="en-US"/>
          </a:p>
        </p:txBody>
      </p:sp>
      <p:sp>
        <p:nvSpPr>
          <p:cNvPr id="861186" name="Rectangle 2"/>
          <p:cNvSpPr>
            <a:spLocks noGrp="1" noChangeArrowheads="1"/>
          </p:cNvSpPr>
          <p:nvPr>
            <p:ph type="title"/>
          </p:nvPr>
        </p:nvSpPr>
        <p:spPr/>
        <p:txBody>
          <a:bodyPr/>
          <a:lstStyle/>
          <a:p>
            <a:r>
              <a:rPr lang="en-US" dirty="0"/>
              <a:t>Parallel Monte </a:t>
            </a:r>
            <a:r>
              <a:rPr lang="en-US" dirty="0" smtClean="0"/>
              <a:t>Carlo (F90)</a:t>
            </a:r>
            <a:endParaRPr lang="en-US" dirty="0"/>
          </a:p>
        </p:txBody>
      </p:sp>
      <p:sp>
        <p:nvSpPr>
          <p:cNvPr id="861187" name="Rectangle 3"/>
          <p:cNvSpPr>
            <a:spLocks noGrp="1" noChangeArrowheads="1"/>
          </p:cNvSpPr>
          <p:nvPr>
            <p:ph type="body" idx="1"/>
          </p:nvPr>
        </p:nvSpPr>
        <p:spPr>
          <a:xfrm>
            <a:off x="609600" y="1371600"/>
            <a:ext cx="7924800" cy="4572000"/>
          </a:xfrm>
        </p:spPr>
        <p:txBody>
          <a:bodyPr/>
          <a:lstStyle/>
          <a:p>
            <a:pPr>
              <a:lnSpc>
                <a:spcPct val="80000"/>
              </a:lnSpc>
              <a:buFont typeface="Wingdings" pitchFamily="2" charset="2"/>
              <a:buNone/>
            </a:pPr>
            <a:r>
              <a:rPr lang="en-US" sz="1400" b="1">
                <a:solidFill>
                  <a:schemeClr val="tx2"/>
                </a:solidFill>
                <a:latin typeface="Courier New" pitchFamily="49" charset="0"/>
              </a:rPr>
              <a:t>PROGRAM monte_carlo</a:t>
            </a:r>
          </a:p>
          <a:p>
            <a:pPr>
              <a:lnSpc>
                <a:spcPct val="80000"/>
              </a:lnSpc>
              <a:buFont typeface="Wingdings" pitchFamily="2" charset="2"/>
              <a:buNone/>
            </a:pPr>
            <a:r>
              <a:rPr lang="en-US" sz="1400" b="1" i="1">
                <a:solidFill>
                  <a:srgbClr val="339933"/>
                </a:solidFill>
              </a:rPr>
              <a:t>    </a:t>
            </a:r>
            <a:r>
              <a:rPr lang="en-US" sz="1400" b="1" i="1">
                <a:solidFill>
                  <a:schemeClr val="hlink"/>
                </a:solidFill>
              </a:rPr>
              <a:t>[MPI startup]</a:t>
            </a:r>
          </a:p>
          <a:p>
            <a:pPr>
              <a:lnSpc>
                <a:spcPct val="80000"/>
              </a:lnSpc>
              <a:buFont typeface="Wingdings" pitchFamily="2" charset="2"/>
              <a:buNone/>
            </a:pPr>
            <a:r>
              <a:rPr lang="en-US" sz="1400" b="1">
                <a:solidFill>
                  <a:srgbClr val="006600"/>
                </a:solidFill>
                <a:latin typeface="Courier New" pitchFamily="49" charset="0"/>
              </a:rPr>
              <a:t>  </a:t>
            </a:r>
            <a:r>
              <a:rPr lang="en-US" sz="1400" b="1">
                <a:solidFill>
                  <a:schemeClr val="tx2"/>
                </a:solidFill>
                <a:latin typeface="Courier New" pitchFamily="49" charset="0"/>
              </a:rPr>
              <a:t>IF (my_rank == server_rank) THEN</a:t>
            </a:r>
          </a:p>
          <a:p>
            <a:pPr>
              <a:lnSpc>
                <a:spcPct val="80000"/>
              </a:lnSpc>
              <a:buFont typeface="Wingdings" pitchFamily="2" charset="2"/>
              <a:buNone/>
            </a:pPr>
            <a:r>
              <a:rPr lang="en-US" sz="1400" b="1">
                <a:solidFill>
                  <a:schemeClr val="tx2"/>
                </a:solidFill>
                <a:latin typeface="Courier New" pitchFamily="49" charset="0"/>
              </a:rPr>
              <a:t>    CALL read_input(…)</a:t>
            </a:r>
          </a:p>
          <a:p>
            <a:pPr>
              <a:lnSpc>
                <a:spcPct val="80000"/>
              </a:lnSpc>
              <a:buFont typeface="Wingdings" pitchFamily="2" charset="2"/>
              <a:buNone/>
            </a:pPr>
            <a:r>
              <a:rPr lang="en-US" sz="1400" b="1">
                <a:solidFill>
                  <a:schemeClr val="tx2"/>
                </a:solidFill>
                <a:latin typeface="Courier New" pitchFamily="49" charset="0"/>
              </a:rPr>
              <a:t>  END IF </a:t>
            </a:r>
          </a:p>
          <a:p>
            <a:pPr>
              <a:lnSpc>
                <a:spcPct val="80000"/>
              </a:lnSpc>
              <a:buFont typeface="Wingdings" pitchFamily="2" charset="2"/>
              <a:buNone/>
            </a:pPr>
            <a:r>
              <a:rPr lang="en-US" sz="1400" b="1">
                <a:solidFill>
                  <a:schemeClr val="tx2"/>
                </a:solidFill>
                <a:latin typeface="Courier New" pitchFamily="49" charset="0"/>
              </a:rPr>
              <a:t>  CALL MPI_Bcast(…)</a:t>
            </a:r>
          </a:p>
          <a:p>
            <a:pPr>
              <a:lnSpc>
                <a:spcPct val="80000"/>
              </a:lnSpc>
              <a:buFont typeface="Wingdings" pitchFamily="2" charset="2"/>
              <a:buNone/>
            </a:pPr>
            <a:r>
              <a:rPr lang="en-US" sz="1400" b="1">
                <a:solidFill>
                  <a:schemeClr val="tx2"/>
                </a:solidFill>
                <a:latin typeface="Courier New" pitchFamily="49" charset="0"/>
              </a:rPr>
              <a:t>  DO realization = 1, number_of_realizations</a:t>
            </a:r>
          </a:p>
          <a:p>
            <a:pPr>
              <a:lnSpc>
                <a:spcPct val="80000"/>
              </a:lnSpc>
              <a:buFont typeface="Wingdings" pitchFamily="2" charset="2"/>
              <a:buNone/>
            </a:pPr>
            <a:r>
              <a:rPr lang="en-US" sz="1400" b="1">
                <a:solidFill>
                  <a:schemeClr val="tx2"/>
                </a:solidFill>
                <a:latin typeface="Courier New" pitchFamily="49" charset="0"/>
              </a:rPr>
              <a:t>    CALL generate_random_realization(…)</a:t>
            </a:r>
          </a:p>
          <a:p>
            <a:pPr>
              <a:lnSpc>
                <a:spcPct val="80000"/>
              </a:lnSpc>
              <a:buFont typeface="Wingdings" pitchFamily="2" charset="2"/>
              <a:buNone/>
            </a:pPr>
            <a:r>
              <a:rPr lang="en-US" sz="1400" b="1">
                <a:solidFill>
                  <a:schemeClr val="tx2"/>
                </a:solidFill>
                <a:latin typeface="Courier New" pitchFamily="49" charset="0"/>
              </a:rPr>
              <a:t>    CALL calculate_realization_properties(…)</a:t>
            </a:r>
          </a:p>
          <a:p>
            <a:pPr>
              <a:lnSpc>
                <a:spcPct val="80000"/>
              </a:lnSpc>
              <a:buFont typeface="Wingdings" pitchFamily="2" charset="2"/>
              <a:buNone/>
            </a:pPr>
            <a:r>
              <a:rPr lang="en-US" sz="1400" b="1">
                <a:solidFill>
                  <a:schemeClr val="tx2"/>
                </a:solidFill>
                <a:latin typeface="Courier New" pitchFamily="49" charset="0"/>
              </a:rPr>
              <a:t>    CALL calculate_local_running_average(...)</a:t>
            </a:r>
          </a:p>
          <a:p>
            <a:pPr>
              <a:lnSpc>
                <a:spcPct val="80000"/>
              </a:lnSpc>
              <a:buFont typeface="Wingdings" pitchFamily="2" charset="2"/>
              <a:buNone/>
            </a:pPr>
            <a:r>
              <a:rPr lang="en-US" sz="1400" b="1">
                <a:solidFill>
                  <a:schemeClr val="tx2"/>
                </a:solidFill>
                <a:latin typeface="Courier New" pitchFamily="49" charset="0"/>
              </a:rPr>
              <a:t>  END DO</a:t>
            </a:r>
          </a:p>
          <a:p>
            <a:pPr>
              <a:lnSpc>
                <a:spcPct val="80000"/>
              </a:lnSpc>
              <a:buFont typeface="Wingdings" pitchFamily="2" charset="2"/>
              <a:buNone/>
            </a:pPr>
            <a:r>
              <a:rPr lang="en-US" sz="1400" b="1">
                <a:solidFill>
                  <a:schemeClr val="tx2"/>
                </a:solidFill>
                <a:latin typeface="Courier New" pitchFamily="49" charset="0"/>
              </a:rPr>
              <a:t>  IF (my_rank == server_rank) THEN</a:t>
            </a:r>
          </a:p>
          <a:p>
            <a:pPr>
              <a:lnSpc>
                <a:spcPct val="80000"/>
              </a:lnSpc>
              <a:buFont typeface="Wingdings" pitchFamily="2" charset="2"/>
              <a:buNone/>
            </a:pPr>
            <a:r>
              <a:rPr lang="en-US" sz="1400" b="1" i="1">
                <a:solidFill>
                  <a:srgbClr val="339933"/>
                </a:solidFill>
              </a:rPr>
              <a:t>            </a:t>
            </a:r>
            <a:r>
              <a:rPr lang="en-US" sz="1400" b="1" i="1">
                <a:solidFill>
                  <a:schemeClr val="hlink"/>
                </a:solidFill>
              </a:rPr>
              <a:t>[collect properties]</a:t>
            </a:r>
          </a:p>
          <a:p>
            <a:pPr>
              <a:lnSpc>
                <a:spcPct val="80000"/>
              </a:lnSpc>
              <a:buFont typeface="Wingdings" pitchFamily="2" charset="2"/>
              <a:buNone/>
            </a:pPr>
            <a:r>
              <a:rPr lang="en-US" sz="1400" b="1">
                <a:latin typeface="Courier New" pitchFamily="49" charset="0"/>
              </a:rPr>
              <a:t>  </a:t>
            </a:r>
            <a:r>
              <a:rPr lang="en-US" sz="1400" b="1">
                <a:solidFill>
                  <a:schemeClr val="tx2"/>
                </a:solidFill>
                <a:latin typeface="Courier New" pitchFamily="49" charset="0"/>
              </a:rPr>
              <a:t>ELSE</a:t>
            </a:r>
          </a:p>
          <a:p>
            <a:pPr>
              <a:lnSpc>
                <a:spcPct val="80000"/>
              </a:lnSpc>
              <a:buFont typeface="Wingdings" pitchFamily="2" charset="2"/>
              <a:buNone/>
            </a:pPr>
            <a:r>
              <a:rPr lang="en-US" sz="1400" b="1" i="1">
                <a:solidFill>
                  <a:srgbClr val="339933"/>
                </a:solidFill>
              </a:rPr>
              <a:t>            </a:t>
            </a:r>
            <a:r>
              <a:rPr lang="en-US" sz="1400" b="1" i="1">
                <a:solidFill>
                  <a:schemeClr val="hlink"/>
                </a:solidFill>
              </a:rPr>
              <a:t>[send properties]</a:t>
            </a:r>
          </a:p>
          <a:p>
            <a:pPr>
              <a:lnSpc>
                <a:spcPct val="80000"/>
              </a:lnSpc>
              <a:buFont typeface="Wingdings" pitchFamily="2" charset="2"/>
              <a:buNone/>
            </a:pPr>
            <a:r>
              <a:rPr lang="en-US" sz="1400" b="1">
                <a:latin typeface="Courier New" pitchFamily="49" charset="0"/>
              </a:rPr>
              <a:t>  </a:t>
            </a:r>
            <a:r>
              <a:rPr lang="en-US" sz="1400" b="1">
                <a:solidFill>
                  <a:schemeClr val="tx2"/>
                </a:solidFill>
                <a:latin typeface="Courier New" pitchFamily="49" charset="0"/>
              </a:rPr>
              <a:t>END IF   </a:t>
            </a:r>
          </a:p>
          <a:p>
            <a:pPr>
              <a:lnSpc>
                <a:spcPct val="80000"/>
              </a:lnSpc>
              <a:buFont typeface="Wingdings" pitchFamily="2" charset="2"/>
              <a:buNone/>
            </a:pPr>
            <a:r>
              <a:rPr lang="en-US" sz="1400" b="1">
                <a:solidFill>
                  <a:schemeClr val="tx2"/>
                </a:solidFill>
                <a:latin typeface="Courier New" pitchFamily="49" charset="0"/>
              </a:rPr>
              <a:t>  CALL calculate_global_average_from_local_averages(…)</a:t>
            </a:r>
          </a:p>
          <a:p>
            <a:pPr>
              <a:lnSpc>
                <a:spcPct val="80000"/>
              </a:lnSpc>
              <a:buFont typeface="Wingdings" pitchFamily="2" charset="2"/>
              <a:buNone/>
            </a:pPr>
            <a:r>
              <a:rPr lang="en-US" sz="1400" b="1">
                <a:solidFill>
                  <a:schemeClr val="tx2"/>
                </a:solidFill>
                <a:latin typeface="Courier New" pitchFamily="49" charset="0"/>
              </a:rPr>
              <a:t>  CALL output_overall_average(...)</a:t>
            </a:r>
          </a:p>
          <a:p>
            <a:pPr>
              <a:lnSpc>
                <a:spcPct val="80000"/>
              </a:lnSpc>
              <a:buFont typeface="Wingdings" pitchFamily="2" charset="2"/>
              <a:buNone/>
            </a:pPr>
            <a:r>
              <a:rPr lang="en-US" sz="1400" b="1" i="1">
                <a:solidFill>
                  <a:srgbClr val="339933"/>
                </a:solidFill>
              </a:rPr>
              <a:t>    </a:t>
            </a:r>
            <a:r>
              <a:rPr lang="en-US" sz="1400" b="1" i="1">
                <a:solidFill>
                  <a:schemeClr val="hlink"/>
                </a:solidFill>
              </a:rPr>
              <a:t>[MPI shutdown]</a:t>
            </a:r>
          </a:p>
          <a:p>
            <a:pPr>
              <a:lnSpc>
                <a:spcPct val="80000"/>
              </a:lnSpc>
              <a:buFont typeface="Wingdings" pitchFamily="2" charset="2"/>
              <a:buNone/>
            </a:pPr>
            <a:r>
              <a:rPr lang="en-US" sz="1400" b="1">
                <a:solidFill>
                  <a:schemeClr val="tx2"/>
                </a:solidFill>
                <a:latin typeface="Courier New" pitchFamily="49" charset="0"/>
              </a:rPr>
              <a:t>END PROGRAM monte_carlo</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2210" name="Rectangle 2"/>
          <p:cNvSpPr>
            <a:spLocks noGrp="1" noChangeArrowheads="1"/>
          </p:cNvSpPr>
          <p:nvPr>
            <p:ph type="ctrTitle"/>
          </p:nvPr>
        </p:nvSpPr>
        <p:spPr>
          <a:xfrm>
            <a:off x="914400" y="3238500"/>
            <a:ext cx="7772400" cy="1866900"/>
          </a:xfrm>
        </p:spPr>
        <p:txBody>
          <a:bodyPr/>
          <a:lstStyle/>
          <a:p>
            <a:r>
              <a:rPr lang="en-US" sz="6000"/>
              <a:t>N-Body:</a:t>
            </a:r>
            <a:br>
              <a:rPr lang="en-US" sz="6000"/>
            </a:br>
            <a:r>
              <a:rPr lang="en-US" sz="6000"/>
              <a:t>Task Parallelism and Collective Communication</a:t>
            </a:r>
          </a:p>
        </p:txBody>
      </p:sp>
      <p:sp>
        <p:nvSpPr>
          <p:cNvPr id="862211" name="Text Box 3"/>
          <p:cNvSpPr txBox="1">
            <a:spLocks noChangeArrowheads="1"/>
          </p:cNvSpPr>
          <p:nvPr/>
        </p:nvSpPr>
        <p:spPr bwMode="auto">
          <a:xfrm>
            <a:off x="4343400" y="5562600"/>
            <a:ext cx="609600" cy="366713"/>
          </a:xfrm>
          <a:prstGeom prst="rect">
            <a:avLst/>
          </a:prstGeom>
          <a:noFill/>
          <a:ln w="9525">
            <a:noFill/>
            <a:miter lim="800000"/>
            <a:headEnd/>
            <a:tailEnd/>
          </a:ln>
          <a:effectLst/>
        </p:spPr>
        <p:txBody>
          <a:bodyPr>
            <a:spAutoFit/>
          </a:bodyPr>
          <a:lstStyle/>
          <a:p>
            <a:pPr>
              <a:spcBef>
                <a:spcPct val="50000"/>
              </a:spcBef>
            </a:pPr>
            <a:r>
              <a:rPr lang="en-US"/>
              <a:t>[2]</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3"/>
          <p:cNvSpPr>
            <a:spLocks noGrp="1"/>
          </p:cNvSpPr>
          <p:nvPr>
            <p:ph type="sldNum" sz="quarter" idx="11"/>
          </p:nvPr>
        </p:nvSpPr>
        <p:spPr/>
        <p:txBody>
          <a:bodyPr/>
          <a:lstStyle/>
          <a:p>
            <a:fld id="{D163919D-8741-4959-9C62-6C198B405602}" type="slidenum">
              <a:rPr lang="en-US"/>
              <a:pPr/>
              <a:t>35</a:t>
            </a:fld>
            <a:endParaRPr lang="en-US"/>
          </a:p>
        </p:txBody>
      </p:sp>
      <p:sp>
        <p:nvSpPr>
          <p:cNvPr id="863234" name="Rectangle 2"/>
          <p:cNvSpPr>
            <a:spLocks noGrp="1" noChangeArrowheads="1"/>
          </p:cNvSpPr>
          <p:nvPr>
            <p:ph type="title"/>
          </p:nvPr>
        </p:nvSpPr>
        <p:spPr/>
        <p:txBody>
          <a:bodyPr/>
          <a:lstStyle/>
          <a:p>
            <a:r>
              <a:rPr lang="en-US" i="1"/>
              <a:t>N</a:t>
            </a:r>
            <a:r>
              <a:rPr lang="en-US"/>
              <a:t> Bodies</a:t>
            </a:r>
          </a:p>
        </p:txBody>
      </p:sp>
      <p:sp>
        <p:nvSpPr>
          <p:cNvPr id="863235"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63236"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3237"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3238"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3239"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3240"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3241"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3242"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3243"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4"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5EF89DD5-9349-43C2-B94E-0EF8F0548C57}" type="slidenum">
              <a:rPr lang="en-US"/>
              <a:pPr/>
              <a:t>36</a:t>
            </a:fld>
            <a:endParaRPr lang="en-US"/>
          </a:p>
        </p:txBody>
      </p:sp>
      <p:sp>
        <p:nvSpPr>
          <p:cNvPr id="864258" name="Rectangle 2"/>
          <p:cNvSpPr>
            <a:spLocks noGrp="1" noChangeArrowheads="1"/>
          </p:cNvSpPr>
          <p:nvPr>
            <p:ph type="title"/>
          </p:nvPr>
        </p:nvSpPr>
        <p:spPr/>
        <p:txBody>
          <a:bodyPr/>
          <a:lstStyle/>
          <a:p>
            <a:r>
              <a:rPr lang="en-US"/>
              <a:t>N-Body Problems</a:t>
            </a:r>
          </a:p>
        </p:txBody>
      </p:sp>
      <p:sp>
        <p:nvSpPr>
          <p:cNvPr id="864259" name="Rectangle 3"/>
          <p:cNvSpPr>
            <a:spLocks noGrp="1" noChangeArrowheads="1"/>
          </p:cNvSpPr>
          <p:nvPr>
            <p:ph type="body" idx="1"/>
          </p:nvPr>
        </p:nvSpPr>
        <p:spPr>
          <a:xfrm>
            <a:off x="609600" y="1371600"/>
            <a:ext cx="7924800" cy="4724400"/>
          </a:xfrm>
        </p:spPr>
        <p:txBody>
          <a:bodyPr/>
          <a:lstStyle/>
          <a:p>
            <a:pPr>
              <a:lnSpc>
                <a:spcPct val="90000"/>
              </a:lnSpc>
              <a:buFont typeface="Wingdings" pitchFamily="2" charset="2"/>
              <a:buNone/>
            </a:pPr>
            <a:r>
              <a:rPr lang="en-US" dirty="0"/>
              <a:t>An </a:t>
            </a:r>
            <a:r>
              <a:rPr lang="en-US" b="1" i="1" u="sng" dirty="0"/>
              <a:t>N-body problem</a:t>
            </a:r>
            <a:r>
              <a:rPr lang="en-US" dirty="0"/>
              <a:t> is a problem involving </a:t>
            </a:r>
            <a:r>
              <a:rPr lang="en-US" i="1" dirty="0"/>
              <a:t>N</a:t>
            </a:r>
            <a:r>
              <a:rPr lang="en-US" dirty="0"/>
              <a:t> “bodies” –     that is, particles </a:t>
            </a:r>
            <a:r>
              <a:rPr lang="en-US" dirty="0" smtClean="0"/>
              <a:t>(for example, </a:t>
            </a:r>
            <a:r>
              <a:rPr lang="en-US" dirty="0"/>
              <a:t>stars, atoms) – each of which applies a force to all of the others.</a:t>
            </a:r>
          </a:p>
          <a:p>
            <a:pPr>
              <a:lnSpc>
                <a:spcPct val="90000"/>
              </a:lnSpc>
              <a:buFont typeface="Wingdings" pitchFamily="2" charset="2"/>
              <a:buNone/>
            </a:pPr>
            <a:r>
              <a:rPr lang="en-US" dirty="0"/>
              <a:t>For example, if you have </a:t>
            </a:r>
            <a:r>
              <a:rPr lang="en-US" i="1" dirty="0"/>
              <a:t>N</a:t>
            </a:r>
            <a:r>
              <a:rPr lang="en-US" dirty="0"/>
              <a:t> stars, then each of the </a:t>
            </a:r>
            <a:r>
              <a:rPr lang="en-US" i="1" dirty="0"/>
              <a:t>N</a:t>
            </a:r>
            <a:r>
              <a:rPr lang="en-US" dirty="0"/>
              <a:t> stars exerts a force (gravity) on all of the other </a:t>
            </a:r>
            <a:r>
              <a:rPr lang="en-US" i="1" dirty="0"/>
              <a:t>N</a:t>
            </a:r>
            <a:r>
              <a:rPr lang="en-US" dirty="0"/>
              <a:t>–1 stars.</a:t>
            </a:r>
          </a:p>
          <a:p>
            <a:pPr>
              <a:lnSpc>
                <a:spcPct val="90000"/>
              </a:lnSpc>
              <a:buFont typeface="Wingdings" pitchFamily="2" charset="2"/>
              <a:buNone/>
            </a:pPr>
            <a:r>
              <a:rPr lang="en-US" dirty="0"/>
              <a:t>Likewise, if you have </a:t>
            </a:r>
            <a:r>
              <a:rPr lang="en-US" i="1" dirty="0"/>
              <a:t>N</a:t>
            </a:r>
            <a:r>
              <a:rPr lang="en-US" dirty="0"/>
              <a:t> atoms, then every atom exerts a force (nuclear) on all of the other </a:t>
            </a:r>
            <a:r>
              <a:rPr lang="en-US" i="1" dirty="0"/>
              <a:t>N</a:t>
            </a:r>
            <a:r>
              <a:rPr lang="en-US" dirty="0"/>
              <a:t>–1 atoms.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fld id="{AD32AE2A-FD16-455B-A14F-BA6D855D70FD}" type="slidenum">
              <a:rPr lang="en-US"/>
              <a:pPr/>
              <a:t>37</a:t>
            </a:fld>
            <a:endParaRPr lang="en-US"/>
          </a:p>
        </p:txBody>
      </p:sp>
      <p:sp>
        <p:nvSpPr>
          <p:cNvPr id="865282" name="Rectangle 2"/>
          <p:cNvSpPr>
            <a:spLocks noGrp="1" noChangeArrowheads="1"/>
          </p:cNvSpPr>
          <p:nvPr>
            <p:ph type="title"/>
          </p:nvPr>
        </p:nvSpPr>
        <p:spPr/>
        <p:txBody>
          <a:bodyPr/>
          <a:lstStyle/>
          <a:p>
            <a:r>
              <a:rPr lang="en-US"/>
              <a:t>1-Body Problem</a:t>
            </a:r>
          </a:p>
        </p:txBody>
      </p:sp>
      <p:sp>
        <p:nvSpPr>
          <p:cNvPr id="865283" name="Rectangle 3"/>
          <p:cNvSpPr>
            <a:spLocks noGrp="1" noChangeArrowheads="1"/>
          </p:cNvSpPr>
          <p:nvPr>
            <p:ph type="body" idx="1"/>
          </p:nvPr>
        </p:nvSpPr>
        <p:spPr>
          <a:xfrm>
            <a:off x="609600" y="1371600"/>
            <a:ext cx="8153400" cy="4648200"/>
          </a:xfrm>
        </p:spPr>
        <p:txBody>
          <a:bodyPr/>
          <a:lstStyle/>
          <a:p>
            <a:pPr>
              <a:buFont typeface="Wingdings" pitchFamily="2" charset="2"/>
              <a:buNone/>
            </a:pPr>
            <a:r>
              <a:rPr lang="en-US" dirty="0"/>
              <a:t>When </a:t>
            </a:r>
            <a:r>
              <a:rPr lang="en-US" i="1" dirty="0"/>
              <a:t>N </a:t>
            </a:r>
            <a:r>
              <a:rPr lang="en-US" dirty="0"/>
              <a:t>is 1, you have a simple 1-Body Problem: a single particle, with no forces acting on it.</a:t>
            </a:r>
          </a:p>
          <a:p>
            <a:pPr>
              <a:buFont typeface="Wingdings" pitchFamily="2" charset="2"/>
              <a:buNone/>
            </a:pPr>
            <a:r>
              <a:rPr lang="en-US" dirty="0"/>
              <a:t>Given the particle’s position P and velocity V at some time </a:t>
            </a:r>
            <a:r>
              <a:rPr lang="en-US" i="1" dirty="0"/>
              <a:t>t</a:t>
            </a:r>
            <a:r>
              <a:rPr lang="en-US" baseline="-25000" dirty="0"/>
              <a:t>0</a:t>
            </a:r>
            <a:r>
              <a:rPr lang="en-US" dirty="0"/>
              <a:t>, you can trivially calculate the particle’s position at time </a:t>
            </a:r>
            <a:r>
              <a:rPr lang="en-US" i="1" dirty="0"/>
              <a:t>t</a:t>
            </a:r>
            <a:r>
              <a:rPr lang="en-US" baseline="-25000" dirty="0"/>
              <a:t>0</a:t>
            </a:r>
            <a:r>
              <a:rPr lang="en-US" dirty="0"/>
              <a:t>+</a:t>
            </a:r>
            <a:r>
              <a:rPr lang="en-US" dirty="0">
                <a:cs typeface="Times New Roman" pitchFamily="18" charset="0"/>
              </a:rPr>
              <a:t>Δ</a:t>
            </a:r>
            <a:r>
              <a:rPr lang="en-US" i="1" dirty="0">
                <a:cs typeface="Times New Roman" pitchFamily="18" charset="0"/>
              </a:rPr>
              <a:t>t</a:t>
            </a:r>
            <a:r>
              <a:rPr lang="en-US" dirty="0">
                <a:cs typeface="Times New Roman" pitchFamily="18" charset="0"/>
              </a:rPr>
              <a:t>:</a:t>
            </a:r>
          </a:p>
          <a:p>
            <a:pPr algn="ctr">
              <a:buFont typeface="Wingdings" pitchFamily="2" charset="2"/>
              <a:buNone/>
            </a:pPr>
            <a:r>
              <a:rPr lang="en-US" dirty="0">
                <a:cs typeface="Times New Roman" pitchFamily="18" charset="0"/>
              </a:rPr>
              <a:t>P(</a:t>
            </a:r>
            <a:r>
              <a:rPr lang="en-US" i="1" dirty="0"/>
              <a:t>t</a:t>
            </a:r>
            <a:r>
              <a:rPr lang="en-US" baseline="-25000" dirty="0"/>
              <a:t>0</a:t>
            </a:r>
            <a:r>
              <a:rPr lang="en-US" dirty="0"/>
              <a:t>+</a:t>
            </a:r>
            <a:r>
              <a:rPr lang="en-US" dirty="0">
                <a:cs typeface="Times New Roman" pitchFamily="18" charset="0"/>
              </a:rPr>
              <a:t>Δ</a:t>
            </a:r>
            <a:r>
              <a:rPr lang="en-US" i="1" dirty="0">
                <a:cs typeface="Times New Roman" pitchFamily="18" charset="0"/>
              </a:rPr>
              <a:t>t</a:t>
            </a:r>
            <a:r>
              <a:rPr lang="en-US" dirty="0">
                <a:cs typeface="Times New Roman" pitchFamily="18" charset="0"/>
              </a:rPr>
              <a:t>) = P(</a:t>
            </a:r>
            <a:r>
              <a:rPr lang="en-US" i="1" dirty="0"/>
              <a:t>t</a:t>
            </a:r>
            <a:r>
              <a:rPr lang="en-US" baseline="-25000" dirty="0"/>
              <a:t>0</a:t>
            </a:r>
            <a:r>
              <a:rPr lang="en-US" dirty="0">
                <a:cs typeface="Times New Roman" pitchFamily="18" charset="0"/>
              </a:rPr>
              <a:t>) + </a:t>
            </a:r>
            <a:r>
              <a:rPr lang="en-US" dirty="0" err="1">
                <a:cs typeface="Times New Roman" pitchFamily="18" charset="0"/>
              </a:rPr>
              <a:t>VΔ</a:t>
            </a:r>
            <a:r>
              <a:rPr lang="en-US" i="1" dirty="0" err="1">
                <a:cs typeface="Times New Roman" pitchFamily="18" charset="0"/>
              </a:rPr>
              <a:t>t</a:t>
            </a:r>
            <a:endParaRPr lang="en-US" i="1" dirty="0">
              <a:cs typeface="Times New Roman" pitchFamily="18" charset="0"/>
            </a:endParaRPr>
          </a:p>
          <a:p>
            <a:pPr algn="ctr">
              <a:buFont typeface="Wingdings" pitchFamily="2" charset="2"/>
              <a:buNone/>
            </a:pPr>
            <a:r>
              <a:rPr lang="en-US" dirty="0">
                <a:cs typeface="Times New Roman" pitchFamily="18" charset="0"/>
              </a:rPr>
              <a:t>V(</a:t>
            </a:r>
            <a:r>
              <a:rPr lang="en-US" i="1" dirty="0"/>
              <a:t>t</a:t>
            </a:r>
            <a:r>
              <a:rPr lang="en-US" baseline="-25000" dirty="0"/>
              <a:t>0</a:t>
            </a:r>
            <a:r>
              <a:rPr lang="en-US" dirty="0"/>
              <a:t>+</a:t>
            </a:r>
            <a:r>
              <a:rPr lang="en-US" dirty="0">
                <a:cs typeface="Times New Roman" pitchFamily="18" charset="0"/>
              </a:rPr>
              <a:t>Δ</a:t>
            </a:r>
            <a:r>
              <a:rPr lang="en-US" i="1" dirty="0">
                <a:cs typeface="Times New Roman" pitchFamily="18" charset="0"/>
              </a:rPr>
              <a:t>t</a:t>
            </a:r>
            <a:r>
              <a:rPr lang="en-US" dirty="0">
                <a:cs typeface="Times New Roman" pitchFamily="18" charset="0"/>
              </a:rPr>
              <a:t>) = V(</a:t>
            </a:r>
            <a:r>
              <a:rPr lang="en-US" i="1" dirty="0"/>
              <a:t>t</a:t>
            </a:r>
            <a:r>
              <a:rPr lang="en-US" baseline="-25000" dirty="0"/>
              <a:t>0</a:t>
            </a:r>
            <a:r>
              <a:rPr lang="en-US" dirty="0">
                <a:cs typeface="Times New Roman" pitchFamily="18" charset="0"/>
              </a:rPr>
              <a:t>)</a:t>
            </a:r>
          </a:p>
        </p:txBody>
      </p:sp>
      <p:sp>
        <p:nvSpPr>
          <p:cNvPr id="865284" name="Oval 4"/>
          <p:cNvSpPr>
            <a:spLocks noChangeArrowheads="1"/>
          </p:cNvSpPr>
          <p:nvPr/>
        </p:nvSpPr>
        <p:spPr bwMode="auto">
          <a:xfrm>
            <a:off x="3657600" y="4800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5285" name="Line 5"/>
          <p:cNvSpPr>
            <a:spLocks noChangeShapeType="1"/>
          </p:cNvSpPr>
          <p:nvPr/>
        </p:nvSpPr>
        <p:spPr bwMode="auto">
          <a:xfrm>
            <a:off x="4038600" y="4891088"/>
            <a:ext cx="1371600" cy="0"/>
          </a:xfrm>
          <a:prstGeom prst="line">
            <a:avLst/>
          </a:prstGeom>
          <a:noFill/>
          <a:ln w="9525">
            <a:solidFill>
              <a:schemeClr val="tx1"/>
            </a:solidFill>
            <a:miter lim="800000"/>
            <a:headEnd/>
            <a:tailEnd type="triangle" w="lg" len="lg"/>
          </a:ln>
          <a:effectLst/>
        </p:spPr>
        <p:txBody>
          <a:bodyPr wrap="none"/>
          <a:lstStyle/>
          <a:p>
            <a:endParaRPr lang="en-US"/>
          </a:p>
        </p:txBody>
      </p:sp>
      <p:sp>
        <p:nvSpPr>
          <p:cNvPr id="8"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4"/>
          <p:cNvSpPr>
            <a:spLocks noGrp="1"/>
          </p:cNvSpPr>
          <p:nvPr>
            <p:ph type="sldNum" sz="quarter" idx="11"/>
          </p:nvPr>
        </p:nvSpPr>
        <p:spPr/>
        <p:txBody>
          <a:bodyPr/>
          <a:lstStyle/>
          <a:p>
            <a:fld id="{E1571E48-98AB-4E4F-AC54-FADE27D2BE91}" type="slidenum">
              <a:rPr lang="en-US"/>
              <a:pPr/>
              <a:t>38</a:t>
            </a:fld>
            <a:endParaRPr lang="en-US"/>
          </a:p>
        </p:txBody>
      </p:sp>
      <p:sp>
        <p:nvSpPr>
          <p:cNvPr id="866306" name="Rectangle 2"/>
          <p:cNvSpPr>
            <a:spLocks noGrp="1" noChangeArrowheads="1"/>
          </p:cNvSpPr>
          <p:nvPr>
            <p:ph type="title"/>
          </p:nvPr>
        </p:nvSpPr>
        <p:spPr/>
        <p:txBody>
          <a:bodyPr/>
          <a:lstStyle/>
          <a:p>
            <a:r>
              <a:rPr lang="en-US"/>
              <a:t>2-Body Problem</a:t>
            </a:r>
          </a:p>
        </p:txBody>
      </p:sp>
      <p:sp>
        <p:nvSpPr>
          <p:cNvPr id="866307" name="Rectangle 3"/>
          <p:cNvSpPr>
            <a:spLocks noGrp="1" noChangeArrowheads="1"/>
          </p:cNvSpPr>
          <p:nvPr>
            <p:ph type="body" idx="1"/>
          </p:nvPr>
        </p:nvSpPr>
        <p:spPr/>
        <p:txBody>
          <a:bodyPr/>
          <a:lstStyle/>
          <a:p>
            <a:pPr>
              <a:lnSpc>
                <a:spcPct val="90000"/>
              </a:lnSpc>
              <a:buFont typeface="Wingdings" pitchFamily="2" charset="2"/>
              <a:buNone/>
            </a:pPr>
            <a:r>
              <a:rPr lang="en-US"/>
              <a:t>When </a:t>
            </a:r>
            <a:r>
              <a:rPr lang="en-US" i="1"/>
              <a:t>N </a:t>
            </a:r>
            <a:r>
              <a:rPr lang="en-US"/>
              <a:t>is 2, you have – surprise! – a </a:t>
            </a:r>
            <a:r>
              <a:rPr lang="en-US" b="1" i="1" u="sng"/>
              <a:t>2-Body Problem</a:t>
            </a:r>
            <a:r>
              <a:rPr lang="en-US"/>
              <a:t>: exactly 2 particles, each exerting a force that acts on the other.</a:t>
            </a:r>
          </a:p>
          <a:p>
            <a:pPr>
              <a:lnSpc>
                <a:spcPct val="90000"/>
              </a:lnSpc>
              <a:buFont typeface="Wingdings" pitchFamily="2" charset="2"/>
              <a:buNone/>
            </a:pPr>
            <a:r>
              <a:rPr lang="en-US">
                <a:cs typeface="Times New Roman" pitchFamily="18" charset="0"/>
              </a:rPr>
              <a:t>The relationship between the 2 particles can be expressed as a differential equation that can be solved analytically, producing a closed-form solution.</a:t>
            </a:r>
          </a:p>
          <a:p>
            <a:pPr>
              <a:lnSpc>
                <a:spcPct val="90000"/>
              </a:lnSpc>
              <a:buFont typeface="Wingdings" pitchFamily="2" charset="2"/>
              <a:buNone/>
            </a:pPr>
            <a:r>
              <a:rPr lang="en-US">
                <a:cs typeface="Times New Roman" pitchFamily="18" charset="0"/>
              </a:rPr>
              <a:t>So, given the particles’ initial positions and velocities, you can trivially calculate their positions and velocities at any later time.</a:t>
            </a:r>
          </a:p>
        </p:txBody>
      </p:sp>
      <p:grpSp>
        <p:nvGrpSpPr>
          <p:cNvPr id="2" name="Group 4"/>
          <p:cNvGrpSpPr>
            <a:grpSpLocks/>
          </p:cNvGrpSpPr>
          <p:nvPr/>
        </p:nvGrpSpPr>
        <p:grpSpPr bwMode="auto">
          <a:xfrm>
            <a:off x="3657600" y="4876800"/>
            <a:ext cx="2133600" cy="228600"/>
            <a:chOff x="2352" y="3744"/>
            <a:chExt cx="1344" cy="144"/>
          </a:xfrm>
        </p:grpSpPr>
        <p:sp>
          <p:nvSpPr>
            <p:cNvPr id="866309" name="Oval 5"/>
            <p:cNvSpPr>
              <a:spLocks noChangeArrowheads="1"/>
            </p:cNvSpPr>
            <p:nvPr/>
          </p:nvSpPr>
          <p:spPr bwMode="auto">
            <a:xfrm>
              <a:off x="2352" y="3744"/>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6310" name="Line 6"/>
            <p:cNvSpPr>
              <a:spLocks noChangeShapeType="1"/>
            </p:cNvSpPr>
            <p:nvPr/>
          </p:nvSpPr>
          <p:spPr bwMode="auto">
            <a:xfrm>
              <a:off x="2592" y="3819"/>
              <a:ext cx="864" cy="0"/>
            </a:xfrm>
            <a:prstGeom prst="line">
              <a:avLst/>
            </a:prstGeom>
            <a:noFill/>
            <a:ln w="9525">
              <a:solidFill>
                <a:schemeClr val="tx1"/>
              </a:solidFill>
              <a:miter lim="800000"/>
              <a:headEnd type="triangle" w="lg" len="lg"/>
              <a:tailEnd type="triangle" w="lg" len="lg"/>
            </a:ln>
            <a:effectLst/>
          </p:spPr>
          <p:txBody>
            <a:bodyPr wrap="none"/>
            <a:lstStyle/>
            <a:p>
              <a:endParaRPr lang="en-US"/>
            </a:p>
          </p:txBody>
        </p:sp>
        <p:sp>
          <p:nvSpPr>
            <p:cNvPr id="866311" name="Oval 7"/>
            <p:cNvSpPr>
              <a:spLocks noChangeArrowheads="1"/>
            </p:cNvSpPr>
            <p:nvPr/>
          </p:nvSpPr>
          <p:spPr bwMode="auto">
            <a:xfrm>
              <a:off x="3552" y="3744"/>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grpSp>
      <p:sp>
        <p:nvSpPr>
          <p:cNvPr id="10"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p:cNvSpPr>
            <a:spLocks noGrp="1"/>
          </p:cNvSpPr>
          <p:nvPr>
            <p:ph type="sldNum" sz="quarter" idx="11"/>
          </p:nvPr>
        </p:nvSpPr>
        <p:spPr/>
        <p:txBody>
          <a:bodyPr/>
          <a:lstStyle/>
          <a:p>
            <a:fld id="{E5E97557-84A1-484E-BB70-39FE32F15E72}" type="slidenum">
              <a:rPr lang="en-US"/>
              <a:pPr/>
              <a:t>39</a:t>
            </a:fld>
            <a:endParaRPr lang="en-US"/>
          </a:p>
        </p:txBody>
      </p:sp>
      <p:sp>
        <p:nvSpPr>
          <p:cNvPr id="867330" name="Rectangle 2"/>
          <p:cNvSpPr>
            <a:spLocks noGrp="1" noChangeArrowheads="1"/>
          </p:cNvSpPr>
          <p:nvPr>
            <p:ph type="title"/>
          </p:nvPr>
        </p:nvSpPr>
        <p:spPr/>
        <p:txBody>
          <a:bodyPr/>
          <a:lstStyle/>
          <a:p>
            <a:r>
              <a:rPr lang="en-US"/>
              <a:t>3-Body Problem</a:t>
            </a:r>
          </a:p>
        </p:txBody>
      </p:sp>
      <p:sp>
        <p:nvSpPr>
          <p:cNvPr id="867331" name="Rectangle 3"/>
          <p:cNvSpPr>
            <a:spLocks noGrp="1" noChangeArrowheads="1"/>
          </p:cNvSpPr>
          <p:nvPr>
            <p:ph type="body" idx="1"/>
          </p:nvPr>
        </p:nvSpPr>
        <p:spPr/>
        <p:txBody>
          <a:bodyPr/>
          <a:lstStyle/>
          <a:p>
            <a:pPr>
              <a:lnSpc>
                <a:spcPct val="90000"/>
              </a:lnSpc>
              <a:buFont typeface="Wingdings" pitchFamily="2" charset="2"/>
              <a:buNone/>
            </a:pPr>
            <a:r>
              <a:rPr lang="en-US" dirty="0"/>
              <a:t>When </a:t>
            </a:r>
            <a:r>
              <a:rPr lang="en-US" i="1" dirty="0"/>
              <a:t>N </a:t>
            </a:r>
            <a:r>
              <a:rPr lang="en-US" dirty="0"/>
              <a:t>is 3, you have – surprise! – a </a:t>
            </a:r>
            <a:r>
              <a:rPr lang="en-US" b="1" i="1" u="sng" dirty="0"/>
              <a:t>3-Body Problem</a:t>
            </a:r>
            <a:r>
              <a:rPr lang="en-US" dirty="0"/>
              <a:t>: exactly 3 particles, each exerting a force that acts on the </a:t>
            </a:r>
            <a:r>
              <a:rPr lang="en-US" dirty="0" smtClean="0"/>
              <a:t>other 2.</a:t>
            </a:r>
            <a:endParaRPr lang="en-US" dirty="0"/>
          </a:p>
          <a:p>
            <a:pPr>
              <a:lnSpc>
                <a:spcPct val="90000"/>
              </a:lnSpc>
              <a:buFont typeface="Wingdings" pitchFamily="2" charset="2"/>
              <a:buNone/>
            </a:pPr>
            <a:r>
              <a:rPr lang="en-US" dirty="0">
                <a:cs typeface="Times New Roman" pitchFamily="18" charset="0"/>
              </a:rPr>
              <a:t>The relationship between the 3 particles can be expressed as a differential equation that can be solved using an infinite series, producing a closed-form solution, due to Karl </a:t>
            </a:r>
            <a:r>
              <a:rPr lang="en-US" dirty="0" err="1">
                <a:cs typeface="Times New Roman" pitchFamily="18" charset="0"/>
              </a:rPr>
              <a:t>Fritiof</a:t>
            </a:r>
            <a:r>
              <a:rPr lang="en-US" dirty="0">
                <a:cs typeface="Times New Roman" pitchFamily="18" charset="0"/>
              </a:rPr>
              <a:t> </a:t>
            </a:r>
            <a:r>
              <a:rPr lang="en-US" dirty="0" err="1">
                <a:cs typeface="Times New Roman" pitchFamily="18" charset="0"/>
              </a:rPr>
              <a:t>Sundman</a:t>
            </a:r>
            <a:r>
              <a:rPr lang="en-US" dirty="0">
                <a:cs typeface="Times New Roman" pitchFamily="18" charset="0"/>
              </a:rPr>
              <a:t> in 1912.</a:t>
            </a:r>
          </a:p>
          <a:p>
            <a:pPr>
              <a:lnSpc>
                <a:spcPct val="90000"/>
              </a:lnSpc>
              <a:buFont typeface="Wingdings" pitchFamily="2" charset="2"/>
              <a:buNone/>
            </a:pPr>
            <a:r>
              <a:rPr lang="en-US" dirty="0">
                <a:cs typeface="Times New Roman" pitchFamily="18" charset="0"/>
              </a:rPr>
              <a:t>However, in practice, the number of terms of the infinite series that you need to calculate to get a reasonable solution is so large that the infinite series is impractical, so you’re stuck with the generalized formulation.</a:t>
            </a:r>
          </a:p>
        </p:txBody>
      </p:sp>
      <p:sp>
        <p:nvSpPr>
          <p:cNvPr id="867332" name="Oval 4"/>
          <p:cNvSpPr>
            <a:spLocks noChangeArrowheads="1"/>
          </p:cNvSpPr>
          <p:nvPr/>
        </p:nvSpPr>
        <p:spPr bwMode="auto">
          <a:xfrm>
            <a:off x="3657600" y="4876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7333" name="Line 5"/>
          <p:cNvSpPr>
            <a:spLocks noChangeShapeType="1"/>
          </p:cNvSpPr>
          <p:nvPr/>
        </p:nvSpPr>
        <p:spPr bwMode="auto">
          <a:xfrm>
            <a:off x="4038600" y="4995863"/>
            <a:ext cx="1371600" cy="0"/>
          </a:xfrm>
          <a:prstGeom prst="line">
            <a:avLst/>
          </a:prstGeom>
          <a:noFill/>
          <a:ln w="9525">
            <a:solidFill>
              <a:schemeClr val="tx1"/>
            </a:solidFill>
            <a:miter lim="800000"/>
            <a:headEnd type="triangle" w="lg" len="lg"/>
            <a:tailEnd type="triangle" w="lg" len="lg"/>
          </a:ln>
          <a:effectLst/>
        </p:spPr>
        <p:txBody>
          <a:bodyPr wrap="none"/>
          <a:lstStyle/>
          <a:p>
            <a:endParaRPr lang="en-US"/>
          </a:p>
        </p:txBody>
      </p:sp>
      <p:sp>
        <p:nvSpPr>
          <p:cNvPr id="867334" name="Oval 6"/>
          <p:cNvSpPr>
            <a:spLocks noChangeArrowheads="1"/>
          </p:cNvSpPr>
          <p:nvPr/>
        </p:nvSpPr>
        <p:spPr bwMode="auto">
          <a:xfrm>
            <a:off x="5562600" y="4876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7335" name="Oval 7"/>
          <p:cNvSpPr>
            <a:spLocks noChangeArrowheads="1"/>
          </p:cNvSpPr>
          <p:nvPr/>
        </p:nvSpPr>
        <p:spPr bwMode="auto">
          <a:xfrm>
            <a:off x="4572000" y="5715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7336" name="Line 8"/>
          <p:cNvSpPr>
            <a:spLocks noChangeShapeType="1"/>
          </p:cNvSpPr>
          <p:nvPr/>
        </p:nvSpPr>
        <p:spPr bwMode="auto">
          <a:xfrm flipV="1">
            <a:off x="4800600" y="5105400"/>
            <a:ext cx="685800" cy="609600"/>
          </a:xfrm>
          <a:prstGeom prst="line">
            <a:avLst/>
          </a:prstGeom>
          <a:noFill/>
          <a:ln w="9525">
            <a:solidFill>
              <a:schemeClr val="tx1"/>
            </a:solidFill>
            <a:miter lim="800000"/>
            <a:headEnd type="triangle" w="lg" len="lg"/>
            <a:tailEnd type="triangle" w="lg" len="lg"/>
          </a:ln>
          <a:effectLst/>
        </p:spPr>
        <p:txBody>
          <a:bodyPr wrap="none"/>
          <a:lstStyle/>
          <a:p>
            <a:endParaRPr lang="en-US"/>
          </a:p>
        </p:txBody>
      </p:sp>
      <p:sp>
        <p:nvSpPr>
          <p:cNvPr id="867337" name="Line 9"/>
          <p:cNvSpPr>
            <a:spLocks noChangeShapeType="1"/>
          </p:cNvSpPr>
          <p:nvPr/>
        </p:nvSpPr>
        <p:spPr bwMode="auto">
          <a:xfrm>
            <a:off x="3886200" y="5105400"/>
            <a:ext cx="685800" cy="609600"/>
          </a:xfrm>
          <a:prstGeom prst="line">
            <a:avLst/>
          </a:prstGeom>
          <a:noFill/>
          <a:ln w="9525">
            <a:solidFill>
              <a:schemeClr val="tx1"/>
            </a:solidFill>
            <a:miter lim="800000"/>
            <a:headEnd type="triangle" w="lg" len="lg"/>
            <a:tailEnd type="triangle" w="lg" len="lg"/>
          </a:ln>
          <a:effectLst/>
        </p:spPr>
        <p:txBody>
          <a:bodyPr wrap="none"/>
          <a:lstStyle/>
          <a:p>
            <a:endParaRPr lang="en-US"/>
          </a:p>
        </p:txBody>
      </p:sp>
      <p:sp>
        <p:nvSpPr>
          <p:cNvPr id="12"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4</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etc)</a:t>
            </a:r>
          </a:p>
        </p:txBody>
      </p:sp>
      <p:sp>
        <p:nvSpPr>
          <p:cNvPr id="464899" name="Rectangle 3"/>
          <p:cNvSpPr>
            <a:spLocks noGrp="1" noChangeArrowheads="1"/>
          </p:cNvSpPr>
          <p:nvPr>
            <p:ph type="body" idx="1"/>
          </p:nvPr>
        </p:nvSpPr>
        <p:spPr/>
        <p:txBody>
          <a:bodyPr/>
          <a:lstStyle/>
          <a:p>
            <a:pPr>
              <a:buNone/>
            </a:pPr>
            <a:r>
              <a:rPr lang="en-US" sz="1800" dirty="0" smtClean="0"/>
              <a:t>From an H.323 device (e.g., </a:t>
            </a:r>
            <a:r>
              <a:rPr lang="en-US" sz="1800" dirty="0" err="1" smtClean="0">
                <a:hlinkClick r:id="rId2"/>
              </a:rPr>
              <a:t>Polycom</a:t>
            </a:r>
            <a:r>
              <a:rPr lang="en-US" sz="1800" dirty="0" smtClean="0"/>
              <a:t>, </a:t>
            </a:r>
            <a:r>
              <a:rPr lang="en-US" sz="1800" dirty="0" smtClean="0">
                <a:hlinkClick r:id="rId3"/>
              </a:rPr>
              <a:t>Tandberg</a:t>
            </a:r>
            <a:r>
              <a:rPr lang="en-US" sz="1800" dirty="0" smtClean="0"/>
              <a:t>, </a:t>
            </a:r>
            <a:r>
              <a:rPr lang="en-US" sz="1800" dirty="0" err="1" smtClean="0">
                <a:hlinkClick r:id="rId4"/>
              </a:rPr>
              <a:t>Lifesize</a:t>
            </a:r>
            <a:r>
              <a:rPr lang="en-US" sz="1800" dirty="0" smtClean="0"/>
              <a:t>, etc):</a:t>
            </a:r>
          </a:p>
          <a:p>
            <a:r>
              <a:rPr lang="en-US" sz="1800" dirty="0" smtClean="0"/>
              <a:t>If you </a:t>
            </a:r>
            <a:r>
              <a:rPr lang="en-US" sz="1800" b="1" dirty="0" smtClean="0"/>
              <a:t>ARE</a:t>
            </a:r>
            <a:r>
              <a:rPr lang="en-US" sz="1800" dirty="0" smtClean="0"/>
              <a:t> already registered with the </a:t>
            </a:r>
            <a:r>
              <a:rPr lang="en-US" sz="1800" dirty="0" err="1" smtClean="0">
                <a:hlinkClick r:id="rId5"/>
              </a:rPr>
              <a:t>OneNet</a:t>
            </a:r>
            <a:r>
              <a:rPr lang="en-US" sz="1800" dirty="0" smtClean="0"/>
              <a:t> gatekeeper:</a:t>
            </a:r>
            <a:br>
              <a:rPr lang="en-US" sz="1800" dirty="0" smtClean="0"/>
            </a:br>
            <a:r>
              <a:rPr lang="en-US" sz="1800" dirty="0" smtClean="0"/>
              <a:t>Dial</a:t>
            </a:r>
            <a:br>
              <a:rPr lang="en-US" sz="1800" dirty="0" smtClean="0"/>
            </a:br>
            <a:r>
              <a:rPr lang="en-US" sz="1800" b="1" dirty="0" smtClean="0">
                <a:latin typeface="Courier New" pitchFamily="49" charset="0"/>
                <a:cs typeface="Courier New" pitchFamily="49" charset="0"/>
              </a:rPr>
              <a:t>2500409</a:t>
            </a:r>
            <a:r>
              <a:rPr lang="en-US" sz="1800" dirty="0" smtClean="0">
                <a:latin typeface="Courier New" pitchFamily="49" charset="0"/>
                <a:cs typeface="Courier New" pitchFamily="49" charset="0"/>
              </a:rPr>
              <a:t> </a:t>
            </a:r>
          </a:p>
          <a:p>
            <a:r>
              <a:rPr lang="en-US" sz="1800" dirty="0" smtClean="0"/>
              <a:t>If you </a:t>
            </a:r>
            <a:r>
              <a:rPr lang="en-US" sz="1800" b="1" dirty="0" smtClean="0"/>
              <a:t>AREN'T</a:t>
            </a:r>
            <a:r>
              <a:rPr lang="en-US" sz="1800" dirty="0" smtClean="0"/>
              <a:t> registered with the </a:t>
            </a:r>
            <a:r>
              <a:rPr lang="en-US" sz="1800" dirty="0" err="1" smtClean="0">
                <a:hlinkClick r:id="rId5"/>
              </a:rPr>
              <a:t>OneNet</a:t>
            </a:r>
            <a:r>
              <a:rPr lang="en-US" sz="1800" dirty="0" smtClean="0"/>
              <a:t> gatekeeper (probably the case):</a:t>
            </a:r>
          </a:p>
          <a:p>
            <a:pPr marL="800100" lvl="1" indent="-342900">
              <a:buClrTx/>
              <a:buSzPct val="100000"/>
              <a:buFont typeface="+mj-lt"/>
              <a:buAutoNum type="arabicPeriod"/>
            </a:pPr>
            <a:r>
              <a:rPr lang="en-US" sz="1800" dirty="0" smtClean="0"/>
              <a:t>Dial:</a:t>
            </a:r>
            <a:br>
              <a:rPr lang="en-US" sz="1800" dirty="0" smtClean="0"/>
            </a:br>
            <a:r>
              <a:rPr lang="en-US" sz="1800" b="1" dirty="0" smtClean="0">
                <a:latin typeface="Courier New" pitchFamily="49" charset="0"/>
                <a:cs typeface="Courier New" pitchFamily="49" charset="0"/>
              </a:rPr>
              <a:t>164.58.250.47</a:t>
            </a:r>
            <a:r>
              <a:rPr lang="en-US" sz="1800" dirty="0" smtClean="0">
                <a:latin typeface="Courier New" pitchFamily="49" charset="0"/>
                <a:cs typeface="Courier New" pitchFamily="49" charset="0"/>
              </a:rPr>
              <a:t> </a:t>
            </a:r>
          </a:p>
          <a:p>
            <a:pPr marL="800100" lvl="1" indent="-342900">
              <a:buClrTx/>
              <a:buSzPct val="100000"/>
              <a:buFont typeface="+mj-lt"/>
              <a:buAutoNum type="arabicPeriod"/>
            </a:pPr>
            <a:r>
              <a:rPr lang="en-US" sz="1800" dirty="0" smtClean="0"/>
              <a:t>Bring up the virtual keypad.</a:t>
            </a:r>
            <a:br>
              <a:rPr lang="en-US" sz="1800" dirty="0" smtClean="0"/>
            </a:br>
            <a:r>
              <a:rPr lang="en-US" sz="1800" dirty="0" smtClean="0"/>
              <a:t>On some H.323 devices, you can bring up the virtual keypad by typing:</a:t>
            </a:r>
            <a:br>
              <a:rPr lang="en-US" sz="1800" dirty="0" smtClean="0"/>
            </a:br>
            <a:r>
              <a:rPr lang="en-US" sz="1800" b="1" dirty="0" smtClean="0">
                <a:latin typeface="Courier New" pitchFamily="49" charset="0"/>
                <a:cs typeface="Courier New" pitchFamily="49" charset="0"/>
              </a:rPr>
              <a:t>#</a:t>
            </a:r>
            <a:endParaRPr lang="en-US" sz="1800" dirty="0" smtClean="0">
              <a:latin typeface="Courier New" pitchFamily="49" charset="0"/>
              <a:cs typeface="Courier New" pitchFamily="49" charset="0"/>
            </a:endParaRPr>
          </a:p>
          <a:p>
            <a:pPr marL="800100" lvl="1" indent="-342900">
              <a:buClrTx/>
              <a:buSzPct val="100000"/>
              <a:buFont typeface="+mj-lt"/>
              <a:buAutoNum type="arabicPeriod"/>
            </a:pPr>
            <a:r>
              <a:rPr lang="en-US" sz="1800" dirty="0" smtClean="0"/>
              <a:t>When asked for the conference ID, enter:</a:t>
            </a:r>
            <a:br>
              <a:rPr lang="en-US" sz="1800" dirty="0" smtClean="0"/>
            </a:br>
            <a:r>
              <a:rPr lang="en-US" sz="1800" b="1" dirty="0" smtClean="0">
                <a:latin typeface="Courier New" pitchFamily="49" charset="0"/>
                <a:cs typeface="Courier New" pitchFamily="49" charset="0"/>
              </a:rPr>
              <a:t>0409</a:t>
            </a:r>
            <a:endParaRPr lang="en-US" sz="1800" dirty="0" smtClean="0">
              <a:latin typeface="Courier New" pitchFamily="49" charset="0"/>
              <a:cs typeface="Courier New" pitchFamily="49" charset="0"/>
            </a:endParaRPr>
          </a:p>
          <a:p>
            <a:pPr marL="800100" lvl="1" indent="-342900">
              <a:buClrTx/>
              <a:buSzPct val="100000"/>
              <a:buFont typeface="+mj-lt"/>
              <a:buAutoNum type="arabicPeriod"/>
            </a:pPr>
            <a:r>
              <a:rPr lang="en-US" sz="1800" dirty="0" smtClean="0"/>
              <a:t>On some H.323 devices, you indicate the end of conference ID with:</a:t>
            </a:r>
            <a:br>
              <a:rPr lang="en-US" sz="1800" dirty="0" smtClean="0"/>
            </a:br>
            <a:r>
              <a:rPr lang="en-US" sz="1800" b="1" dirty="0" smtClean="0">
                <a:latin typeface="Courier New" pitchFamily="49" charset="0"/>
                <a:cs typeface="Courier New" pitchFamily="49" charset="0"/>
              </a:rPr>
              <a:t>#</a:t>
            </a:r>
            <a:endParaRPr lang="en-US" sz="1800" dirty="0" smtClean="0">
              <a:latin typeface="Courier New" pitchFamily="49" charset="0"/>
              <a:cs typeface="Courier New" pitchFamily="49" charset="0"/>
            </a:endParaRPr>
          </a:p>
          <a:p>
            <a:pPr>
              <a:spcBef>
                <a:spcPts val="0"/>
              </a:spcBef>
              <a:buFont typeface="Wingdings" pitchFamily="2" charset="2"/>
              <a:buNone/>
            </a:pPr>
            <a:r>
              <a:rPr lang="en-US" dirty="0" smtClean="0"/>
              <a:t>Many thanks to Roger Holder and </a:t>
            </a:r>
            <a:r>
              <a:rPr lang="en-US" dirty="0" err="1" smtClean="0"/>
              <a:t>OneNet</a:t>
            </a:r>
            <a:r>
              <a:rPr lang="en-US" dirty="0" smtClean="0"/>
              <a:t> for providing this.</a:t>
            </a:r>
            <a:endParaRPr 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p:cNvSpPr>
            <a:spLocks noGrp="1"/>
          </p:cNvSpPr>
          <p:nvPr>
            <p:ph type="sldNum" sz="quarter" idx="11"/>
          </p:nvPr>
        </p:nvSpPr>
        <p:spPr/>
        <p:txBody>
          <a:bodyPr/>
          <a:lstStyle/>
          <a:p>
            <a:fld id="{E5E97557-84A1-484E-BB70-39FE32F15E72}" type="slidenum">
              <a:rPr lang="en-US"/>
              <a:pPr/>
              <a:t>40</a:t>
            </a:fld>
            <a:endParaRPr lang="en-US"/>
          </a:p>
        </p:txBody>
      </p:sp>
      <p:sp>
        <p:nvSpPr>
          <p:cNvPr id="867330" name="Rectangle 2"/>
          <p:cNvSpPr>
            <a:spLocks noGrp="1" noChangeArrowheads="1"/>
          </p:cNvSpPr>
          <p:nvPr>
            <p:ph type="title"/>
          </p:nvPr>
        </p:nvSpPr>
        <p:spPr/>
        <p:txBody>
          <a:bodyPr/>
          <a:lstStyle/>
          <a:p>
            <a:r>
              <a:rPr lang="en-US" dirty="0" smtClean="0"/>
              <a:t>N-Body Problems (</a:t>
            </a:r>
            <a:r>
              <a:rPr lang="en-US" i="1" dirty="0" smtClean="0"/>
              <a:t>N</a:t>
            </a:r>
            <a:r>
              <a:rPr lang="en-US" dirty="0" smtClean="0"/>
              <a:t> &gt; 3)</a:t>
            </a:r>
            <a:endParaRPr lang="en-US" dirty="0"/>
          </a:p>
        </p:txBody>
      </p:sp>
      <p:sp>
        <p:nvSpPr>
          <p:cNvPr id="867331" name="Rectangle 3"/>
          <p:cNvSpPr>
            <a:spLocks noGrp="1" noChangeArrowheads="1"/>
          </p:cNvSpPr>
          <p:nvPr>
            <p:ph type="body" idx="1"/>
          </p:nvPr>
        </p:nvSpPr>
        <p:spPr/>
        <p:txBody>
          <a:bodyPr/>
          <a:lstStyle/>
          <a:p>
            <a:pPr>
              <a:lnSpc>
                <a:spcPct val="90000"/>
              </a:lnSpc>
              <a:buFont typeface="Wingdings" pitchFamily="2" charset="2"/>
              <a:buNone/>
            </a:pPr>
            <a:r>
              <a:rPr lang="en-US" dirty="0"/>
              <a:t>When </a:t>
            </a:r>
            <a:r>
              <a:rPr lang="en-US" i="1" dirty="0"/>
              <a:t>N </a:t>
            </a:r>
            <a:r>
              <a:rPr lang="en-US" dirty="0" smtClean="0"/>
              <a:t>&gt; </a:t>
            </a:r>
            <a:r>
              <a:rPr lang="en-US" dirty="0"/>
              <a:t>3, you </a:t>
            </a:r>
            <a:r>
              <a:rPr lang="en-US" dirty="0" smtClean="0"/>
              <a:t>have a general </a:t>
            </a:r>
            <a:r>
              <a:rPr lang="en-US" b="1" i="1" u="sng" dirty="0"/>
              <a:t>N</a:t>
            </a:r>
            <a:r>
              <a:rPr lang="en-US" b="1" i="1" u="sng" dirty="0" smtClean="0"/>
              <a:t>-Body </a:t>
            </a:r>
            <a:r>
              <a:rPr lang="en-US" b="1" i="1" u="sng" dirty="0"/>
              <a:t>Problem</a:t>
            </a:r>
            <a:r>
              <a:rPr lang="en-US" dirty="0"/>
              <a:t>: </a:t>
            </a:r>
            <a:r>
              <a:rPr lang="en-US" i="1" dirty="0" smtClean="0"/>
              <a:t>N</a:t>
            </a:r>
            <a:r>
              <a:rPr lang="en-US" dirty="0" smtClean="0"/>
              <a:t> </a:t>
            </a:r>
            <a:r>
              <a:rPr lang="en-US" dirty="0"/>
              <a:t>particles, each exerting a force that acts on the </a:t>
            </a:r>
            <a:r>
              <a:rPr lang="en-US" dirty="0" smtClean="0"/>
              <a:t>other </a:t>
            </a:r>
            <a:r>
              <a:rPr lang="en-US" i="1" dirty="0" smtClean="0"/>
              <a:t>N</a:t>
            </a:r>
            <a:r>
              <a:rPr lang="en-US" dirty="0" smtClean="0"/>
              <a:t>-1 particles.</a:t>
            </a:r>
            <a:endParaRPr lang="en-US" dirty="0"/>
          </a:p>
          <a:p>
            <a:pPr>
              <a:lnSpc>
                <a:spcPct val="90000"/>
              </a:lnSpc>
              <a:buNone/>
            </a:pPr>
            <a:r>
              <a:rPr lang="en-US" dirty="0">
                <a:cs typeface="Times New Roman" pitchFamily="18" charset="0"/>
              </a:rPr>
              <a:t>The relationship between the </a:t>
            </a:r>
            <a:r>
              <a:rPr lang="en-US" i="1" dirty="0" smtClean="0">
                <a:cs typeface="Times New Roman" pitchFamily="18" charset="0"/>
              </a:rPr>
              <a:t>N</a:t>
            </a:r>
            <a:r>
              <a:rPr lang="en-US" dirty="0" smtClean="0">
                <a:cs typeface="Times New Roman" pitchFamily="18" charset="0"/>
              </a:rPr>
              <a:t> </a:t>
            </a:r>
            <a:r>
              <a:rPr lang="en-US" dirty="0">
                <a:cs typeface="Times New Roman" pitchFamily="18" charset="0"/>
              </a:rPr>
              <a:t>particles can be expressed as a differential equation that can be solved using an infinite series, producing a closed-form solution, due to </a:t>
            </a:r>
            <a:r>
              <a:rPr lang="en-US" dirty="0" err="1" smtClean="0">
                <a:cs typeface="Times New Roman" pitchFamily="18" charset="0"/>
              </a:rPr>
              <a:t>Qiudong</a:t>
            </a:r>
            <a:r>
              <a:rPr lang="en-US" dirty="0" smtClean="0">
                <a:cs typeface="Times New Roman" pitchFamily="18" charset="0"/>
              </a:rPr>
              <a:t> Wang in 1991.</a:t>
            </a:r>
            <a:endParaRPr lang="en-US" dirty="0">
              <a:cs typeface="Times New Roman" pitchFamily="18" charset="0"/>
            </a:endParaRPr>
          </a:p>
          <a:p>
            <a:pPr>
              <a:lnSpc>
                <a:spcPct val="90000"/>
              </a:lnSpc>
              <a:buFont typeface="Wingdings" pitchFamily="2" charset="2"/>
              <a:buNone/>
            </a:pPr>
            <a:r>
              <a:rPr lang="en-US" dirty="0">
                <a:cs typeface="Times New Roman" pitchFamily="18" charset="0"/>
              </a:rPr>
              <a:t>However, in practice, the number of terms of the infinite series that you need to calculate to get a reasonable solution is so large that the infinite series is impractical, so you’re stuck with the generalized formulation.</a:t>
            </a:r>
          </a:p>
        </p:txBody>
      </p:sp>
      <p:sp>
        <p:nvSpPr>
          <p:cNvPr id="867332" name="Oval 4"/>
          <p:cNvSpPr>
            <a:spLocks noChangeArrowheads="1"/>
          </p:cNvSpPr>
          <p:nvPr/>
        </p:nvSpPr>
        <p:spPr bwMode="auto">
          <a:xfrm>
            <a:off x="3657600" y="4876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7333" name="Line 5"/>
          <p:cNvSpPr>
            <a:spLocks noChangeShapeType="1"/>
          </p:cNvSpPr>
          <p:nvPr/>
        </p:nvSpPr>
        <p:spPr bwMode="auto">
          <a:xfrm>
            <a:off x="4038600" y="4995863"/>
            <a:ext cx="1371600" cy="0"/>
          </a:xfrm>
          <a:prstGeom prst="line">
            <a:avLst/>
          </a:prstGeom>
          <a:noFill/>
          <a:ln w="9525">
            <a:solidFill>
              <a:schemeClr val="tx1"/>
            </a:solidFill>
            <a:miter lim="800000"/>
            <a:headEnd type="triangle" w="lg" len="lg"/>
            <a:tailEnd type="triangle" w="lg" len="lg"/>
          </a:ln>
          <a:effectLst/>
        </p:spPr>
        <p:txBody>
          <a:bodyPr wrap="none"/>
          <a:lstStyle/>
          <a:p>
            <a:endParaRPr lang="en-US"/>
          </a:p>
        </p:txBody>
      </p:sp>
      <p:sp>
        <p:nvSpPr>
          <p:cNvPr id="867334" name="Oval 6"/>
          <p:cNvSpPr>
            <a:spLocks noChangeArrowheads="1"/>
          </p:cNvSpPr>
          <p:nvPr/>
        </p:nvSpPr>
        <p:spPr bwMode="auto">
          <a:xfrm>
            <a:off x="5562600" y="4876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7335" name="Oval 7"/>
          <p:cNvSpPr>
            <a:spLocks noChangeArrowheads="1"/>
          </p:cNvSpPr>
          <p:nvPr/>
        </p:nvSpPr>
        <p:spPr bwMode="auto">
          <a:xfrm>
            <a:off x="5562600" y="5715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2"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
        <p:nvSpPr>
          <p:cNvPr id="13" name="Oval 7"/>
          <p:cNvSpPr>
            <a:spLocks noChangeArrowheads="1"/>
          </p:cNvSpPr>
          <p:nvPr/>
        </p:nvSpPr>
        <p:spPr bwMode="auto">
          <a:xfrm>
            <a:off x="3657600" y="5715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4" name="Line 9"/>
          <p:cNvSpPr>
            <a:spLocks noChangeShapeType="1"/>
          </p:cNvSpPr>
          <p:nvPr/>
        </p:nvSpPr>
        <p:spPr bwMode="auto">
          <a:xfrm flipH="1">
            <a:off x="5669280" y="5181600"/>
            <a:ext cx="0" cy="457200"/>
          </a:xfrm>
          <a:prstGeom prst="line">
            <a:avLst/>
          </a:prstGeom>
          <a:noFill/>
          <a:ln w="9525">
            <a:solidFill>
              <a:schemeClr val="tx1"/>
            </a:solidFill>
            <a:miter lim="800000"/>
            <a:headEnd type="triangle" w="lg" len="lg"/>
            <a:tailEnd type="triangle" w="lg" len="lg"/>
          </a:ln>
          <a:effectLst/>
        </p:spPr>
        <p:txBody>
          <a:bodyPr wrap="none"/>
          <a:lstStyle/>
          <a:p>
            <a:endParaRPr lang="en-US"/>
          </a:p>
        </p:txBody>
      </p:sp>
      <p:sp>
        <p:nvSpPr>
          <p:cNvPr id="15" name="Line 9"/>
          <p:cNvSpPr>
            <a:spLocks noChangeShapeType="1"/>
          </p:cNvSpPr>
          <p:nvPr/>
        </p:nvSpPr>
        <p:spPr bwMode="auto">
          <a:xfrm flipH="1">
            <a:off x="3764280" y="5181600"/>
            <a:ext cx="0" cy="457200"/>
          </a:xfrm>
          <a:prstGeom prst="line">
            <a:avLst/>
          </a:prstGeom>
          <a:noFill/>
          <a:ln w="9525">
            <a:solidFill>
              <a:schemeClr val="tx1"/>
            </a:solidFill>
            <a:miter lim="800000"/>
            <a:headEnd type="triangle" w="lg" len="lg"/>
            <a:tailEnd type="triangle" w="lg" len="lg"/>
          </a:ln>
          <a:effectLst/>
        </p:spPr>
        <p:txBody>
          <a:bodyPr wrap="none"/>
          <a:lstStyle/>
          <a:p>
            <a:endParaRPr lang="en-US"/>
          </a:p>
        </p:txBody>
      </p:sp>
      <p:sp>
        <p:nvSpPr>
          <p:cNvPr id="16" name="Line 5"/>
          <p:cNvSpPr>
            <a:spLocks noChangeShapeType="1"/>
          </p:cNvSpPr>
          <p:nvPr/>
        </p:nvSpPr>
        <p:spPr bwMode="auto">
          <a:xfrm>
            <a:off x="4038600" y="5836920"/>
            <a:ext cx="1371600" cy="0"/>
          </a:xfrm>
          <a:prstGeom prst="line">
            <a:avLst/>
          </a:prstGeom>
          <a:noFill/>
          <a:ln w="9525">
            <a:solidFill>
              <a:schemeClr val="tx1"/>
            </a:solidFill>
            <a:miter lim="800000"/>
            <a:headEnd type="triangle" w="lg" len="lg"/>
            <a:tailEnd type="triangle" w="lg" len="lg"/>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4402AEF-425C-472E-8388-DA1F092E306A}" type="slidenum">
              <a:rPr lang="en-US"/>
              <a:pPr/>
              <a:t>41</a:t>
            </a:fld>
            <a:endParaRPr lang="en-US"/>
          </a:p>
        </p:txBody>
      </p:sp>
      <p:sp>
        <p:nvSpPr>
          <p:cNvPr id="868354" name="Rectangle 2"/>
          <p:cNvSpPr>
            <a:spLocks noGrp="1" noChangeArrowheads="1"/>
          </p:cNvSpPr>
          <p:nvPr>
            <p:ph type="title"/>
          </p:nvPr>
        </p:nvSpPr>
        <p:spPr/>
        <p:txBody>
          <a:bodyPr/>
          <a:lstStyle/>
          <a:p>
            <a:r>
              <a:rPr lang="en-US" dirty="0"/>
              <a:t>N-Body Problems (</a:t>
            </a:r>
            <a:r>
              <a:rPr lang="en-US" i="1" dirty="0"/>
              <a:t>N</a:t>
            </a:r>
            <a:r>
              <a:rPr lang="en-US" dirty="0"/>
              <a:t> </a:t>
            </a:r>
            <a:r>
              <a:rPr lang="en-US" u="sng" dirty="0"/>
              <a:t>&gt;</a:t>
            </a:r>
            <a:r>
              <a:rPr lang="en-US" dirty="0"/>
              <a:t> 3)</a:t>
            </a:r>
          </a:p>
        </p:txBody>
      </p:sp>
      <p:sp>
        <p:nvSpPr>
          <p:cNvPr id="868355" name="Rectangle 3"/>
          <p:cNvSpPr>
            <a:spLocks noGrp="1" noChangeArrowheads="1"/>
          </p:cNvSpPr>
          <p:nvPr>
            <p:ph type="body" idx="1"/>
          </p:nvPr>
        </p:nvSpPr>
        <p:spPr>
          <a:xfrm>
            <a:off x="609600" y="1371600"/>
            <a:ext cx="8077200" cy="4953000"/>
          </a:xfrm>
        </p:spPr>
        <p:txBody>
          <a:bodyPr/>
          <a:lstStyle/>
          <a:p>
            <a:pPr>
              <a:buNone/>
            </a:pPr>
            <a:r>
              <a:rPr lang="en-US" dirty="0"/>
              <a:t>For </a:t>
            </a:r>
            <a:r>
              <a:rPr lang="en-US" i="1" dirty="0"/>
              <a:t>N </a:t>
            </a:r>
            <a:r>
              <a:rPr lang="en-US" dirty="0"/>
              <a:t>greater than </a:t>
            </a:r>
            <a:r>
              <a:rPr lang="en-US" dirty="0" smtClean="0"/>
              <a:t>3, </a:t>
            </a:r>
            <a:r>
              <a:rPr lang="en-US" dirty="0" smtClean="0">
                <a:cs typeface="Times New Roman" pitchFamily="18" charset="0"/>
              </a:rPr>
              <a:t>the relationship between the </a:t>
            </a:r>
            <a:r>
              <a:rPr lang="en-US" i="1" dirty="0" smtClean="0">
                <a:cs typeface="Times New Roman" pitchFamily="18" charset="0"/>
              </a:rPr>
              <a:t>N</a:t>
            </a:r>
            <a:r>
              <a:rPr lang="en-US" dirty="0" smtClean="0">
                <a:cs typeface="Times New Roman" pitchFamily="18" charset="0"/>
              </a:rPr>
              <a:t> particles can be expressed as a differential equation that can be solved using an infinite series, producing a closed-form solution, but convergence takes so long that this approach is impractical.</a:t>
            </a:r>
          </a:p>
          <a:p>
            <a:pPr>
              <a:buFont typeface="Wingdings" pitchFamily="2" charset="2"/>
              <a:buNone/>
            </a:pPr>
            <a:r>
              <a:rPr lang="en-US" dirty="0" smtClean="0"/>
              <a:t>So</a:t>
            </a:r>
            <a:r>
              <a:rPr lang="en-US" dirty="0"/>
              <a:t>, numerical simulation is pretty much the only way to study groups of 3 or more bodies.</a:t>
            </a:r>
          </a:p>
          <a:p>
            <a:pPr>
              <a:lnSpc>
                <a:spcPct val="90000"/>
              </a:lnSpc>
              <a:buFont typeface="Wingdings" pitchFamily="2" charset="2"/>
              <a:buNone/>
            </a:pPr>
            <a:r>
              <a:rPr lang="en-US" dirty="0"/>
              <a:t>Popular applications of N-body codes include:</a:t>
            </a:r>
          </a:p>
          <a:p>
            <a:pPr>
              <a:lnSpc>
                <a:spcPct val="90000"/>
              </a:lnSpc>
            </a:pPr>
            <a:r>
              <a:rPr lang="en-US" dirty="0"/>
              <a:t>astronomy (that is, galaxy formation, cosmology);</a:t>
            </a:r>
          </a:p>
          <a:p>
            <a:pPr>
              <a:lnSpc>
                <a:spcPct val="90000"/>
              </a:lnSpc>
            </a:pPr>
            <a:r>
              <a:rPr lang="en-US" dirty="0"/>
              <a:t>chemistry (that is, protein folding, molecular dynamics).</a:t>
            </a:r>
          </a:p>
          <a:p>
            <a:pPr>
              <a:buFont typeface="Wingdings" pitchFamily="2" charset="2"/>
              <a:buNone/>
            </a:pPr>
            <a:r>
              <a:rPr lang="en-US" dirty="0"/>
              <a:t>Note that, for </a:t>
            </a:r>
            <a:r>
              <a:rPr lang="en-US" i="1" dirty="0"/>
              <a:t>N</a:t>
            </a:r>
            <a:r>
              <a:rPr lang="en-US" dirty="0"/>
              <a:t> bodies, there are on the order of </a:t>
            </a:r>
            <a:r>
              <a:rPr lang="en-US" i="1" dirty="0"/>
              <a:t>N</a:t>
            </a:r>
            <a:r>
              <a:rPr lang="en-US" baseline="30000" dirty="0"/>
              <a:t>2</a:t>
            </a:r>
            <a:r>
              <a:rPr lang="en-US" dirty="0"/>
              <a:t> forces, denoted </a:t>
            </a:r>
            <a:r>
              <a:rPr lang="en-US" b="1" dirty="0"/>
              <a:t>O</a:t>
            </a:r>
            <a:r>
              <a:rPr lang="en-US" dirty="0"/>
              <a:t>(</a:t>
            </a:r>
            <a:r>
              <a:rPr lang="en-US" i="1" dirty="0"/>
              <a:t>N</a:t>
            </a:r>
            <a:r>
              <a:rPr lang="en-US" baseline="30000" dirty="0"/>
              <a:t>2</a:t>
            </a:r>
            <a:r>
              <a:rPr lang="en-US" dirty="0"/>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3"/>
          <p:cNvSpPr>
            <a:spLocks noGrp="1"/>
          </p:cNvSpPr>
          <p:nvPr>
            <p:ph type="sldNum" sz="quarter" idx="11"/>
          </p:nvPr>
        </p:nvSpPr>
        <p:spPr/>
        <p:txBody>
          <a:bodyPr/>
          <a:lstStyle/>
          <a:p>
            <a:fld id="{2AABA518-B1E9-473F-AEA1-49B59E8B355F}" type="slidenum">
              <a:rPr lang="en-US"/>
              <a:pPr/>
              <a:t>42</a:t>
            </a:fld>
            <a:endParaRPr lang="en-US"/>
          </a:p>
        </p:txBody>
      </p:sp>
      <p:sp>
        <p:nvSpPr>
          <p:cNvPr id="869378" name="Rectangle 2"/>
          <p:cNvSpPr>
            <a:spLocks noGrp="1" noChangeArrowheads="1"/>
          </p:cNvSpPr>
          <p:nvPr>
            <p:ph type="title"/>
          </p:nvPr>
        </p:nvSpPr>
        <p:spPr/>
        <p:txBody>
          <a:bodyPr/>
          <a:lstStyle/>
          <a:p>
            <a:r>
              <a:rPr lang="en-US" i="1"/>
              <a:t>N</a:t>
            </a:r>
            <a:r>
              <a:rPr lang="en-US"/>
              <a:t> Bodies</a:t>
            </a:r>
          </a:p>
        </p:txBody>
      </p:sp>
      <p:sp>
        <p:nvSpPr>
          <p:cNvPr id="869379"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69380"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9381"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9382"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9383"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9384"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9385"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9386"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69387"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4"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fld id="{789D5EDA-6202-4204-A634-61626FD3A80E}" type="slidenum">
              <a:rPr lang="en-US"/>
              <a:pPr/>
              <a:t>43</a:t>
            </a:fld>
            <a:endParaRPr lang="en-US"/>
          </a:p>
        </p:txBody>
      </p:sp>
      <p:sp>
        <p:nvSpPr>
          <p:cNvPr id="870402" name="Rectangle 2"/>
          <p:cNvSpPr>
            <a:spLocks noGrp="1" noChangeArrowheads="1"/>
          </p:cNvSpPr>
          <p:nvPr>
            <p:ph type="title"/>
          </p:nvPr>
        </p:nvSpPr>
        <p:spPr/>
        <p:txBody>
          <a:bodyPr/>
          <a:lstStyle/>
          <a:p>
            <a:r>
              <a:rPr lang="en-US"/>
              <a:t>Force #1</a:t>
            </a:r>
          </a:p>
        </p:txBody>
      </p:sp>
      <p:sp>
        <p:nvSpPr>
          <p:cNvPr id="870403"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70404"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0405"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0406"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0407"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0408"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0409"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0410"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0411"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0412" name="Line 12"/>
          <p:cNvSpPr>
            <a:spLocks noChangeShapeType="1"/>
          </p:cNvSpPr>
          <p:nvPr/>
        </p:nvSpPr>
        <p:spPr bwMode="auto">
          <a:xfrm flipV="1">
            <a:off x="1981200" y="2286000"/>
            <a:ext cx="2743200" cy="6858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70413" name="Text Box 13"/>
          <p:cNvSpPr txBox="1">
            <a:spLocks noChangeArrowheads="1"/>
          </p:cNvSpPr>
          <p:nvPr/>
        </p:nvSpPr>
        <p:spPr bwMode="auto">
          <a:xfrm>
            <a:off x="1371600" y="2819400"/>
            <a:ext cx="3810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A</a:t>
            </a:r>
          </a:p>
        </p:txBody>
      </p:sp>
      <p:sp>
        <p:nvSpPr>
          <p:cNvPr id="1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fld id="{8CF1FF77-7FDF-4D51-8770-E6DE5E3A5933}" type="slidenum">
              <a:rPr lang="en-US"/>
              <a:pPr/>
              <a:t>44</a:t>
            </a:fld>
            <a:endParaRPr lang="en-US"/>
          </a:p>
        </p:txBody>
      </p:sp>
      <p:sp>
        <p:nvSpPr>
          <p:cNvPr id="871426" name="Rectangle 2"/>
          <p:cNvSpPr>
            <a:spLocks noGrp="1" noChangeArrowheads="1"/>
          </p:cNvSpPr>
          <p:nvPr>
            <p:ph type="title"/>
          </p:nvPr>
        </p:nvSpPr>
        <p:spPr/>
        <p:txBody>
          <a:bodyPr/>
          <a:lstStyle/>
          <a:p>
            <a:r>
              <a:rPr lang="en-US"/>
              <a:t>Force #2</a:t>
            </a:r>
          </a:p>
        </p:txBody>
      </p:sp>
      <p:sp>
        <p:nvSpPr>
          <p:cNvPr id="871427"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71428"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1429"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1430"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1431"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1432"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1433"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1434"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1435"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1436" name="Line 12"/>
          <p:cNvSpPr>
            <a:spLocks noChangeShapeType="1"/>
          </p:cNvSpPr>
          <p:nvPr/>
        </p:nvSpPr>
        <p:spPr bwMode="auto">
          <a:xfrm flipV="1">
            <a:off x="2133600" y="2362200"/>
            <a:ext cx="5105400" cy="6096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71437" name="Text Box 13"/>
          <p:cNvSpPr txBox="1">
            <a:spLocks noChangeArrowheads="1"/>
          </p:cNvSpPr>
          <p:nvPr/>
        </p:nvSpPr>
        <p:spPr bwMode="auto">
          <a:xfrm>
            <a:off x="1371600" y="2819400"/>
            <a:ext cx="3810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A</a:t>
            </a:r>
          </a:p>
        </p:txBody>
      </p:sp>
      <p:sp>
        <p:nvSpPr>
          <p:cNvPr id="1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fld id="{AF5AFC2D-9A2D-474D-A49B-DED476B7660B}" type="slidenum">
              <a:rPr lang="en-US"/>
              <a:pPr/>
              <a:t>45</a:t>
            </a:fld>
            <a:endParaRPr lang="en-US"/>
          </a:p>
        </p:txBody>
      </p:sp>
      <p:sp>
        <p:nvSpPr>
          <p:cNvPr id="872450" name="Rectangle 2"/>
          <p:cNvSpPr>
            <a:spLocks noGrp="1" noChangeArrowheads="1"/>
          </p:cNvSpPr>
          <p:nvPr>
            <p:ph type="title"/>
          </p:nvPr>
        </p:nvSpPr>
        <p:spPr/>
        <p:txBody>
          <a:bodyPr/>
          <a:lstStyle/>
          <a:p>
            <a:r>
              <a:rPr lang="en-US"/>
              <a:t>Force #3</a:t>
            </a:r>
          </a:p>
        </p:txBody>
      </p:sp>
      <p:sp>
        <p:nvSpPr>
          <p:cNvPr id="872451"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72452"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2453"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2454"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2455"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2456"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2457"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2458"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2459"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2460" name="Line 12"/>
          <p:cNvSpPr>
            <a:spLocks noChangeShapeType="1"/>
          </p:cNvSpPr>
          <p:nvPr/>
        </p:nvSpPr>
        <p:spPr bwMode="auto">
          <a:xfrm>
            <a:off x="2362200" y="3048000"/>
            <a:ext cx="4343400" cy="2286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72461" name="Text Box 13"/>
          <p:cNvSpPr txBox="1">
            <a:spLocks noChangeArrowheads="1"/>
          </p:cNvSpPr>
          <p:nvPr/>
        </p:nvSpPr>
        <p:spPr bwMode="auto">
          <a:xfrm>
            <a:off x="1371600" y="2819400"/>
            <a:ext cx="3810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A</a:t>
            </a:r>
          </a:p>
        </p:txBody>
      </p:sp>
      <p:sp>
        <p:nvSpPr>
          <p:cNvPr id="1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fld id="{A80E3E84-38E3-4A30-B75E-B147BD344C1D}" type="slidenum">
              <a:rPr lang="en-US"/>
              <a:pPr/>
              <a:t>46</a:t>
            </a:fld>
            <a:endParaRPr lang="en-US"/>
          </a:p>
        </p:txBody>
      </p:sp>
      <p:sp>
        <p:nvSpPr>
          <p:cNvPr id="873474" name="Rectangle 2"/>
          <p:cNvSpPr>
            <a:spLocks noGrp="1" noChangeArrowheads="1"/>
          </p:cNvSpPr>
          <p:nvPr>
            <p:ph type="title"/>
          </p:nvPr>
        </p:nvSpPr>
        <p:spPr/>
        <p:txBody>
          <a:bodyPr/>
          <a:lstStyle/>
          <a:p>
            <a:r>
              <a:rPr lang="en-US"/>
              <a:t>Force #4</a:t>
            </a:r>
          </a:p>
        </p:txBody>
      </p:sp>
      <p:sp>
        <p:nvSpPr>
          <p:cNvPr id="873475"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73476"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3477"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3478"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3479"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3480"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3481"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3482"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3483"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3484" name="Line 12"/>
          <p:cNvSpPr>
            <a:spLocks noChangeShapeType="1"/>
          </p:cNvSpPr>
          <p:nvPr/>
        </p:nvSpPr>
        <p:spPr bwMode="auto">
          <a:xfrm>
            <a:off x="1981200" y="3048000"/>
            <a:ext cx="990600" cy="762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73485" name="Text Box 13"/>
          <p:cNvSpPr txBox="1">
            <a:spLocks noChangeArrowheads="1"/>
          </p:cNvSpPr>
          <p:nvPr/>
        </p:nvSpPr>
        <p:spPr bwMode="auto">
          <a:xfrm>
            <a:off x="1371600" y="2819400"/>
            <a:ext cx="3810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A</a:t>
            </a:r>
          </a:p>
        </p:txBody>
      </p:sp>
      <p:sp>
        <p:nvSpPr>
          <p:cNvPr id="1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fld id="{8F727BF5-AEE9-45DA-901D-24B9015692C4}" type="slidenum">
              <a:rPr lang="en-US"/>
              <a:pPr/>
              <a:t>47</a:t>
            </a:fld>
            <a:endParaRPr lang="en-US"/>
          </a:p>
        </p:txBody>
      </p:sp>
      <p:sp>
        <p:nvSpPr>
          <p:cNvPr id="874498" name="Rectangle 2"/>
          <p:cNvSpPr>
            <a:spLocks noGrp="1" noChangeArrowheads="1"/>
          </p:cNvSpPr>
          <p:nvPr>
            <p:ph type="title"/>
          </p:nvPr>
        </p:nvSpPr>
        <p:spPr/>
        <p:txBody>
          <a:bodyPr/>
          <a:lstStyle/>
          <a:p>
            <a:r>
              <a:rPr lang="en-US"/>
              <a:t>Force #5</a:t>
            </a:r>
          </a:p>
        </p:txBody>
      </p:sp>
      <p:sp>
        <p:nvSpPr>
          <p:cNvPr id="874499"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74500"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4501"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4502"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4503"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4504"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4505"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4506"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4507"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4508" name="Line 12"/>
          <p:cNvSpPr>
            <a:spLocks noChangeShapeType="1"/>
          </p:cNvSpPr>
          <p:nvPr/>
        </p:nvSpPr>
        <p:spPr bwMode="auto">
          <a:xfrm>
            <a:off x="1981200" y="3124200"/>
            <a:ext cx="4419600" cy="16002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74509" name="Text Box 13"/>
          <p:cNvSpPr txBox="1">
            <a:spLocks noChangeArrowheads="1"/>
          </p:cNvSpPr>
          <p:nvPr/>
        </p:nvSpPr>
        <p:spPr bwMode="auto">
          <a:xfrm>
            <a:off x="1371600" y="2819400"/>
            <a:ext cx="3810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A</a:t>
            </a:r>
          </a:p>
        </p:txBody>
      </p:sp>
      <p:sp>
        <p:nvSpPr>
          <p:cNvPr id="1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fld id="{A92DF929-66EE-4632-96D7-93EC1C6EEB2A}" type="slidenum">
              <a:rPr lang="en-US"/>
              <a:pPr/>
              <a:t>48</a:t>
            </a:fld>
            <a:endParaRPr lang="en-US"/>
          </a:p>
        </p:txBody>
      </p:sp>
      <p:sp>
        <p:nvSpPr>
          <p:cNvPr id="875522" name="Rectangle 2"/>
          <p:cNvSpPr>
            <a:spLocks noGrp="1" noChangeArrowheads="1"/>
          </p:cNvSpPr>
          <p:nvPr>
            <p:ph type="title"/>
          </p:nvPr>
        </p:nvSpPr>
        <p:spPr/>
        <p:txBody>
          <a:bodyPr/>
          <a:lstStyle/>
          <a:p>
            <a:r>
              <a:rPr lang="en-US"/>
              <a:t>Force #6</a:t>
            </a:r>
          </a:p>
        </p:txBody>
      </p:sp>
      <p:sp>
        <p:nvSpPr>
          <p:cNvPr id="875523"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75524"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5525"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5526"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5527"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5528"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5529"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5530"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5531"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5532" name="Line 12"/>
          <p:cNvSpPr>
            <a:spLocks noChangeShapeType="1"/>
          </p:cNvSpPr>
          <p:nvPr/>
        </p:nvSpPr>
        <p:spPr bwMode="auto">
          <a:xfrm>
            <a:off x="1981200" y="3200400"/>
            <a:ext cx="2819400" cy="16002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75533" name="Text Box 13"/>
          <p:cNvSpPr txBox="1">
            <a:spLocks noChangeArrowheads="1"/>
          </p:cNvSpPr>
          <p:nvPr/>
        </p:nvSpPr>
        <p:spPr bwMode="auto">
          <a:xfrm>
            <a:off x="1371600" y="2819400"/>
            <a:ext cx="3810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A</a:t>
            </a:r>
          </a:p>
        </p:txBody>
      </p:sp>
      <p:sp>
        <p:nvSpPr>
          <p:cNvPr id="1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fld id="{59B453F6-E7B1-46DA-92E8-F2C844EDD6DB}" type="slidenum">
              <a:rPr lang="en-US"/>
              <a:pPr/>
              <a:t>49</a:t>
            </a:fld>
            <a:endParaRPr lang="en-US"/>
          </a:p>
        </p:txBody>
      </p:sp>
      <p:sp>
        <p:nvSpPr>
          <p:cNvPr id="876546" name="Rectangle 2"/>
          <p:cNvSpPr>
            <a:spLocks noGrp="1" noChangeArrowheads="1"/>
          </p:cNvSpPr>
          <p:nvPr>
            <p:ph type="title"/>
          </p:nvPr>
        </p:nvSpPr>
        <p:spPr/>
        <p:txBody>
          <a:bodyPr/>
          <a:lstStyle/>
          <a:p>
            <a:r>
              <a:rPr lang="en-US"/>
              <a:t>Force #N-1</a:t>
            </a:r>
          </a:p>
        </p:txBody>
      </p:sp>
      <p:sp>
        <p:nvSpPr>
          <p:cNvPr id="876547"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76548"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6549"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6550"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6551"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6552"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6553"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6554"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6555"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76556" name="Line 12"/>
          <p:cNvSpPr>
            <a:spLocks noChangeShapeType="1"/>
          </p:cNvSpPr>
          <p:nvPr/>
        </p:nvSpPr>
        <p:spPr bwMode="auto">
          <a:xfrm>
            <a:off x="1905000" y="3124200"/>
            <a:ext cx="152400" cy="14478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76557" name="Text Box 13"/>
          <p:cNvSpPr txBox="1">
            <a:spLocks noChangeArrowheads="1"/>
          </p:cNvSpPr>
          <p:nvPr/>
        </p:nvSpPr>
        <p:spPr bwMode="auto">
          <a:xfrm>
            <a:off x="1371600" y="2819400"/>
            <a:ext cx="3810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A</a:t>
            </a:r>
          </a:p>
        </p:txBody>
      </p:sp>
      <p:sp>
        <p:nvSpPr>
          <p:cNvPr id="1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H.323 from Internet Explorer</a:t>
            </a:r>
            <a:endParaRPr lang="en-US" dirty="0"/>
          </a:p>
        </p:txBody>
      </p:sp>
      <p:sp>
        <p:nvSpPr>
          <p:cNvPr id="3" name="Content Placeholder 2"/>
          <p:cNvSpPr>
            <a:spLocks noGrp="1"/>
          </p:cNvSpPr>
          <p:nvPr>
            <p:ph idx="1"/>
          </p:nvPr>
        </p:nvSpPr>
        <p:spPr/>
        <p:txBody>
          <a:bodyPr/>
          <a:lstStyle/>
          <a:p>
            <a:pPr>
              <a:buNone/>
            </a:pPr>
            <a:r>
              <a:rPr lang="en-US" sz="1500" dirty="0" smtClean="0"/>
              <a:t>From a Windows PC running Internet Explorer:</a:t>
            </a:r>
          </a:p>
          <a:p>
            <a:pPr>
              <a:buClrTx/>
              <a:buSzPct val="100000"/>
              <a:buFont typeface="+mj-lt"/>
              <a:buAutoNum type="arabicPeriod"/>
            </a:pPr>
            <a:r>
              <a:rPr lang="en-US" sz="1500" dirty="0" smtClean="0"/>
              <a:t>You </a:t>
            </a:r>
            <a:r>
              <a:rPr lang="en-US" sz="1500" b="1" dirty="0" smtClean="0"/>
              <a:t>MUST</a:t>
            </a:r>
            <a:r>
              <a:rPr lang="en-US" sz="1500" dirty="0" smtClean="0"/>
              <a:t> have the ability to install software on the PC (or have someone install it for you).</a:t>
            </a:r>
          </a:p>
          <a:p>
            <a:pPr>
              <a:buClrTx/>
              <a:buSzPct val="100000"/>
              <a:buFont typeface="+mj-lt"/>
              <a:buAutoNum type="arabicPeriod"/>
            </a:pPr>
            <a:r>
              <a:rPr lang="en-US" sz="1500" dirty="0" smtClean="0"/>
              <a:t>Download and install the latest Java Runtime Environment (JRE) from here: </a:t>
            </a:r>
            <a:r>
              <a:rPr lang="en-US" sz="1500" b="1" dirty="0" smtClean="0">
                <a:latin typeface="Courier New" pitchFamily="49" charset="0"/>
                <a:cs typeface="Courier New" pitchFamily="49" charset="0"/>
                <a:hlinkClick r:id="rId2"/>
              </a:rPr>
              <a:t>http://www.oracle.com/technetwork/java/javase/downloads/</a:t>
            </a:r>
            <a:r>
              <a:rPr lang="en-US" sz="1500" dirty="0" smtClean="0"/>
              <a:t/>
            </a:r>
            <a:br>
              <a:rPr lang="en-US" sz="1500" dirty="0" smtClean="0"/>
            </a:br>
            <a:r>
              <a:rPr lang="en-US" sz="1500" dirty="0" smtClean="0"/>
              <a:t>(Click on the Java Download icon, because that install package includes both the JRE and other components.)</a:t>
            </a:r>
          </a:p>
          <a:p>
            <a:pPr>
              <a:buClrTx/>
              <a:buSzPct val="100000"/>
              <a:buFont typeface="+mj-lt"/>
              <a:buAutoNum type="arabicPeriod"/>
            </a:pPr>
            <a:r>
              <a:rPr lang="en-US" sz="1500" dirty="0" smtClean="0"/>
              <a:t>Download and install this video decoder: </a:t>
            </a:r>
            <a:r>
              <a:rPr lang="en-US" sz="1500" b="1" dirty="0" smtClean="0">
                <a:latin typeface="Courier New" pitchFamily="49" charset="0"/>
                <a:cs typeface="Courier New" pitchFamily="49" charset="0"/>
                <a:hlinkClick r:id="rId3"/>
              </a:rPr>
              <a:t>http://164.58.250.47/codian_video_decoder.msi</a:t>
            </a:r>
            <a:endParaRPr lang="en-US" sz="1500" b="1" dirty="0" smtClean="0">
              <a:latin typeface="Courier New" pitchFamily="49" charset="0"/>
              <a:cs typeface="Courier New" pitchFamily="49" charset="0"/>
            </a:endParaRPr>
          </a:p>
          <a:p>
            <a:pPr>
              <a:buClrTx/>
              <a:buSzPct val="100000"/>
              <a:buFont typeface="+mj-lt"/>
              <a:buAutoNum type="arabicPeriod"/>
            </a:pPr>
            <a:r>
              <a:rPr lang="en-US" sz="1500" dirty="0" smtClean="0"/>
              <a:t>Start Internet Explorer.</a:t>
            </a:r>
          </a:p>
          <a:p>
            <a:pPr>
              <a:buClrTx/>
              <a:buSzPct val="100000"/>
              <a:buFont typeface="+mj-lt"/>
              <a:buAutoNum type="arabicPeriod"/>
            </a:pPr>
            <a:r>
              <a:rPr lang="en-US" sz="1500" dirty="0" smtClean="0"/>
              <a:t>Copy-and-paste this URL into your IE window:</a:t>
            </a:r>
            <a:br>
              <a:rPr lang="en-US" sz="1500" dirty="0" smtClean="0"/>
            </a:br>
            <a:r>
              <a:rPr lang="en-US" sz="1500" b="1" dirty="0" smtClean="0">
                <a:latin typeface="Courier New" pitchFamily="49" charset="0"/>
                <a:cs typeface="Courier New" pitchFamily="49" charset="0"/>
                <a:hlinkClick r:id="rId4"/>
              </a:rPr>
              <a:t>http://164.58.250.47/</a:t>
            </a:r>
            <a:endParaRPr lang="en-US" sz="1500" b="1" dirty="0" smtClean="0">
              <a:latin typeface="Courier New" pitchFamily="49" charset="0"/>
              <a:cs typeface="Courier New" pitchFamily="49" charset="0"/>
            </a:endParaRPr>
          </a:p>
          <a:p>
            <a:pPr>
              <a:buClrTx/>
              <a:buSzPct val="100000"/>
              <a:buFont typeface="+mj-lt"/>
              <a:buAutoNum type="arabicPeriod"/>
            </a:pPr>
            <a:r>
              <a:rPr lang="en-US" sz="1500" dirty="0" smtClean="0"/>
              <a:t>When that webpage loads, in the upper left, click on “Streaming.”</a:t>
            </a:r>
          </a:p>
          <a:p>
            <a:pPr>
              <a:buClrTx/>
              <a:buSzPct val="100000"/>
              <a:buFont typeface="+mj-lt"/>
              <a:buAutoNum type="arabicPeriod"/>
            </a:pPr>
            <a:r>
              <a:rPr lang="en-US" sz="1500" dirty="0" smtClean="0"/>
              <a:t>In the textbox labeled Sign-in Name, type your name.</a:t>
            </a:r>
          </a:p>
          <a:p>
            <a:pPr>
              <a:buClrTx/>
              <a:buSzPct val="100000"/>
              <a:buFont typeface="+mj-lt"/>
              <a:buAutoNum type="arabicPeriod"/>
            </a:pPr>
            <a:r>
              <a:rPr lang="en-US" sz="1500" dirty="0" smtClean="0"/>
              <a:t>In the textbox labeled Conference ID, type this:</a:t>
            </a:r>
            <a:br>
              <a:rPr lang="en-US" sz="1500" dirty="0" smtClean="0"/>
            </a:br>
            <a:r>
              <a:rPr lang="en-US" sz="1500" b="1" dirty="0" smtClean="0">
                <a:latin typeface="Courier New" pitchFamily="49" charset="0"/>
                <a:cs typeface="Courier New" pitchFamily="49" charset="0"/>
              </a:rPr>
              <a:t>0409</a:t>
            </a:r>
          </a:p>
          <a:p>
            <a:pPr>
              <a:buClrTx/>
              <a:buSzPct val="100000"/>
              <a:buFont typeface="+mj-lt"/>
              <a:buAutoNum type="arabicPeriod"/>
            </a:pPr>
            <a:r>
              <a:rPr lang="en-US" sz="1500" dirty="0" smtClean="0"/>
              <a:t>Click on “Stream this conference.”</a:t>
            </a:r>
          </a:p>
          <a:p>
            <a:pPr>
              <a:buClrTx/>
              <a:buSzPct val="100000"/>
              <a:buFont typeface="+mj-lt"/>
              <a:buAutoNum type="arabicPeriod"/>
            </a:pPr>
            <a:r>
              <a:rPr lang="en-US" sz="1500" dirty="0" smtClean="0"/>
              <a:t>When that webpage loads, you may see, at the very top, a bar offering you options.</a:t>
            </a:r>
            <a:br>
              <a:rPr lang="en-US" sz="1500" dirty="0" smtClean="0"/>
            </a:br>
            <a:r>
              <a:rPr lang="en-US" sz="1500" dirty="0" smtClean="0"/>
              <a:t>If so, click on it and choose “Install this add-on.”</a:t>
            </a: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5</a:t>
            </a:fld>
            <a:endParaRPr lang="en-US"/>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003001D-8BAA-4995-B97B-30DF2AD6FF0F}" type="slidenum">
              <a:rPr lang="en-US"/>
              <a:pPr/>
              <a:t>50</a:t>
            </a:fld>
            <a:endParaRPr lang="en-US"/>
          </a:p>
        </p:txBody>
      </p:sp>
      <p:sp>
        <p:nvSpPr>
          <p:cNvPr id="877570" name="Rectangle 2"/>
          <p:cNvSpPr>
            <a:spLocks noGrp="1" noChangeArrowheads="1"/>
          </p:cNvSpPr>
          <p:nvPr>
            <p:ph type="title"/>
          </p:nvPr>
        </p:nvSpPr>
        <p:spPr/>
        <p:txBody>
          <a:bodyPr/>
          <a:lstStyle/>
          <a:p>
            <a:r>
              <a:rPr lang="en-US"/>
              <a:t>N-Body Problems</a:t>
            </a:r>
          </a:p>
        </p:txBody>
      </p:sp>
      <p:sp>
        <p:nvSpPr>
          <p:cNvPr id="877571" name="Rectangle 3"/>
          <p:cNvSpPr>
            <a:spLocks noGrp="1" noChangeArrowheads="1"/>
          </p:cNvSpPr>
          <p:nvPr>
            <p:ph type="body" idx="1"/>
          </p:nvPr>
        </p:nvSpPr>
        <p:spPr>
          <a:xfrm>
            <a:off x="609600" y="1371600"/>
            <a:ext cx="7924800" cy="4648200"/>
          </a:xfrm>
        </p:spPr>
        <p:txBody>
          <a:bodyPr/>
          <a:lstStyle/>
          <a:p>
            <a:pPr>
              <a:buFont typeface="Wingdings" pitchFamily="2" charset="2"/>
              <a:buNone/>
            </a:pPr>
            <a:r>
              <a:rPr lang="en-US" dirty="0"/>
              <a:t>Given </a:t>
            </a:r>
            <a:r>
              <a:rPr lang="en-US" i="1" dirty="0"/>
              <a:t>N</a:t>
            </a:r>
            <a:r>
              <a:rPr lang="en-US" dirty="0"/>
              <a:t> bodies, each body exerts a force on all of the other    </a:t>
            </a:r>
            <a:r>
              <a:rPr lang="en-US" i="1" dirty="0"/>
              <a:t>N </a:t>
            </a:r>
            <a:r>
              <a:rPr lang="en-US" dirty="0"/>
              <a:t>– 1 bodies.</a:t>
            </a:r>
          </a:p>
          <a:p>
            <a:pPr>
              <a:lnSpc>
                <a:spcPct val="90000"/>
              </a:lnSpc>
              <a:buFont typeface="Wingdings" pitchFamily="2" charset="2"/>
              <a:buNone/>
            </a:pPr>
            <a:r>
              <a:rPr lang="en-US" dirty="0"/>
              <a:t>Therefore, there are </a:t>
            </a:r>
            <a:r>
              <a:rPr lang="en-US" i="1" dirty="0"/>
              <a:t>N </a:t>
            </a:r>
            <a:r>
              <a:rPr lang="en-US" i="1" dirty="0">
                <a:cs typeface="Times New Roman" pitchFamily="18" charset="0"/>
              </a:rPr>
              <a:t>•</a:t>
            </a:r>
            <a:r>
              <a:rPr lang="en-US" i="1" dirty="0"/>
              <a:t> </a:t>
            </a:r>
            <a:r>
              <a:rPr lang="en-US" dirty="0"/>
              <a:t>(</a:t>
            </a:r>
            <a:r>
              <a:rPr lang="en-US" i="1" dirty="0"/>
              <a:t>N </a:t>
            </a:r>
            <a:r>
              <a:rPr lang="en-US" dirty="0"/>
              <a:t>– 1) forces in total.</a:t>
            </a:r>
          </a:p>
          <a:p>
            <a:pPr>
              <a:buFont typeface="Wingdings" pitchFamily="2" charset="2"/>
              <a:buNone/>
            </a:pPr>
            <a:r>
              <a:rPr lang="en-US" dirty="0"/>
              <a:t>You can also think of this as (</a:t>
            </a:r>
            <a:r>
              <a:rPr lang="en-US" i="1" dirty="0"/>
              <a:t>N </a:t>
            </a:r>
            <a:r>
              <a:rPr lang="en-US" i="1" dirty="0">
                <a:cs typeface="Times New Roman" pitchFamily="18" charset="0"/>
              </a:rPr>
              <a:t>•</a:t>
            </a:r>
            <a:r>
              <a:rPr lang="en-US" i="1" dirty="0"/>
              <a:t> </a:t>
            </a:r>
            <a:r>
              <a:rPr lang="en-US" dirty="0"/>
              <a:t>(</a:t>
            </a:r>
            <a:r>
              <a:rPr lang="en-US" i="1" dirty="0"/>
              <a:t>N </a:t>
            </a:r>
            <a:r>
              <a:rPr lang="en-US" dirty="0"/>
              <a:t>– 1)) / 2 forces, in the sense that the force from particle A to particle B is the same (except in the opposite direction) as the force from particle B to particle A.</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5AA5F500-C5A1-4E5E-B91F-3362067C6169}" type="slidenum">
              <a:rPr lang="en-US"/>
              <a:pPr/>
              <a:t>51</a:t>
            </a:fld>
            <a:endParaRPr lang="en-US"/>
          </a:p>
        </p:txBody>
      </p:sp>
      <p:sp>
        <p:nvSpPr>
          <p:cNvPr id="878594" name="Rectangle 2"/>
          <p:cNvSpPr>
            <a:spLocks noGrp="1" noChangeArrowheads="1"/>
          </p:cNvSpPr>
          <p:nvPr>
            <p:ph type="title"/>
          </p:nvPr>
        </p:nvSpPr>
        <p:spPr/>
        <p:txBody>
          <a:bodyPr/>
          <a:lstStyle/>
          <a:p>
            <a:r>
              <a:rPr lang="en-US" sz="3600"/>
              <a:t>Aside: Big-O Notation</a:t>
            </a:r>
          </a:p>
        </p:txBody>
      </p:sp>
      <p:sp>
        <p:nvSpPr>
          <p:cNvPr id="878595" name="Rectangle 3"/>
          <p:cNvSpPr>
            <a:spLocks noGrp="1" noChangeArrowheads="1"/>
          </p:cNvSpPr>
          <p:nvPr>
            <p:ph type="body" idx="1"/>
          </p:nvPr>
        </p:nvSpPr>
        <p:spPr/>
        <p:txBody>
          <a:bodyPr/>
          <a:lstStyle/>
          <a:p>
            <a:pPr>
              <a:buFont typeface="Wingdings" pitchFamily="2" charset="2"/>
              <a:buNone/>
            </a:pPr>
            <a:r>
              <a:rPr lang="en-US"/>
              <a:t>Let’s say that you have some task to perform on a certain number of things, and that the task takes a certain amount of time to complete.</a:t>
            </a:r>
          </a:p>
          <a:p>
            <a:pPr>
              <a:buFont typeface="Wingdings" pitchFamily="2" charset="2"/>
              <a:buNone/>
            </a:pPr>
            <a:r>
              <a:rPr lang="en-US"/>
              <a:t>Let’s say that the amount of time can be expressed as a polynomial on the number of things to perform the task on.</a:t>
            </a:r>
          </a:p>
          <a:p>
            <a:pPr>
              <a:buFont typeface="Wingdings" pitchFamily="2" charset="2"/>
              <a:buNone/>
            </a:pPr>
            <a:r>
              <a:rPr lang="en-US"/>
              <a:t>For example, the amount of time it takes to read a book might be proportional to the number of words, plus the amount of time it takes to settle into your favorite easy chair.</a:t>
            </a:r>
          </a:p>
          <a:p>
            <a:pPr>
              <a:buFont typeface="Wingdings" pitchFamily="2" charset="2"/>
              <a:buNone/>
            </a:pPr>
            <a:endParaRPr lang="en-US"/>
          </a:p>
          <a:p>
            <a:pPr algn="ctr">
              <a:lnSpc>
                <a:spcPct val="50000"/>
              </a:lnSpc>
              <a:spcBef>
                <a:spcPct val="0"/>
              </a:spcBef>
              <a:buFont typeface="Wingdings" pitchFamily="2" charset="2"/>
              <a:buNone/>
            </a:pPr>
            <a:r>
              <a:rPr lang="en-US" i="1"/>
              <a:t>C</a:t>
            </a:r>
            <a:r>
              <a:rPr lang="en-US" baseline="-25000"/>
              <a:t>1</a:t>
            </a:r>
            <a:r>
              <a:rPr lang="en-US"/>
              <a:t> </a:t>
            </a:r>
            <a:r>
              <a:rPr lang="en-US" sz="6600" baseline="10000">
                <a:cs typeface="Times New Roman" pitchFamily="18" charset="0"/>
              </a:rPr>
              <a:t>.</a:t>
            </a:r>
            <a:r>
              <a:rPr lang="en-US"/>
              <a:t> </a:t>
            </a:r>
            <a:r>
              <a:rPr lang="en-US" i="1"/>
              <a:t>N</a:t>
            </a:r>
            <a:r>
              <a:rPr lang="en-US"/>
              <a:t> + </a:t>
            </a:r>
            <a:r>
              <a:rPr lang="en-US" i="1"/>
              <a:t>C</a:t>
            </a:r>
            <a:r>
              <a:rPr lang="en-US" baseline="-25000"/>
              <a:t>2</a:t>
            </a:r>
            <a:endParaRPr lang="en-US"/>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A18A18B9-416A-4444-8893-6AD543B01E7E}" type="slidenum">
              <a:rPr lang="en-US"/>
              <a:pPr/>
              <a:t>52</a:t>
            </a:fld>
            <a:endParaRPr lang="en-US"/>
          </a:p>
        </p:txBody>
      </p:sp>
      <p:sp>
        <p:nvSpPr>
          <p:cNvPr id="879618" name="Rectangle 2"/>
          <p:cNvSpPr>
            <a:spLocks noGrp="1" noChangeArrowheads="1"/>
          </p:cNvSpPr>
          <p:nvPr>
            <p:ph type="title"/>
          </p:nvPr>
        </p:nvSpPr>
        <p:spPr/>
        <p:txBody>
          <a:bodyPr/>
          <a:lstStyle/>
          <a:p>
            <a:r>
              <a:rPr lang="en-US"/>
              <a:t>Big-O: Dropping the Low Term</a:t>
            </a:r>
          </a:p>
        </p:txBody>
      </p:sp>
      <p:sp>
        <p:nvSpPr>
          <p:cNvPr id="879619" name="Rectangle 3"/>
          <p:cNvSpPr>
            <a:spLocks noGrp="1" noChangeArrowheads="1"/>
          </p:cNvSpPr>
          <p:nvPr>
            <p:ph type="body" idx="1"/>
          </p:nvPr>
        </p:nvSpPr>
        <p:spPr/>
        <p:txBody>
          <a:bodyPr/>
          <a:lstStyle/>
          <a:p>
            <a:pPr algn="ctr">
              <a:lnSpc>
                <a:spcPct val="50000"/>
              </a:lnSpc>
              <a:spcBef>
                <a:spcPct val="0"/>
              </a:spcBef>
              <a:buFont typeface="Wingdings" pitchFamily="2" charset="2"/>
              <a:buNone/>
            </a:pPr>
            <a:r>
              <a:rPr lang="en-US" i="1"/>
              <a:t>C</a:t>
            </a:r>
            <a:r>
              <a:rPr lang="en-US" baseline="-25000"/>
              <a:t>1</a:t>
            </a:r>
            <a:r>
              <a:rPr lang="en-US"/>
              <a:t> </a:t>
            </a:r>
            <a:r>
              <a:rPr lang="en-US" sz="6600" baseline="10000">
                <a:cs typeface="Times New Roman" pitchFamily="18" charset="0"/>
              </a:rPr>
              <a:t>.</a:t>
            </a:r>
            <a:r>
              <a:rPr lang="en-US"/>
              <a:t> </a:t>
            </a:r>
            <a:r>
              <a:rPr lang="en-US" i="1"/>
              <a:t>N</a:t>
            </a:r>
            <a:r>
              <a:rPr lang="en-US"/>
              <a:t> + </a:t>
            </a:r>
            <a:r>
              <a:rPr lang="en-US" i="1"/>
              <a:t>C</a:t>
            </a:r>
            <a:r>
              <a:rPr lang="en-US" baseline="-25000"/>
              <a:t>2</a:t>
            </a:r>
          </a:p>
          <a:p>
            <a:pPr>
              <a:lnSpc>
                <a:spcPct val="90000"/>
              </a:lnSpc>
              <a:buFont typeface="Wingdings" pitchFamily="2" charset="2"/>
              <a:buNone/>
            </a:pPr>
            <a:r>
              <a:rPr lang="en-US"/>
              <a:t>When </a:t>
            </a:r>
            <a:r>
              <a:rPr lang="en-US" i="1"/>
              <a:t>N</a:t>
            </a:r>
            <a:r>
              <a:rPr lang="en-US"/>
              <a:t> is very large, the time spent settling into your easy chair becomes such a small proportion of the total time that it’s virtually zero.</a:t>
            </a:r>
          </a:p>
          <a:p>
            <a:pPr>
              <a:lnSpc>
                <a:spcPct val="90000"/>
              </a:lnSpc>
              <a:buFont typeface="Wingdings" pitchFamily="2" charset="2"/>
              <a:buNone/>
            </a:pPr>
            <a:r>
              <a:rPr lang="en-US"/>
              <a:t>So from a practical perspective, for large </a:t>
            </a:r>
            <a:r>
              <a:rPr lang="en-US" i="1"/>
              <a:t>N</a:t>
            </a:r>
            <a:r>
              <a:rPr lang="en-US"/>
              <a:t>, the polynomial reduces to:</a:t>
            </a:r>
          </a:p>
          <a:p>
            <a:pPr algn="ctr">
              <a:lnSpc>
                <a:spcPct val="60000"/>
              </a:lnSpc>
              <a:spcBef>
                <a:spcPct val="0"/>
              </a:spcBef>
              <a:buFont typeface="Wingdings" pitchFamily="2" charset="2"/>
              <a:buNone/>
            </a:pPr>
            <a:r>
              <a:rPr lang="en-US" i="1"/>
              <a:t>C</a:t>
            </a:r>
            <a:r>
              <a:rPr lang="en-US" baseline="-25000"/>
              <a:t>1</a:t>
            </a:r>
            <a:r>
              <a:rPr lang="en-US"/>
              <a:t> </a:t>
            </a:r>
            <a:r>
              <a:rPr lang="en-US" sz="6600" baseline="10000">
                <a:cs typeface="Times New Roman" pitchFamily="18" charset="0"/>
              </a:rPr>
              <a:t>.</a:t>
            </a:r>
            <a:r>
              <a:rPr lang="en-US"/>
              <a:t> </a:t>
            </a:r>
            <a:r>
              <a:rPr lang="en-US" i="1"/>
              <a:t>N</a:t>
            </a:r>
            <a:endParaRPr lang="en-US" baseline="-25000"/>
          </a:p>
          <a:p>
            <a:pPr>
              <a:lnSpc>
                <a:spcPct val="90000"/>
              </a:lnSpc>
              <a:buFont typeface="Wingdings" pitchFamily="2" charset="2"/>
              <a:buNone/>
            </a:pPr>
            <a:r>
              <a:rPr lang="en-US"/>
              <a:t>In fact, for any polynomial, if N is large, then all of the terms except the highest-order term are irrelevant.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3D8A1A2-8233-407B-8F85-EDDCEF2CC294}" type="slidenum">
              <a:rPr lang="en-US"/>
              <a:pPr/>
              <a:t>53</a:t>
            </a:fld>
            <a:endParaRPr lang="en-US"/>
          </a:p>
        </p:txBody>
      </p:sp>
      <p:sp>
        <p:nvSpPr>
          <p:cNvPr id="880642" name="Rectangle 2"/>
          <p:cNvSpPr>
            <a:spLocks noGrp="1" noChangeArrowheads="1"/>
          </p:cNvSpPr>
          <p:nvPr>
            <p:ph type="title"/>
          </p:nvPr>
        </p:nvSpPr>
        <p:spPr/>
        <p:txBody>
          <a:bodyPr/>
          <a:lstStyle/>
          <a:p>
            <a:r>
              <a:rPr lang="en-US"/>
              <a:t>Big-O: Dropping the Constant</a:t>
            </a:r>
          </a:p>
        </p:txBody>
      </p:sp>
      <p:sp>
        <p:nvSpPr>
          <p:cNvPr id="880643" name="Rectangle 3"/>
          <p:cNvSpPr>
            <a:spLocks noGrp="1" noChangeArrowheads="1"/>
          </p:cNvSpPr>
          <p:nvPr>
            <p:ph type="body" idx="1"/>
          </p:nvPr>
        </p:nvSpPr>
        <p:spPr/>
        <p:txBody>
          <a:bodyPr/>
          <a:lstStyle/>
          <a:p>
            <a:pPr algn="ctr">
              <a:lnSpc>
                <a:spcPct val="50000"/>
              </a:lnSpc>
              <a:spcBef>
                <a:spcPct val="0"/>
              </a:spcBef>
              <a:buFont typeface="Wingdings" pitchFamily="2" charset="2"/>
              <a:buNone/>
            </a:pPr>
            <a:r>
              <a:rPr lang="en-US" i="1"/>
              <a:t>C</a:t>
            </a:r>
            <a:r>
              <a:rPr lang="en-US" baseline="-25000"/>
              <a:t>1</a:t>
            </a:r>
            <a:r>
              <a:rPr lang="en-US"/>
              <a:t> </a:t>
            </a:r>
            <a:r>
              <a:rPr lang="en-US" sz="6600" baseline="10000">
                <a:cs typeface="Times New Roman" pitchFamily="18" charset="0"/>
              </a:rPr>
              <a:t>.</a:t>
            </a:r>
            <a:r>
              <a:rPr lang="en-US"/>
              <a:t> </a:t>
            </a:r>
            <a:r>
              <a:rPr lang="en-US" i="1"/>
              <a:t>N</a:t>
            </a:r>
            <a:endParaRPr lang="en-US"/>
          </a:p>
          <a:p>
            <a:pPr>
              <a:lnSpc>
                <a:spcPct val="90000"/>
              </a:lnSpc>
              <a:buFont typeface="Wingdings" pitchFamily="2" charset="2"/>
              <a:buNone/>
            </a:pPr>
            <a:r>
              <a:rPr lang="en-US"/>
              <a:t>Computers get faster and faster all the time. And there are many different flavors of computers, having many different speeds.</a:t>
            </a:r>
          </a:p>
          <a:p>
            <a:pPr>
              <a:lnSpc>
                <a:spcPct val="90000"/>
              </a:lnSpc>
              <a:buFont typeface="Wingdings" pitchFamily="2" charset="2"/>
              <a:buNone/>
            </a:pPr>
            <a:r>
              <a:rPr lang="en-US"/>
              <a:t>So, computer scientists don’t care about the constant, only about the order of the highest-order term of the polynomial.</a:t>
            </a:r>
          </a:p>
          <a:p>
            <a:pPr>
              <a:lnSpc>
                <a:spcPct val="90000"/>
              </a:lnSpc>
              <a:buFont typeface="Wingdings" pitchFamily="2" charset="2"/>
              <a:buNone/>
            </a:pPr>
            <a:r>
              <a:rPr lang="en-US"/>
              <a:t>They indicate this with Big-</a:t>
            </a:r>
            <a:r>
              <a:rPr lang="en-US" b="1"/>
              <a:t>O</a:t>
            </a:r>
            <a:r>
              <a:rPr lang="en-US"/>
              <a:t> notation:</a:t>
            </a:r>
          </a:p>
          <a:p>
            <a:pPr algn="ctr">
              <a:lnSpc>
                <a:spcPct val="80000"/>
              </a:lnSpc>
              <a:buFont typeface="Wingdings" pitchFamily="2" charset="2"/>
              <a:buNone/>
            </a:pPr>
            <a:r>
              <a:rPr lang="en-US" b="1"/>
              <a:t>O</a:t>
            </a:r>
            <a:r>
              <a:rPr lang="en-US"/>
              <a:t>(</a:t>
            </a:r>
            <a:r>
              <a:rPr lang="en-US" i="1"/>
              <a:t>N</a:t>
            </a:r>
            <a:r>
              <a:rPr lang="en-US"/>
              <a:t>)</a:t>
            </a:r>
          </a:p>
          <a:p>
            <a:pPr>
              <a:buFont typeface="Wingdings" pitchFamily="2" charset="2"/>
              <a:buNone/>
            </a:pPr>
            <a:r>
              <a:rPr lang="en-US"/>
              <a:t>This is often said as: “of order </a:t>
            </a:r>
            <a:r>
              <a:rPr lang="en-US" i="1"/>
              <a:t>N</a:t>
            </a:r>
            <a:r>
              <a:rPr lang="en-US"/>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E8D8FCAF-6A78-4D2A-AE71-38E6A99C6099}" type="slidenum">
              <a:rPr lang="en-US"/>
              <a:pPr/>
              <a:t>54</a:t>
            </a:fld>
            <a:endParaRPr lang="en-US"/>
          </a:p>
        </p:txBody>
      </p:sp>
      <p:sp>
        <p:nvSpPr>
          <p:cNvPr id="881666" name="Rectangle 2"/>
          <p:cNvSpPr>
            <a:spLocks noGrp="1" noChangeArrowheads="1"/>
          </p:cNvSpPr>
          <p:nvPr>
            <p:ph type="title"/>
          </p:nvPr>
        </p:nvSpPr>
        <p:spPr/>
        <p:txBody>
          <a:bodyPr/>
          <a:lstStyle/>
          <a:p>
            <a:r>
              <a:rPr lang="en-US"/>
              <a:t>N-Body Problems</a:t>
            </a:r>
          </a:p>
        </p:txBody>
      </p:sp>
      <p:sp>
        <p:nvSpPr>
          <p:cNvPr id="881667" name="Rectangle 3"/>
          <p:cNvSpPr>
            <a:spLocks noGrp="1" noChangeArrowheads="1"/>
          </p:cNvSpPr>
          <p:nvPr>
            <p:ph type="body" idx="1"/>
          </p:nvPr>
        </p:nvSpPr>
        <p:spPr>
          <a:xfrm>
            <a:off x="609600" y="1371600"/>
            <a:ext cx="7924800" cy="4724400"/>
          </a:xfrm>
        </p:spPr>
        <p:txBody>
          <a:bodyPr/>
          <a:lstStyle/>
          <a:p>
            <a:pPr>
              <a:buFont typeface="Wingdings" pitchFamily="2" charset="2"/>
              <a:buNone/>
            </a:pPr>
            <a:r>
              <a:rPr lang="en-US"/>
              <a:t>Given </a:t>
            </a:r>
            <a:r>
              <a:rPr lang="en-US" i="1"/>
              <a:t>N</a:t>
            </a:r>
            <a:r>
              <a:rPr lang="en-US"/>
              <a:t> bodies, each body exerts a force on all of the other    </a:t>
            </a:r>
            <a:r>
              <a:rPr lang="en-US" i="1"/>
              <a:t>N </a:t>
            </a:r>
            <a:r>
              <a:rPr lang="en-US"/>
              <a:t>– 1 bodies.</a:t>
            </a:r>
          </a:p>
          <a:p>
            <a:pPr>
              <a:lnSpc>
                <a:spcPct val="70000"/>
              </a:lnSpc>
              <a:buFont typeface="Wingdings" pitchFamily="2" charset="2"/>
              <a:buNone/>
            </a:pPr>
            <a:r>
              <a:rPr lang="en-US"/>
              <a:t>Therefore, there are </a:t>
            </a:r>
            <a:r>
              <a:rPr lang="en-US" i="1"/>
              <a:t>N </a:t>
            </a:r>
            <a:r>
              <a:rPr lang="en-US" i="1">
                <a:cs typeface="Times New Roman" pitchFamily="18" charset="0"/>
              </a:rPr>
              <a:t>•</a:t>
            </a:r>
            <a:r>
              <a:rPr lang="en-US" i="1"/>
              <a:t> </a:t>
            </a:r>
            <a:r>
              <a:rPr lang="en-US"/>
              <a:t>(</a:t>
            </a:r>
            <a:r>
              <a:rPr lang="en-US" i="1"/>
              <a:t>N </a:t>
            </a:r>
            <a:r>
              <a:rPr lang="en-US"/>
              <a:t>– 1) forces total.</a:t>
            </a:r>
          </a:p>
          <a:p>
            <a:pPr>
              <a:lnSpc>
                <a:spcPct val="80000"/>
              </a:lnSpc>
              <a:buFont typeface="Wingdings" pitchFamily="2" charset="2"/>
              <a:buNone/>
            </a:pPr>
            <a:r>
              <a:rPr lang="en-US"/>
              <a:t>In Big-</a:t>
            </a:r>
            <a:r>
              <a:rPr lang="en-US" b="1"/>
              <a:t>O</a:t>
            </a:r>
            <a:r>
              <a:rPr lang="en-US"/>
              <a:t> notation, that’s </a:t>
            </a:r>
            <a:r>
              <a:rPr lang="en-US" b="1"/>
              <a:t>O</a:t>
            </a:r>
            <a:r>
              <a:rPr lang="en-US"/>
              <a:t>(</a:t>
            </a:r>
            <a:r>
              <a:rPr lang="en-US" i="1"/>
              <a:t>N</a:t>
            </a:r>
            <a:r>
              <a:rPr lang="en-US" baseline="30000"/>
              <a:t>2</a:t>
            </a:r>
            <a:r>
              <a:rPr lang="en-US"/>
              <a:t>) forces.</a:t>
            </a:r>
          </a:p>
          <a:p>
            <a:pPr>
              <a:buFont typeface="Wingdings" pitchFamily="2" charset="2"/>
              <a:buNone/>
            </a:pPr>
            <a:r>
              <a:rPr lang="en-US"/>
              <a:t>So, calculating the forces takes </a:t>
            </a:r>
            <a:r>
              <a:rPr lang="en-US" b="1"/>
              <a:t>O</a:t>
            </a:r>
            <a:r>
              <a:rPr lang="en-US"/>
              <a:t>(</a:t>
            </a:r>
            <a:r>
              <a:rPr lang="en-US" i="1"/>
              <a:t>N</a:t>
            </a:r>
            <a:r>
              <a:rPr lang="en-US" baseline="30000"/>
              <a:t>2</a:t>
            </a:r>
            <a:r>
              <a:rPr lang="en-US"/>
              <a:t>) time to execute.</a:t>
            </a:r>
          </a:p>
          <a:p>
            <a:pPr>
              <a:buFont typeface="Wingdings" pitchFamily="2" charset="2"/>
              <a:buNone/>
            </a:pPr>
            <a:r>
              <a:rPr lang="en-US"/>
              <a:t>But, there are only </a:t>
            </a:r>
            <a:r>
              <a:rPr lang="en-US" i="1"/>
              <a:t>N</a:t>
            </a:r>
            <a:r>
              <a:rPr lang="en-US"/>
              <a:t> particles, each taking up the same amount of memory, so we say that N-body codes are of:</a:t>
            </a:r>
          </a:p>
          <a:p>
            <a:pPr>
              <a:lnSpc>
                <a:spcPct val="80000"/>
              </a:lnSpc>
            </a:pPr>
            <a:r>
              <a:rPr lang="en-US" b="1"/>
              <a:t>O</a:t>
            </a:r>
            <a:r>
              <a:rPr lang="en-US"/>
              <a:t>(</a:t>
            </a:r>
            <a:r>
              <a:rPr lang="en-US" i="1"/>
              <a:t>N</a:t>
            </a:r>
            <a:r>
              <a:rPr lang="en-US"/>
              <a:t>)  spatial complexity (memory)</a:t>
            </a:r>
          </a:p>
          <a:p>
            <a:pPr>
              <a:lnSpc>
                <a:spcPct val="80000"/>
              </a:lnSpc>
            </a:pPr>
            <a:r>
              <a:rPr lang="en-US" b="1"/>
              <a:t>O</a:t>
            </a:r>
            <a:r>
              <a:rPr lang="en-US"/>
              <a:t>(</a:t>
            </a:r>
            <a:r>
              <a:rPr lang="en-US" i="1"/>
              <a:t>N</a:t>
            </a:r>
            <a:r>
              <a:rPr lang="en-US" baseline="30000"/>
              <a:t>2</a:t>
            </a:r>
            <a:r>
              <a:rPr lang="en-US"/>
              <a:t>) time complexity</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lide Number Placeholder 3"/>
          <p:cNvSpPr>
            <a:spLocks noGrp="1"/>
          </p:cNvSpPr>
          <p:nvPr>
            <p:ph type="sldNum" sz="quarter" idx="11"/>
          </p:nvPr>
        </p:nvSpPr>
        <p:spPr/>
        <p:txBody>
          <a:bodyPr/>
          <a:lstStyle/>
          <a:p>
            <a:fld id="{C63C2BB5-69A9-4411-9968-5EE215C480BF}" type="slidenum">
              <a:rPr lang="en-US"/>
              <a:pPr/>
              <a:t>55</a:t>
            </a:fld>
            <a:endParaRPr lang="en-US"/>
          </a:p>
        </p:txBody>
      </p:sp>
      <p:sp>
        <p:nvSpPr>
          <p:cNvPr id="882690" name="Rectangle 2"/>
          <p:cNvSpPr>
            <a:spLocks noGrp="1" noChangeArrowheads="1"/>
          </p:cNvSpPr>
          <p:nvPr>
            <p:ph type="title"/>
          </p:nvPr>
        </p:nvSpPr>
        <p:spPr/>
        <p:txBody>
          <a:bodyPr/>
          <a:lstStyle/>
          <a:p>
            <a:r>
              <a:rPr lang="en-US"/>
              <a:t>O(</a:t>
            </a:r>
            <a:r>
              <a:rPr lang="en-US" i="1"/>
              <a:t>N</a:t>
            </a:r>
            <a:r>
              <a:rPr lang="en-US" baseline="30000"/>
              <a:t>2</a:t>
            </a:r>
            <a:r>
              <a:rPr lang="en-US"/>
              <a:t>) Forces</a:t>
            </a:r>
          </a:p>
        </p:txBody>
      </p:sp>
      <p:sp>
        <p:nvSpPr>
          <p:cNvPr id="882691" name="Rectangle 3"/>
          <p:cNvSpPr>
            <a:spLocks noChangeArrowheads="1"/>
          </p:cNvSpPr>
          <p:nvPr/>
        </p:nvSpPr>
        <p:spPr bwMode="auto">
          <a:xfrm>
            <a:off x="914400" y="1752600"/>
            <a:ext cx="7467600" cy="3962400"/>
          </a:xfrm>
          <a:prstGeom prst="rect">
            <a:avLst/>
          </a:prstGeom>
          <a:noFill/>
          <a:ln w="38100">
            <a:solidFill>
              <a:schemeClr val="tx1"/>
            </a:solidFill>
            <a:miter lim="800000"/>
            <a:headEnd/>
            <a:tailEnd/>
          </a:ln>
          <a:effectLst/>
        </p:spPr>
        <p:txBody>
          <a:bodyPr wrap="none" anchor="ctr"/>
          <a:lstStyle/>
          <a:p>
            <a:endParaRPr lang="en-US"/>
          </a:p>
        </p:txBody>
      </p:sp>
      <p:sp>
        <p:nvSpPr>
          <p:cNvPr id="882692" name="Oval 4"/>
          <p:cNvSpPr>
            <a:spLocks noChangeArrowheads="1"/>
          </p:cNvSpPr>
          <p:nvPr/>
        </p:nvSpPr>
        <p:spPr bwMode="auto">
          <a:xfrm>
            <a:off x="1752600" y="2895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82693" name="Oval 5"/>
          <p:cNvSpPr>
            <a:spLocks noChangeArrowheads="1"/>
          </p:cNvSpPr>
          <p:nvPr/>
        </p:nvSpPr>
        <p:spPr bwMode="auto">
          <a:xfrm>
            <a:off x="2971800" y="3048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82694" name="Oval 6"/>
          <p:cNvSpPr>
            <a:spLocks noChangeArrowheads="1"/>
          </p:cNvSpPr>
          <p:nvPr/>
        </p:nvSpPr>
        <p:spPr bwMode="auto">
          <a:xfrm>
            <a:off x="7239000" y="22098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82695" name="Oval 7"/>
          <p:cNvSpPr>
            <a:spLocks noChangeArrowheads="1"/>
          </p:cNvSpPr>
          <p:nvPr/>
        </p:nvSpPr>
        <p:spPr bwMode="auto">
          <a:xfrm>
            <a:off x="6705600" y="3200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82696" name="Oval 8"/>
          <p:cNvSpPr>
            <a:spLocks noChangeArrowheads="1"/>
          </p:cNvSpPr>
          <p:nvPr/>
        </p:nvSpPr>
        <p:spPr bwMode="auto">
          <a:xfrm>
            <a:off x="6400800" y="46482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82697" name="Oval 9"/>
          <p:cNvSpPr>
            <a:spLocks noChangeArrowheads="1"/>
          </p:cNvSpPr>
          <p:nvPr/>
        </p:nvSpPr>
        <p:spPr bwMode="auto">
          <a:xfrm>
            <a:off x="4800600" y="47244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82698" name="Oval 10"/>
          <p:cNvSpPr>
            <a:spLocks noChangeArrowheads="1"/>
          </p:cNvSpPr>
          <p:nvPr/>
        </p:nvSpPr>
        <p:spPr bwMode="auto">
          <a:xfrm>
            <a:off x="4648200" y="21336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82699" name="Oval 11"/>
          <p:cNvSpPr>
            <a:spLocks noChangeArrowheads="1"/>
          </p:cNvSpPr>
          <p:nvPr/>
        </p:nvSpPr>
        <p:spPr bwMode="auto">
          <a:xfrm>
            <a:off x="1981200" y="4572000"/>
            <a:ext cx="228600" cy="228600"/>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882700" name="Line 12"/>
          <p:cNvSpPr>
            <a:spLocks noChangeShapeType="1"/>
          </p:cNvSpPr>
          <p:nvPr/>
        </p:nvSpPr>
        <p:spPr bwMode="auto">
          <a:xfrm>
            <a:off x="1981200" y="3048000"/>
            <a:ext cx="990600" cy="762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82701" name="Line 13"/>
          <p:cNvSpPr>
            <a:spLocks noChangeShapeType="1"/>
          </p:cNvSpPr>
          <p:nvPr/>
        </p:nvSpPr>
        <p:spPr bwMode="auto">
          <a:xfrm>
            <a:off x="1905000" y="3124200"/>
            <a:ext cx="152400" cy="14478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82702" name="Line 14"/>
          <p:cNvSpPr>
            <a:spLocks noChangeShapeType="1"/>
          </p:cNvSpPr>
          <p:nvPr/>
        </p:nvSpPr>
        <p:spPr bwMode="auto">
          <a:xfrm flipV="1">
            <a:off x="1981200" y="2286000"/>
            <a:ext cx="2743200" cy="6858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82703" name="Line 15"/>
          <p:cNvSpPr>
            <a:spLocks noChangeShapeType="1"/>
          </p:cNvSpPr>
          <p:nvPr/>
        </p:nvSpPr>
        <p:spPr bwMode="auto">
          <a:xfrm>
            <a:off x="1981200" y="3200400"/>
            <a:ext cx="2819400" cy="16002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82704" name="Line 16"/>
          <p:cNvSpPr>
            <a:spLocks noChangeShapeType="1"/>
          </p:cNvSpPr>
          <p:nvPr/>
        </p:nvSpPr>
        <p:spPr bwMode="auto">
          <a:xfrm>
            <a:off x="1981200" y="3124200"/>
            <a:ext cx="4419600" cy="16002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82705" name="Line 17"/>
          <p:cNvSpPr>
            <a:spLocks noChangeShapeType="1"/>
          </p:cNvSpPr>
          <p:nvPr/>
        </p:nvSpPr>
        <p:spPr bwMode="auto">
          <a:xfrm flipV="1">
            <a:off x="2133600" y="2362200"/>
            <a:ext cx="5105400" cy="6096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82706" name="Line 18"/>
          <p:cNvSpPr>
            <a:spLocks noChangeShapeType="1"/>
          </p:cNvSpPr>
          <p:nvPr/>
        </p:nvSpPr>
        <p:spPr bwMode="auto">
          <a:xfrm>
            <a:off x="2362200" y="3048000"/>
            <a:ext cx="4343400" cy="228600"/>
          </a:xfrm>
          <a:prstGeom prst="line">
            <a:avLst/>
          </a:prstGeom>
          <a:noFill/>
          <a:ln w="25400">
            <a:solidFill>
              <a:schemeClr val="tx1"/>
            </a:solidFill>
            <a:miter lim="800000"/>
            <a:headEnd type="triangle" w="lg" len="lg"/>
            <a:tailEnd type="triangle" w="lg" len="lg"/>
          </a:ln>
          <a:effectLst/>
        </p:spPr>
        <p:txBody>
          <a:bodyPr wrap="none"/>
          <a:lstStyle/>
          <a:p>
            <a:endParaRPr lang="en-US"/>
          </a:p>
        </p:txBody>
      </p:sp>
      <p:sp>
        <p:nvSpPr>
          <p:cNvPr id="882707" name="Text Box 19"/>
          <p:cNvSpPr txBox="1">
            <a:spLocks noChangeArrowheads="1"/>
          </p:cNvSpPr>
          <p:nvPr/>
        </p:nvSpPr>
        <p:spPr bwMode="auto">
          <a:xfrm>
            <a:off x="802282" y="5711508"/>
            <a:ext cx="7732118" cy="400110"/>
          </a:xfrm>
          <a:prstGeom prst="rect">
            <a:avLst/>
          </a:prstGeom>
          <a:noFill/>
          <a:ln w="9525">
            <a:noFill/>
            <a:miter lim="800000"/>
            <a:headEnd/>
            <a:tailEnd/>
          </a:ln>
          <a:effectLst/>
        </p:spPr>
        <p:txBody>
          <a:bodyPr wrap="none">
            <a:spAutoFit/>
          </a:bodyPr>
          <a:lstStyle/>
          <a:p>
            <a:r>
              <a:rPr lang="en-US" sz="2000" dirty="0">
                <a:cs typeface="Times New Roman" pitchFamily="18" charset="0"/>
              </a:rPr>
              <a:t>Note that this picture shows only the forces between A and everyone else.</a:t>
            </a:r>
          </a:p>
        </p:txBody>
      </p:sp>
      <p:sp>
        <p:nvSpPr>
          <p:cNvPr id="882708" name="Text Box 20"/>
          <p:cNvSpPr txBox="1">
            <a:spLocks noChangeArrowheads="1"/>
          </p:cNvSpPr>
          <p:nvPr/>
        </p:nvSpPr>
        <p:spPr bwMode="auto">
          <a:xfrm>
            <a:off x="1371600" y="2819400"/>
            <a:ext cx="3810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A</a:t>
            </a:r>
          </a:p>
        </p:txBody>
      </p:sp>
      <p:sp>
        <p:nvSpPr>
          <p:cNvPr id="23"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5F9FA5FF-1782-4930-9A75-846AFAFAD842}" type="slidenum">
              <a:rPr lang="en-US"/>
              <a:pPr/>
              <a:t>56</a:t>
            </a:fld>
            <a:endParaRPr lang="en-US"/>
          </a:p>
        </p:txBody>
      </p:sp>
      <p:sp>
        <p:nvSpPr>
          <p:cNvPr id="883714" name="Rectangle 2"/>
          <p:cNvSpPr>
            <a:spLocks noGrp="1" noChangeArrowheads="1"/>
          </p:cNvSpPr>
          <p:nvPr>
            <p:ph type="title"/>
          </p:nvPr>
        </p:nvSpPr>
        <p:spPr/>
        <p:txBody>
          <a:bodyPr/>
          <a:lstStyle/>
          <a:p>
            <a:r>
              <a:rPr lang="en-US"/>
              <a:t>How to Calculate?</a:t>
            </a:r>
          </a:p>
        </p:txBody>
      </p:sp>
      <p:sp>
        <p:nvSpPr>
          <p:cNvPr id="883715" name="Rectangle 3"/>
          <p:cNvSpPr>
            <a:spLocks noGrp="1" noChangeArrowheads="1"/>
          </p:cNvSpPr>
          <p:nvPr>
            <p:ph type="body" idx="1"/>
          </p:nvPr>
        </p:nvSpPr>
        <p:spPr/>
        <p:txBody>
          <a:bodyPr/>
          <a:lstStyle/>
          <a:p>
            <a:pPr>
              <a:lnSpc>
                <a:spcPct val="90000"/>
              </a:lnSpc>
              <a:buNone/>
            </a:pPr>
            <a:r>
              <a:rPr lang="en-US" dirty="0"/>
              <a:t>Whatever your physics is, you have some function, </a:t>
            </a:r>
            <a:r>
              <a:rPr lang="en-US" b="1" i="1" dirty="0" smtClean="0"/>
              <a:t>F</a:t>
            </a:r>
            <a:r>
              <a:rPr lang="en-US" dirty="0" smtClean="0"/>
              <a:t>(</a:t>
            </a:r>
            <a:r>
              <a:rPr lang="en-US" dirty="0" err="1" smtClean="0"/>
              <a:t>B</a:t>
            </a:r>
            <a:r>
              <a:rPr lang="en-US" baseline="-25000" dirty="0" err="1" smtClean="0"/>
              <a:t>i</a:t>
            </a:r>
            <a:r>
              <a:rPr lang="en-US" dirty="0" err="1" smtClean="0"/>
              <a:t>,B</a:t>
            </a:r>
            <a:r>
              <a:rPr lang="en-US" baseline="-25000" dirty="0" err="1" smtClean="0"/>
              <a:t>j</a:t>
            </a:r>
            <a:r>
              <a:rPr lang="en-US" dirty="0" smtClean="0"/>
              <a:t>), </a:t>
            </a:r>
            <a:r>
              <a:rPr lang="en-US" dirty="0"/>
              <a:t>that expresses the force between two bodies </a:t>
            </a:r>
            <a:r>
              <a:rPr lang="en-US" dirty="0" smtClean="0"/>
              <a:t>B</a:t>
            </a:r>
            <a:r>
              <a:rPr lang="en-US" baseline="-25000" dirty="0" smtClean="0"/>
              <a:t>i</a:t>
            </a:r>
            <a:r>
              <a:rPr lang="en-US" dirty="0" smtClean="0"/>
              <a:t> </a:t>
            </a:r>
            <a:r>
              <a:rPr lang="en-US" dirty="0"/>
              <a:t>and </a:t>
            </a:r>
            <a:r>
              <a:rPr lang="en-US" dirty="0" err="1" smtClean="0"/>
              <a:t>B</a:t>
            </a:r>
            <a:r>
              <a:rPr lang="en-US" baseline="-25000" dirty="0" err="1" smtClean="0"/>
              <a:t>j</a:t>
            </a:r>
            <a:r>
              <a:rPr lang="en-US" dirty="0" smtClean="0"/>
              <a:t>.</a:t>
            </a:r>
            <a:endParaRPr lang="en-US" dirty="0"/>
          </a:p>
          <a:p>
            <a:pPr>
              <a:lnSpc>
                <a:spcPct val="80000"/>
              </a:lnSpc>
              <a:buFont typeface="Wingdings" pitchFamily="2" charset="2"/>
              <a:buNone/>
            </a:pPr>
            <a:r>
              <a:rPr lang="en-US" dirty="0"/>
              <a:t>For example, for stars and galaxies,</a:t>
            </a:r>
          </a:p>
          <a:p>
            <a:pPr>
              <a:lnSpc>
                <a:spcPct val="90000"/>
              </a:lnSpc>
              <a:buNone/>
            </a:pPr>
            <a:r>
              <a:rPr lang="en-US" dirty="0"/>
              <a:t>    </a:t>
            </a:r>
            <a:r>
              <a:rPr lang="en-US" b="1" i="1" dirty="0"/>
              <a:t>F</a:t>
            </a:r>
            <a:r>
              <a:rPr lang="en-US" dirty="0"/>
              <a:t>(A,B) = </a:t>
            </a:r>
            <a:r>
              <a:rPr lang="en-US" i="1" dirty="0"/>
              <a:t>G</a:t>
            </a:r>
            <a:r>
              <a:rPr lang="en-US" dirty="0"/>
              <a:t> </a:t>
            </a:r>
            <a:r>
              <a:rPr lang="en-US" dirty="0">
                <a:cs typeface="Times New Roman" pitchFamily="18" charset="0"/>
              </a:rPr>
              <a:t>·</a:t>
            </a:r>
            <a:r>
              <a:rPr lang="en-US" dirty="0"/>
              <a:t> </a:t>
            </a:r>
            <a:r>
              <a:rPr lang="en-US" i="1" dirty="0" err="1" smtClean="0"/>
              <a:t>m</a:t>
            </a:r>
            <a:r>
              <a:rPr lang="en-US" baseline="-25000" dirty="0" err="1" smtClean="0"/>
              <a:t>B</a:t>
            </a:r>
            <a:r>
              <a:rPr lang="en-US" baseline="-36000" dirty="0" err="1" smtClean="0"/>
              <a:t>i</a:t>
            </a:r>
            <a:r>
              <a:rPr lang="en-US" dirty="0" smtClean="0"/>
              <a:t> </a:t>
            </a:r>
            <a:r>
              <a:rPr lang="en-US" dirty="0">
                <a:cs typeface="Times New Roman" pitchFamily="18" charset="0"/>
              </a:rPr>
              <a:t>·</a:t>
            </a:r>
            <a:r>
              <a:rPr lang="en-US" dirty="0"/>
              <a:t> </a:t>
            </a:r>
            <a:r>
              <a:rPr lang="en-US" i="1" dirty="0" err="1" smtClean="0"/>
              <a:t>m</a:t>
            </a:r>
            <a:r>
              <a:rPr lang="en-US" baseline="-25000" dirty="0" err="1" smtClean="0"/>
              <a:t>B</a:t>
            </a:r>
            <a:r>
              <a:rPr lang="en-US" baseline="-36000" dirty="0" err="1" smtClean="0"/>
              <a:t>j</a:t>
            </a:r>
            <a:r>
              <a:rPr lang="en-US" dirty="0" smtClean="0"/>
              <a:t> </a:t>
            </a:r>
            <a:r>
              <a:rPr lang="en-US" dirty="0">
                <a:cs typeface="Times New Roman" pitchFamily="18" charset="0"/>
              </a:rPr>
              <a:t>/</a:t>
            </a:r>
            <a:r>
              <a:rPr lang="en-US" dirty="0"/>
              <a:t> </a:t>
            </a:r>
            <a:r>
              <a:rPr lang="en-US" dirty="0" smtClean="0"/>
              <a:t>dist(B</a:t>
            </a:r>
            <a:r>
              <a:rPr lang="en-US" baseline="-25000" dirty="0" smtClean="0"/>
              <a:t>i</a:t>
            </a:r>
            <a:r>
              <a:rPr lang="en-US" dirty="0" smtClean="0"/>
              <a:t>, </a:t>
            </a:r>
            <a:r>
              <a:rPr lang="en-US" dirty="0" err="1" smtClean="0"/>
              <a:t>B</a:t>
            </a:r>
            <a:r>
              <a:rPr lang="en-US" baseline="-25000" dirty="0" err="1" smtClean="0"/>
              <a:t>j</a:t>
            </a:r>
            <a:r>
              <a:rPr lang="en-US" dirty="0" smtClean="0"/>
              <a:t>)</a:t>
            </a:r>
            <a:r>
              <a:rPr lang="en-US" baseline="30000" dirty="0" smtClean="0"/>
              <a:t>2</a:t>
            </a:r>
            <a:endParaRPr lang="en-US" dirty="0"/>
          </a:p>
          <a:p>
            <a:pPr>
              <a:lnSpc>
                <a:spcPct val="90000"/>
              </a:lnSpc>
              <a:buFont typeface="Wingdings" pitchFamily="2" charset="2"/>
              <a:buNone/>
            </a:pPr>
            <a:r>
              <a:rPr lang="en-US" dirty="0"/>
              <a:t>where </a:t>
            </a:r>
            <a:r>
              <a:rPr lang="en-US" i="1" dirty="0"/>
              <a:t>G</a:t>
            </a:r>
            <a:r>
              <a:rPr lang="en-US" dirty="0"/>
              <a:t> is the gravitational constant and </a:t>
            </a:r>
            <a:r>
              <a:rPr lang="en-US" i="1" dirty="0"/>
              <a:t>m</a:t>
            </a:r>
            <a:r>
              <a:rPr lang="en-US" dirty="0"/>
              <a:t> is the mass of the body in question.</a:t>
            </a:r>
          </a:p>
          <a:p>
            <a:pPr>
              <a:buFont typeface="Wingdings" pitchFamily="2" charset="2"/>
              <a:buNone/>
            </a:pPr>
            <a:r>
              <a:rPr lang="en-US" dirty="0"/>
              <a:t>If you have all of the forces for every pair of particles, then you can calculate their sum, obtaining the force on every particle.</a:t>
            </a:r>
          </a:p>
          <a:p>
            <a:pPr>
              <a:buFont typeface="Wingdings" pitchFamily="2" charset="2"/>
              <a:buNone/>
            </a:pPr>
            <a:r>
              <a:rPr lang="en-US" dirty="0"/>
              <a:t>From that, you can calculate every particle’s new position and velocity.</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FB4F511-A52C-4A6F-98C6-5C1F453BFF32}" type="slidenum">
              <a:rPr lang="en-US"/>
              <a:pPr/>
              <a:t>57</a:t>
            </a:fld>
            <a:endParaRPr lang="en-US"/>
          </a:p>
        </p:txBody>
      </p:sp>
      <p:sp>
        <p:nvSpPr>
          <p:cNvPr id="884738" name="Rectangle 2"/>
          <p:cNvSpPr>
            <a:spLocks noGrp="1" noChangeArrowheads="1"/>
          </p:cNvSpPr>
          <p:nvPr>
            <p:ph type="title"/>
          </p:nvPr>
        </p:nvSpPr>
        <p:spPr/>
        <p:txBody>
          <a:bodyPr/>
          <a:lstStyle/>
          <a:p>
            <a:r>
              <a:rPr lang="en-US"/>
              <a:t>How to Parallelize?</a:t>
            </a:r>
          </a:p>
        </p:txBody>
      </p:sp>
      <p:sp>
        <p:nvSpPr>
          <p:cNvPr id="884739" name="Rectangle 3"/>
          <p:cNvSpPr>
            <a:spLocks noGrp="1" noChangeArrowheads="1"/>
          </p:cNvSpPr>
          <p:nvPr>
            <p:ph type="body" idx="1"/>
          </p:nvPr>
        </p:nvSpPr>
        <p:spPr/>
        <p:txBody>
          <a:bodyPr/>
          <a:lstStyle/>
          <a:p>
            <a:pPr>
              <a:buFont typeface="Wingdings" pitchFamily="2" charset="2"/>
              <a:buNone/>
            </a:pPr>
            <a:r>
              <a:rPr lang="en-US"/>
              <a:t>Okay, so let’s say you have a nice serial (single-CPU) code that does an N-body calculation.</a:t>
            </a:r>
          </a:p>
          <a:p>
            <a:pPr>
              <a:lnSpc>
                <a:spcPct val="70000"/>
              </a:lnSpc>
              <a:buFont typeface="Wingdings" pitchFamily="2" charset="2"/>
              <a:buNone/>
            </a:pPr>
            <a:r>
              <a:rPr lang="en-US"/>
              <a:t>How are you going to parallelize it?</a:t>
            </a:r>
          </a:p>
          <a:p>
            <a:pPr>
              <a:lnSpc>
                <a:spcPct val="80000"/>
              </a:lnSpc>
              <a:buFont typeface="Wingdings" pitchFamily="2" charset="2"/>
              <a:buNone/>
            </a:pPr>
            <a:r>
              <a:rPr lang="en-US"/>
              <a:t>You could:</a:t>
            </a:r>
          </a:p>
          <a:p>
            <a:r>
              <a:rPr lang="en-US"/>
              <a:t>have a server feed particles to processes;</a:t>
            </a:r>
          </a:p>
          <a:p>
            <a:pPr>
              <a:lnSpc>
                <a:spcPct val="80000"/>
              </a:lnSpc>
            </a:pPr>
            <a:r>
              <a:rPr lang="en-US"/>
              <a:t>have a server feed interactions to processes;</a:t>
            </a:r>
          </a:p>
          <a:p>
            <a:r>
              <a:rPr lang="en-US"/>
              <a:t>have each process decide on its own subset of the particles, and then share around the forces;</a:t>
            </a:r>
          </a:p>
          <a:p>
            <a:pPr>
              <a:lnSpc>
                <a:spcPct val="90000"/>
              </a:lnSpc>
            </a:pPr>
            <a:r>
              <a:rPr lang="en-US"/>
              <a:t>have each process decide its own subset of the interactions, and then share around the forces.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468DD33-3B3C-4BFD-9F28-F5AF1E4A4E0C}" type="slidenum">
              <a:rPr lang="en-US"/>
              <a:pPr/>
              <a:t>58</a:t>
            </a:fld>
            <a:endParaRPr lang="en-US"/>
          </a:p>
        </p:txBody>
      </p:sp>
      <p:sp>
        <p:nvSpPr>
          <p:cNvPr id="885762" name="Rectangle 2"/>
          <p:cNvSpPr>
            <a:spLocks noGrp="1" noChangeArrowheads="1"/>
          </p:cNvSpPr>
          <p:nvPr>
            <p:ph type="title"/>
          </p:nvPr>
        </p:nvSpPr>
        <p:spPr/>
        <p:txBody>
          <a:bodyPr/>
          <a:lstStyle/>
          <a:p>
            <a:r>
              <a:rPr lang="en-US" dirty="0"/>
              <a:t>Do You Need a </a:t>
            </a:r>
            <a:r>
              <a:rPr lang="en-US" dirty="0" smtClean="0"/>
              <a:t>Server?</a:t>
            </a:r>
            <a:endParaRPr lang="en-US" dirty="0"/>
          </a:p>
        </p:txBody>
      </p:sp>
      <p:sp>
        <p:nvSpPr>
          <p:cNvPr id="885763" name="Rectangle 3"/>
          <p:cNvSpPr>
            <a:spLocks noGrp="1" noChangeArrowheads="1"/>
          </p:cNvSpPr>
          <p:nvPr>
            <p:ph type="body" idx="1"/>
          </p:nvPr>
        </p:nvSpPr>
        <p:spPr/>
        <p:txBody>
          <a:bodyPr/>
          <a:lstStyle/>
          <a:p>
            <a:pPr>
              <a:buNone/>
            </a:pPr>
            <a:r>
              <a:rPr lang="en-US" dirty="0"/>
              <a:t>Let’s say that you have </a:t>
            </a:r>
            <a:r>
              <a:rPr lang="en-US" i="1" dirty="0"/>
              <a:t>N</a:t>
            </a:r>
            <a:r>
              <a:rPr lang="en-US" dirty="0"/>
              <a:t> bodies, and therefore you have        </a:t>
            </a:r>
            <a:r>
              <a:rPr lang="en-US" dirty="0">
                <a:cs typeface="Times New Roman" pitchFamily="18" charset="0"/>
              </a:rPr>
              <a:t>½ </a:t>
            </a:r>
            <a:r>
              <a:rPr lang="en-US" i="1" dirty="0"/>
              <a:t>N </a:t>
            </a:r>
            <a:r>
              <a:rPr lang="en-US" dirty="0"/>
              <a:t>(</a:t>
            </a:r>
            <a:r>
              <a:rPr lang="en-US" i="1" dirty="0"/>
              <a:t>N </a:t>
            </a:r>
            <a:r>
              <a:rPr lang="en-US" dirty="0"/>
              <a:t>- 1) interactions (every particle interacts with all of the others, but you don’t need to calculate both </a:t>
            </a:r>
            <a:r>
              <a:rPr lang="en-US" dirty="0" smtClean="0"/>
              <a:t>B</a:t>
            </a:r>
            <a:r>
              <a:rPr lang="en-US" baseline="-25000" dirty="0" smtClean="0"/>
              <a:t>i</a:t>
            </a:r>
            <a:r>
              <a:rPr lang="en-US" dirty="0" smtClean="0"/>
              <a:t> </a:t>
            </a:r>
            <a:r>
              <a:rPr lang="en-US" dirty="0">
                <a:sym typeface="Wingdings" pitchFamily="2" charset="2"/>
              </a:rPr>
              <a:t> </a:t>
            </a:r>
            <a:r>
              <a:rPr lang="en-US" dirty="0" err="1" smtClean="0"/>
              <a:t>B</a:t>
            </a:r>
            <a:r>
              <a:rPr lang="en-US" baseline="-25000" dirty="0" err="1" smtClean="0"/>
              <a:t>j</a:t>
            </a:r>
            <a:r>
              <a:rPr lang="en-US" dirty="0" smtClean="0">
                <a:sym typeface="Wingdings" pitchFamily="2" charset="2"/>
              </a:rPr>
              <a:t> </a:t>
            </a:r>
            <a:r>
              <a:rPr lang="en-US" dirty="0">
                <a:sym typeface="Wingdings" pitchFamily="2" charset="2"/>
              </a:rPr>
              <a:t>and </a:t>
            </a:r>
            <a:r>
              <a:rPr lang="en-US" dirty="0" err="1" smtClean="0"/>
              <a:t>B</a:t>
            </a:r>
            <a:r>
              <a:rPr lang="en-US" baseline="-25000" dirty="0" err="1" smtClean="0"/>
              <a:t>j</a:t>
            </a:r>
            <a:r>
              <a:rPr lang="en-US" dirty="0" smtClean="0">
                <a:sym typeface="Wingdings" pitchFamily="2" charset="2"/>
              </a:rPr>
              <a:t> </a:t>
            </a:r>
            <a:r>
              <a:rPr lang="en-US" dirty="0">
                <a:sym typeface="Wingdings" pitchFamily="2" charset="2"/>
              </a:rPr>
              <a:t> </a:t>
            </a:r>
            <a:r>
              <a:rPr lang="en-US" dirty="0" smtClean="0"/>
              <a:t>B</a:t>
            </a:r>
            <a:r>
              <a:rPr lang="en-US" baseline="-25000" dirty="0" smtClean="0"/>
              <a:t>i</a:t>
            </a:r>
            <a:r>
              <a:rPr lang="en-US" dirty="0" smtClean="0">
                <a:sym typeface="Wingdings" pitchFamily="2" charset="2"/>
              </a:rPr>
              <a:t>)</a:t>
            </a:r>
            <a:r>
              <a:rPr lang="en-US" dirty="0" smtClean="0"/>
              <a:t>.</a:t>
            </a:r>
            <a:endParaRPr lang="en-US" dirty="0"/>
          </a:p>
          <a:p>
            <a:pPr>
              <a:lnSpc>
                <a:spcPct val="80000"/>
              </a:lnSpc>
              <a:buFont typeface="Wingdings" pitchFamily="2" charset="2"/>
              <a:buNone/>
            </a:pPr>
            <a:r>
              <a:rPr lang="en-US" dirty="0"/>
              <a:t>Do you need a server?</a:t>
            </a:r>
          </a:p>
          <a:p>
            <a:pPr>
              <a:buFont typeface="Wingdings" pitchFamily="2" charset="2"/>
              <a:buNone/>
            </a:pPr>
            <a:r>
              <a:rPr lang="en-US" dirty="0"/>
              <a:t>Well, can each processor determine, on its own, either           (a) which of the bodies to process, or (b) which of the interactions to process?</a:t>
            </a:r>
          </a:p>
          <a:p>
            <a:pPr>
              <a:lnSpc>
                <a:spcPct val="90000"/>
              </a:lnSpc>
              <a:buFont typeface="Wingdings" pitchFamily="2" charset="2"/>
              <a:buNone/>
            </a:pPr>
            <a:r>
              <a:rPr lang="en-US" dirty="0"/>
              <a:t>If the answer is yes, then you don’t need a server.</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80ABDFE-5CE2-4455-B3DC-CEC5E82E8E67}" type="slidenum">
              <a:rPr lang="en-US"/>
              <a:pPr/>
              <a:t>59</a:t>
            </a:fld>
            <a:endParaRPr lang="en-US"/>
          </a:p>
        </p:txBody>
      </p:sp>
      <p:sp>
        <p:nvSpPr>
          <p:cNvPr id="886786" name="Rectangle 2"/>
          <p:cNvSpPr>
            <a:spLocks noGrp="1" noChangeArrowheads="1"/>
          </p:cNvSpPr>
          <p:nvPr>
            <p:ph type="title"/>
          </p:nvPr>
        </p:nvSpPr>
        <p:spPr/>
        <p:txBody>
          <a:bodyPr/>
          <a:lstStyle/>
          <a:p>
            <a:r>
              <a:rPr lang="en-US"/>
              <a:t>Parallelize How?</a:t>
            </a:r>
          </a:p>
        </p:txBody>
      </p:sp>
      <p:sp>
        <p:nvSpPr>
          <p:cNvPr id="886787" name="Rectangle 3"/>
          <p:cNvSpPr>
            <a:spLocks noGrp="1" noChangeArrowheads="1"/>
          </p:cNvSpPr>
          <p:nvPr>
            <p:ph type="body" idx="1"/>
          </p:nvPr>
        </p:nvSpPr>
        <p:spPr/>
        <p:txBody>
          <a:bodyPr/>
          <a:lstStyle/>
          <a:p>
            <a:pPr>
              <a:buFont typeface="Wingdings" pitchFamily="2" charset="2"/>
              <a:buNone/>
            </a:pPr>
            <a:r>
              <a:rPr lang="en-US" dirty="0"/>
              <a:t>Suppose you have </a:t>
            </a:r>
            <a:r>
              <a:rPr lang="en-US" i="1" dirty="0" err="1"/>
              <a:t>N</a:t>
            </a:r>
            <a:r>
              <a:rPr lang="en-US" i="1" baseline="-25000" dirty="0" err="1"/>
              <a:t>p</a:t>
            </a:r>
            <a:r>
              <a:rPr lang="en-US" dirty="0"/>
              <a:t> processors.</a:t>
            </a:r>
          </a:p>
          <a:p>
            <a:pPr>
              <a:buFont typeface="Wingdings" pitchFamily="2" charset="2"/>
              <a:buNone/>
            </a:pPr>
            <a:r>
              <a:rPr lang="en-US" dirty="0"/>
              <a:t>Should you parallelize:</a:t>
            </a:r>
          </a:p>
          <a:p>
            <a:r>
              <a:rPr lang="en-US" dirty="0"/>
              <a:t>by assigning a subset of </a:t>
            </a:r>
            <a:r>
              <a:rPr lang="en-US" i="1" dirty="0"/>
              <a:t>N </a:t>
            </a:r>
            <a:r>
              <a:rPr lang="en-US" dirty="0"/>
              <a:t>/ </a:t>
            </a:r>
            <a:r>
              <a:rPr lang="en-US" i="1" dirty="0" err="1"/>
              <a:t>N</a:t>
            </a:r>
            <a:r>
              <a:rPr lang="en-US" i="1" baseline="-25000" dirty="0" err="1"/>
              <a:t>p</a:t>
            </a:r>
            <a:r>
              <a:rPr lang="en-US" dirty="0"/>
              <a:t> of the bodies to each processor, OR</a:t>
            </a:r>
          </a:p>
          <a:p>
            <a:r>
              <a:rPr lang="en-US" dirty="0"/>
              <a:t>by assigning a subset of </a:t>
            </a:r>
            <a:r>
              <a:rPr lang="en-US" dirty="0">
                <a:cs typeface="Times New Roman" pitchFamily="18" charset="0"/>
              </a:rPr>
              <a:t>½ </a:t>
            </a:r>
            <a:r>
              <a:rPr lang="en-US" i="1" dirty="0"/>
              <a:t>N </a:t>
            </a:r>
            <a:r>
              <a:rPr lang="en-US" dirty="0"/>
              <a:t>(</a:t>
            </a:r>
            <a:r>
              <a:rPr lang="en-US" i="1" dirty="0"/>
              <a:t>N </a:t>
            </a:r>
            <a:r>
              <a:rPr lang="en-US" dirty="0"/>
              <a:t>- 1) / </a:t>
            </a:r>
            <a:r>
              <a:rPr lang="en-US" i="1" dirty="0" err="1"/>
              <a:t>N</a:t>
            </a:r>
            <a:r>
              <a:rPr lang="en-US" i="1" baseline="-25000" dirty="0" err="1"/>
              <a:t>p</a:t>
            </a:r>
            <a:r>
              <a:rPr lang="en-US" dirty="0"/>
              <a:t> of the interactions to each processor?</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H.323 from </a:t>
            </a:r>
            <a:r>
              <a:rPr lang="en-US" dirty="0" err="1" smtClean="0"/>
              <a:t>XMeeting</a:t>
            </a:r>
            <a:r>
              <a:rPr lang="en-US" dirty="0" smtClean="0"/>
              <a:t> (</a:t>
            </a:r>
            <a:r>
              <a:rPr lang="en-US" dirty="0" err="1" smtClean="0"/>
              <a:t>MacOS</a:t>
            </a:r>
            <a:r>
              <a:rPr lang="en-US" dirty="0" smtClean="0"/>
              <a:t>)</a:t>
            </a:r>
            <a:endParaRPr lang="en-US" dirty="0"/>
          </a:p>
        </p:txBody>
      </p:sp>
      <p:sp>
        <p:nvSpPr>
          <p:cNvPr id="3" name="Content Placeholder 2"/>
          <p:cNvSpPr>
            <a:spLocks noGrp="1"/>
          </p:cNvSpPr>
          <p:nvPr>
            <p:ph idx="1"/>
          </p:nvPr>
        </p:nvSpPr>
        <p:spPr/>
        <p:txBody>
          <a:bodyPr/>
          <a:lstStyle/>
          <a:p>
            <a:pPr>
              <a:buNone/>
            </a:pPr>
            <a:r>
              <a:rPr lang="en-US" sz="1900" dirty="0" smtClean="0"/>
              <a:t>From a Mac running </a:t>
            </a:r>
            <a:r>
              <a:rPr lang="en-US" sz="1900" dirty="0" err="1" smtClean="0"/>
              <a:t>MacOS</a:t>
            </a:r>
            <a:r>
              <a:rPr lang="en-US" sz="1900" dirty="0" smtClean="0"/>
              <a:t> X:</a:t>
            </a:r>
          </a:p>
          <a:p>
            <a:pPr marL="457200" indent="-457200">
              <a:buClrTx/>
              <a:buSzPct val="100000"/>
              <a:buFont typeface="+mj-lt"/>
              <a:buAutoNum type="arabicPeriod"/>
            </a:pPr>
            <a:r>
              <a:rPr lang="en-US" sz="1900" dirty="0" smtClean="0"/>
              <a:t>Download </a:t>
            </a:r>
            <a:r>
              <a:rPr lang="en-US" sz="1900" dirty="0" err="1" smtClean="0"/>
              <a:t>XMeeting</a:t>
            </a:r>
            <a:r>
              <a:rPr lang="en-US" sz="1900" dirty="0" smtClean="0"/>
              <a:t> from</a:t>
            </a:r>
            <a:br>
              <a:rPr lang="en-US" sz="1900" dirty="0" smtClean="0"/>
            </a:br>
            <a:r>
              <a:rPr lang="en-US" sz="1900" b="1" dirty="0" smtClean="0">
                <a:latin typeface="Courier New" pitchFamily="49" charset="0"/>
                <a:cs typeface="Courier New" pitchFamily="49" charset="0"/>
                <a:hlinkClick r:id="rId2"/>
              </a:rPr>
              <a:t>http://xmeeting.sourceforge.net/</a:t>
            </a:r>
            <a:endParaRPr lang="en-US" sz="1900" b="1" dirty="0" smtClean="0">
              <a:latin typeface="Courier New" pitchFamily="49" charset="0"/>
              <a:cs typeface="Courier New" pitchFamily="49" charset="0"/>
            </a:endParaRPr>
          </a:p>
          <a:p>
            <a:pPr marL="457200" indent="-457200">
              <a:buClrTx/>
              <a:buSzPct val="100000"/>
              <a:buFont typeface="+mj-lt"/>
              <a:buAutoNum type="arabicPeriod"/>
            </a:pPr>
            <a:r>
              <a:rPr lang="en-US" sz="1900" dirty="0" smtClean="0"/>
              <a:t>Install </a:t>
            </a:r>
            <a:r>
              <a:rPr lang="en-US" sz="1900" dirty="0" err="1" smtClean="0"/>
              <a:t>XMeeting</a:t>
            </a:r>
            <a:r>
              <a:rPr lang="en-US" sz="1900" dirty="0" smtClean="0"/>
              <a:t> as follows:</a:t>
            </a:r>
          </a:p>
          <a:p>
            <a:pPr marL="914400" lvl="1" indent="-457200">
              <a:buClrTx/>
              <a:buSzPct val="100000"/>
              <a:buFont typeface="+mj-lt"/>
              <a:buAutoNum type="alphaLcPeriod"/>
            </a:pPr>
            <a:r>
              <a:rPr lang="en-US" sz="1900" dirty="0" smtClean="0"/>
              <a:t>Open the .</a:t>
            </a:r>
            <a:r>
              <a:rPr lang="en-US" sz="1900" dirty="0" err="1" smtClean="0"/>
              <a:t>dmg</a:t>
            </a:r>
            <a:r>
              <a:rPr lang="en-US" sz="1900" dirty="0" smtClean="0"/>
              <a:t> file.</a:t>
            </a:r>
          </a:p>
          <a:p>
            <a:pPr marL="914400" lvl="1" indent="-457200">
              <a:buClrTx/>
              <a:buSzPct val="100000"/>
              <a:buFont typeface="+mj-lt"/>
              <a:buAutoNum type="alphaLcPeriod"/>
            </a:pPr>
            <a:r>
              <a:rPr lang="en-US" sz="1900" dirty="0" smtClean="0"/>
              <a:t>Drag </a:t>
            </a:r>
            <a:r>
              <a:rPr lang="en-US" sz="1900" dirty="0" err="1" smtClean="0"/>
              <a:t>XMeeting</a:t>
            </a:r>
            <a:r>
              <a:rPr lang="en-US" sz="1900" dirty="0" smtClean="0"/>
              <a:t> into the Applications folder.</a:t>
            </a:r>
          </a:p>
          <a:p>
            <a:pPr marL="457200" indent="-457200">
              <a:buClrTx/>
              <a:buSzPct val="100000"/>
              <a:buFont typeface="+mj-lt"/>
              <a:buAutoNum type="arabicPeriod"/>
            </a:pPr>
            <a:r>
              <a:rPr lang="en-US" sz="1900" dirty="0" smtClean="0"/>
              <a:t>Open </a:t>
            </a:r>
            <a:r>
              <a:rPr lang="en-US" sz="1900" dirty="0" err="1" smtClean="0"/>
              <a:t>XMeeting</a:t>
            </a:r>
            <a:r>
              <a:rPr lang="en-US" sz="1900" dirty="0" smtClean="0"/>
              <a:t> from Applications.</a:t>
            </a:r>
          </a:p>
          <a:p>
            <a:pPr marL="457200" indent="-457200">
              <a:buClrTx/>
              <a:buSzPct val="100000"/>
              <a:buFont typeface="+mj-lt"/>
              <a:buAutoNum type="arabicPeriod"/>
            </a:pPr>
            <a:r>
              <a:rPr lang="en-US" sz="1900" dirty="0" smtClean="0"/>
              <a:t>Skip the setup wizard.</a:t>
            </a:r>
          </a:p>
          <a:p>
            <a:pPr marL="457200" indent="-457200">
              <a:buClrTx/>
              <a:buSzPct val="100000"/>
              <a:buFont typeface="+mj-lt"/>
              <a:buAutoNum type="arabicPeriod"/>
            </a:pPr>
            <a:r>
              <a:rPr lang="en-US" sz="1900" dirty="0" smtClean="0"/>
              <a:t>In the call box, type</a:t>
            </a:r>
            <a:br>
              <a:rPr lang="en-US" sz="1900" dirty="0" smtClean="0"/>
            </a:br>
            <a:r>
              <a:rPr lang="en-US" sz="1900" b="1" dirty="0" smtClean="0">
                <a:latin typeface="Courier New" pitchFamily="49" charset="0"/>
                <a:cs typeface="Courier New" pitchFamily="49" charset="0"/>
              </a:rPr>
              <a:t>164.58.250.47</a:t>
            </a:r>
            <a:endParaRPr lang="en-US" sz="1900" dirty="0" smtClean="0"/>
          </a:p>
          <a:p>
            <a:pPr marL="457200" indent="-457200">
              <a:buClrTx/>
              <a:buSzPct val="100000"/>
              <a:buFont typeface="+mj-lt"/>
              <a:buAutoNum type="arabicPeriod"/>
            </a:pPr>
            <a:r>
              <a:rPr lang="en-US" sz="1900" dirty="0" smtClean="0"/>
              <a:t>Click the </a:t>
            </a:r>
            <a:r>
              <a:rPr lang="en-US" sz="1900" b="1" dirty="0" smtClean="0"/>
              <a:t>Call</a:t>
            </a:r>
            <a:r>
              <a:rPr lang="en-US" sz="1900" dirty="0" smtClean="0"/>
              <a:t> button.</a:t>
            </a:r>
          </a:p>
          <a:p>
            <a:pPr marL="457200" indent="-457200">
              <a:buClrTx/>
              <a:buSzPct val="100000"/>
              <a:buFont typeface="+mj-lt"/>
              <a:buAutoNum type="arabicPeriod"/>
            </a:pPr>
            <a:r>
              <a:rPr lang="en-US" sz="1900" dirty="0" smtClean="0"/>
              <a:t>From the Remote Control window, when prompted to join the conference, enter :</a:t>
            </a:r>
            <a:br>
              <a:rPr lang="en-US" sz="1900" dirty="0" smtClean="0"/>
            </a:br>
            <a:r>
              <a:rPr lang="en-US" sz="1900" b="1" dirty="0" smtClean="0">
                <a:latin typeface="Courier New" pitchFamily="49" charset="0"/>
                <a:cs typeface="Courier New" pitchFamily="49" charset="0"/>
              </a:rPr>
              <a:t>0409#</a:t>
            </a:r>
            <a:endParaRPr lang="en-US" sz="1900" dirty="0" smtClean="0">
              <a:latin typeface="Courier New" pitchFamily="49" charset="0"/>
              <a:cs typeface="Courier New"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a:t>
            </a:fld>
            <a:endParaRPr lang="en-US"/>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1B7E3069-192A-45C7-AB8A-E30C3109DEED}" type="slidenum">
              <a:rPr lang="en-US"/>
              <a:pPr/>
              <a:t>60</a:t>
            </a:fld>
            <a:endParaRPr lang="en-US"/>
          </a:p>
        </p:txBody>
      </p:sp>
      <p:sp>
        <p:nvSpPr>
          <p:cNvPr id="887810" name="Rectangle 2"/>
          <p:cNvSpPr>
            <a:spLocks noGrp="1" noChangeArrowheads="1"/>
          </p:cNvSpPr>
          <p:nvPr>
            <p:ph type="title"/>
          </p:nvPr>
        </p:nvSpPr>
        <p:spPr/>
        <p:txBody>
          <a:bodyPr/>
          <a:lstStyle/>
          <a:p>
            <a:r>
              <a:rPr lang="en-US"/>
              <a:t>Data vs. Task Parallelism</a:t>
            </a:r>
          </a:p>
        </p:txBody>
      </p:sp>
      <p:sp>
        <p:nvSpPr>
          <p:cNvPr id="887811" name="Rectangle 3"/>
          <p:cNvSpPr>
            <a:spLocks noGrp="1" noChangeArrowheads="1"/>
          </p:cNvSpPr>
          <p:nvPr>
            <p:ph type="body" idx="1"/>
          </p:nvPr>
        </p:nvSpPr>
        <p:spPr/>
        <p:txBody>
          <a:bodyPr/>
          <a:lstStyle/>
          <a:p>
            <a:r>
              <a:rPr lang="en-US" b="1" i="1" u="sng"/>
              <a:t>Data Parallelism</a:t>
            </a:r>
            <a:r>
              <a:rPr lang="en-US"/>
              <a:t> means parallelizing by giving a subset of the data to each process, and then each process performs the same tasks on the different subsets of data.</a:t>
            </a:r>
          </a:p>
          <a:p>
            <a:r>
              <a:rPr lang="en-US" b="1" i="1" u="sng"/>
              <a:t>Task Parallelism</a:t>
            </a:r>
            <a:r>
              <a:rPr lang="en-US"/>
              <a:t> means parallelizing by giving a subset of the tasks to each process, and then each process performs a different subset of tasks on the same data.</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3AAA81DF-F782-485A-B2F1-372887443330}" type="slidenum">
              <a:rPr lang="en-US"/>
              <a:pPr/>
              <a:t>61</a:t>
            </a:fld>
            <a:endParaRPr lang="en-US"/>
          </a:p>
        </p:txBody>
      </p:sp>
      <p:sp>
        <p:nvSpPr>
          <p:cNvPr id="888834" name="Rectangle 2"/>
          <p:cNvSpPr>
            <a:spLocks noGrp="1" noChangeArrowheads="1"/>
          </p:cNvSpPr>
          <p:nvPr>
            <p:ph type="title"/>
          </p:nvPr>
        </p:nvSpPr>
        <p:spPr/>
        <p:txBody>
          <a:bodyPr/>
          <a:lstStyle/>
          <a:p>
            <a:r>
              <a:rPr lang="en-US"/>
              <a:t>Data Parallelism for N-Body?</a:t>
            </a:r>
          </a:p>
        </p:txBody>
      </p:sp>
      <p:sp>
        <p:nvSpPr>
          <p:cNvPr id="888835" name="Rectangle 3"/>
          <p:cNvSpPr>
            <a:spLocks noGrp="1" noChangeArrowheads="1"/>
          </p:cNvSpPr>
          <p:nvPr>
            <p:ph type="body" idx="1"/>
          </p:nvPr>
        </p:nvSpPr>
        <p:spPr>
          <a:xfrm>
            <a:off x="609600" y="1219200"/>
            <a:ext cx="7924800" cy="4419600"/>
          </a:xfrm>
        </p:spPr>
        <p:txBody>
          <a:bodyPr/>
          <a:lstStyle/>
          <a:p>
            <a:pPr>
              <a:buFont typeface="Wingdings" pitchFamily="2" charset="2"/>
              <a:buNone/>
            </a:pPr>
            <a:r>
              <a:rPr lang="en-US" dirty="0"/>
              <a:t>If you parallelize an N-body code </a:t>
            </a:r>
            <a:r>
              <a:rPr lang="en-US" b="1" u="sng" dirty="0"/>
              <a:t>by data</a:t>
            </a:r>
            <a:r>
              <a:rPr lang="en-US" dirty="0"/>
              <a:t>, then each processor gets </a:t>
            </a:r>
            <a:r>
              <a:rPr lang="en-US" i="1" dirty="0"/>
              <a:t>N </a:t>
            </a:r>
            <a:r>
              <a:rPr lang="en-US" dirty="0"/>
              <a:t>/ </a:t>
            </a:r>
            <a:r>
              <a:rPr lang="en-US" i="1" dirty="0" err="1"/>
              <a:t>N</a:t>
            </a:r>
            <a:r>
              <a:rPr lang="en-US" i="1" baseline="-25000" dirty="0" err="1"/>
              <a:t>p</a:t>
            </a:r>
            <a:r>
              <a:rPr lang="en-US" dirty="0"/>
              <a:t> pieces of data.</a:t>
            </a:r>
          </a:p>
          <a:p>
            <a:pPr>
              <a:lnSpc>
                <a:spcPct val="80000"/>
              </a:lnSpc>
              <a:buFont typeface="Wingdings" pitchFamily="2" charset="2"/>
              <a:buNone/>
            </a:pPr>
            <a:r>
              <a:rPr lang="en-US" dirty="0"/>
              <a:t>For example, if you have 8 bodies and 2 processors, then:</a:t>
            </a:r>
          </a:p>
          <a:p>
            <a:pPr>
              <a:lnSpc>
                <a:spcPct val="70000"/>
              </a:lnSpc>
            </a:pPr>
            <a:r>
              <a:rPr lang="en-US" dirty="0" smtClean="0"/>
              <a:t>Processor P</a:t>
            </a:r>
            <a:r>
              <a:rPr lang="en-US" baseline="-25000" dirty="0" smtClean="0"/>
              <a:t>0</a:t>
            </a:r>
            <a:r>
              <a:rPr lang="en-US" dirty="0" smtClean="0"/>
              <a:t> </a:t>
            </a:r>
            <a:r>
              <a:rPr lang="en-US" dirty="0"/>
              <a:t>gets the first 4 bodies;</a:t>
            </a:r>
          </a:p>
          <a:p>
            <a:pPr>
              <a:lnSpc>
                <a:spcPct val="70000"/>
              </a:lnSpc>
            </a:pPr>
            <a:r>
              <a:rPr lang="en-US" dirty="0" smtClean="0"/>
              <a:t>Processor P</a:t>
            </a:r>
            <a:r>
              <a:rPr lang="en-US" baseline="-25000" dirty="0" smtClean="0"/>
              <a:t>1</a:t>
            </a:r>
            <a:r>
              <a:rPr lang="en-US" dirty="0" smtClean="0"/>
              <a:t> </a:t>
            </a:r>
            <a:r>
              <a:rPr lang="en-US" dirty="0"/>
              <a:t>gets the second 4 bodies.</a:t>
            </a:r>
          </a:p>
          <a:p>
            <a:pPr>
              <a:lnSpc>
                <a:spcPct val="90000"/>
              </a:lnSpc>
              <a:buFont typeface="Wingdings" pitchFamily="2" charset="2"/>
              <a:buNone/>
            </a:pPr>
            <a:r>
              <a:rPr lang="en-US" dirty="0"/>
              <a:t>But, every piece of data (that is, every body) has to interact with every other piece of data, to calculate the forces.</a:t>
            </a:r>
          </a:p>
          <a:p>
            <a:pPr>
              <a:lnSpc>
                <a:spcPct val="90000"/>
              </a:lnSpc>
              <a:buFont typeface="Wingdings" pitchFamily="2" charset="2"/>
              <a:buNone/>
            </a:pPr>
            <a:r>
              <a:rPr lang="en-US" dirty="0"/>
              <a:t>So, every processor will have to send all of its data to all of the other processors, for every single interaction that it calculates.</a:t>
            </a:r>
          </a:p>
          <a:p>
            <a:pPr>
              <a:lnSpc>
                <a:spcPct val="70000"/>
              </a:lnSpc>
              <a:buFont typeface="Wingdings" pitchFamily="2" charset="2"/>
              <a:buNone/>
            </a:pPr>
            <a:r>
              <a:rPr lang="en-US" dirty="0"/>
              <a:t>That’s a lot of communication!</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40B57F3-8E5C-488B-8097-16277E6D5F55}" type="slidenum">
              <a:rPr lang="en-US"/>
              <a:pPr/>
              <a:t>62</a:t>
            </a:fld>
            <a:endParaRPr lang="en-US"/>
          </a:p>
        </p:txBody>
      </p:sp>
      <p:sp>
        <p:nvSpPr>
          <p:cNvPr id="889858" name="Rectangle 2"/>
          <p:cNvSpPr>
            <a:spLocks noGrp="1" noChangeArrowheads="1"/>
          </p:cNvSpPr>
          <p:nvPr>
            <p:ph type="title"/>
          </p:nvPr>
        </p:nvSpPr>
        <p:spPr/>
        <p:txBody>
          <a:bodyPr/>
          <a:lstStyle/>
          <a:p>
            <a:r>
              <a:rPr lang="en-US"/>
              <a:t>Task Parallelism for N-body?</a:t>
            </a:r>
          </a:p>
        </p:txBody>
      </p:sp>
      <p:sp>
        <p:nvSpPr>
          <p:cNvPr id="889859" name="Rectangle 3"/>
          <p:cNvSpPr>
            <a:spLocks noGrp="1" noChangeArrowheads="1"/>
          </p:cNvSpPr>
          <p:nvPr>
            <p:ph type="body" idx="1"/>
          </p:nvPr>
        </p:nvSpPr>
        <p:spPr>
          <a:xfrm>
            <a:off x="533400" y="1295400"/>
            <a:ext cx="8153400" cy="4800600"/>
          </a:xfrm>
        </p:spPr>
        <p:txBody>
          <a:bodyPr/>
          <a:lstStyle/>
          <a:p>
            <a:pPr>
              <a:buFont typeface="Wingdings" pitchFamily="2" charset="2"/>
              <a:buNone/>
            </a:pPr>
            <a:r>
              <a:rPr lang="en-US"/>
              <a:t>If you parallelize an N-body code </a:t>
            </a:r>
            <a:r>
              <a:rPr lang="en-US" b="1" u="sng"/>
              <a:t>by task</a:t>
            </a:r>
            <a:r>
              <a:rPr lang="en-US"/>
              <a:t>, then each processor gets all of the pieces of data that describe the particles (for example, positions, velocities, masses).</a:t>
            </a:r>
          </a:p>
          <a:p>
            <a:pPr>
              <a:buFont typeface="Wingdings" pitchFamily="2" charset="2"/>
              <a:buNone/>
            </a:pPr>
            <a:r>
              <a:rPr lang="en-US"/>
              <a:t>Then, each processor can calculate its subset of the interaction forces on its own, without talking to any of the other processors.</a:t>
            </a:r>
          </a:p>
          <a:p>
            <a:pPr>
              <a:buFont typeface="Wingdings" pitchFamily="2" charset="2"/>
              <a:buNone/>
            </a:pPr>
            <a:r>
              <a:rPr lang="en-US"/>
              <a:t>But, at the end of the force calculations, everyone has to share all of the forces that have been calculated, so that each particle ends up with the total force that acts on it (</a:t>
            </a:r>
            <a:r>
              <a:rPr lang="en-US" b="1" i="1" u="sng"/>
              <a:t>global reduction)</a:t>
            </a:r>
            <a:r>
              <a:rPr lang="en-US"/>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1AD4B0E-82C0-4363-A661-18BE631B4DE5}" type="slidenum">
              <a:rPr lang="en-US"/>
              <a:pPr/>
              <a:t>63</a:t>
            </a:fld>
            <a:endParaRPr lang="en-US"/>
          </a:p>
        </p:txBody>
      </p:sp>
      <p:sp>
        <p:nvSpPr>
          <p:cNvPr id="890882" name="Rectangle 2"/>
          <p:cNvSpPr>
            <a:spLocks noGrp="1" noChangeArrowheads="1"/>
          </p:cNvSpPr>
          <p:nvPr>
            <p:ph type="title"/>
          </p:nvPr>
        </p:nvSpPr>
        <p:spPr/>
        <p:txBody>
          <a:bodyPr/>
          <a:lstStyle/>
          <a:p>
            <a:r>
              <a:rPr lang="en-US" dirty="0" err="1" smtClean="0">
                <a:latin typeface="Courier New" pitchFamily="49" charset="0"/>
              </a:rPr>
              <a:t>MPI_Reduce</a:t>
            </a:r>
            <a:r>
              <a:rPr lang="en-US" dirty="0" smtClean="0">
                <a:latin typeface="Courier New" pitchFamily="49" charset="0"/>
              </a:rPr>
              <a:t> </a:t>
            </a:r>
            <a:r>
              <a:rPr lang="en-US" dirty="0" smtClean="0">
                <a:latin typeface="Times New Roman" pitchFamily="18" charset="0"/>
                <a:cs typeface="Times New Roman" pitchFamily="18" charset="0"/>
              </a:rPr>
              <a:t>(C)</a:t>
            </a:r>
            <a:endParaRPr lang="en-US" dirty="0">
              <a:latin typeface="Courier New" pitchFamily="49" charset="0"/>
            </a:endParaRPr>
          </a:p>
        </p:txBody>
      </p:sp>
      <p:sp>
        <p:nvSpPr>
          <p:cNvPr id="890883" name="Rectangle 3"/>
          <p:cNvSpPr>
            <a:spLocks noGrp="1" noChangeArrowheads="1"/>
          </p:cNvSpPr>
          <p:nvPr>
            <p:ph type="body" idx="1"/>
          </p:nvPr>
        </p:nvSpPr>
        <p:spPr/>
        <p:txBody>
          <a:bodyPr/>
          <a:lstStyle/>
          <a:p>
            <a:pPr>
              <a:lnSpc>
                <a:spcPct val="80000"/>
              </a:lnSpc>
              <a:buFont typeface="Wingdings" pitchFamily="2" charset="2"/>
              <a:buNone/>
            </a:pPr>
            <a:r>
              <a:rPr lang="en-US" dirty="0"/>
              <a:t>Here’s the </a:t>
            </a:r>
            <a:r>
              <a:rPr lang="en-US" dirty="0" smtClean="0"/>
              <a:t>C syntax </a:t>
            </a:r>
            <a:r>
              <a:rPr lang="en-US" dirty="0"/>
              <a:t>for</a:t>
            </a:r>
            <a:r>
              <a:rPr lang="en-US" dirty="0">
                <a:latin typeface="Courier New" pitchFamily="49" charset="0"/>
                <a:cs typeface="Courier New" pitchFamily="49" charset="0"/>
              </a:rPr>
              <a:t> </a:t>
            </a:r>
            <a:r>
              <a:rPr lang="en-US" b="1" dirty="0" err="1">
                <a:solidFill>
                  <a:schemeClr val="tx2"/>
                </a:solidFill>
                <a:latin typeface="Courier New" pitchFamily="49" charset="0"/>
              </a:rPr>
              <a:t>MPI_Reduce</a:t>
            </a:r>
            <a:r>
              <a:rPr lang="en-US" dirty="0" smtClean="0"/>
              <a:t>:</a:t>
            </a:r>
            <a:endParaRPr lang="en-US" dirty="0"/>
          </a:p>
          <a:p>
            <a:pPr>
              <a:lnSpc>
                <a:spcPct val="90000"/>
              </a:lnSpc>
              <a:buFont typeface="Wingdings" pitchFamily="2" charset="2"/>
              <a:buNone/>
            </a:pPr>
            <a:r>
              <a:rPr lang="en-US" sz="2000" dirty="0" smtClean="0">
                <a:latin typeface="Courier New" pitchFamily="49" charset="0"/>
                <a:cs typeface="Courier New" pitchFamily="49" charset="0"/>
              </a:rPr>
              <a:t>  </a:t>
            </a:r>
            <a:r>
              <a:rPr lang="en-US" sz="2000" b="1" dirty="0" err="1" smtClean="0">
                <a:solidFill>
                  <a:schemeClr val="tx2"/>
                </a:solidFill>
                <a:latin typeface="Courier New" pitchFamily="49" charset="0"/>
              </a:rPr>
              <a:t>mpi_error_code</a:t>
            </a:r>
            <a:r>
              <a:rPr lang="en-US" sz="2000" b="1" dirty="0" smtClean="0">
                <a:solidFill>
                  <a:schemeClr val="tx2"/>
                </a:solidFill>
                <a:latin typeface="Courier New" pitchFamily="49" charset="0"/>
              </a:rPr>
              <a:t> =</a:t>
            </a:r>
          </a:p>
          <a:p>
            <a:pPr>
              <a:lnSpc>
                <a:spcPct val="90000"/>
              </a:lnSpc>
              <a:buFont typeface="Wingdings" pitchFamily="2" charset="2"/>
              <a:buNone/>
            </a:pP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MPI_Reduce</a:t>
            </a:r>
            <a:r>
              <a:rPr lang="en-US" sz="2000" b="1" dirty="0" smtClean="0">
                <a:solidFill>
                  <a:schemeClr val="tx2"/>
                </a:solidFill>
                <a:latin typeface="Courier New" pitchFamily="49" charset="0"/>
              </a:rPr>
              <a:t>(</a:t>
            </a:r>
            <a:r>
              <a:rPr lang="en-US" sz="2000" b="1" dirty="0" err="1" smtClean="0">
                <a:solidFill>
                  <a:schemeClr val="tx2"/>
                </a:solidFill>
                <a:latin typeface="Courier New" pitchFamily="49" charset="0"/>
              </a:rPr>
              <a:t>sendbuffer</a:t>
            </a:r>
            <a:r>
              <a:rPr lang="en-US" sz="2000" b="1" dirty="0">
                <a:solidFill>
                  <a:schemeClr val="tx2"/>
                </a:solidFill>
                <a:latin typeface="Courier New" pitchFamily="49" charset="0"/>
              </a:rPr>
              <a:t>, </a:t>
            </a:r>
            <a:r>
              <a:rPr lang="en-US" sz="2000" b="1" dirty="0" err="1">
                <a:solidFill>
                  <a:schemeClr val="tx2"/>
                </a:solidFill>
                <a:latin typeface="Courier New" pitchFamily="49" charset="0"/>
              </a:rPr>
              <a:t>recvbuffer</a:t>
            </a:r>
            <a:r>
              <a:rPr lang="en-US" sz="2000" b="1" dirty="0">
                <a:solidFill>
                  <a:schemeClr val="tx2"/>
                </a:solidFill>
                <a:latin typeface="Courier New" pitchFamily="49" charset="0"/>
              </a:rPr>
              <a:t>,</a:t>
            </a:r>
          </a:p>
          <a:p>
            <a:pPr>
              <a:lnSpc>
                <a:spcPct val="6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count</a:t>
            </a:r>
            <a:r>
              <a:rPr lang="en-US" sz="2000" b="1" dirty="0">
                <a:solidFill>
                  <a:schemeClr val="tx2"/>
                </a:solidFill>
                <a:latin typeface="Courier New" pitchFamily="49" charset="0"/>
              </a:rPr>
              <a:t>, </a:t>
            </a:r>
            <a:r>
              <a:rPr lang="en-US" sz="2000" b="1" dirty="0" err="1">
                <a:solidFill>
                  <a:schemeClr val="tx2"/>
                </a:solidFill>
                <a:latin typeface="Courier New" pitchFamily="49" charset="0"/>
              </a:rPr>
              <a:t>datatype</a:t>
            </a:r>
            <a:r>
              <a:rPr lang="en-US" sz="2000" b="1" dirty="0">
                <a:solidFill>
                  <a:schemeClr val="tx2"/>
                </a:solidFill>
                <a:latin typeface="Courier New" pitchFamily="49" charset="0"/>
              </a:rPr>
              <a:t>, operation,</a:t>
            </a:r>
          </a:p>
          <a:p>
            <a:pPr>
              <a:lnSpc>
                <a:spcPct val="6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root</a:t>
            </a: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communicator, </a:t>
            </a:r>
            <a:r>
              <a:rPr lang="en-US" sz="2000" b="1" dirty="0" err="1" smtClean="0">
                <a:solidFill>
                  <a:schemeClr val="tx2"/>
                </a:solidFill>
                <a:latin typeface="Courier New" pitchFamily="49" charset="0"/>
              </a:rPr>
              <a:t>mpi_error_code</a:t>
            </a:r>
            <a:r>
              <a:rPr lang="en-US" sz="2000" b="1" dirty="0" smtClean="0">
                <a:solidFill>
                  <a:schemeClr val="tx2"/>
                </a:solidFill>
                <a:latin typeface="Courier New" pitchFamily="49" charset="0"/>
              </a:rPr>
              <a:t>);</a:t>
            </a:r>
            <a:endParaRPr lang="en-US" sz="2000" b="1" dirty="0">
              <a:solidFill>
                <a:schemeClr val="tx2"/>
              </a:solidFill>
              <a:latin typeface="Courier New" pitchFamily="49" charset="0"/>
            </a:endParaRPr>
          </a:p>
          <a:p>
            <a:pPr>
              <a:lnSpc>
                <a:spcPct val="80000"/>
              </a:lnSpc>
              <a:buFont typeface="Wingdings" pitchFamily="2" charset="2"/>
              <a:buNone/>
            </a:pPr>
            <a:r>
              <a:rPr lang="en-US" dirty="0"/>
              <a:t>For example, to do a sum over all of the particle forces</a:t>
            </a:r>
            <a:r>
              <a:rPr lang="en-US" dirty="0" smtClean="0"/>
              <a:t>:</a:t>
            </a:r>
            <a:endParaRPr lang="en-US" sz="2000" b="1" dirty="0" smtClean="0">
              <a:solidFill>
                <a:schemeClr val="tx2"/>
              </a:solidFill>
              <a:latin typeface="Courier New" pitchFamily="49" charset="0"/>
            </a:endParaRPr>
          </a:p>
          <a:p>
            <a:pPr>
              <a:lnSpc>
                <a:spcPct val="80000"/>
              </a:lnSpc>
              <a:buFont typeface="Wingdings" pitchFamily="2" charset="2"/>
              <a:buNone/>
            </a:pP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mpi_error_code</a:t>
            </a:r>
            <a:r>
              <a:rPr lang="en-US" sz="2000" b="1" dirty="0" smtClean="0">
                <a:solidFill>
                  <a:schemeClr val="tx2"/>
                </a:solidFill>
                <a:latin typeface="Courier New" pitchFamily="49" charset="0"/>
              </a:rPr>
              <a:t> =</a:t>
            </a:r>
          </a:p>
          <a:p>
            <a:pPr>
              <a:lnSpc>
                <a:spcPct val="80000"/>
              </a:lnSpc>
              <a:buFont typeface="Wingdings" pitchFamily="2" charset="2"/>
              <a:buNone/>
            </a:pP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MPI_Reduce</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local_particle_force_sum</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global_particle_force_sum</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number_of_particles</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MPI_DOUBLE</a:t>
            </a:r>
            <a:r>
              <a:rPr lang="en-US" sz="2000" b="1" dirty="0">
                <a:solidFill>
                  <a:schemeClr val="tx2"/>
                </a:solidFill>
                <a:latin typeface="Courier New" pitchFamily="49" charset="0"/>
              </a:rPr>
              <a:t>, MPI_SUM,</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server_process</a:t>
            </a:r>
            <a:r>
              <a:rPr lang="en-US" sz="2000" b="1" dirty="0">
                <a:solidFill>
                  <a:schemeClr val="tx2"/>
                </a:solidFill>
                <a:latin typeface="Courier New" pitchFamily="49" charset="0"/>
              </a:rPr>
              <a:t>, MPI_COMM_WORLD);</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1AD4B0E-82C0-4363-A661-18BE631B4DE5}" type="slidenum">
              <a:rPr lang="en-US"/>
              <a:pPr/>
              <a:t>64</a:t>
            </a:fld>
            <a:endParaRPr lang="en-US"/>
          </a:p>
        </p:txBody>
      </p:sp>
      <p:sp>
        <p:nvSpPr>
          <p:cNvPr id="890882" name="Rectangle 2"/>
          <p:cNvSpPr>
            <a:spLocks noGrp="1" noChangeArrowheads="1"/>
          </p:cNvSpPr>
          <p:nvPr>
            <p:ph type="title"/>
          </p:nvPr>
        </p:nvSpPr>
        <p:spPr/>
        <p:txBody>
          <a:bodyPr/>
          <a:lstStyle/>
          <a:p>
            <a:r>
              <a:rPr lang="en-US" dirty="0" err="1" smtClean="0">
                <a:latin typeface="Courier New" pitchFamily="49" charset="0"/>
              </a:rPr>
              <a:t>MPI_Reduce</a:t>
            </a:r>
            <a:r>
              <a:rPr lang="en-US" dirty="0" smtClean="0">
                <a:latin typeface="Courier New" pitchFamily="49" charset="0"/>
              </a:rPr>
              <a:t> </a:t>
            </a:r>
            <a:r>
              <a:rPr lang="en-US" dirty="0" smtClean="0">
                <a:latin typeface="Times New Roman" pitchFamily="18" charset="0"/>
                <a:cs typeface="Times New Roman" pitchFamily="18" charset="0"/>
              </a:rPr>
              <a:t>(F90)</a:t>
            </a:r>
            <a:endParaRPr lang="en-US" dirty="0">
              <a:latin typeface="Courier New" pitchFamily="49" charset="0"/>
            </a:endParaRPr>
          </a:p>
        </p:txBody>
      </p:sp>
      <p:sp>
        <p:nvSpPr>
          <p:cNvPr id="890883" name="Rectangle 3"/>
          <p:cNvSpPr>
            <a:spLocks noGrp="1" noChangeArrowheads="1"/>
          </p:cNvSpPr>
          <p:nvPr>
            <p:ph type="body" idx="1"/>
          </p:nvPr>
        </p:nvSpPr>
        <p:spPr/>
        <p:txBody>
          <a:bodyPr/>
          <a:lstStyle/>
          <a:p>
            <a:pPr>
              <a:lnSpc>
                <a:spcPct val="80000"/>
              </a:lnSpc>
              <a:buFont typeface="Wingdings" pitchFamily="2" charset="2"/>
              <a:buNone/>
            </a:pPr>
            <a:r>
              <a:rPr lang="en-US" dirty="0"/>
              <a:t>Here’s the </a:t>
            </a:r>
            <a:r>
              <a:rPr lang="en-US" dirty="0" smtClean="0"/>
              <a:t>Fortran 90 syntax </a:t>
            </a:r>
            <a:r>
              <a:rPr lang="en-US" dirty="0"/>
              <a:t>for</a:t>
            </a:r>
            <a:r>
              <a:rPr lang="en-US" dirty="0">
                <a:latin typeface="Courier New" pitchFamily="49" charset="0"/>
                <a:cs typeface="Courier New" pitchFamily="49" charset="0"/>
              </a:rPr>
              <a:t> </a:t>
            </a:r>
            <a:r>
              <a:rPr lang="en-US" b="1" dirty="0" err="1">
                <a:solidFill>
                  <a:schemeClr val="tx2"/>
                </a:solidFill>
                <a:latin typeface="Courier New" pitchFamily="49" charset="0"/>
              </a:rPr>
              <a:t>MPI_Reduce</a:t>
            </a:r>
            <a:r>
              <a:rPr lang="en-US" dirty="0" smtClean="0"/>
              <a:t>:</a:t>
            </a:r>
            <a:endParaRPr lang="en-US" dirty="0"/>
          </a:p>
          <a:p>
            <a:pPr>
              <a:lnSpc>
                <a:spcPct val="90000"/>
              </a:lnSpc>
              <a:buFont typeface="Wingdings" pitchFamily="2" charset="2"/>
              <a:buNone/>
            </a:pPr>
            <a:r>
              <a:rPr lang="en-US" sz="2000" dirty="0" smtClean="0">
                <a:latin typeface="Courier New" pitchFamily="49" charset="0"/>
                <a:cs typeface="Courier New" pitchFamily="49" charset="0"/>
              </a:rPr>
              <a:t>  </a:t>
            </a:r>
            <a:r>
              <a:rPr lang="en-US" sz="2000" b="1" dirty="0" smtClean="0">
                <a:solidFill>
                  <a:schemeClr val="tx2"/>
                </a:solidFill>
                <a:latin typeface="Courier New" pitchFamily="49" charset="0"/>
              </a:rPr>
              <a:t>CALL </a:t>
            </a:r>
            <a:r>
              <a:rPr lang="en-US" sz="2000" b="1" dirty="0" err="1" smtClean="0">
                <a:solidFill>
                  <a:schemeClr val="tx2"/>
                </a:solidFill>
                <a:latin typeface="Courier New" pitchFamily="49" charset="0"/>
              </a:rPr>
              <a:t>MPI_Reduce</a:t>
            </a:r>
            <a:r>
              <a:rPr lang="en-US" sz="2000" b="1" dirty="0" smtClean="0">
                <a:solidFill>
                  <a:schemeClr val="tx2"/>
                </a:solidFill>
                <a:latin typeface="Courier New" pitchFamily="49" charset="0"/>
              </a:rPr>
              <a:t>(</a:t>
            </a:r>
            <a:r>
              <a:rPr lang="en-US" sz="2000" b="1" dirty="0" err="1" smtClean="0">
                <a:solidFill>
                  <a:schemeClr val="tx2"/>
                </a:solidFill>
                <a:latin typeface="Courier New" pitchFamily="49" charset="0"/>
              </a:rPr>
              <a:t>sendbuffer</a:t>
            </a:r>
            <a:r>
              <a:rPr lang="en-US" sz="2000" b="1" dirty="0">
                <a:solidFill>
                  <a:schemeClr val="tx2"/>
                </a:solidFill>
                <a:latin typeface="Courier New" pitchFamily="49" charset="0"/>
              </a:rPr>
              <a:t>, </a:t>
            </a:r>
            <a:r>
              <a:rPr lang="en-US" sz="2000" b="1" dirty="0" err="1">
                <a:solidFill>
                  <a:schemeClr val="tx2"/>
                </a:solidFill>
                <a:latin typeface="Courier New" pitchFamily="49" charset="0"/>
              </a:rPr>
              <a:t>recvbuffer</a:t>
            </a:r>
            <a:r>
              <a:rPr lang="en-US" sz="2000" b="1" dirty="0" smtClean="0">
                <a:solidFill>
                  <a:schemeClr val="tx2"/>
                </a:solidFill>
                <a:latin typeface="Courier New" pitchFamily="49" charset="0"/>
              </a:rPr>
              <a:t>,  &amp;</a:t>
            </a:r>
            <a:endParaRPr lang="en-US" sz="2000" b="1" dirty="0">
              <a:solidFill>
                <a:schemeClr val="tx2"/>
              </a:solidFill>
              <a:latin typeface="Courier New" pitchFamily="49" charset="0"/>
            </a:endParaRPr>
          </a:p>
          <a:p>
            <a:pPr>
              <a:lnSpc>
                <a:spcPct val="6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&amp;         count</a:t>
            </a:r>
            <a:r>
              <a:rPr lang="en-US" sz="2000" b="1" dirty="0">
                <a:solidFill>
                  <a:schemeClr val="tx2"/>
                </a:solidFill>
                <a:latin typeface="Courier New" pitchFamily="49" charset="0"/>
              </a:rPr>
              <a:t>, </a:t>
            </a:r>
            <a:r>
              <a:rPr lang="en-US" sz="2000" b="1" dirty="0" err="1">
                <a:solidFill>
                  <a:schemeClr val="tx2"/>
                </a:solidFill>
                <a:latin typeface="Courier New" pitchFamily="49" charset="0"/>
              </a:rPr>
              <a:t>datatype</a:t>
            </a:r>
            <a:r>
              <a:rPr lang="en-US" sz="2000" b="1" dirty="0">
                <a:solidFill>
                  <a:schemeClr val="tx2"/>
                </a:solidFill>
                <a:latin typeface="Courier New" pitchFamily="49" charset="0"/>
              </a:rPr>
              <a:t>, operation</a:t>
            </a:r>
            <a:r>
              <a:rPr lang="en-US" sz="2000" b="1" dirty="0" smtClean="0">
                <a:solidFill>
                  <a:schemeClr val="tx2"/>
                </a:solidFill>
                <a:latin typeface="Courier New" pitchFamily="49" charset="0"/>
              </a:rPr>
              <a:t>,     &amp;</a:t>
            </a:r>
            <a:endParaRPr lang="en-US" sz="2000" b="1" dirty="0">
              <a:solidFill>
                <a:schemeClr val="tx2"/>
              </a:solidFill>
              <a:latin typeface="Courier New" pitchFamily="49" charset="0"/>
            </a:endParaRPr>
          </a:p>
          <a:p>
            <a:pPr>
              <a:lnSpc>
                <a:spcPct val="6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&amp;         root</a:t>
            </a: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communicator, </a:t>
            </a:r>
            <a:r>
              <a:rPr lang="en-US" sz="2000" b="1" dirty="0" err="1" smtClean="0">
                <a:solidFill>
                  <a:schemeClr val="tx2"/>
                </a:solidFill>
                <a:latin typeface="Courier New" pitchFamily="49" charset="0"/>
              </a:rPr>
              <a:t>mpi_error_code</a:t>
            </a:r>
            <a:r>
              <a:rPr lang="en-US" sz="2000" b="1" dirty="0" smtClean="0">
                <a:solidFill>
                  <a:schemeClr val="tx2"/>
                </a:solidFill>
                <a:latin typeface="Courier New" pitchFamily="49" charset="0"/>
              </a:rPr>
              <a:t>)</a:t>
            </a:r>
            <a:endParaRPr lang="en-US" sz="2000" b="1" dirty="0">
              <a:solidFill>
                <a:schemeClr val="tx2"/>
              </a:solidFill>
              <a:latin typeface="Courier New" pitchFamily="49" charset="0"/>
            </a:endParaRPr>
          </a:p>
          <a:p>
            <a:pPr>
              <a:lnSpc>
                <a:spcPct val="80000"/>
              </a:lnSpc>
              <a:buFont typeface="Wingdings" pitchFamily="2" charset="2"/>
              <a:buNone/>
            </a:pPr>
            <a:r>
              <a:rPr lang="en-US" dirty="0"/>
              <a:t>For example, to do a sum over all of the particle forces:</a:t>
            </a:r>
          </a:p>
          <a:p>
            <a:pPr>
              <a:lnSpc>
                <a:spcPct val="8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CALL </a:t>
            </a:r>
            <a:r>
              <a:rPr lang="en-US" sz="2000" b="1" dirty="0" err="1" smtClean="0">
                <a:solidFill>
                  <a:schemeClr val="tx2"/>
                </a:solidFill>
                <a:latin typeface="Courier New" pitchFamily="49" charset="0"/>
              </a:rPr>
              <a:t>MPI_Reduce</a:t>
            </a:r>
            <a:r>
              <a:rPr lang="en-US" sz="2000" b="1" dirty="0" smtClean="0">
                <a:solidFill>
                  <a:schemeClr val="tx2"/>
                </a:solidFill>
                <a:latin typeface="Courier New" pitchFamily="49" charset="0"/>
              </a:rPr>
              <a:t>(                          &amp;</a:t>
            </a:r>
            <a:endParaRPr lang="en-US" sz="2000" b="1" dirty="0">
              <a:solidFill>
                <a:schemeClr val="tx2"/>
              </a:solidFill>
              <a:latin typeface="Courier New" pitchFamily="49" charset="0"/>
            </a:endParaRP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&amp;         </a:t>
            </a:r>
            <a:r>
              <a:rPr lang="en-US" sz="2000" b="1" dirty="0" err="1" smtClean="0">
                <a:solidFill>
                  <a:schemeClr val="tx2"/>
                </a:solidFill>
                <a:latin typeface="Courier New" pitchFamily="49" charset="0"/>
              </a:rPr>
              <a:t>local_particle_force_sum</a:t>
            </a:r>
            <a:r>
              <a:rPr lang="en-US" sz="2000" b="1" dirty="0" smtClean="0">
                <a:solidFill>
                  <a:schemeClr val="tx2"/>
                </a:solidFill>
                <a:latin typeface="Courier New" pitchFamily="49" charset="0"/>
              </a:rPr>
              <a:t>,        &amp;</a:t>
            </a:r>
            <a:endParaRPr lang="en-US" sz="2000" b="1" dirty="0">
              <a:solidFill>
                <a:schemeClr val="tx2"/>
              </a:solidFill>
              <a:latin typeface="Courier New" pitchFamily="49" charset="0"/>
            </a:endParaRP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&amp;         </a:t>
            </a:r>
            <a:r>
              <a:rPr lang="en-US" sz="2000" b="1" dirty="0" err="1" smtClean="0">
                <a:solidFill>
                  <a:schemeClr val="tx2"/>
                </a:solidFill>
                <a:latin typeface="Courier New" pitchFamily="49" charset="0"/>
              </a:rPr>
              <a:t>global_particle_force_sum</a:t>
            </a:r>
            <a:r>
              <a:rPr lang="en-US" sz="2000" b="1" dirty="0" smtClean="0">
                <a:solidFill>
                  <a:schemeClr val="tx2"/>
                </a:solidFill>
                <a:latin typeface="Courier New" pitchFamily="49" charset="0"/>
              </a:rPr>
              <a:t>,       &amp;</a:t>
            </a:r>
            <a:endParaRPr lang="en-US" sz="2000" b="1" dirty="0">
              <a:solidFill>
                <a:schemeClr val="tx2"/>
              </a:solidFill>
              <a:latin typeface="Courier New" pitchFamily="49" charset="0"/>
            </a:endParaRP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&amp;         </a:t>
            </a:r>
            <a:r>
              <a:rPr lang="en-US" sz="2000" b="1" dirty="0" err="1" smtClean="0">
                <a:solidFill>
                  <a:schemeClr val="tx2"/>
                </a:solidFill>
                <a:latin typeface="Courier New" pitchFamily="49" charset="0"/>
              </a:rPr>
              <a:t>number_of_particles</a:t>
            </a:r>
            <a:r>
              <a:rPr lang="en-US" sz="2000" b="1" dirty="0" smtClean="0">
                <a:solidFill>
                  <a:schemeClr val="tx2"/>
                </a:solidFill>
                <a:latin typeface="Courier New" pitchFamily="49" charset="0"/>
              </a:rPr>
              <a:t>,             &amp;</a:t>
            </a:r>
            <a:endParaRPr lang="en-US" sz="2000" b="1" dirty="0">
              <a:solidFill>
                <a:schemeClr val="tx2"/>
              </a:solidFill>
              <a:latin typeface="Courier New" pitchFamily="49" charset="0"/>
            </a:endParaRP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&amp;         MPI_DOUBLE_PRECISION, </a:t>
            </a:r>
            <a:r>
              <a:rPr lang="en-US" sz="2000" b="1" dirty="0">
                <a:solidFill>
                  <a:schemeClr val="tx2"/>
                </a:solidFill>
                <a:latin typeface="Courier New" pitchFamily="49" charset="0"/>
              </a:rPr>
              <a:t>MPI_SUM</a:t>
            </a:r>
            <a:r>
              <a:rPr lang="en-US" sz="2000" b="1" dirty="0" smtClean="0">
                <a:solidFill>
                  <a:schemeClr val="tx2"/>
                </a:solidFill>
                <a:latin typeface="Courier New" pitchFamily="49" charset="0"/>
              </a:rPr>
              <a:t>,   &amp;</a:t>
            </a:r>
            <a:endParaRPr lang="en-US" sz="2000" b="1" dirty="0">
              <a:solidFill>
                <a:schemeClr val="tx2"/>
              </a:solidFill>
              <a:latin typeface="Courier New" pitchFamily="49" charset="0"/>
            </a:endParaRP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&amp;         </a:t>
            </a:r>
            <a:r>
              <a:rPr lang="en-US" sz="2000" b="1" dirty="0" err="1" smtClean="0">
                <a:solidFill>
                  <a:schemeClr val="tx2"/>
                </a:solidFill>
                <a:latin typeface="Courier New" pitchFamily="49" charset="0"/>
              </a:rPr>
              <a:t>server_process</a:t>
            </a: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MPI_COMM_WORLD,  &amp;</a:t>
            </a:r>
          </a:p>
          <a:p>
            <a:pPr>
              <a:lnSpc>
                <a:spcPct val="70000"/>
              </a:lnSpc>
              <a:buFont typeface="Wingdings" pitchFamily="2" charset="2"/>
              <a:buNone/>
            </a:pPr>
            <a:r>
              <a:rPr lang="en-US" sz="2000" b="1" dirty="0" smtClean="0">
                <a:solidFill>
                  <a:schemeClr val="tx2"/>
                </a:solidFill>
                <a:latin typeface="Courier New" pitchFamily="49" charset="0"/>
              </a:rPr>
              <a:t> &amp;         </a:t>
            </a:r>
            <a:r>
              <a:rPr lang="en-US" sz="2000" b="1" dirty="0" err="1" smtClean="0">
                <a:solidFill>
                  <a:schemeClr val="tx2"/>
                </a:solidFill>
                <a:latin typeface="Courier New" pitchFamily="49" charset="0"/>
              </a:rPr>
              <a:t>mpi_error_code</a:t>
            </a:r>
            <a:r>
              <a:rPr lang="en-US" sz="2000" b="1" dirty="0" smtClean="0">
                <a:solidFill>
                  <a:schemeClr val="tx2"/>
                </a:solidFill>
                <a:latin typeface="Courier New" pitchFamily="49" charset="0"/>
              </a:rPr>
              <a:t>)</a:t>
            </a:r>
            <a:endParaRPr lang="en-US" sz="2000" b="1" dirty="0">
              <a:solidFill>
                <a:schemeClr val="tx2"/>
              </a:solidFill>
              <a:latin typeface="Courier New" pitchFamily="49" charset="0"/>
            </a:endParaRP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FA412E15-E31D-4224-9361-24CD1C13F2F9}" type="slidenum">
              <a:rPr lang="en-US"/>
              <a:pPr/>
              <a:t>65</a:t>
            </a:fld>
            <a:endParaRPr lang="en-US"/>
          </a:p>
        </p:txBody>
      </p:sp>
      <p:sp>
        <p:nvSpPr>
          <p:cNvPr id="891906" name="Rectangle 2"/>
          <p:cNvSpPr>
            <a:spLocks noGrp="1" noChangeArrowheads="1"/>
          </p:cNvSpPr>
          <p:nvPr>
            <p:ph type="title"/>
          </p:nvPr>
        </p:nvSpPr>
        <p:spPr/>
        <p:txBody>
          <a:bodyPr/>
          <a:lstStyle/>
          <a:p>
            <a:r>
              <a:rPr lang="en-US"/>
              <a:t>Sharing the Result</a:t>
            </a:r>
          </a:p>
        </p:txBody>
      </p:sp>
      <p:sp>
        <p:nvSpPr>
          <p:cNvPr id="891907" name="Rectangle 3"/>
          <p:cNvSpPr>
            <a:spLocks noGrp="1" noChangeArrowheads="1"/>
          </p:cNvSpPr>
          <p:nvPr>
            <p:ph type="body" idx="1"/>
          </p:nvPr>
        </p:nvSpPr>
        <p:spPr/>
        <p:txBody>
          <a:bodyPr/>
          <a:lstStyle/>
          <a:p>
            <a:pPr>
              <a:lnSpc>
                <a:spcPct val="90000"/>
              </a:lnSpc>
              <a:buFont typeface="Wingdings" pitchFamily="2" charset="2"/>
              <a:buNone/>
            </a:pPr>
            <a:r>
              <a:rPr lang="en-US" dirty="0"/>
              <a:t>In the N-body case, we don’t want just one processor to know the result of the sum, we want every processor to know.</a:t>
            </a:r>
          </a:p>
          <a:p>
            <a:pPr>
              <a:lnSpc>
                <a:spcPct val="90000"/>
              </a:lnSpc>
              <a:buFont typeface="Wingdings" pitchFamily="2" charset="2"/>
              <a:buNone/>
            </a:pPr>
            <a:r>
              <a:rPr lang="en-US" dirty="0"/>
              <a:t>So, we could do a reduce followed immediately by a broadcast.</a:t>
            </a:r>
          </a:p>
          <a:p>
            <a:pPr>
              <a:buFont typeface="Wingdings" pitchFamily="2" charset="2"/>
              <a:buNone/>
            </a:pPr>
            <a:r>
              <a:rPr lang="en-US" dirty="0"/>
              <a:t>But, MPI gives us a routine that packages all of that for us:</a:t>
            </a:r>
            <a:r>
              <a:rPr lang="en-US" dirty="0">
                <a:latin typeface="Courier New" pitchFamily="49" charset="0"/>
                <a:cs typeface="Courier New" pitchFamily="49" charset="0"/>
              </a:rPr>
              <a:t> </a:t>
            </a:r>
            <a:r>
              <a:rPr lang="en-US" b="1" dirty="0" err="1">
                <a:solidFill>
                  <a:schemeClr val="tx2"/>
                </a:solidFill>
                <a:latin typeface="Courier New" pitchFamily="49" charset="0"/>
              </a:rPr>
              <a:t>MPI_Allreduce</a:t>
            </a:r>
            <a:r>
              <a:rPr lang="en-US" dirty="0"/>
              <a:t>.</a:t>
            </a:r>
          </a:p>
          <a:p>
            <a:pPr>
              <a:buFont typeface="Wingdings" pitchFamily="2" charset="2"/>
              <a:buNone/>
            </a:pPr>
            <a:r>
              <a:rPr lang="en-US" b="1" dirty="0" err="1">
                <a:solidFill>
                  <a:schemeClr val="tx2"/>
                </a:solidFill>
                <a:latin typeface="Courier New" pitchFamily="49" charset="0"/>
              </a:rPr>
              <a:t>MPI_Allreduce</a:t>
            </a:r>
            <a:r>
              <a:rPr lang="en-US" dirty="0">
                <a:latin typeface="Courier New" pitchFamily="49" charset="0"/>
                <a:cs typeface="Courier New" pitchFamily="49" charset="0"/>
              </a:rPr>
              <a:t> </a:t>
            </a:r>
            <a:r>
              <a:rPr lang="en-US" dirty="0"/>
              <a:t>is just like</a:t>
            </a:r>
            <a:r>
              <a:rPr lang="en-US" dirty="0">
                <a:latin typeface="Courier New" pitchFamily="49" charset="0"/>
                <a:cs typeface="Courier New" pitchFamily="49" charset="0"/>
              </a:rPr>
              <a:t> </a:t>
            </a:r>
            <a:r>
              <a:rPr lang="en-US" b="1" dirty="0" err="1">
                <a:solidFill>
                  <a:schemeClr val="tx2"/>
                </a:solidFill>
                <a:latin typeface="Courier New" pitchFamily="49" charset="0"/>
              </a:rPr>
              <a:t>MPI_Reduce</a:t>
            </a:r>
            <a:r>
              <a:rPr lang="en-US" dirty="0">
                <a:latin typeface="Courier New" pitchFamily="49" charset="0"/>
                <a:cs typeface="Courier New" pitchFamily="49" charset="0"/>
              </a:rPr>
              <a:t> </a:t>
            </a:r>
            <a:r>
              <a:rPr lang="en-US" dirty="0"/>
              <a:t>except that every process gets the result (so we drop the</a:t>
            </a:r>
            <a:r>
              <a:rPr lang="en-US" dirty="0">
                <a:latin typeface="Courier New" pitchFamily="49" charset="0"/>
                <a:cs typeface="Courier New" pitchFamily="49" charset="0"/>
              </a:rPr>
              <a:t> </a:t>
            </a:r>
            <a:r>
              <a:rPr lang="en-US" b="1" dirty="0" err="1">
                <a:solidFill>
                  <a:schemeClr val="tx2"/>
                </a:solidFill>
                <a:latin typeface="Courier New" pitchFamily="49" charset="0"/>
              </a:rPr>
              <a:t>server_process</a:t>
            </a:r>
            <a:r>
              <a:rPr lang="en-US" dirty="0"/>
              <a:t> argument).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C4FBD82E-9C94-498C-A718-8ECAC0CBB957}" type="slidenum">
              <a:rPr lang="en-US"/>
              <a:pPr/>
              <a:t>66</a:t>
            </a:fld>
            <a:endParaRPr lang="en-US"/>
          </a:p>
        </p:txBody>
      </p:sp>
      <p:sp>
        <p:nvSpPr>
          <p:cNvPr id="892930" name="Rectangle 2"/>
          <p:cNvSpPr>
            <a:spLocks noGrp="1" noChangeArrowheads="1"/>
          </p:cNvSpPr>
          <p:nvPr>
            <p:ph type="title"/>
          </p:nvPr>
        </p:nvSpPr>
        <p:spPr/>
        <p:txBody>
          <a:bodyPr/>
          <a:lstStyle/>
          <a:p>
            <a:r>
              <a:rPr lang="en-US" dirty="0" err="1" smtClean="0">
                <a:latin typeface="Courier New" pitchFamily="49" charset="0"/>
              </a:rPr>
              <a:t>MPI_Allreduce</a:t>
            </a:r>
            <a:r>
              <a:rPr lang="en-US" dirty="0" smtClean="0">
                <a:latin typeface="Courier New" pitchFamily="49" charset="0"/>
              </a:rPr>
              <a:t> </a:t>
            </a:r>
            <a:r>
              <a:rPr lang="en-US" dirty="0" smtClean="0">
                <a:latin typeface="Times New Roman" pitchFamily="18" charset="0"/>
                <a:cs typeface="Times New Roman" pitchFamily="18" charset="0"/>
              </a:rPr>
              <a:t>(C)</a:t>
            </a:r>
            <a:endParaRPr lang="en-US" dirty="0">
              <a:latin typeface="Courier New" pitchFamily="49" charset="0"/>
            </a:endParaRPr>
          </a:p>
        </p:txBody>
      </p:sp>
      <p:sp>
        <p:nvSpPr>
          <p:cNvPr id="892931" name="Rectangle 3"/>
          <p:cNvSpPr>
            <a:spLocks noGrp="1" noChangeArrowheads="1"/>
          </p:cNvSpPr>
          <p:nvPr>
            <p:ph type="body" idx="1"/>
          </p:nvPr>
        </p:nvSpPr>
        <p:spPr>
          <a:xfrm>
            <a:off x="609600" y="1371600"/>
            <a:ext cx="7508875" cy="4295775"/>
          </a:xfrm>
        </p:spPr>
        <p:txBody>
          <a:bodyPr/>
          <a:lstStyle/>
          <a:p>
            <a:pPr>
              <a:lnSpc>
                <a:spcPct val="80000"/>
              </a:lnSpc>
              <a:buFont typeface="Wingdings" pitchFamily="2" charset="2"/>
              <a:buNone/>
            </a:pPr>
            <a:r>
              <a:rPr lang="en-US" dirty="0"/>
              <a:t>Here’s </a:t>
            </a:r>
            <a:r>
              <a:rPr lang="en-US" dirty="0" smtClean="0"/>
              <a:t>the C </a:t>
            </a:r>
            <a:r>
              <a:rPr lang="en-US" dirty="0"/>
              <a:t>syntax for</a:t>
            </a:r>
            <a:r>
              <a:rPr lang="en-US" dirty="0">
                <a:latin typeface="Courier New" pitchFamily="49" charset="0"/>
                <a:cs typeface="Courier New" pitchFamily="49" charset="0"/>
              </a:rPr>
              <a:t> </a:t>
            </a:r>
            <a:r>
              <a:rPr lang="en-US" b="1" dirty="0" err="1">
                <a:solidFill>
                  <a:schemeClr val="tx2"/>
                </a:solidFill>
                <a:latin typeface="Courier New" pitchFamily="49" charset="0"/>
              </a:rPr>
              <a:t>MPI_Allreduce</a:t>
            </a:r>
            <a:r>
              <a:rPr lang="en-US" dirty="0"/>
              <a:t>:</a:t>
            </a:r>
          </a:p>
          <a:p>
            <a:pPr>
              <a:lnSpc>
                <a:spcPct val="70000"/>
              </a:lnSpc>
              <a:buFont typeface="Wingdings" pitchFamily="2" charset="2"/>
              <a:buNone/>
            </a:pPr>
            <a:r>
              <a:rPr lang="en-US" b="1" dirty="0">
                <a:solidFill>
                  <a:schemeClr val="tx2"/>
                </a:solidFill>
                <a:latin typeface="Courier New" pitchFamily="49" charset="0"/>
              </a:rPr>
              <a:t>  </a:t>
            </a:r>
            <a:r>
              <a:rPr lang="en-US" b="1" dirty="0" err="1" smtClean="0">
                <a:solidFill>
                  <a:schemeClr val="tx2"/>
                </a:solidFill>
                <a:latin typeface="Courier New" pitchFamily="49" charset="0"/>
              </a:rPr>
              <a:t>mpi_error_code</a:t>
            </a:r>
            <a:r>
              <a:rPr lang="en-US" b="1" dirty="0" smtClean="0">
                <a:solidFill>
                  <a:schemeClr val="tx2"/>
                </a:solidFill>
                <a:latin typeface="Courier New" pitchFamily="49" charset="0"/>
              </a:rPr>
              <a:t> =</a:t>
            </a:r>
          </a:p>
          <a:p>
            <a:pPr>
              <a:lnSpc>
                <a:spcPct val="70000"/>
              </a:lnSpc>
              <a:buFont typeface="Wingdings" pitchFamily="2" charset="2"/>
              <a:buNone/>
            </a:pP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MPI_Allreduce</a:t>
            </a:r>
            <a:r>
              <a:rPr lang="en-US" b="1" dirty="0" smtClean="0">
                <a:solidFill>
                  <a:schemeClr val="tx2"/>
                </a:solidFill>
                <a:latin typeface="Courier New" pitchFamily="49" charset="0"/>
              </a:rPr>
              <a:t>(</a:t>
            </a:r>
          </a:p>
          <a:p>
            <a:pPr>
              <a:lnSpc>
                <a:spcPct val="70000"/>
              </a:lnSpc>
              <a:buFont typeface="Wingdings" pitchFamily="2" charset="2"/>
              <a:buNone/>
            </a:pP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sendbuffer</a:t>
            </a: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recvbuffer</a:t>
            </a:r>
            <a:r>
              <a:rPr lang="en-US" b="1" dirty="0" smtClean="0">
                <a:solidFill>
                  <a:schemeClr val="tx2"/>
                </a:solidFill>
                <a:latin typeface="Courier New" pitchFamily="49" charset="0"/>
              </a:rPr>
              <a:t>, count,</a:t>
            </a:r>
          </a:p>
          <a:p>
            <a:pPr>
              <a:lnSpc>
                <a:spcPct val="70000"/>
              </a:lnSpc>
              <a:buFont typeface="Wingdings" pitchFamily="2" charset="2"/>
              <a:buNone/>
            </a:pP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datatype</a:t>
            </a:r>
            <a:r>
              <a:rPr lang="en-US" b="1" dirty="0" smtClean="0">
                <a:solidFill>
                  <a:schemeClr val="tx2"/>
                </a:solidFill>
                <a:latin typeface="Courier New" pitchFamily="49" charset="0"/>
              </a:rPr>
              <a:t>, operation,</a:t>
            </a:r>
          </a:p>
          <a:p>
            <a:pPr>
              <a:lnSpc>
                <a:spcPct val="70000"/>
              </a:lnSpc>
              <a:buFont typeface="Wingdings" pitchFamily="2" charset="2"/>
              <a:buNone/>
            </a:pPr>
            <a:r>
              <a:rPr lang="en-US" b="1" dirty="0" smtClean="0">
                <a:solidFill>
                  <a:schemeClr val="tx2"/>
                </a:solidFill>
                <a:latin typeface="Courier New" pitchFamily="49" charset="0"/>
              </a:rPr>
              <a:t>        communicator</a:t>
            </a:r>
            <a:r>
              <a:rPr lang="en-US" b="1" dirty="0">
                <a:solidFill>
                  <a:schemeClr val="tx2"/>
                </a:solidFill>
                <a:latin typeface="Courier New" pitchFamily="49" charset="0"/>
              </a:rPr>
              <a:t>);</a:t>
            </a:r>
          </a:p>
          <a:p>
            <a:pPr>
              <a:lnSpc>
                <a:spcPct val="90000"/>
              </a:lnSpc>
              <a:buFont typeface="Wingdings" pitchFamily="2" charset="2"/>
              <a:buNone/>
            </a:pPr>
            <a:r>
              <a:rPr lang="en-US" dirty="0"/>
              <a:t>For example, to do a sum over all of the particle forces</a:t>
            </a:r>
            <a:r>
              <a:rPr lang="en-US" dirty="0" smtClean="0"/>
              <a:t>:</a:t>
            </a:r>
            <a:endParaRPr lang="en-US" dirty="0"/>
          </a:p>
          <a:p>
            <a:pPr>
              <a:lnSpc>
                <a:spcPct val="70000"/>
              </a:lnSpc>
              <a:buFont typeface="Wingdings" pitchFamily="2" charset="2"/>
              <a:buNone/>
            </a:pPr>
            <a:r>
              <a:rPr lang="en-US" b="1" dirty="0">
                <a:solidFill>
                  <a:schemeClr val="tx2"/>
                </a:solidFill>
                <a:latin typeface="Courier New" pitchFamily="49" charset="0"/>
              </a:rPr>
              <a:t>  </a:t>
            </a:r>
            <a:r>
              <a:rPr lang="en-US" b="1" dirty="0" err="1" smtClean="0">
                <a:solidFill>
                  <a:schemeClr val="tx2"/>
                </a:solidFill>
                <a:latin typeface="Courier New" pitchFamily="49" charset="0"/>
              </a:rPr>
              <a:t>mpi_error_code</a:t>
            </a:r>
            <a:r>
              <a:rPr lang="en-US" b="1" dirty="0" smtClean="0">
                <a:solidFill>
                  <a:schemeClr val="tx2"/>
                </a:solidFill>
                <a:latin typeface="Courier New" pitchFamily="49" charset="0"/>
              </a:rPr>
              <a:t> =</a:t>
            </a:r>
          </a:p>
          <a:p>
            <a:pPr>
              <a:lnSpc>
                <a:spcPct val="70000"/>
              </a:lnSpc>
              <a:buFont typeface="Wingdings" pitchFamily="2" charset="2"/>
              <a:buNone/>
            </a:pP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MPI_Allreduce</a:t>
            </a:r>
            <a:r>
              <a:rPr lang="en-US" b="1" dirty="0">
                <a:solidFill>
                  <a:schemeClr val="tx2"/>
                </a:solidFill>
                <a:latin typeface="Courier New" pitchFamily="49" charset="0"/>
              </a:rPr>
              <a:t>(</a:t>
            </a: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      </a:t>
            </a:r>
            <a:r>
              <a:rPr lang="en-US" b="1" dirty="0" err="1">
                <a:solidFill>
                  <a:schemeClr val="tx2"/>
                </a:solidFill>
                <a:latin typeface="Courier New" pitchFamily="49" charset="0"/>
              </a:rPr>
              <a:t>local_particle_force_sum</a:t>
            </a:r>
            <a:r>
              <a:rPr lang="en-US" b="1" dirty="0">
                <a:solidFill>
                  <a:schemeClr val="tx2"/>
                </a:solidFill>
                <a:latin typeface="Courier New" pitchFamily="49" charset="0"/>
              </a:rPr>
              <a:t>,</a:t>
            </a: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global_particle_force_sum</a:t>
            </a:r>
            <a:r>
              <a:rPr lang="en-US" b="1" dirty="0">
                <a:solidFill>
                  <a:schemeClr val="tx2"/>
                </a:solidFill>
                <a:latin typeface="Courier New" pitchFamily="49" charset="0"/>
              </a:rPr>
              <a:t>,</a:t>
            </a: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number_of_particles</a:t>
            </a:r>
            <a:r>
              <a:rPr lang="en-US" b="1" dirty="0">
                <a:solidFill>
                  <a:schemeClr val="tx2"/>
                </a:solidFill>
                <a:latin typeface="Courier New" pitchFamily="49" charset="0"/>
              </a:rPr>
              <a:t>,</a:t>
            </a: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    MPI_DOUBLE</a:t>
            </a:r>
            <a:r>
              <a:rPr lang="en-US" b="1" dirty="0">
                <a:solidFill>
                  <a:schemeClr val="tx2"/>
                </a:solidFill>
                <a:latin typeface="Courier New" pitchFamily="49" charset="0"/>
              </a:rPr>
              <a:t>, MPI_SUM,</a:t>
            </a: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    MPI_COMM_WORLD</a:t>
            </a:r>
            <a:r>
              <a:rPr lang="en-US" b="1" dirty="0">
                <a:solidFill>
                  <a:schemeClr val="tx2"/>
                </a:solidFill>
                <a:latin typeface="Courier New" pitchFamily="49" charset="0"/>
              </a:rPr>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C4FBD82E-9C94-498C-A718-8ECAC0CBB957}" type="slidenum">
              <a:rPr lang="en-US"/>
              <a:pPr/>
              <a:t>67</a:t>
            </a:fld>
            <a:endParaRPr lang="en-US"/>
          </a:p>
        </p:txBody>
      </p:sp>
      <p:sp>
        <p:nvSpPr>
          <p:cNvPr id="892930" name="Rectangle 2"/>
          <p:cNvSpPr>
            <a:spLocks noGrp="1" noChangeArrowheads="1"/>
          </p:cNvSpPr>
          <p:nvPr>
            <p:ph type="title"/>
          </p:nvPr>
        </p:nvSpPr>
        <p:spPr/>
        <p:txBody>
          <a:bodyPr/>
          <a:lstStyle/>
          <a:p>
            <a:r>
              <a:rPr lang="en-US" dirty="0" err="1" smtClean="0">
                <a:latin typeface="Courier New" pitchFamily="49" charset="0"/>
              </a:rPr>
              <a:t>MPI_Allreduce</a:t>
            </a:r>
            <a:r>
              <a:rPr lang="en-US" dirty="0" smtClean="0">
                <a:latin typeface="Courier New" pitchFamily="49" charset="0"/>
              </a:rPr>
              <a:t> </a:t>
            </a:r>
            <a:r>
              <a:rPr lang="en-US" dirty="0" smtClean="0">
                <a:latin typeface="Times New Roman" pitchFamily="18" charset="0"/>
                <a:cs typeface="Times New Roman" pitchFamily="18" charset="0"/>
              </a:rPr>
              <a:t>(F90)</a:t>
            </a:r>
            <a:endParaRPr lang="en-US" dirty="0">
              <a:latin typeface="Courier New" pitchFamily="49" charset="0"/>
            </a:endParaRPr>
          </a:p>
        </p:txBody>
      </p:sp>
      <p:sp>
        <p:nvSpPr>
          <p:cNvPr id="892931" name="Rectangle 3"/>
          <p:cNvSpPr>
            <a:spLocks noGrp="1" noChangeArrowheads="1"/>
          </p:cNvSpPr>
          <p:nvPr>
            <p:ph type="body" idx="1"/>
          </p:nvPr>
        </p:nvSpPr>
        <p:spPr>
          <a:xfrm>
            <a:off x="533400" y="1371600"/>
            <a:ext cx="8229600" cy="4295775"/>
          </a:xfrm>
        </p:spPr>
        <p:txBody>
          <a:bodyPr/>
          <a:lstStyle/>
          <a:p>
            <a:pPr>
              <a:lnSpc>
                <a:spcPct val="80000"/>
              </a:lnSpc>
              <a:buFont typeface="Wingdings" pitchFamily="2" charset="2"/>
              <a:buNone/>
            </a:pPr>
            <a:r>
              <a:rPr lang="en-US" dirty="0"/>
              <a:t>Here’s </a:t>
            </a:r>
            <a:r>
              <a:rPr lang="en-US" dirty="0" smtClean="0"/>
              <a:t>the Fortran 90 </a:t>
            </a:r>
            <a:r>
              <a:rPr lang="en-US" dirty="0"/>
              <a:t>syntax for</a:t>
            </a:r>
            <a:r>
              <a:rPr lang="en-US" dirty="0">
                <a:latin typeface="Courier New" pitchFamily="49" charset="0"/>
                <a:cs typeface="Courier New" pitchFamily="49" charset="0"/>
              </a:rPr>
              <a:t> </a:t>
            </a:r>
            <a:r>
              <a:rPr lang="en-US" b="1" dirty="0" err="1">
                <a:solidFill>
                  <a:schemeClr val="tx2"/>
                </a:solidFill>
                <a:latin typeface="Courier New" pitchFamily="49" charset="0"/>
              </a:rPr>
              <a:t>MPI_Allreduce</a:t>
            </a:r>
            <a:r>
              <a:rPr lang="en-US" dirty="0"/>
              <a:t>:</a:t>
            </a: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CALL </a:t>
            </a:r>
            <a:r>
              <a:rPr lang="en-US" b="1" dirty="0" err="1" smtClean="0">
                <a:solidFill>
                  <a:schemeClr val="tx2"/>
                </a:solidFill>
                <a:latin typeface="Courier New" pitchFamily="49" charset="0"/>
              </a:rPr>
              <a:t>MPI_Allreduce</a:t>
            </a:r>
            <a:r>
              <a:rPr lang="en-US" b="1" dirty="0" smtClean="0">
                <a:solidFill>
                  <a:schemeClr val="tx2"/>
                </a:solidFill>
                <a:latin typeface="Courier New" pitchFamily="49" charset="0"/>
              </a:rPr>
              <a:t>(                      &amp;</a:t>
            </a:r>
          </a:p>
          <a:p>
            <a:pPr>
              <a:lnSpc>
                <a:spcPct val="70000"/>
              </a:lnSpc>
              <a:buFont typeface="Wingdings" pitchFamily="2" charset="2"/>
              <a:buNone/>
            </a:pPr>
            <a:r>
              <a:rPr lang="en-US" b="1" dirty="0" smtClean="0">
                <a:solidFill>
                  <a:schemeClr val="tx2"/>
                </a:solidFill>
                <a:latin typeface="Courier New" pitchFamily="49" charset="0"/>
              </a:rPr>
              <a:t> &amp;         </a:t>
            </a:r>
            <a:r>
              <a:rPr lang="en-US" b="1" dirty="0" err="1" smtClean="0">
                <a:solidFill>
                  <a:schemeClr val="tx2"/>
                </a:solidFill>
                <a:latin typeface="Courier New" pitchFamily="49" charset="0"/>
              </a:rPr>
              <a:t>sendbuffer</a:t>
            </a: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recvbuffer</a:t>
            </a:r>
            <a:r>
              <a:rPr lang="en-US" b="1" dirty="0" smtClean="0">
                <a:solidFill>
                  <a:schemeClr val="tx2"/>
                </a:solidFill>
                <a:latin typeface="Courier New" pitchFamily="49" charset="0"/>
              </a:rPr>
              <a:t>, count,  &amp;</a:t>
            </a:r>
          </a:p>
          <a:p>
            <a:pPr>
              <a:lnSpc>
                <a:spcPct val="70000"/>
              </a:lnSpc>
              <a:buFont typeface="Wingdings" pitchFamily="2" charset="2"/>
              <a:buNone/>
            </a:pPr>
            <a:r>
              <a:rPr lang="en-US" b="1" dirty="0" smtClean="0">
                <a:solidFill>
                  <a:schemeClr val="tx2"/>
                </a:solidFill>
                <a:latin typeface="Courier New" pitchFamily="49" charset="0"/>
              </a:rPr>
              <a:t> &amp;         </a:t>
            </a:r>
            <a:r>
              <a:rPr lang="en-US" b="1" dirty="0" err="1" smtClean="0">
                <a:solidFill>
                  <a:schemeClr val="tx2"/>
                </a:solidFill>
                <a:latin typeface="Courier New" pitchFamily="49" charset="0"/>
              </a:rPr>
              <a:t>datatype</a:t>
            </a:r>
            <a:r>
              <a:rPr lang="en-US" b="1" dirty="0" smtClean="0">
                <a:solidFill>
                  <a:schemeClr val="tx2"/>
                </a:solidFill>
                <a:latin typeface="Courier New" pitchFamily="49" charset="0"/>
              </a:rPr>
              <a:t>, operation,            &amp;</a:t>
            </a:r>
          </a:p>
          <a:p>
            <a:pPr>
              <a:lnSpc>
                <a:spcPct val="70000"/>
              </a:lnSpc>
              <a:buFont typeface="Wingdings" pitchFamily="2" charset="2"/>
              <a:buNone/>
            </a:pPr>
            <a:r>
              <a:rPr lang="en-US" b="1" dirty="0" smtClean="0">
                <a:solidFill>
                  <a:schemeClr val="tx2"/>
                </a:solidFill>
                <a:latin typeface="Courier New" pitchFamily="49" charset="0"/>
              </a:rPr>
              <a:t> &amp;         communicator, </a:t>
            </a:r>
            <a:r>
              <a:rPr lang="en-US" b="1" dirty="0" err="1" smtClean="0">
                <a:solidFill>
                  <a:schemeClr val="tx2"/>
                </a:solidFill>
                <a:latin typeface="Courier New" pitchFamily="49" charset="0"/>
              </a:rPr>
              <a:t>mpi_error_code</a:t>
            </a:r>
            <a:r>
              <a:rPr lang="en-US" b="1" dirty="0" smtClean="0">
                <a:solidFill>
                  <a:schemeClr val="tx2"/>
                </a:solidFill>
                <a:latin typeface="Courier New" pitchFamily="49" charset="0"/>
              </a:rPr>
              <a:t>)</a:t>
            </a:r>
            <a:endParaRPr lang="en-US" b="1" dirty="0">
              <a:solidFill>
                <a:schemeClr val="tx2"/>
              </a:solidFill>
              <a:latin typeface="Courier New" pitchFamily="49" charset="0"/>
            </a:endParaRPr>
          </a:p>
          <a:p>
            <a:pPr>
              <a:lnSpc>
                <a:spcPct val="90000"/>
              </a:lnSpc>
              <a:buFont typeface="Wingdings" pitchFamily="2" charset="2"/>
              <a:buNone/>
            </a:pPr>
            <a:r>
              <a:rPr lang="en-US" dirty="0"/>
              <a:t>For example, to do a sum over all of the particle forces</a:t>
            </a:r>
            <a:r>
              <a:rPr lang="en-US" dirty="0" smtClean="0"/>
              <a:t>:</a:t>
            </a:r>
            <a:endParaRPr lang="en-US" dirty="0"/>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CALL </a:t>
            </a:r>
            <a:r>
              <a:rPr lang="en-US" b="1" dirty="0" err="1" smtClean="0">
                <a:solidFill>
                  <a:schemeClr val="tx2"/>
                </a:solidFill>
                <a:latin typeface="Courier New" pitchFamily="49" charset="0"/>
              </a:rPr>
              <a:t>MPI_Allreduce</a:t>
            </a:r>
            <a:r>
              <a:rPr lang="en-US" b="1" dirty="0" smtClean="0">
                <a:solidFill>
                  <a:schemeClr val="tx2"/>
                </a:solidFill>
                <a:latin typeface="Courier New" pitchFamily="49" charset="0"/>
              </a:rPr>
              <a:t>(                      &amp;</a:t>
            </a:r>
            <a:endParaRPr lang="en-US" b="1" dirty="0">
              <a:solidFill>
                <a:schemeClr val="tx2"/>
              </a:solidFill>
              <a:latin typeface="Courier New" pitchFamily="49" charset="0"/>
            </a:endParaRP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&amp;         </a:t>
            </a:r>
            <a:r>
              <a:rPr lang="en-US" b="1" dirty="0" err="1">
                <a:solidFill>
                  <a:schemeClr val="tx2"/>
                </a:solidFill>
                <a:latin typeface="Courier New" pitchFamily="49" charset="0"/>
              </a:rPr>
              <a:t>local_particle_force_sum</a:t>
            </a:r>
            <a:r>
              <a:rPr lang="en-US" b="1" dirty="0" smtClean="0">
                <a:solidFill>
                  <a:schemeClr val="tx2"/>
                </a:solidFill>
                <a:latin typeface="Courier New" pitchFamily="49" charset="0"/>
              </a:rPr>
              <a:t>,       &amp;</a:t>
            </a:r>
            <a:endParaRPr lang="en-US" b="1" dirty="0">
              <a:solidFill>
                <a:schemeClr val="tx2"/>
              </a:solidFill>
              <a:latin typeface="Courier New" pitchFamily="49" charset="0"/>
            </a:endParaRP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&amp;         </a:t>
            </a:r>
            <a:r>
              <a:rPr lang="en-US" b="1" dirty="0" err="1" smtClean="0">
                <a:solidFill>
                  <a:schemeClr val="tx2"/>
                </a:solidFill>
                <a:latin typeface="Courier New" pitchFamily="49" charset="0"/>
              </a:rPr>
              <a:t>global_particle_force_sum</a:t>
            </a:r>
            <a:r>
              <a:rPr lang="en-US" b="1" dirty="0" smtClean="0">
                <a:solidFill>
                  <a:schemeClr val="tx2"/>
                </a:solidFill>
                <a:latin typeface="Courier New" pitchFamily="49" charset="0"/>
              </a:rPr>
              <a:t>,      &amp;</a:t>
            </a:r>
            <a:endParaRPr lang="en-US" b="1" dirty="0">
              <a:solidFill>
                <a:schemeClr val="tx2"/>
              </a:solidFill>
              <a:latin typeface="Courier New" pitchFamily="49" charset="0"/>
            </a:endParaRP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&amp;         </a:t>
            </a:r>
            <a:r>
              <a:rPr lang="en-US" b="1" dirty="0" err="1" smtClean="0">
                <a:solidFill>
                  <a:schemeClr val="tx2"/>
                </a:solidFill>
                <a:latin typeface="Courier New" pitchFamily="49" charset="0"/>
              </a:rPr>
              <a:t>number_of_particles</a:t>
            </a:r>
            <a:r>
              <a:rPr lang="en-US" b="1" dirty="0" smtClean="0">
                <a:solidFill>
                  <a:schemeClr val="tx2"/>
                </a:solidFill>
                <a:latin typeface="Courier New" pitchFamily="49" charset="0"/>
              </a:rPr>
              <a:t>,            &amp;</a:t>
            </a:r>
            <a:endParaRPr lang="en-US" b="1" dirty="0">
              <a:solidFill>
                <a:schemeClr val="tx2"/>
              </a:solidFill>
              <a:latin typeface="Courier New" pitchFamily="49" charset="0"/>
            </a:endParaRP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&amp;         MPI_DOUBLE_PRECISION, </a:t>
            </a:r>
            <a:r>
              <a:rPr lang="en-US" b="1" dirty="0">
                <a:solidFill>
                  <a:schemeClr val="tx2"/>
                </a:solidFill>
                <a:latin typeface="Courier New" pitchFamily="49" charset="0"/>
              </a:rPr>
              <a:t>MPI_SUM</a:t>
            </a:r>
            <a:r>
              <a:rPr lang="en-US" b="1" dirty="0" smtClean="0">
                <a:solidFill>
                  <a:schemeClr val="tx2"/>
                </a:solidFill>
                <a:latin typeface="Courier New" pitchFamily="49" charset="0"/>
              </a:rPr>
              <a:t>,  &amp;    </a:t>
            </a:r>
            <a:endParaRPr lang="en-US" b="1" dirty="0">
              <a:solidFill>
                <a:schemeClr val="tx2"/>
              </a:solidFill>
              <a:latin typeface="Courier New" pitchFamily="49" charset="0"/>
            </a:endParaRPr>
          </a:p>
          <a:p>
            <a:pPr>
              <a:lnSpc>
                <a:spcPct val="70000"/>
              </a:lnSpc>
              <a:buFont typeface="Wingdings" pitchFamily="2" charset="2"/>
              <a:buNone/>
            </a:pPr>
            <a:r>
              <a:rPr lang="en-US" b="1" dirty="0">
                <a:solidFill>
                  <a:schemeClr val="tx2"/>
                </a:solidFill>
                <a:latin typeface="Courier New" pitchFamily="49" charset="0"/>
              </a:rPr>
              <a:t> </a:t>
            </a:r>
            <a:r>
              <a:rPr lang="en-US" b="1" dirty="0" smtClean="0">
                <a:solidFill>
                  <a:schemeClr val="tx2"/>
                </a:solidFill>
                <a:latin typeface="Courier New" pitchFamily="49" charset="0"/>
              </a:rPr>
              <a:t>&amp;         MPI_COMM_WORLD, </a:t>
            </a:r>
            <a:r>
              <a:rPr lang="en-US" b="1" dirty="0" err="1" smtClean="0">
                <a:solidFill>
                  <a:schemeClr val="tx2"/>
                </a:solidFill>
                <a:latin typeface="Courier New" pitchFamily="49" charset="0"/>
              </a:rPr>
              <a:t>mpi_error_code</a:t>
            </a:r>
            <a:r>
              <a:rPr lang="en-US" b="1" dirty="0" smtClean="0">
                <a:solidFill>
                  <a:schemeClr val="tx2"/>
                </a:solidFill>
                <a:latin typeface="Courier New" pitchFamily="49" charset="0"/>
              </a:rPr>
              <a:t>)</a:t>
            </a:r>
            <a:endParaRPr lang="en-US" b="1" dirty="0">
              <a:solidFill>
                <a:schemeClr val="tx2"/>
              </a:solidFill>
              <a:latin typeface="Courier New" pitchFamily="49" charset="0"/>
            </a:endParaRP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32DCD476-90FE-43D2-8471-8B8E8A729FD4}" type="slidenum">
              <a:rPr lang="en-US"/>
              <a:pPr/>
              <a:t>68</a:t>
            </a:fld>
            <a:endParaRPr lang="en-US"/>
          </a:p>
        </p:txBody>
      </p:sp>
      <p:sp>
        <p:nvSpPr>
          <p:cNvPr id="893954" name="Rectangle 2"/>
          <p:cNvSpPr>
            <a:spLocks noGrp="1" noChangeArrowheads="1"/>
          </p:cNvSpPr>
          <p:nvPr>
            <p:ph type="title"/>
          </p:nvPr>
        </p:nvSpPr>
        <p:spPr/>
        <p:txBody>
          <a:bodyPr/>
          <a:lstStyle/>
          <a:p>
            <a:r>
              <a:rPr lang="en-US"/>
              <a:t>Collective Communications</a:t>
            </a:r>
          </a:p>
        </p:txBody>
      </p:sp>
      <p:sp>
        <p:nvSpPr>
          <p:cNvPr id="893955" name="Rectangle 3"/>
          <p:cNvSpPr>
            <a:spLocks noGrp="1" noChangeArrowheads="1"/>
          </p:cNvSpPr>
          <p:nvPr>
            <p:ph type="body" idx="1"/>
          </p:nvPr>
        </p:nvSpPr>
        <p:spPr/>
        <p:txBody>
          <a:bodyPr/>
          <a:lstStyle/>
          <a:p>
            <a:pPr>
              <a:buFont typeface="Wingdings" pitchFamily="2" charset="2"/>
              <a:buNone/>
            </a:pPr>
            <a:r>
              <a:rPr lang="en-US" dirty="0"/>
              <a:t>A </a:t>
            </a:r>
            <a:r>
              <a:rPr lang="en-US" b="1" i="1" u="sng" dirty="0"/>
              <a:t>collective communication</a:t>
            </a:r>
            <a:r>
              <a:rPr lang="en-US" dirty="0"/>
              <a:t> is a communication that is shared among many processes, not just a sender and a receiver.</a:t>
            </a:r>
          </a:p>
          <a:p>
            <a:pPr>
              <a:buFont typeface="Wingdings" pitchFamily="2" charset="2"/>
              <a:buNone/>
            </a:pPr>
            <a:r>
              <a:rPr lang="en-US" b="1" dirty="0" err="1">
                <a:solidFill>
                  <a:schemeClr val="tx2"/>
                </a:solidFill>
                <a:latin typeface="Courier New" pitchFamily="49" charset="0"/>
              </a:rPr>
              <a:t>MPI_Reduce</a:t>
            </a:r>
            <a:r>
              <a:rPr lang="en-US" dirty="0">
                <a:latin typeface="Courier New" pitchFamily="49" charset="0"/>
                <a:cs typeface="Courier New" pitchFamily="49" charset="0"/>
              </a:rPr>
              <a:t> </a:t>
            </a:r>
            <a:r>
              <a:rPr lang="en-US" dirty="0"/>
              <a:t>and</a:t>
            </a:r>
            <a:r>
              <a:rPr lang="en-US" dirty="0">
                <a:latin typeface="Courier New" pitchFamily="49" charset="0"/>
                <a:cs typeface="Courier New" pitchFamily="49" charset="0"/>
              </a:rPr>
              <a:t> </a:t>
            </a:r>
            <a:r>
              <a:rPr lang="en-US" b="1" dirty="0" err="1">
                <a:solidFill>
                  <a:schemeClr val="tx2"/>
                </a:solidFill>
                <a:latin typeface="Courier New" pitchFamily="49" charset="0"/>
              </a:rPr>
              <a:t>MPI_Allreduce</a:t>
            </a:r>
            <a:r>
              <a:rPr lang="en-US" dirty="0">
                <a:latin typeface="Courier New" pitchFamily="49" charset="0"/>
                <a:cs typeface="Courier New" pitchFamily="49" charset="0"/>
              </a:rPr>
              <a:t> </a:t>
            </a:r>
            <a:r>
              <a:rPr lang="en-US" dirty="0"/>
              <a:t>are collective communications.</a:t>
            </a:r>
          </a:p>
          <a:p>
            <a:pPr>
              <a:buFont typeface="Wingdings" pitchFamily="2" charset="2"/>
              <a:buNone/>
            </a:pPr>
            <a:r>
              <a:rPr lang="en-US" dirty="0"/>
              <a:t>Others include: broadcast, gather/scatter, all-to-all.</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7A60706-47DA-45BD-B01C-45C9A574FA4F}" type="slidenum">
              <a:rPr lang="en-US"/>
              <a:pPr/>
              <a:t>69</a:t>
            </a:fld>
            <a:endParaRPr lang="en-US"/>
          </a:p>
        </p:txBody>
      </p:sp>
      <p:sp>
        <p:nvSpPr>
          <p:cNvPr id="894978" name="Rectangle 2"/>
          <p:cNvSpPr>
            <a:spLocks noGrp="1" noChangeArrowheads="1"/>
          </p:cNvSpPr>
          <p:nvPr>
            <p:ph type="title"/>
          </p:nvPr>
        </p:nvSpPr>
        <p:spPr/>
        <p:txBody>
          <a:bodyPr/>
          <a:lstStyle/>
          <a:p>
            <a:r>
              <a:rPr lang="en-US"/>
              <a:t>Collectives Are Expensive</a:t>
            </a:r>
          </a:p>
        </p:txBody>
      </p:sp>
      <p:sp>
        <p:nvSpPr>
          <p:cNvPr id="894979" name="Rectangle 3"/>
          <p:cNvSpPr>
            <a:spLocks noGrp="1" noChangeArrowheads="1"/>
          </p:cNvSpPr>
          <p:nvPr>
            <p:ph type="body" idx="1"/>
          </p:nvPr>
        </p:nvSpPr>
        <p:spPr/>
        <p:txBody>
          <a:bodyPr/>
          <a:lstStyle/>
          <a:p>
            <a:pPr>
              <a:buFont typeface="Wingdings" pitchFamily="2" charset="2"/>
              <a:buNone/>
            </a:pPr>
            <a:r>
              <a:rPr lang="en-US"/>
              <a:t>Collective communications are very expensive relative to point-to-point communications, because so much more communication has to happen.</a:t>
            </a:r>
          </a:p>
          <a:p>
            <a:pPr>
              <a:buFont typeface="Wingdings" pitchFamily="2" charset="2"/>
              <a:buNone/>
            </a:pPr>
            <a:r>
              <a:rPr lang="en-US"/>
              <a:t>But, they can be much cheaper than doing zillions of point-to-point communications, if that’s the alternative.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7</a:t>
            </a:fld>
            <a:endParaRPr lang="en-US"/>
          </a:p>
        </p:txBody>
      </p:sp>
      <p:sp>
        <p:nvSpPr>
          <p:cNvPr id="452610" name="Rectangle 2"/>
          <p:cNvSpPr>
            <a:spLocks noGrp="1" noChangeArrowheads="1"/>
          </p:cNvSpPr>
          <p:nvPr>
            <p:ph type="title"/>
          </p:nvPr>
        </p:nvSpPr>
        <p:spPr/>
        <p:txBody>
          <a:bodyPr/>
          <a:lstStyle/>
          <a:p>
            <a:r>
              <a:rPr lang="en-US" sz="3600" dirty="0" smtClean="0"/>
              <a:t>EVO</a:t>
            </a:r>
            <a:endParaRPr lang="en-US" sz="3600" dirty="0"/>
          </a:p>
        </p:txBody>
      </p:sp>
      <p:sp>
        <p:nvSpPr>
          <p:cNvPr id="452611" name="Rectangle 3"/>
          <p:cNvSpPr>
            <a:spLocks noGrp="1" noChangeArrowheads="1"/>
          </p:cNvSpPr>
          <p:nvPr>
            <p:ph type="body" idx="1"/>
          </p:nvPr>
        </p:nvSpPr>
        <p:spPr/>
        <p:txBody>
          <a:bodyPr/>
          <a:lstStyle/>
          <a:p>
            <a:pPr>
              <a:buFont typeface="Wingdings" pitchFamily="2" charset="2"/>
              <a:buNone/>
            </a:pPr>
            <a:r>
              <a:rPr lang="en-US" dirty="0" smtClean="0"/>
              <a:t>There’s a quick tutorial on the OSCER education webpage.</a:t>
            </a:r>
            <a:endParaRPr lang="en-US" dirty="0"/>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6002" name="Rectangle 2"/>
          <p:cNvSpPr>
            <a:spLocks noGrp="1" noChangeArrowheads="1"/>
          </p:cNvSpPr>
          <p:nvPr>
            <p:ph type="ctrTitle"/>
          </p:nvPr>
        </p:nvSpPr>
        <p:spPr>
          <a:xfrm>
            <a:off x="990600" y="1447800"/>
            <a:ext cx="7772400" cy="1866900"/>
          </a:xfrm>
        </p:spPr>
        <p:txBody>
          <a:bodyPr/>
          <a:lstStyle/>
          <a:p>
            <a:r>
              <a:rPr lang="en-US" sz="6000"/>
              <a:t>Transport:</a:t>
            </a:r>
            <a:br>
              <a:rPr lang="en-US" sz="6000"/>
            </a:br>
            <a:r>
              <a:rPr lang="en-US" sz="6000"/>
              <a:t>Data Parallelism</a:t>
            </a:r>
          </a:p>
        </p:txBody>
      </p:sp>
      <p:sp>
        <p:nvSpPr>
          <p:cNvPr id="896003" name="Text Box 3"/>
          <p:cNvSpPr txBox="1">
            <a:spLocks noChangeArrowheads="1"/>
          </p:cNvSpPr>
          <p:nvPr/>
        </p:nvSpPr>
        <p:spPr bwMode="auto">
          <a:xfrm>
            <a:off x="4343400" y="5562600"/>
            <a:ext cx="609600" cy="366713"/>
          </a:xfrm>
          <a:prstGeom prst="rect">
            <a:avLst/>
          </a:prstGeom>
          <a:noFill/>
          <a:ln w="9525">
            <a:noFill/>
            <a:miter lim="800000"/>
            <a:headEnd/>
            <a:tailEnd/>
          </a:ln>
          <a:effectLst/>
        </p:spPr>
        <p:txBody>
          <a:bodyPr>
            <a:spAutoFit/>
          </a:bodyPr>
          <a:lstStyle/>
          <a:p>
            <a:pPr>
              <a:spcBef>
                <a:spcPct val="50000"/>
              </a:spcBef>
            </a:pPr>
            <a:r>
              <a:rPr lang="en-US"/>
              <a:t>[2]</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899D02CD-E284-4A8A-99FD-D2DA2A432473}" type="slidenum">
              <a:rPr lang="en-US"/>
              <a:pPr/>
              <a:t>71</a:t>
            </a:fld>
            <a:endParaRPr lang="en-US"/>
          </a:p>
        </p:txBody>
      </p:sp>
      <p:sp>
        <p:nvSpPr>
          <p:cNvPr id="897026" name="Rectangle 2"/>
          <p:cNvSpPr>
            <a:spLocks noGrp="1" noChangeArrowheads="1"/>
          </p:cNvSpPr>
          <p:nvPr>
            <p:ph type="title"/>
          </p:nvPr>
        </p:nvSpPr>
        <p:spPr/>
        <p:txBody>
          <a:bodyPr/>
          <a:lstStyle/>
          <a:p>
            <a:r>
              <a:rPr lang="en-US" sz="3600"/>
              <a:t>What is a Simulation?</a:t>
            </a:r>
          </a:p>
        </p:txBody>
      </p:sp>
      <p:sp>
        <p:nvSpPr>
          <p:cNvPr id="897027" name="Rectangle 3"/>
          <p:cNvSpPr>
            <a:spLocks noGrp="1" noChangeArrowheads="1"/>
          </p:cNvSpPr>
          <p:nvPr>
            <p:ph type="body" idx="1"/>
          </p:nvPr>
        </p:nvSpPr>
        <p:spPr/>
        <p:txBody>
          <a:bodyPr/>
          <a:lstStyle/>
          <a:p>
            <a:pPr>
              <a:buFont typeface="Wingdings" pitchFamily="2" charset="2"/>
              <a:buNone/>
            </a:pPr>
            <a:r>
              <a:rPr lang="en-US"/>
              <a:t>All physical science ultimately is expressed as calculus (for example, differential equations).</a:t>
            </a:r>
          </a:p>
          <a:p>
            <a:pPr>
              <a:buFont typeface="Wingdings" pitchFamily="2" charset="2"/>
              <a:buNone/>
            </a:pPr>
            <a:r>
              <a:rPr lang="en-US"/>
              <a:t>Except in the simplest (uninteresting) cases, equations based on calculus can’t be directly solved on a computer.</a:t>
            </a:r>
          </a:p>
          <a:p>
            <a:pPr>
              <a:buFont typeface="Wingdings" pitchFamily="2" charset="2"/>
              <a:buNone/>
            </a:pPr>
            <a:r>
              <a:rPr lang="en-US"/>
              <a:t>Therefore, all physical science on computers has to be approximated.</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1"/>
          </p:nvPr>
        </p:nvSpPr>
        <p:spPr/>
        <p:txBody>
          <a:bodyPr/>
          <a:lstStyle/>
          <a:p>
            <a:fld id="{EC98DC5F-9043-4433-988C-EB69C2D092DB}" type="slidenum">
              <a:rPr lang="en-US"/>
              <a:pPr/>
              <a:t>72</a:t>
            </a:fld>
            <a:endParaRPr lang="en-US"/>
          </a:p>
        </p:txBody>
      </p:sp>
      <p:sp>
        <p:nvSpPr>
          <p:cNvPr id="898050" name="Rectangle 2"/>
          <p:cNvSpPr>
            <a:spLocks noGrp="1" noChangeArrowheads="1"/>
          </p:cNvSpPr>
          <p:nvPr>
            <p:ph type="title"/>
          </p:nvPr>
        </p:nvSpPr>
        <p:spPr/>
        <p:txBody>
          <a:bodyPr/>
          <a:lstStyle/>
          <a:p>
            <a:r>
              <a:rPr lang="en-US" sz="3600"/>
              <a:t>I Want the Area Under This Curve!</a:t>
            </a:r>
          </a:p>
        </p:txBody>
      </p:sp>
      <p:sp>
        <p:nvSpPr>
          <p:cNvPr id="898051" name="Line 3"/>
          <p:cNvSpPr>
            <a:spLocks noChangeShapeType="1"/>
          </p:cNvSpPr>
          <p:nvPr/>
        </p:nvSpPr>
        <p:spPr bwMode="auto">
          <a:xfrm>
            <a:off x="1066800" y="1752600"/>
            <a:ext cx="0" cy="3733800"/>
          </a:xfrm>
          <a:prstGeom prst="line">
            <a:avLst/>
          </a:prstGeom>
          <a:noFill/>
          <a:ln w="9525">
            <a:solidFill>
              <a:schemeClr val="tx1"/>
            </a:solidFill>
            <a:miter lim="800000"/>
            <a:headEnd/>
            <a:tailEnd/>
          </a:ln>
          <a:effectLst/>
        </p:spPr>
        <p:txBody>
          <a:bodyPr wrap="none"/>
          <a:lstStyle/>
          <a:p>
            <a:endParaRPr lang="en-US"/>
          </a:p>
        </p:txBody>
      </p:sp>
      <p:sp>
        <p:nvSpPr>
          <p:cNvPr id="898052" name="Line 4"/>
          <p:cNvSpPr>
            <a:spLocks noChangeShapeType="1"/>
          </p:cNvSpPr>
          <p:nvPr/>
        </p:nvSpPr>
        <p:spPr bwMode="auto">
          <a:xfrm>
            <a:off x="838200" y="5029200"/>
            <a:ext cx="6858000" cy="0"/>
          </a:xfrm>
          <a:prstGeom prst="line">
            <a:avLst/>
          </a:prstGeom>
          <a:noFill/>
          <a:ln w="9525">
            <a:solidFill>
              <a:schemeClr val="tx1"/>
            </a:solidFill>
            <a:miter lim="800000"/>
            <a:headEnd/>
            <a:tailEnd/>
          </a:ln>
          <a:effectLst/>
        </p:spPr>
        <p:txBody>
          <a:bodyPr wrap="none"/>
          <a:lstStyle/>
          <a:p>
            <a:endParaRPr lang="en-US"/>
          </a:p>
        </p:txBody>
      </p:sp>
      <p:sp>
        <p:nvSpPr>
          <p:cNvPr id="898053" name="Freeform 5"/>
          <p:cNvSpPr>
            <a:spLocks/>
          </p:cNvSpPr>
          <p:nvPr/>
        </p:nvSpPr>
        <p:spPr bwMode="auto">
          <a:xfrm>
            <a:off x="1828800" y="2578100"/>
            <a:ext cx="5867400" cy="1689100"/>
          </a:xfrm>
          <a:custGeom>
            <a:avLst/>
            <a:gdLst/>
            <a:ahLst/>
            <a:cxnLst>
              <a:cxn ang="0">
                <a:pos x="0" y="1064"/>
              </a:cxn>
              <a:cxn ang="0">
                <a:pos x="1152" y="104"/>
              </a:cxn>
              <a:cxn ang="0">
                <a:pos x="1440" y="440"/>
              </a:cxn>
              <a:cxn ang="0">
                <a:pos x="2016" y="584"/>
              </a:cxn>
              <a:cxn ang="0">
                <a:pos x="2208" y="56"/>
              </a:cxn>
              <a:cxn ang="0">
                <a:pos x="3312" y="776"/>
              </a:cxn>
              <a:cxn ang="0">
                <a:pos x="3696" y="680"/>
              </a:cxn>
            </a:cxnLst>
            <a:rect l="0" t="0" r="r" b="b"/>
            <a:pathLst>
              <a:path w="3696" h="1064">
                <a:moveTo>
                  <a:pt x="0" y="1064"/>
                </a:moveTo>
                <a:cubicBezTo>
                  <a:pt x="456" y="636"/>
                  <a:pt x="912" y="208"/>
                  <a:pt x="1152" y="104"/>
                </a:cubicBezTo>
                <a:cubicBezTo>
                  <a:pt x="1392" y="0"/>
                  <a:pt x="1296" y="360"/>
                  <a:pt x="1440" y="440"/>
                </a:cubicBezTo>
                <a:cubicBezTo>
                  <a:pt x="1584" y="520"/>
                  <a:pt x="1888" y="648"/>
                  <a:pt x="2016" y="584"/>
                </a:cubicBezTo>
                <a:cubicBezTo>
                  <a:pt x="2144" y="520"/>
                  <a:pt x="1992" y="24"/>
                  <a:pt x="2208" y="56"/>
                </a:cubicBezTo>
                <a:cubicBezTo>
                  <a:pt x="2424" y="88"/>
                  <a:pt x="3064" y="672"/>
                  <a:pt x="3312" y="776"/>
                </a:cubicBezTo>
                <a:cubicBezTo>
                  <a:pt x="3560" y="880"/>
                  <a:pt x="3632" y="696"/>
                  <a:pt x="3696" y="680"/>
                </a:cubicBezTo>
              </a:path>
            </a:pathLst>
          </a:custGeom>
          <a:noFill/>
          <a:ln w="9525" cap="flat" cmpd="sng">
            <a:solidFill>
              <a:schemeClr val="tx1"/>
            </a:solidFill>
            <a:prstDash val="solid"/>
            <a:miter lim="800000"/>
            <a:headEnd type="none" w="med" len="med"/>
            <a:tailEnd type="none" w="med" len="med"/>
          </a:ln>
          <a:effectLst/>
        </p:spPr>
        <p:txBody>
          <a:bodyPr wrap="none"/>
          <a:lstStyle/>
          <a:p>
            <a:endParaRPr lang="en-US"/>
          </a:p>
        </p:txBody>
      </p:sp>
      <p:sp>
        <p:nvSpPr>
          <p:cNvPr id="898054" name="Text Box 6"/>
          <p:cNvSpPr txBox="1">
            <a:spLocks noChangeArrowheads="1"/>
          </p:cNvSpPr>
          <p:nvPr/>
        </p:nvSpPr>
        <p:spPr bwMode="auto">
          <a:xfrm>
            <a:off x="838200" y="5486400"/>
            <a:ext cx="7772400" cy="457200"/>
          </a:xfrm>
          <a:prstGeom prst="rect">
            <a:avLst/>
          </a:prstGeom>
          <a:noFill/>
          <a:ln w="9525">
            <a:noFill/>
            <a:miter lim="800000"/>
            <a:headEnd/>
            <a:tailEnd/>
          </a:ln>
          <a:effectLst/>
        </p:spPr>
        <p:txBody>
          <a:bodyPr>
            <a:spAutoFit/>
          </a:bodyPr>
          <a:lstStyle/>
          <a:p>
            <a:pPr>
              <a:spcBef>
                <a:spcPct val="50000"/>
              </a:spcBef>
            </a:pPr>
            <a:r>
              <a:rPr lang="en-US" sz="2400"/>
              <a:t>How can I get the area under this curve?</a:t>
            </a:r>
          </a:p>
        </p:txBody>
      </p:sp>
      <p:sp>
        <p:nvSpPr>
          <p:cNvPr id="9"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4"/>
          <p:cNvSpPr>
            <a:spLocks noGrp="1"/>
          </p:cNvSpPr>
          <p:nvPr>
            <p:ph type="sldNum" sz="quarter" idx="11"/>
          </p:nvPr>
        </p:nvSpPr>
        <p:spPr/>
        <p:txBody>
          <a:bodyPr/>
          <a:lstStyle/>
          <a:p>
            <a:fld id="{BFA9A6AD-A43C-41F0-ABFC-60489FEED8AA}" type="slidenum">
              <a:rPr lang="en-US"/>
              <a:pPr/>
              <a:t>73</a:t>
            </a:fld>
            <a:endParaRPr lang="en-US"/>
          </a:p>
        </p:txBody>
      </p:sp>
      <p:sp>
        <p:nvSpPr>
          <p:cNvPr id="899074" name="Rectangle 2"/>
          <p:cNvSpPr>
            <a:spLocks noGrp="1" noChangeArrowheads="1"/>
          </p:cNvSpPr>
          <p:nvPr>
            <p:ph type="title"/>
          </p:nvPr>
        </p:nvSpPr>
        <p:spPr/>
        <p:txBody>
          <a:bodyPr/>
          <a:lstStyle/>
          <a:p>
            <a:r>
              <a:rPr lang="en-US" sz="3600"/>
              <a:t>A Riemann Sum</a:t>
            </a:r>
          </a:p>
        </p:txBody>
      </p:sp>
      <p:sp>
        <p:nvSpPr>
          <p:cNvPr id="899075" name="Line 3"/>
          <p:cNvSpPr>
            <a:spLocks noChangeShapeType="1"/>
          </p:cNvSpPr>
          <p:nvPr/>
        </p:nvSpPr>
        <p:spPr bwMode="auto">
          <a:xfrm>
            <a:off x="1066800" y="1752600"/>
            <a:ext cx="0" cy="3733800"/>
          </a:xfrm>
          <a:prstGeom prst="line">
            <a:avLst/>
          </a:prstGeom>
          <a:noFill/>
          <a:ln w="9525">
            <a:solidFill>
              <a:schemeClr val="tx1"/>
            </a:solidFill>
            <a:miter lim="800000"/>
            <a:headEnd/>
            <a:tailEnd/>
          </a:ln>
          <a:effectLst/>
        </p:spPr>
        <p:txBody>
          <a:bodyPr wrap="none"/>
          <a:lstStyle/>
          <a:p>
            <a:endParaRPr lang="en-US"/>
          </a:p>
        </p:txBody>
      </p:sp>
      <p:sp>
        <p:nvSpPr>
          <p:cNvPr id="899076" name="Line 4"/>
          <p:cNvSpPr>
            <a:spLocks noChangeShapeType="1"/>
          </p:cNvSpPr>
          <p:nvPr/>
        </p:nvSpPr>
        <p:spPr bwMode="auto">
          <a:xfrm>
            <a:off x="838200" y="5029200"/>
            <a:ext cx="6858000" cy="0"/>
          </a:xfrm>
          <a:prstGeom prst="line">
            <a:avLst/>
          </a:prstGeom>
          <a:noFill/>
          <a:ln w="9525">
            <a:solidFill>
              <a:schemeClr val="tx1"/>
            </a:solidFill>
            <a:miter lim="800000"/>
            <a:headEnd/>
            <a:tailEnd/>
          </a:ln>
          <a:effectLst/>
        </p:spPr>
        <p:txBody>
          <a:bodyPr wrap="none"/>
          <a:lstStyle/>
          <a:p>
            <a:endParaRPr lang="en-US"/>
          </a:p>
        </p:txBody>
      </p:sp>
      <p:sp>
        <p:nvSpPr>
          <p:cNvPr id="899077" name="Freeform 5"/>
          <p:cNvSpPr>
            <a:spLocks/>
          </p:cNvSpPr>
          <p:nvPr/>
        </p:nvSpPr>
        <p:spPr bwMode="auto">
          <a:xfrm>
            <a:off x="1828800" y="2578100"/>
            <a:ext cx="5867400" cy="1689100"/>
          </a:xfrm>
          <a:custGeom>
            <a:avLst/>
            <a:gdLst/>
            <a:ahLst/>
            <a:cxnLst>
              <a:cxn ang="0">
                <a:pos x="0" y="1064"/>
              </a:cxn>
              <a:cxn ang="0">
                <a:pos x="1152" y="104"/>
              </a:cxn>
              <a:cxn ang="0">
                <a:pos x="1440" y="440"/>
              </a:cxn>
              <a:cxn ang="0">
                <a:pos x="2016" y="584"/>
              </a:cxn>
              <a:cxn ang="0">
                <a:pos x="2208" y="56"/>
              </a:cxn>
              <a:cxn ang="0">
                <a:pos x="3312" y="776"/>
              </a:cxn>
              <a:cxn ang="0">
                <a:pos x="3696" y="680"/>
              </a:cxn>
            </a:cxnLst>
            <a:rect l="0" t="0" r="r" b="b"/>
            <a:pathLst>
              <a:path w="3696" h="1064">
                <a:moveTo>
                  <a:pt x="0" y="1064"/>
                </a:moveTo>
                <a:cubicBezTo>
                  <a:pt x="456" y="636"/>
                  <a:pt x="912" y="208"/>
                  <a:pt x="1152" y="104"/>
                </a:cubicBezTo>
                <a:cubicBezTo>
                  <a:pt x="1392" y="0"/>
                  <a:pt x="1296" y="360"/>
                  <a:pt x="1440" y="440"/>
                </a:cubicBezTo>
                <a:cubicBezTo>
                  <a:pt x="1584" y="520"/>
                  <a:pt x="1888" y="648"/>
                  <a:pt x="2016" y="584"/>
                </a:cubicBezTo>
                <a:cubicBezTo>
                  <a:pt x="2144" y="520"/>
                  <a:pt x="1992" y="24"/>
                  <a:pt x="2208" y="56"/>
                </a:cubicBezTo>
                <a:cubicBezTo>
                  <a:pt x="2424" y="88"/>
                  <a:pt x="3064" y="672"/>
                  <a:pt x="3312" y="776"/>
                </a:cubicBezTo>
                <a:cubicBezTo>
                  <a:pt x="3560" y="880"/>
                  <a:pt x="3632" y="696"/>
                  <a:pt x="3696" y="680"/>
                </a:cubicBezTo>
              </a:path>
            </a:pathLst>
          </a:custGeom>
          <a:noFill/>
          <a:ln w="9525" cap="flat" cmpd="sng">
            <a:solidFill>
              <a:schemeClr val="tx1"/>
            </a:solidFill>
            <a:prstDash val="solid"/>
            <a:miter lim="800000"/>
            <a:headEnd type="none" w="med" len="med"/>
            <a:tailEnd type="none" w="med" len="med"/>
          </a:ln>
          <a:effectLst/>
        </p:spPr>
        <p:txBody>
          <a:bodyPr wrap="none"/>
          <a:lstStyle/>
          <a:p>
            <a:endParaRPr lang="en-US"/>
          </a:p>
        </p:txBody>
      </p:sp>
      <p:sp>
        <p:nvSpPr>
          <p:cNvPr id="899078" name="Rectangle 6"/>
          <p:cNvSpPr>
            <a:spLocks noChangeArrowheads="1"/>
          </p:cNvSpPr>
          <p:nvPr/>
        </p:nvSpPr>
        <p:spPr bwMode="auto">
          <a:xfrm>
            <a:off x="1828800" y="4114800"/>
            <a:ext cx="228600" cy="914400"/>
          </a:xfrm>
          <a:prstGeom prst="rect">
            <a:avLst/>
          </a:prstGeom>
          <a:noFill/>
          <a:ln w="9525">
            <a:solidFill>
              <a:schemeClr val="tx1"/>
            </a:solidFill>
            <a:miter lim="800000"/>
            <a:headEnd/>
            <a:tailEnd/>
          </a:ln>
          <a:effectLst/>
        </p:spPr>
        <p:txBody>
          <a:bodyPr wrap="none" anchor="ctr"/>
          <a:lstStyle/>
          <a:p>
            <a:endParaRPr lang="en-US"/>
          </a:p>
        </p:txBody>
      </p:sp>
      <p:sp>
        <p:nvSpPr>
          <p:cNvPr id="899079" name="Rectangle 7"/>
          <p:cNvSpPr>
            <a:spLocks noChangeArrowheads="1"/>
          </p:cNvSpPr>
          <p:nvPr/>
        </p:nvSpPr>
        <p:spPr bwMode="auto">
          <a:xfrm>
            <a:off x="2057400" y="3962400"/>
            <a:ext cx="228600" cy="1066800"/>
          </a:xfrm>
          <a:prstGeom prst="rect">
            <a:avLst/>
          </a:prstGeom>
          <a:noFill/>
          <a:ln w="9525">
            <a:solidFill>
              <a:schemeClr val="tx1"/>
            </a:solidFill>
            <a:miter lim="800000"/>
            <a:headEnd/>
            <a:tailEnd/>
          </a:ln>
          <a:effectLst/>
        </p:spPr>
        <p:txBody>
          <a:bodyPr wrap="none" anchor="ctr"/>
          <a:lstStyle/>
          <a:p>
            <a:endParaRPr lang="en-US"/>
          </a:p>
        </p:txBody>
      </p:sp>
      <p:sp>
        <p:nvSpPr>
          <p:cNvPr id="899080" name="Rectangle 8"/>
          <p:cNvSpPr>
            <a:spLocks noChangeArrowheads="1"/>
          </p:cNvSpPr>
          <p:nvPr/>
        </p:nvSpPr>
        <p:spPr bwMode="auto">
          <a:xfrm>
            <a:off x="2286000" y="3733800"/>
            <a:ext cx="228600" cy="1295400"/>
          </a:xfrm>
          <a:prstGeom prst="rect">
            <a:avLst/>
          </a:prstGeom>
          <a:noFill/>
          <a:ln w="9525">
            <a:solidFill>
              <a:schemeClr val="tx1"/>
            </a:solidFill>
            <a:miter lim="800000"/>
            <a:headEnd/>
            <a:tailEnd/>
          </a:ln>
          <a:effectLst/>
        </p:spPr>
        <p:txBody>
          <a:bodyPr wrap="none" anchor="ctr"/>
          <a:lstStyle/>
          <a:p>
            <a:endParaRPr lang="en-US"/>
          </a:p>
        </p:txBody>
      </p:sp>
      <p:sp>
        <p:nvSpPr>
          <p:cNvPr id="899081" name="Rectangle 9"/>
          <p:cNvSpPr>
            <a:spLocks noChangeArrowheads="1"/>
          </p:cNvSpPr>
          <p:nvPr/>
        </p:nvSpPr>
        <p:spPr bwMode="auto">
          <a:xfrm>
            <a:off x="2514600" y="3505200"/>
            <a:ext cx="228600" cy="1524000"/>
          </a:xfrm>
          <a:prstGeom prst="rect">
            <a:avLst/>
          </a:prstGeom>
          <a:noFill/>
          <a:ln w="9525">
            <a:solidFill>
              <a:schemeClr val="tx1"/>
            </a:solidFill>
            <a:miter lim="800000"/>
            <a:headEnd/>
            <a:tailEnd/>
          </a:ln>
          <a:effectLst/>
        </p:spPr>
        <p:txBody>
          <a:bodyPr wrap="none" anchor="ctr"/>
          <a:lstStyle/>
          <a:p>
            <a:endParaRPr lang="en-US"/>
          </a:p>
        </p:txBody>
      </p:sp>
      <p:sp>
        <p:nvSpPr>
          <p:cNvPr id="899082" name="Rectangle 10"/>
          <p:cNvSpPr>
            <a:spLocks noChangeArrowheads="1"/>
          </p:cNvSpPr>
          <p:nvPr/>
        </p:nvSpPr>
        <p:spPr bwMode="auto">
          <a:xfrm>
            <a:off x="2743200" y="3276600"/>
            <a:ext cx="228600" cy="1752600"/>
          </a:xfrm>
          <a:prstGeom prst="rect">
            <a:avLst/>
          </a:prstGeom>
          <a:noFill/>
          <a:ln w="9525">
            <a:solidFill>
              <a:schemeClr val="tx1"/>
            </a:solidFill>
            <a:miter lim="800000"/>
            <a:headEnd/>
            <a:tailEnd/>
          </a:ln>
          <a:effectLst/>
        </p:spPr>
        <p:txBody>
          <a:bodyPr wrap="none" anchor="ctr"/>
          <a:lstStyle/>
          <a:p>
            <a:endParaRPr lang="en-US"/>
          </a:p>
        </p:txBody>
      </p:sp>
      <p:sp>
        <p:nvSpPr>
          <p:cNvPr id="899083" name="Rectangle 11"/>
          <p:cNvSpPr>
            <a:spLocks noChangeArrowheads="1"/>
          </p:cNvSpPr>
          <p:nvPr/>
        </p:nvSpPr>
        <p:spPr bwMode="auto">
          <a:xfrm>
            <a:off x="2971800" y="3124200"/>
            <a:ext cx="228600" cy="1905000"/>
          </a:xfrm>
          <a:prstGeom prst="rect">
            <a:avLst/>
          </a:prstGeom>
          <a:noFill/>
          <a:ln w="9525">
            <a:solidFill>
              <a:schemeClr val="tx1"/>
            </a:solidFill>
            <a:miter lim="800000"/>
            <a:headEnd/>
            <a:tailEnd/>
          </a:ln>
          <a:effectLst/>
        </p:spPr>
        <p:txBody>
          <a:bodyPr wrap="none" anchor="ctr"/>
          <a:lstStyle/>
          <a:p>
            <a:endParaRPr lang="en-US"/>
          </a:p>
        </p:txBody>
      </p:sp>
      <p:sp>
        <p:nvSpPr>
          <p:cNvPr id="899084" name="Rectangle 12"/>
          <p:cNvSpPr>
            <a:spLocks noChangeArrowheads="1"/>
          </p:cNvSpPr>
          <p:nvPr/>
        </p:nvSpPr>
        <p:spPr bwMode="auto">
          <a:xfrm>
            <a:off x="3200400" y="2971800"/>
            <a:ext cx="228600" cy="2057400"/>
          </a:xfrm>
          <a:prstGeom prst="rect">
            <a:avLst/>
          </a:prstGeom>
          <a:noFill/>
          <a:ln w="9525">
            <a:solidFill>
              <a:schemeClr val="tx1"/>
            </a:solidFill>
            <a:miter lim="800000"/>
            <a:headEnd/>
            <a:tailEnd/>
          </a:ln>
          <a:effectLst/>
        </p:spPr>
        <p:txBody>
          <a:bodyPr wrap="none" anchor="ctr"/>
          <a:lstStyle/>
          <a:p>
            <a:endParaRPr lang="en-US"/>
          </a:p>
        </p:txBody>
      </p:sp>
      <p:sp>
        <p:nvSpPr>
          <p:cNvPr id="899085" name="Rectangle 13"/>
          <p:cNvSpPr>
            <a:spLocks noChangeArrowheads="1"/>
          </p:cNvSpPr>
          <p:nvPr/>
        </p:nvSpPr>
        <p:spPr bwMode="auto">
          <a:xfrm>
            <a:off x="3429000" y="2819400"/>
            <a:ext cx="228600" cy="2209800"/>
          </a:xfrm>
          <a:prstGeom prst="rect">
            <a:avLst/>
          </a:prstGeom>
          <a:noFill/>
          <a:ln w="9525">
            <a:solidFill>
              <a:schemeClr val="tx1"/>
            </a:solidFill>
            <a:miter lim="800000"/>
            <a:headEnd/>
            <a:tailEnd/>
          </a:ln>
          <a:effectLst/>
        </p:spPr>
        <p:txBody>
          <a:bodyPr wrap="none" anchor="ctr"/>
          <a:lstStyle/>
          <a:p>
            <a:endParaRPr lang="en-US"/>
          </a:p>
        </p:txBody>
      </p:sp>
      <p:sp>
        <p:nvSpPr>
          <p:cNvPr id="899086" name="Rectangle 14"/>
          <p:cNvSpPr>
            <a:spLocks noChangeArrowheads="1"/>
          </p:cNvSpPr>
          <p:nvPr/>
        </p:nvSpPr>
        <p:spPr bwMode="auto">
          <a:xfrm>
            <a:off x="3657600" y="2743200"/>
            <a:ext cx="228600" cy="2286000"/>
          </a:xfrm>
          <a:prstGeom prst="rect">
            <a:avLst/>
          </a:prstGeom>
          <a:noFill/>
          <a:ln w="9525">
            <a:solidFill>
              <a:schemeClr val="tx1"/>
            </a:solidFill>
            <a:miter lim="800000"/>
            <a:headEnd/>
            <a:tailEnd/>
          </a:ln>
          <a:effectLst/>
        </p:spPr>
        <p:txBody>
          <a:bodyPr wrap="none" anchor="ctr"/>
          <a:lstStyle/>
          <a:p>
            <a:endParaRPr lang="en-US"/>
          </a:p>
        </p:txBody>
      </p:sp>
      <p:sp>
        <p:nvSpPr>
          <p:cNvPr id="899087" name="Rectangle 15"/>
          <p:cNvSpPr>
            <a:spLocks noChangeArrowheads="1"/>
          </p:cNvSpPr>
          <p:nvPr/>
        </p:nvSpPr>
        <p:spPr bwMode="auto">
          <a:xfrm>
            <a:off x="3886200" y="3048000"/>
            <a:ext cx="228600" cy="1981200"/>
          </a:xfrm>
          <a:prstGeom prst="rect">
            <a:avLst/>
          </a:prstGeom>
          <a:noFill/>
          <a:ln w="9525">
            <a:solidFill>
              <a:schemeClr val="tx1"/>
            </a:solidFill>
            <a:miter lim="800000"/>
            <a:headEnd/>
            <a:tailEnd/>
          </a:ln>
          <a:effectLst/>
        </p:spPr>
        <p:txBody>
          <a:bodyPr wrap="none" anchor="ctr"/>
          <a:lstStyle/>
          <a:p>
            <a:endParaRPr lang="en-US"/>
          </a:p>
        </p:txBody>
      </p:sp>
      <p:sp>
        <p:nvSpPr>
          <p:cNvPr id="899088" name="Rectangle 16"/>
          <p:cNvSpPr>
            <a:spLocks noChangeArrowheads="1"/>
          </p:cNvSpPr>
          <p:nvPr/>
        </p:nvSpPr>
        <p:spPr bwMode="auto">
          <a:xfrm>
            <a:off x="4114800" y="3352800"/>
            <a:ext cx="228600" cy="1676400"/>
          </a:xfrm>
          <a:prstGeom prst="rect">
            <a:avLst/>
          </a:prstGeom>
          <a:noFill/>
          <a:ln w="9525">
            <a:solidFill>
              <a:schemeClr val="tx1"/>
            </a:solidFill>
            <a:miter lim="800000"/>
            <a:headEnd/>
            <a:tailEnd/>
          </a:ln>
          <a:effectLst/>
        </p:spPr>
        <p:txBody>
          <a:bodyPr wrap="none" anchor="ctr"/>
          <a:lstStyle/>
          <a:p>
            <a:endParaRPr lang="en-US"/>
          </a:p>
        </p:txBody>
      </p:sp>
      <p:sp>
        <p:nvSpPr>
          <p:cNvPr id="899089" name="Rectangle 17"/>
          <p:cNvSpPr>
            <a:spLocks noChangeArrowheads="1"/>
          </p:cNvSpPr>
          <p:nvPr/>
        </p:nvSpPr>
        <p:spPr bwMode="auto">
          <a:xfrm>
            <a:off x="4343400" y="3429000"/>
            <a:ext cx="228600" cy="1600200"/>
          </a:xfrm>
          <a:prstGeom prst="rect">
            <a:avLst/>
          </a:prstGeom>
          <a:noFill/>
          <a:ln w="9525">
            <a:solidFill>
              <a:schemeClr val="tx1"/>
            </a:solidFill>
            <a:miter lim="800000"/>
            <a:headEnd/>
            <a:tailEnd/>
          </a:ln>
          <a:effectLst/>
        </p:spPr>
        <p:txBody>
          <a:bodyPr wrap="none" anchor="ctr"/>
          <a:lstStyle/>
          <a:p>
            <a:endParaRPr lang="en-US"/>
          </a:p>
        </p:txBody>
      </p:sp>
      <p:sp>
        <p:nvSpPr>
          <p:cNvPr id="899090" name="Rectangle 18"/>
          <p:cNvSpPr>
            <a:spLocks noChangeArrowheads="1"/>
          </p:cNvSpPr>
          <p:nvPr/>
        </p:nvSpPr>
        <p:spPr bwMode="auto">
          <a:xfrm>
            <a:off x="4572000" y="3505200"/>
            <a:ext cx="228600" cy="1524000"/>
          </a:xfrm>
          <a:prstGeom prst="rect">
            <a:avLst/>
          </a:prstGeom>
          <a:noFill/>
          <a:ln w="9525">
            <a:solidFill>
              <a:schemeClr val="tx1"/>
            </a:solidFill>
            <a:miter lim="800000"/>
            <a:headEnd/>
            <a:tailEnd/>
          </a:ln>
          <a:effectLst/>
        </p:spPr>
        <p:txBody>
          <a:bodyPr wrap="none" anchor="ctr"/>
          <a:lstStyle/>
          <a:p>
            <a:endParaRPr lang="en-US"/>
          </a:p>
        </p:txBody>
      </p:sp>
      <p:sp>
        <p:nvSpPr>
          <p:cNvPr id="899091" name="Rectangle 19"/>
          <p:cNvSpPr>
            <a:spLocks noChangeArrowheads="1"/>
          </p:cNvSpPr>
          <p:nvPr/>
        </p:nvSpPr>
        <p:spPr bwMode="auto">
          <a:xfrm>
            <a:off x="4800600" y="3505200"/>
            <a:ext cx="228600" cy="1524000"/>
          </a:xfrm>
          <a:prstGeom prst="rect">
            <a:avLst/>
          </a:prstGeom>
          <a:noFill/>
          <a:ln w="9525">
            <a:solidFill>
              <a:schemeClr val="tx1"/>
            </a:solidFill>
            <a:miter lim="800000"/>
            <a:headEnd/>
            <a:tailEnd/>
          </a:ln>
          <a:effectLst/>
        </p:spPr>
        <p:txBody>
          <a:bodyPr wrap="none" anchor="ctr"/>
          <a:lstStyle/>
          <a:p>
            <a:endParaRPr lang="en-US"/>
          </a:p>
        </p:txBody>
      </p:sp>
      <p:sp>
        <p:nvSpPr>
          <p:cNvPr id="899092" name="Rectangle 20"/>
          <p:cNvSpPr>
            <a:spLocks noChangeArrowheads="1"/>
          </p:cNvSpPr>
          <p:nvPr/>
        </p:nvSpPr>
        <p:spPr bwMode="auto">
          <a:xfrm>
            <a:off x="5029200" y="3276600"/>
            <a:ext cx="228600" cy="1752600"/>
          </a:xfrm>
          <a:prstGeom prst="rect">
            <a:avLst/>
          </a:prstGeom>
          <a:noFill/>
          <a:ln w="9525">
            <a:solidFill>
              <a:schemeClr val="tx1"/>
            </a:solidFill>
            <a:miter lim="800000"/>
            <a:headEnd/>
            <a:tailEnd/>
          </a:ln>
          <a:effectLst/>
        </p:spPr>
        <p:txBody>
          <a:bodyPr wrap="none" anchor="ctr"/>
          <a:lstStyle/>
          <a:p>
            <a:endParaRPr lang="en-US"/>
          </a:p>
        </p:txBody>
      </p:sp>
      <p:sp>
        <p:nvSpPr>
          <p:cNvPr id="899093" name="Rectangle 21"/>
          <p:cNvSpPr>
            <a:spLocks noChangeArrowheads="1"/>
          </p:cNvSpPr>
          <p:nvPr/>
        </p:nvSpPr>
        <p:spPr bwMode="auto">
          <a:xfrm>
            <a:off x="5257800" y="2667000"/>
            <a:ext cx="228600" cy="2362200"/>
          </a:xfrm>
          <a:prstGeom prst="rect">
            <a:avLst/>
          </a:prstGeom>
          <a:noFill/>
          <a:ln w="9525">
            <a:solidFill>
              <a:schemeClr val="tx1"/>
            </a:solidFill>
            <a:miter lim="800000"/>
            <a:headEnd/>
            <a:tailEnd/>
          </a:ln>
          <a:effectLst/>
        </p:spPr>
        <p:txBody>
          <a:bodyPr wrap="none" anchor="ctr"/>
          <a:lstStyle/>
          <a:p>
            <a:endParaRPr lang="en-US"/>
          </a:p>
        </p:txBody>
      </p:sp>
      <p:sp>
        <p:nvSpPr>
          <p:cNvPr id="899094" name="Rectangle 22"/>
          <p:cNvSpPr>
            <a:spLocks noChangeArrowheads="1"/>
          </p:cNvSpPr>
          <p:nvPr/>
        </p:nvSpPr>
        <p:spPr bwMode="auto">
          <a:xfrm>
            <a:off x="5486400" y="2819400"/>
            <a:ext cx="228600" cy="2209800"/>
          </a:xfrm>
          <a:prstGeom prst="rect">
            <a:avLst/>
          </a:prstGeom>
          <a:noFill/>
          <a:ln w="9525">
            <a:solidFill>
              <a:schemeClr val="tx1"/>
            </a:solidFill>
            <a:miter lim="800000"/>
            <a:headEnd/>
            <a:tailEnd/>
          </a:ln>
          <a:effectLst/>
        </p:spPr>
        <p:txBody>
          <a:bodyPr wrap="none" anchor="ctr"/>
          <a:lstStyle/>
          <a:p>
            <a:endParaRPr lang="en-US"/>
          </a:p>
        </p:txBody>
      </p:sp>
      <p:sp>
        <p:nvSpPr>
          <p:cNvPr id="899095" name="Rectangle 23"/>
          <p:cNvSpPr>
            <a:spLocks noChangeArrowheads="1"/>
          </p:cNvSpPr>
          <p:nvPr/>
        </p:nvSpPr>
        <p:spPr bwMode="auto">
          <a:xfrm>
            <a:off x="5715000" y="2895600"/>
            <a:ext cx="228600" cy="2133600"/>
          </a:xfrm>
          <a:prstGeom prst="rect">
            <a:avLst/>
          </a:prstGeom>
          <a:noFill/>
          <a:ln w="9525">
            <a:solidFill>
              <a:schemeClr val="tx1"/>
            </a:solidFill>
            <a:miter lim="800000"/>
            <a:headEnd/>
            <a:tailEnd/>
          </a:ln>
          <a:effectLst/>
        </p:spPr>
        <p:txBody>
          <a:bodyPr wrap="none" anchor="ctr"/>
          <a:lstStyle/>
          <a:p>
            <a:endParaRPr lang="en-US"/>
          </a:p>
        </p:txBody>
      </p:sp>
      <p:sp>
        <p:nvSpPr>
          <p:cNvPr id="899096" name="Rectangle 24"/>
          <p:cNvSpPr>
            <a:spLocks noChangeArrowheads="1"/>
          </p:cNvSpPr>
          <p:nvPr/>
        </p:nvSpPr>
        <p:spPr bwMode="auto">
          <a:xfrm>
            <a:off x="5943600" y="3124200"/>
            <a:ext cx="228600" cy="1905000"/>
          </a:xfrm>
          <a:prstGeom prst="rect">
            <a:avLst/>
          </a:prstGeom>
          <a:noFill/>
          <a:ln w="9525">
            <a:solidFill>
              <a:schemeClr val="tx1"/>
            </a:solidFill>
            <a:miter lim="800000"/>
            <a:headEnd/>
            <a:tailEnd/>
          </a:ln>
          <a:effectLst/>
        </p:spPr>
        <p:txBody>
          <a:bodyPr wrap="none" anchor="ctr"/>
          <a:lstStyle/>
          <a:p>
            <a:endParaRPr lang="en-US"/>
          </a:p>
        </p:txBody>
      </p:sp>
      <p:sp>
        <p:nvSpPr>
          <p:cNvPr id="899097" name="Rectangle 25"/>
          <p:cNvSpPr>
            <a:spLocks noChangeArrowheads="1"/>
          </p:cNvSpPr>
          <p:nvPr/>
        </p:nvSpPr>
        <p:spPr bwMode="auto">
          <a:xfrm>
            <a:off x="6172200" y="3276600"/>
            <a:ext cx="228600" cy="1752600"/>
          </a:xfrm>
          <a:prstGeom prst="rect">
            <a:avLst/>
          </a:prstGeom>
          <a:noFill/>
          <a:ln w="9525">
            <a:solidFill>
              <a:schemeClr val="tx1"/>
            </a:solidFill>
            <a:miter lim="800000"/>
            <a:headEnd/>
            <a:tailEnd/>
          </a:ln>
          <a:effectLst/>
        </p:spPr>
        <p:txBody>
          <a:bodyPr wrap="none" anchor="ctr"/>
          <a:lstStyle/>
          <a:p>
            <a:endParaRPr lang="en-US"/>
          </a:p>
        </p:txBody>
      </p:sp>
      <p:sp>
        <p:nvSpPr>
          <p:cNvPr id="899098" name="Rectangle 26"/>
          <p:cNvSpPr>
            <a:spLocks noChangeArrowheads="1"/>
          </p:cNvSpPr>
          <p:nvPr/>
        </p:nvSpPr>
        <p:spPr bwMode="auto">
          <a:xfrm>
            <a:off x="6400800" y="3429000"/>
            <a:ext cx="228600" cy="1600200"/>
          </a:xfrm>
          <a:prstGeom prst="rect">
            <a:avLst/>
          </a:prstGeom>
          <a:noFill/>
          <a:ln w="9525">
            <a:solidFill>
              <a:schemeClr val="tx1"/>
            </a:solidFill>
            <a:miter lim="800000"/>
            <a:headEnd/>
            <a:tailEnd/>
          </a:ln>
          <a:effectLst/>
        </p:spPr>
        <p:txBody>
          <a:bodyPr wrap="none" anchor="ctr"/>
          <a:lstStyle/>
          <a:p>
            <a:endParaRPr lang="en-US"/>
          </a:p>
        </p:txBody>
      </p:sp>
      <p:sp>
        <p:nvSpPr>
          <p:cNvPr id="899099" name="Rectangle 27"/>
          <p:cNvSpPr>
            <a:spLocks noChangeArrowheads="1"/>
          </p:cNvSpPr>
          <p:nvPr/>
        </p:nvSpPr>
        <p:spPr bwMode="auto">
          <a:xfrm>
            <a:off x="6629400" y="3581400"/>
            <a:ext cx="228600" cy="1447800"/>
          </a:xfrm>
          <a:prstGeom prst="rect">
            <a:avLst/>
          </a:prstGeom>
          <a:noFill/>
          <a:ln w="9525">
            <a:solidFill>
              <a:schemeClr val="tx1"/>
            </a:solidFill>
            <a:miter lim="800000"/>
            <a:headEnd/>
            <a:tailEnd/>
          </a:ln>
          <a:effectLst/>
        </p:spPr>
        <p:txBody>
          <a:bodyPr wrap="none" anchor="ctr"/>
          <a:lstStyle/>
          <a:p>
            <a:endParaRPr lang="en-US"/>
          </a:p>
        </p:txBody>
      </p:sp>
      <p:sp>
        <p:nvSpPr>
          <p:cNvPr id="899100" name="Rectangle 28"/>
          <p:cNvSpPr>
            <a:spLocks noChangeArrowheads="1"/>
          </p:cNvSpPr>
          <p:nvPr/>
        </p:nvSpPr>
        <p:spPr bwMode="auto">
          <a:xfrm>
            <a:off x="6858000" y="3733800"/>
            <a:ext cx="228600" cy="1295400"/>
          </a:xfrm>
          <a:prstGeom prst="rect">
            <a:avLst/>
          </a:prstGeom>
          <a:noFill/>
          <a:ln w="9525">
            <a:solidFill>
              <a:schemeClr val="tx1"/>
            </a:solidFill>
            <a:miter lim="800000"/>
            <a:headEnd/>
            <a:tailEnd/>
          </a:ln>
          <a:effectLst/>
        </p:spPr>
        <p:txBody>
          <a:bodyPr wrap="none" anchor="ctr"/>
          <a:lstStyle/>
          <a:p>
            <a:endParaRPr lang="en-US"/>
          </a:p>
        </p:txBody>
      </p:sp>
      <p:sp>
        <p:nvSpPr>
          <p:cNvPr id="899101" name="Rectangle 29"/>
          <p:cNvSpPr>
            <a:spLocks noChangeArrowheads="1"/>
          </p:cNvSpPr>
          <p:nvPr/>
        </p:nvSpPr>
        <p:spPr bwMode="auto">
          <a:xfrm>
            <a:off x="7086600" y="3810000"/>
            <a:ext cx="228600" cy="1219200"/>
          </a:xfrm>
          <a:prstGeom prst="rect">
            <a:avLst/>
          </a:prstGeom>
          <a:noFill/>
          <a:ln w="9525">
            <a:solidFill>
              <a:schemeClr val="tx1"/>
            </a:solidFill>
            <a:miter lim="800000"/>
            <a:headEnd/>
            <a:tailEnd/>
          </a:ln>
          <a:effectLst/>
        </p:spPr>
        <p:txBody>
          <a:bodyPr wrap="none" anchor="ctr"/>
          <a:lstStyle/>
          <a:p>
            <a:endParaRPr lang="en-US"/>
          </a:p>
        </p:txBody>
      </p:sp>
      <p:sp>
        <p:nvSpPr>
          <p:cNvPr id="899102" name="Rectangle 30"/>
          <p:cNvSpPr>
            <a:spLocks noChangeArrowheads="1"/>
          </p:cNvSpPr>
          <p:nvPr/>
        </p:nvSpPr>
        <p:spPr bwMode="auto">
          <a:xfrm>
            <a:off x="7315200" y="3810000"/>
            <a:ext cx="228600" cy="1219200"/>
          </a:xfrm>
          <a:prstGeom prst="rect">
            <a:avLst/>
          </a:prstGeom>
          <a:noFill/>
          <a:ln w="9525">
            <a:solidFill>
              <a:schemeClr val="tx1"/>
            </a:solidFill>
            <a:miter lim="800000"/>
            <a:headEnd/>
            <a:tailEnd/>
          </a:ln>
          <a:effectLst/>
        </p:spPr>
        <p:txBody>
          <a:bodyPr wrap="none" anchor="ctr"/>
          <a:lstStyle/>
          <a:p>
            <a:endParaRPr lang="en-US"/>
          </a:p>
        </p:txBody>
      </p:sp>
      <p:sp>
        <p:nvSpPr>
          <p:cNvPr id="899103" name="Rectangle 31"/>
          <p:cNvSpPr>
            <a:spLocks noChangeArrowheads="1"/>
          </p:cNvSpPr>
          <p:nvPr/>
        </p:nvSpPr>
        <p:spPr bwMode="auto">
          <a:xfrm>
            <a:off x="7543800" y="3657600"/>
            <a:ext cx="228600" cy="1371600"/>
          </a:xfrm>
          <a:prstGeom prst="rect">
            <a:avLst/>
          </a:prstGeom>
          <a:noFill/>
          <a:ln w="9525">
            <a:solidFill>
              <a:schemeClr val="tx1"/>
            </a:solidFill>
            <a:miter lim="800000"/>
            <a:headEnd/>
            <a:tailEnd/>
          </a:ln>
          <a:effectLst/>
        </p:spPr>
        <p:txBody>
          <a:bodyPr wrap="none" anchor="ctr"/>
          <a:lstStyle/>
          <a:p>
            <a:endParaRPr lang="en-US"/>
          </a:p>
        </p:txBody>
      </p:sp>
      <p:grpSp>
        <p:nvGrpSpPr>
          <p:cNvPr id="2" name="Group 32"/>
          <p:cNvGrpSpPr>
            <a:grpSpLocks/>
          </p:cNvGrpSpPr>
          <p:nvPr/>
        </p:nvGrpSpPr>
        <p:grpSpPr bwMode="auto">
          <a:xfrm>
            <a:off x="2133600" y="4953000"/>
            <a:ext cx="457200" cy="600075"/>
            <a:chOff x="1056" y="3120"/>
            <a:chExt cx="288" cy="378"/>
          </a:xfrm>
        </p:grpSpPr>
        <p:sp>
          <p:nvSpPr>
            <p:cNvPr id="899105" name="Text Box 33"/>
            <p:cNvSpPr txBox="1">
              <a:spLocks noChangeArrowheads="1"/>
            </p:cNvSpPr>
            <p:nvPr/>
          </p:nvSpPr>
          <p:spPr bwMode="auto">
            <a:xfrm>
              <a:off x="1056" y="3267"/>
              <a:ext cx="288" cy="231"/>
            </a:xfrm>
            <a:prstGeom prst="rect">
              <a:avLst/>
            </a:prstGeom>
            <a:noFill/>
            <a:ln w="9525">
              <a:noFill/>
              <a:miter lim="800000"/>
              <a:headEnd/>
              <a:tailEnd/>
            </a:ln>
            <a:effectLst/>
          </p:spPr>
          <p:txBody>
            <a:bodyPr>
              <a:spAutoFit/>
            </a:bodyPr>
            <a:lstStyle/>
            <a:p>
              <a:pPr>
                <a:spcBef>
                  <a:spcPct val="50000"/>
                </a:spcBef>
              </a:pPr>
              <a:r>
                <a:rPr lang="el-GR">
                  <a:cs typeface="Times New Roman" pitchFamily="18" charset="0"/>
                </a:rPr>
                <a:t>Δ</a:t>
              </a:r>
              <a:r>
                <a:rPr lang="en-US" i="1"/>
                <a:t>x</a:t>
              </a:r>
            </a:p>
          </p:txBody>
        </p:sp>
        <p:sp>
          <p:nvSpPr>
            <p:cNvPr id="899106" name="Text Box 34"/>
            <p:cNvSpPr txBox="1">
              <a:spLocks noChangeArrowheads="1"/>
            </p:cNvSpPr>
            <p:nvPr/>
          </p:nvSpPr>
          <p:spPr bwMode="auto">
            <a:xfrm rot="16200000">
              <a:off x="1058" y="3148"/>
              <a:ext cx="288" cy="231"/>
            </a:xfrm>
            <a:prstGeom prst="rect">
              <a:avLst/>
            </a:prstGeom>
            <a:noFill/>
            <a:ln w="9525">
              <a:noFill/>
              <a:miter lim="800000"/>
              <a:headEnd/>
              <a:tailEnd/>
            </a:ln>
            <a:effectLst/>
          </p:spPr>
          <p:txBody>
            <a:bodyPr>
              <a:spAutoFit/>
            </a:bodyPr>
            <a:lstStyle/>
            <a:p>
              <a:pPr>
                <a:spcBef>
                  <a:spcPct val="50000"/>
                </a:spcBef>
              </a:pPr>
              <a:r>
                <a:rPr lang="en-US" b="1"/>
                <a:t>{</a:t>
              </a:r>
            </a:p>
          </p:txBody>
        </p:sp>
      </p:grpSp>
      <p:sp>
        <p:nvSpPr>
          <p:cNvPr id="899107" name="Line 35"/>
          <p:cNvSpPr>
            <a:spLocks noChangeShapeType="1"/>
          </p:cNvSpPr>
          <p:nvPr/>
        </p:nvSpPr>
        <p:spPr bwMode="auto">
          <a:xfrm>
            <a:off x="1905000" y="3200400"/>
            <a:ext cx="457200" cy="533400"/>
          </a:xfrm>
          <a:prstGeom prst="line">
            <a:avLst/>
          </a:prstGeom>
          <a:noFill/>
          <a:ln w="9525">
            <a:solidFill>
              <a:schemeClr val="tx1"/>
            </a:solidFill>
            <a:miter lim="800000"/>
            <a:headEnd/>
            <a:tailEnd type="triangle" w="lg" len="lg"/>
          </a:ln>
          <a:effectLst/>
        </p:spPr>
        <p:txBody>
          <a:bodyPr wrap="none"/>
          <a:lstStyle/>
          <a:p>
            <a:endParaRPr lang="en-US"/>
          </a:p>
        </p:txBody>
      </p:sp>
      <p:sp>
        <p:nvSpPr>
          <p:cNvPr id="899108" name="Text Box 36"/>
          <p:cNvSpPr txBox="1">
            <a:spLocks noChangeArrowheads="1"/>
          </p:cNvSpPr>
          <p:nvPr/>
        </p:nvSpPr>
        <p:spPr bwMode="auto">
          <a:xfrm>
            <a:off x="1447800" y="2895600"/>
            <a:ext cx="685800" cy="366713"/>
          </a:xfrm>
          <a:prstGeom prst="rect">
            <a:avLst/>
          </a:prstGeom>
          <a:noFill/>
          <a:ln w="9525">
            <a:noFill/>
            <a:miter lim="800000"/>
            <a:headEnd/>
            <a:tailEnd/>
          </a:ln>
          <a:effectLst/>
        </p:spPr>
        <p:txBody>
          <a:bodyPr>
            <a:spAutoFit/>
          </a:bodyPr>
          <a:lstStyle/>
          <a:p>
            <a:pPr>
              <a:spcBef>
                <a:spcPct val="50000"/>
              </a:spcBef>
            </a:pPr>
            <a:r>
              <a:rPr lang="en-US" i="1"/>
              <a:t>y</a:t>
            </a:r>
            <a:r>
              <a:rPr lang="en-US" i="1" baseline="-25000"/>
              <a:t>i</a:t>
            </a:r>
          </a:p>
        </p:txBody>
      </p:sp>
      <p:sp>
        <p:nvSpPr>
          <p:cNvPr id="899109" name="Text Box 37"/>
          <p:cNvSpPr txBox="1">
            <a:spLocks noChangeArrowheads="1"/>
          </p:cNvSpPr>
          <p:nvPr/>
        </p:nvSpPr>
        <p:spPr bwMode="auto">
          <a:xfrm>
            <a:off x="1600200" y="1695450"/>
            <a:ext cx="2667000" cy="366713"/>
          </a:xfrm>
          <a:prstGeom prst="rect">
            <a:avLst/>
          </a:prstGeom>
          <a:noFill/>
          <a:ln w="9525">
            <a:noFill/>
            <a:miter lim="800000"/>
            <a:headEnd/>
            <a:tailEnd/>
          </a:ln>
          <a:effectLst/>
        </p:spPr>
        <p:txBody>
          <a:bodyPr>
            <a:spAutoFit/>
          </a:bodyPr>
          <a:lstStyle/>
          <a:p>
            <a:pPr algn="r">
              <a:spcBef>
                <a:spcPct val="50000"/>
              </a:spcBef>
            </a:pPr>
            <a:r>
              <a:rPr lang="en-US"/>
              <a:t>Area under the curve  </a:t>
            </a:r>
            <a:r>
              <a:rPr lang="en-US">
                <a:cs typeface="Times New Roman" pitchFamily="18" charset="0"/>
              </a:rPr>
              <a:t>≈</a:t>
            </a:r>
          </a:p>
        </p:txBody>
      </p:sp>
      <p:graphicFrame>
        <p:nvGraphicFramePr>
          <p:cNvPr id="899110" name="Object 38"/>
          <p:cNvGraphicFramePr>
            <a:graphicFrameLocks noChangeAspect="1"/>
          </p:cNvGraphicFramePr>
          <p:nvPr/>
        </p:nvGraphicFramePr>
        <p:xfrm>
          <a:off x="4267200" y="1447800"/>
          <a:ext cx="990600" cy="841375"/>
        </p:xfrm>
        <a:graphic>
          <a:graphicData uri="http://schemas.openxmlformats.org/presentationml/2006/ole">
            <p:oleObj spid="_x0000_s1026" name="Equation" r:id="rId4" imgW="507960" imgH="431640" progId="Equation.3">
              <p:embed/>
            </p:oleObj>
          </a:graphicData>
        </a:graphic>
      </p:graphicFrame>
      <p:sp>
        <p:nvSpPr>
          <p:cNvPr id="899111" name="Text Box 39"/>
          <p:cNvSpPr txBox="1">
            <a:spLocks noChangeArrowheads="1"/>
          </p:cNvSpPr>
          <p:nvPr/>
        </p:nvSpPr>
        <p:spPr bwMode="auto">
          <a:xfrm>
            <a:off x="685800" y="5486400"/>
            <a:ext cx="7467600" cy="457200"/>
          </a:xfrm>
          <a:prstGeom prst="rect">
            <a:avLst/>
          </a:prstGeom>
          <a:noFill/>
          <a:ln w="9525">
            <a:noFill/>
            <a:miter lim="800000"/>
            <a:headEnd/>
            <a:tailEnd/>
          </a:ln>
          <a:effectLst/>
        </p:spPr>
        <p:txBody>
          <a:bodyPr>
            <a:spAutoFit/>
          </a:bodyPr>
          <a:lstStyle/>
          <a:p>
            <a:pPr>
              <a:spcBef>
                <a:spcPct val="50000"/>
              </a:spcBef>
            </a:pPr>
            <a:r>
              <a:rPr lang="en-US" sz="2400">
                <a:solidFill>
                  <a:schemeClr val="bg1"/>
                </a:solidFill>
              </a:rPr>
              <a:t>Ceci n’est pas un area under the curve: it’s </a:t>
            </a:r>
            <a:r>
              <a:rPr lang="en-US" sz="2400" b="1" u="sng">
                <a:solidFill>
                  <a:schemeClr val="bg1"/>
                </a:solidFill>
              </a:rPr>
              <a:t>approximate</a:t>
            </a:r>
            <a:r>
              <a:rPr lang="en-US" sz="2400">
                <a:solidFill>
                  <a:schemeClr val="bg1"/>
                </a:solidFill>
              </a:rPr>
              <a:t>!</a:t>
            </a:r>
          </a:p>
        </p:txBody>
      </p:sp>
      <p:pic>
        <p:nvPicPr>
          <p:cNvPr id="899112" name="Picture 40" descr="magritte_pipe"/>
          <p:cNvPicPr>
            <a:picLocks noChangeAspect="1" noChangeArrowheads="1"/>
          </p:cNvPicPr>
          <p:nvPr/>
        </p:nvPicPr>
        <p:blipFill>
          <a:blip r:embed="rId5" cstate="print"/>
          <a:srcRect/>
          <a:stretch>
            <a:fillRect/>
          </a:stretch>
        </p:blipFill>
        <p:spPr bwMode="auto">
          <a:xfrm>
            <a:off x="2190750" y="1762125"/>
            <a:ext cx="4762500" cy="3333750"/>
          </a:xfrm>
          <a:prstGeom prst="rect">
            <a:avLst/>
          </a:prstGeom>
          <a:noFill/>
        </p:spPr>
      </p:pic>
      <p:sp>
        <p:nvSpPr>
          <p:cNvPr id="899113" name="Text Box 41"/>
          <p:cNvSpPr txBox="1">
            <a:spLocks noChangeArrowheads="1"/>
          </p:cNvSpPr>
          <p:nvPr/>
        </p:nvSpPr>
        <p:spPr bwMode="auto">
          <a:xfrm>
            <a:off x="7086600" y="2362200"/>
            <a:ext cx="533400" cy="366713"/>
          </a:xfrm>
          <a:prstGeom prst="rect">
            <a:avLst/>
          </a:prstGeom>
          <a:noFill/>
          <a:ln w="9525">
            <a:noFill/>
            <a:miter lim="800000"/>
            <a:headEnd/>
            <a:tailEnd/>
          </a:ln>
          <a:effectLst/>
        </p:spPr>
        <p:txBody>
          <a:bodyPr>
            <a:spAutoFit/>
          </a:bodyPr>
          <a:lstStyle/>
          <a:p>
            <a:pPr algn="r">
              <a:spcBef>
                <a:spcPct val="50000"/>
              </a:spcBef>
            </a:pPr>
            <a:r>
              <a:rPr lang="en-US"/>
              <a:t>[3]</a:t>
            </a:r>
          </a:p>
        </p:txBody>
      </p:sp>
      <p:sp>
        <p:nvSpPr>
          <p:cNvPr id="44"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2"/>
    </p:custData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4"/>
          <p:cNvSpPr>
            <a:spLocks noGrp="1"/>
          </p:cNvSpPr>
          <p:nvPr>
            <p:ph type="sldNum" sz="quarter" idx="11"/>
          </p:nvPr>
        </p:nvSpPr>
        <p:spPr/>
        <p:txBody>
          <a:bodyPr/>
          <a:lstStyle/>
          <a:p>
            <a:fld id="{B5CA3C7B-2D0C-42F5-A9AE-B315FF0BB4C2}" type="slidenum">
              <a:rPr lang="en-US"/>
              <a:pPr/>
              <a:t>74</a:t>
            </a:fld>
            <a:endParaRPr lang="en-US"/>
          </a:p>
        </p:txBody>
      </p:sp>
      <p:sp>
        <p:nvSpPr>
          <p:cNvPr id="900098" name="Rectangle 2"/>
          <p:cNvSpPr>
            <a:spLocks noGrp="1" noChangeArrowheads="1"/>
          </p:cNvSpPr>
          <p:nvPr>
            <p:ph type="title"/>
          </p:nvPr>
        </p:nvSpPr>
        <p:spPr/>
        <p:txBody>
          <a:bodyPr/>
          <a:lstStyle/>
          <a:p>
            <a:r>
              <a:rPr lang="en-US" sz="3600"/>
              <a:t>A Riemann Sum</a:t>
            </a:r>
          </a:p>
        </p:txBody>
      </p:sp>
      <p:sp>
        <p:nvSpPr>
          <p:cNvPr id="900099" name="Line 3"/>
          <p:cNvSpPr>
            <a:spLocks noChangeShapeType="1"/>
          </p:cNvSpPr>
          <p:nvPr/>
        </p:nvSpPr>
        <p:spPr bwMode="auto">
          <a:xfrm>
            <a:off x="1066800" y="1752600"/>
            <a:ext cx="0" cy="3733800"/>
          </a:xfrm>
          <a:prstGeom prst="line">
            <a:avLst/>
          </a:prstGeom>
          <a:noFill/>
          <a:ln w="9525">
            <a:solidFill>
              <a:schemeClr val="tx1"/>
            </a:solidFill>
            <a:miter lim="800000"/>
            <a:headEnd/>
            <a:tailEnd/>
          </a:ln>
          <a:effectLst/>
        </p:spPr>
        <p:txBody>
          <a:bodyPr wrap="none"/>
          <a:lstStyle/>
          <a:p>
            <a:endParaRPr lang="en-US"/>
          </a:p>
        </p:txBody>
      </p:sp>
      <p:sp>
        <p:nvSpPr>
          <p:cNvPr id="900100" name="Line 4"/>
          <p:cNvSpPr>
            <a:spLocks noChangeShapeType="1"/>
          </p:cNvSpPr>
          <p:nvPr/>
        </p:nvSpPr>
        <p:spPr bwMode="auto">
          <a:xfrm>
            <a:off x="838200" y="5029200"/>
            <a:ext cx="6858000" cy="0"/>
          </a:xfrm>
          <a:prstGeom prst="line">
            <a:avLst/>
          </a:prstGeom>
          <a:noFill/>
          <a:ln w="9525">
            <a:solidFill>
              <a:schemeClr val="tx1"/>
            </a:solidFill>
            <a:miter lim="800000"/>
            <a:headEnd/>
            <a:tailEnd/>
          </a:ln>
          <a:effectLst/>
        </p:spPr>
        <p:txBody>
          <a:bodyPr wrap="none"/>
          <a:lstStyle/>
          <a:p>
            <a:endParaRPr lang="en-US"/>
          </a:p>
        </p:txBody>
      </p:sp>
      <p:sp>
        <p:nvSpPr>
          <p:cNvPr id="900101" name="Freeform 5"/>
          <p:cNvSpPr>
            <a:spLocks/>
          </p:cNvSpPr>
          <p:nvPr/>
        </p:nvSpPr>
        <p:spPr bwMode="auto">
          <a:xfrm>
            <a:off x="1828800" y="2578100"/>
            <a:ext cx="5867400" cy="1689100"/>
          </a:xfrm>
          <a:custGeom>
            <a:avLst/>
            <a:gdLst/>
            <a:ahLst/>
            <a:cxnLst>
              <a:cxn ang="0">
                <a:pos x="0" y="1064"/>
              </a:cxn>
              <a:cxn ang="0">
                <a:pos x="1152" y="104"/>
              </a:cxn>
              <a:cxn ang="0">
                <a:pos x="1440" y="440"/>
              </a:cxn>
              <a:cxn ang="0">
                <a:pos x="2016" y="584"/>
              </a:cxn>
              <a:cxn ang="0">
                <a:pos x="2208" y="56"/>
              </a:cxn>
              <a:cxn ang="0">
                <a:pos x="3312" y="776"/>
              </a:cxn>
              <a:cxn ang="0">
                <a:pos x="3696" y="680"/>
              </a:cxn>
            </a:cxnLst>
            <a:rect l="0" t="0" r="r" b="b"/>
            <a:pathLst>
              <a:path w="3696" h="1064">
                <a:moveTo>
                  <a:pt x="0" y="1064"/>
                </a:moveTo>
                <a:cubicBezTo>
                  <a:pt x="456" y="636"/>
                  <a:pt x="912" y="208"/>
                  <a:pt x="1152" y="104"/>
                </a:cubicBezTo>
                <a:cubicBezTo>
                  <a:pt x="1392" y="0"/>
                  <a:pt x="1296" y="360"/>
                  <a:pt x="1440" y="440"/>
                </a:cubicBezTo>
                <a:cubicBezTo>
                  <a:pt x="1584" y="520"/>
                  <a:pt x="1888" y="648"/>
                  <a:pt x="2016" y="584"/>
                </a:cubicBezTo>
                <a:cubicBezTo>
                  <a:pt x="2144" y="520"/>
                  <a:pt x="1992" y="24"/>
                  <a:pt x="2208" y="56"/>
                </a:cubicBezTo>
                <a:cubicBezTo>
                  <a:pt x="2424" y="88"/>
                  <a:pt x="3064" y="672"/>
                  <a:pt x="3312" y="776"/>
                </a:cubicBezTo>
                <a:cubicBezTo>
                  <a:pt x="3560" y="880"/>
                  <a:pt x="3632" y="696"/>
                  <a:pt x="3696" y="680"/>
                </a:cubicBezTo>
              </a:path>
            </a:pathLst>
          </a:custGeom>
          <a:noFill/>
          <a:ln w="9525" cap="flat" cmpd="sng">
            <a:solidFill>
              <a:schemeClr val="tx1"/>
            </a:solidFill>
            <a:prstDash val="solid"/>
            <a:miter lim="800000"/>
            <a:headEnd type="none" w="med" len="med"/>
            <a:tailEnd type="none" w="med" len="med"/>
          </a:ln>
          <a:effectLst/>
        </p:spPr>
        <p:txBody>
          <a:bodyPr wrap="none"/>
          <a:lstStyle/>
          <a:p>
            <a:endParaRPr lang="en-US"/>
          </a:p>
        </p:txBody>
      </p:sp>
      <p:sp>
        <p:nvSpPr>
          <p:cNvPr id="900102" name="Rectangle 6"/>
          <p:cNvSpPr>
            <a:spLocks noChangeArrowheads="1"/>
          </p:cNvSpPr>
          <p:nvPr/>
        </p:nvSpPr>
        <p:spPr bwMode="auto">
          <a:xfrm>
            <a:off x="1828800" y="4114800"/>
            <a:ext cx="228600" cy="914400"/>
          </a:xfrm>
          <a:prstGeom prst="rect">
            <a:avLst/>
          </a:prstGeom>
          <a:noFill/>
          <a:ln w="9525">
            <a:solidFill>
              <a:schemeClr val="tx1"/>
            </a:solidFill>
            <a:miter lim="800000"/>
            <a:headEnd/>
            <a:tailEnd/>
          </a:ln>
          <a:effectLst/>
        </p:spPr>
        <p:txBody>
          <a:bodyPr wrap="none" anchor="ctr"/>
          <a:lstStyle/>
          <a:p>
            <a:endParaRPr lang="en-US"/>
          </a:p>
        </p:txBody>
      </p:sp>
      <p:sp>
        <p:nvSpPr>
          <p:cNvPr id="900103" name="Rectangle 7"/>
          <p:cNvSpPr>
            <a:spLocks noChangeArrowheads="1"/>
          </p:cNvSpPr>
          <p:nvPr/>
        </p:nvSpPr>
        <p:spPr bwMode="auto">
          <a:xfrm>
            <a:off x="2057400" y="3962400"/>
            <a:ext cx="228600" cy="1066800"/>
          </a:xfrm>
          <a:prstGeom prst="rect">
            <a:avLst/>
          </a:prstGeom>
          <a:noFill/>
          <a:ln w="9525">
            <a:solidFill>
              <a:schemeClr val="tx1"/>
            </a:solidFill>
            <a:miter lim="800000"/>
            <a:headEnd/>
            <a:tailEnd/>
          </a:ln>
          <a:effectLst/>
        </p:spPr>
        <p:txBody>
          <a:bodyPr wrap="none" anchor="ctr"/>
          <a:lstStyle/>
          <a:p>
            <a:endParaRPr lang="en-US"/>
          </a:p>
        </p:txBody>
      </p:sp>
      <p:sp>
        <p:nvSpPr>
          <p:cNvPr id="900104" name="Rectangle 8"/>
          <p:cNvSpPr>
            <a:spLocks noChangeArrowheads="1"/>
          </p:cNvSpPr>
          <p:nvPr/>
        </p:nvSpPr>
        <p:spPr bwMode="auto">
          <a:xfrm>
            <a:off x="2286000" y="3733800"/>
            <a:ext cx="228600" cy="1295400"/>
          </a:xfrm>
          <a:prstGeom prst="rect">
            <a:avLst/>
          </a:prstGeom>
          <a:noFill/>
          <a:ln w="9525">
            <a:solidFill>
              <a:schemeClr val="tx1"/>
            </a:solidFill>
            <a:miter lim="800000"/>
            <a:headEnd/>
            <a:tailEnd/>
          </a:ln>
          <a:effectLst/>
        </p:spPr>
        <p:txBody>
          <a:bodyPr wrap="none" anchor="ctr"/>
          <a:lstStyle/>
          <a:p>
            <a:endParaRPr lang="en-US"/>
          </a:p>
        </p:txBody>
      </p:sp>
      <p:sp>
        <p:nvSpPr>
          <p:cNvPr id="900105" name="Rectangle 9"/>
          <p:cNvSpPr>
            <a:spLocks noChangeArrowheads="1"/>
          </p:cNvSpPr>
          <p:nvPr/>
        </p:nvSpPr>
        <p:spPr bwMode="auto">
          <a:xfrm>
            <a:off x="2514600" y="3505200"/>
            <a:ext cx="228600" cy="1524000"/>
          </a:xfrm>
          <a:prstGeom prst="rect">
            <a:avLst/>
          </a:prstGeom>
          <a:noFill/>
          <a:ln w="9525">
            <a:solidFill>
              <a:schemeClr val="tx1"/>
            </a:solidFill>
            <a:miter lim="800000"/>
            <a:headEnd/>
            <a:tailEnd/>
          </a:ln>
          <a:effectLst/>
        </p:spPr>
        <p:txBody>
          <a:bodyPr wrap="none" anchor="ctr"/>
          <a:lstStyle/>
          <a:p>
            <a:endParaRPr lang="en-US"/>
          </a:p>
        </p:txBody>
      </p:sp>
      <p:sp>
        <p:nvSpPr>
          <p:cNvPr id="900106" name="Rectangle 10"/>
          <p:cNvSpPr>
            <a:spLocks noChangeArrowheads="1"/>
          </p:cNvSpPr>
          <p:nvPr/>
        </p:nvSpPr>
        <p:spPr bwMode="auto">
          <a:xfrm>
            <a:off x="2743200" y="3276600"/>
            <a:ext cx="228600" cy="1752600"/>
          </a:xfrm>
          <a:prstGeom prst="rect">
            <a:avLst/>
          </a:prstGeom>
          <a:noFill/>
          <a:ln w="9525">
            <a:solidFill>
              <a:schemeClr val="tx1"/>
            </a:solidFill>
            <a:miter lim="800000"/>
            <a:headEnd/>
            <a:tailEnd/>
          </a:ln>
          <a:effectLst/>
        </p:spPr>
        <p:txBody>
          <a:bodyPr wrap="none" anchor="ctr"/>
          <a:lstStyle/>
          <a:p>
            <a:endParaRPr lang="en-US"/>
          </a:p>
        </p:txBody>
      </p:sp>
      <p:sp>
        <p:nvSpPr>
          <p:cNvPr id="900107" name="Rectangle 11"/>
          <p:cNvSpPr>
            <a:spLocks noChangeArrowheads="1"/>
          </p:cNvSpPr>
          <p:nvPr/>
        </p:nvSpPr>
        <p:spPr bwMode="auto">
          <a:xfrm>
            <a:off x="2971800" y="3124200"/>
            <a:ext cx="228600" cy="1905000"/>
          </a:xfrm>
          <a:prstGeom prst="rect">
            <a:avLst/>
          </a:prstGeom>
          <a:noFill/>
          <a:ln w="9525">
            <a:solidFill>
              <a:schemeClr val="tx1"/>
            </a:solidFill>
            <a:miter lim="800000"/>
            <a:headEnd/>
            <a:tailEnd/>
          </a:ln>
          <a:effectLst/>
        </p:spPr>
        <p:txBody>
          <a:bodyPr wrap="none" anchor="ctr"/>
          <a:lstStyle/>
          <a:p>
            <a:endParaRPr lang="en-US"/>
          </a:p>
        </p:txBody>
      </p:sp>
      <p:sp>
        <p:nvSpPr>
          <p:cNvPr id="900108" name="Rectangle 12"/>
          <p:cNvSpPr>
            <a:spLocks noChangeArrowheads="1"/>
          </p:cNvSpPr>
          <p:nvPr/>
        </p:nvSpPr>
        <p:spPr bwMode="auto">
          <a:xfrm>
            <a:off x="3200400" y="2971800"/>
            <a:ext cx="228600" cy="2057400"/>
          </a:xfrm>
          <a:prstGeom prst="rect">
            <a:avLst/>
          </a:prstGeom>
          <a:noFill/>
          <a:ln w="9525">
            <a:solidFill>
              <a:schemeClr val="tx1"/>
            </a:solidFill>
            <a:miter lim="800000"/>
            <a:headEnd/>
            <a:tailEnd/>
          </a:ln>
          <a:effectLst/>
        </p:spPr>
        <p:txBody>
          <a:bodyPr wrap="none" anchor="ctr"/>
          <a:lstStyle/>
          <a:p>
            <a:endParaRPr lang="en-US"/>
          </a:p>
        </p:txBody>
      </p:sp>
      <p:sp>
        <p:nvSpPr>
          <p:cNvPr id="900109" name="Rectangle 13"/>
          <p:cNvSpPr>
            <a:spLocks noChangeArrowheads="1"/>
          </p:cNvSpPr>
          <p:nvPr/>
        </p:nvSpPr>
        <p:spPr bwMode="auto">
          <a:xfrm>
            <a:off x="3429000" y="2819400"/>
            <a:ext cx="228600" cy="2209800"/>
          </a:xfrm>
          <a:prstGeom prst="rect">
            <a:avLst/>
          </a:prstGeom>
          <a:noFill/>
          <a:ln w="9525">
            <a:solidFill>
              <a:schemeClr val="tx1"/>
            </a:solidFill>
            <a:miter lim="800000"/>
            <a:headEnd/>
            <a:tailEnd/>
          </a:ln>
          <a:effectLst/>
        </p:spPr>
        <p:txBody>
          <a:bodyPr wrap="none" anchor="ctr"/>
          <a:lstStyle/>
          <a:p>
            <a:endParaRPr lang="en-US"/>
          </a:p>
        </p:txBody>
      </p:sp>
      <p:sp>
        <p:nvSpPr>
          <p:cNvPr id="900110" name="Rectangle 14"/>
          <p:cNvSpPr>
            <a:spLocks noChangeArrowheads="1"/>
          </p:cNvSpPr>
          <p:nvPr/>
        </p:nvSpPr>
        <p:spPr bwMode="auto">
          <a:xfrm>
            <a:off x="3657600" y="2743200"/>
            <a:ext cx="228600" cy="2286000"/>
          </a:xfrm>
          <a:prstGeom prst="rect">
            <a:avLst/>
          </a:prstGeom>
          <a:noFill/>
          <a:ln w="9525">
            <a:solidFill>
              <a:schemeClr val="tx1"/>
            </a:solidFill>
            <a:miter lim="800000"/>
            <a:headEnd/>
            <a:tailEnd/>
          </a:ln>
          <a:effectLst/>
        </p:spPr>
        <p:txBody>
          <a:bodyPr wrap="none" anchor="ctr"/>
          <a:lstStyle/>
          <a:p>
            <a:endParaRPr lang="en-US"/>
          </a:p>
        </p:txBody>
      </p:sp>
      <p:sp>
        <p:nvSpPr>
          <p:cNvPr id="900111" name="Rectangle 15"/>
          <p:cNvSpPr>
            <a:spLocks noChangeArrowheads="1"/>
          </p:cNvSpPr>
          <p:nvPr/>
        </p:nvSpPr>
        <p:spPr bwMode="auto">
          <a:xfrm>
            <a:off x="3886200" y="3048000"/>
            <a:ext cx="228600" cy="1981200"/>
          </a:xfrm>
          <a:prstGeom prst="rect">
            <a:avLst/>
          </a:prstGeom>
          <a:noFill/>
          <a:ln w="9525">
            <a:solidFill>
              <a:schemeClr val="tx1"/>
            </a:solidFill>
            <a:miter lim="800000"/>
            <a:headEnd/>
            <a:tailEnd/>
          </a:ln>
          <a:effectLst/>
        </p:spPr>
        <p:txBody>
          <a:bodyPr wrap="none" anchor="ctr"/>
          <a:lstStyle/>
          <a:p>
            <a:endParaRPr lang="en-US"/>
          </a:p>
        </p:txBody>
      </p:sp>
      <p:sp>
        <p:nvSpPr>
          <p:cNvPr id="900112" name="Rectangle 16"/>
          <p:cNvSpPr>
            <a:spLocks noChangeArrowheads="1"/>
          </p:cNvSpPr>
          <p:nvPr/>
        </p:nvSpPr>
        <p:spPr bwMode="auto">
          <a:xfrm>
            <a:off x="4114800" y="3352800"/>
            <a:ext cx="228600" cy="1676400"/>
          </a:xfrm>
          <a:prstGeom prst="rect">
            <a:avLst/>
          </a:prstGeom>
          <a:noFill/>
          <a:ln w="9525">
            <a:solidFill>
              <a:schemeClr val="tx1"/>
            </a:solidFill>
            <a:miter lim="800000"/>
            <a:headEnd/>
            <a:tailEnd/>
          </a:ln>
          <a:effectLst/>
        </p:spPr>
        <p:txBody>
          <a:bodyPr wrap="none" anchor="ctr"/>
          <a:lstStyle/>
          <a:p>
            <a:endParaRPr lang="en-US"/>
          </a:p>
        </p:txBody>
      </p:sp>
      <p:sp>
        <p:nvSpPr>
          <p:cNvPr id="900113" name="Rectangle 17"/>
          <p:cNvSpPr>
            <a:spLocks noChangeArrowheads="1"/>
          </p:cNvSpPr>
          <p:nvPr/>
        </p:nvSpPr>
        <p:spPr bwMode="auto">
          <a:xfrm>
            <a:off x="4343400" y="3429000"/>
            <a:ext cx="228600" cy="1600200"/>
          </a:xfrm>
          <a:prstGeom prst="rect">
            <a:avLst/>
          </a:prstGeom>
          <a:noFill/>
          <a:ln w="9525">
            <a:solidFill>
              <a:schemeClr val="tx1"/>
            </a:solidFill>
            <a:miter lim="800000"/>
            <a:headEnd/>
            <a:tailEnd/>
          </a:ln>
          <a:effectLst/>
        </p:spPr>
        <p:txBody>
          <a:bodyPr wrap="none" anchor="ctr"/>
          <a:lstStyle/>
          <a:p>
            <a:endParaRPr lang="en-US"/>
          </a:p>
        </p:txBody>
      </p:sp>
      <p:sp>
        <p:nvSpPr>
          <p:cNvPr id="900114" name="Rectangle 18"/>
          <p:cNvSpPr>
            <a:spLocks noChangeArrowheads="1"/>
          </p:cNvSpPr>
          <p:nvPr/>
        </p:nvSpPr>
        <p:spPr bwMode="auto">
          <a:xfrm>
            <a:off x="4572000" y="3505200"/>
            <a:ext cx="228600" cy="1524000"/>
          </a:xfrm>
          <a:prstGeom prst="rect">
            <a:avLst/>
          </a:prstGeom>
          <a:noFill/>
          <a:ln w="9525">
            <a:solidFill>
              <a:schemeClr val="tx1"/>
            </a:solidFill>
            <a:miter lim="800000"/>
            <a:headEnd/>
            <a:tailEnd/>
          </a:ln>
          <a:effectLst/>
        </p:spPr>
        <p:txBody>
          <a:bodyPr wrap="none" anchor="ctr"/>
          <a:lstStyle/>
          <a:p>
            <a:endParaRPr lang="en-US"/>
          </a:p>
        </p:txBody>
      </p:sp>
      <p:sp>
        <p:nvSpPr>
          <p:cNvPr id="900115" name="Rectangle 19"/>
          <p:cNvSpPr>
            <a:spLocks noChangeArrowheads="1"/>
          </p:cNvSpPr>
          <p:nvPr/>
        </p:nvSpPr>
        <p:spPr bwMode="auto">
          <a:xfrm>
            <a:off x="4800600" y="3505200"/>
            <a:ext cx="228600" cy="1524000"/>
          </a:xfrm>
          <a:prstGeom prst="rect">
            <a:avLst/>
          </a:prstGeom>
          <a:noFill/>
          <a:ln w="9525">
            <a:solidFill>
              <a:schemeClr val="tx1"/>
            </a:solidFill>
            <a:miter lim="800000"/>
            <a:headEnd/>
            <a:tailEnd/>
          </a:ln>
          <a:effectLst/>
        </p:spPr>
        <p:txBody>
          <a:bodyPr wrap="none" anchor="ctr"/>
          <a:lstStyle/>
          <a:p>
            <a:endParaRPr lang="en-US"/>
          </a:p>
        </p:txBody>
      </p:sp>
      <p:sp>
        <p:nvSpPr>
          <p:cNvPr id="900116" name="Rectangle 20"/>
          <p:cNvSpPr>
            <a:spLocks noChangeArrowheads="1"/>
          </p:cNvSpPr>
          <p:nvPr/>
        </p:nvSpPr>
        <p:spPr bwMode="auto">
          <a:xfrm>
            <a:off x="5029200" y="3276600"/>
            <a:ext cx="228600" cy="1752600"/>
          </a:xfrm>
          <a:prstGeom prst="rect">
            <a:avLst/>
          </a:prstGeom>
          <a:noFill/>
          <a:ln w="9525">
            <a:solidFill>
              <a:schemeClr val="tx1"/>
            </a:solidFill>
            <a:miter lim="800000"/>
            <a:headEnd/>
            <a:tailEnd/>
          </a:ln>
          <a:effectLst/>
        </p:spPr>
        <p:txBody>
          <a:bodyPr wrap="none" anchor="ctr"/>
          <a:lstStyle/>
          <a:p>
            <a:endParaRPr lang="en-US"/>
          </a:p>
        </p:txBody>
      </p:sp>
      <p:sp>
        <p:nvSpPr>
          <p:cNvPr id="900117" name="Rectangle 21"/>
          <p:cNvSpPr>
            <a:spLocks noChangeArrowheads="1"/>
          </p:cNvSpPr>
          <p:nvPr/>
        </p:nvSpPr>
        <p:spPr bwMode="auto">
          <a:xfrm>
            <a:off x="5257800" y="2667000"/>
            <a:ext cx="228600" cy="2362200"/>
          </a:xfrm>
          <a:prstGeom prst="rect">
            <a:avLst/>
          </a:prstGeom>
          <a:noFill/>
          <a:ln w="9525">
            <a:solidFill>
              <a:schemeClr val="tx1"/>
            </a:solidFill>
            <a:miter lim="800000"/>
            <a:headEnd/>
            <a:tailEnd/>
          </a:ln>
          <a:effectLst/>
        </p:spPr>
        <p:txBody>
          <a:bodyPr wrap="none" anchor="ctr"/>
          <a:lstStyle/>
          <a:p>
            <a:endParaRPr lang="en-US"/>
          </a:p>
        </p:txBody>
      </p:sp>
      <p:sp>
        <p:nvSpPr>
          <p:cNvPr id="900118" name="Rectangle 22"/>
          <p:cNvSpPr>
            <a:spLocks noChangeArrowheads="1"/>
          </p:cNvSpPr>
          <p:nvPr/>
        </p:nvSpPr>
        <p:spPr bwMode="auto">
          <a:xfrm>
            <a:off x="5486400" y="2819400"/>
            <a:ext cx="228600" cy="2209800"/>
          </a:xfrm>
          <a:prstGeom prst="rect">
            <a:avLst/>
          </a:prstGeom>
          <a:noFill/>
          <a:ln w="9525">
            <a:solidFill>
              <a:schemeClr val="tx1"/>
            </a:solidFill>
            <a:miter lim="800000"/>
            <a:headEnd/>
            <a:tailEnd/>
          </a:ln>
          <a:effectLst/>
        </p:spPr>
        <p:txBody>
          <a:bodyPr wrap="none" anchor="ctr"/>
          <a:lstStyle/>
          <a:p>
            <a:endParaRPr lang="en-US"/>
          </a:p>
        </p:txBody>
      </p:sp>
      <p:sp>
        <p:nvSpPr>
          <p:cNvPr id="900119" name="Rectangle 23"/>
          <p:cNvSpPr>
            <a:spLocks noChangeArrowheads="1"/>
          </p:cNvSpPr>
          <p:nvPr/>
        </p:nvSpPr>
        <p:spPr bwMode="auto">
          <a:xfrm>
            <a:off x="5715000" y="2895600"/>
            <a:ext cx="228600" cy="2133600"/>
          </a:xfrm>
          <a:prstGeom prst="rect">
            <a:avLst/>
          </a:prstGeom>
          <a:noFill/>
          <a:ln w="9525">
            <a:solidFill>
              <a:schemeClr val="tx1"/>
            </a:solidFill>
            <a:miter lim="800000"/>
            <a:headEnd/>
            <a:tailEnd/>
          </a:ln>
          <a:effectLst/>
        </p:spPr>
        <p:txBody>
          <a:bodyPr wrap="none" anchor="ctr"/>
          <a:lstStyle/>
          <a:p>
            <a:endParaRPr lang="en-US"/>
          </a:p>
        </p:txBody>
      </p:sp>
      <p:sp>
        <p:nvSpPr>
          <p:cNvPr id="900120" name="Rectangle 24"/>
          <p:cNvSpPr>
            <a:spLocks noChangeArrowheads="1"/>
          </p:cNvSpPr>
          <p:nvPr/>
        </p:nvSpPr>
        <p:spPr bwMode="auto">
          <a:xfrm>
            <a:off x="5943600" y="3124200"/>
            <a:ext cx="228600" cy="1905000"/>
          </a:xfrm>
          <a:prstGeom prst="rect">
            <a:avLst/>
          </a:prstGeom>
          <a:noFill/>
          <a:ln w="9525">
            <a:solidFill>
              <a:schemeClr val="tx1"/>
            </a:solidFill>
            <a:miter lim="800000"/>
            <a:headEnd/>
            <a:tailEnd/>
          </a:ln>
          <a:effectLst/>
        </p:spPr>
        <p:txBody>
          <a:bodyPr wrap="none" anchor="ctr"/>
          <a:lstStyle/>
          <a:p>
            <a:endParaRPr lang="en-US"/>
          </a:p>
        </p:txBody>
      </p:sp>
      <p:sp>
        <p:nvSpPr>
          <p:cNvPr id="900121" name="Rectangle 25"/>
          <p:cNvSpPr>
            <a:spLocks noChangeArrowheads="1"/>
          </p:cNvSpPr>
          <p:nvPr/>
        </p:nvSpPr>
        <p:spPr bwMode="auto">
          <a:xfrm>
            <a:off x="6172200" y="3276600"/>
            <a:ext cx="228600" cy="1752600"/>
          </a:xfrm>
          <a:prstGeom prst="rect">
            <a:avLst/>
          </a:prstGeom>
          <a:noFill/>
          <a:ln w="9525">
            <a:solidFill>
              <a:schemeClr val="tx1"/>
            </a:solidFill>
            <a:miter lim="800000"/>
            <a:headEnd/>
            <a:tailEnd/>
          </a:ln>
          <a:effectLst/>
        </p:spPr>
        <p:txBody>
          <a:bodyPr wrap="none" anchor="ctr"/>
          <a:lstStyle/>
          <a:p>
            <a:endParaRPr lang="en-US"/>
          </a:p>
        </p:txBody>
      </p:sp>
      <p:sp>
        <p:nvSpPr>
          <p:cNvPr id="900122" name="Rectangle 26"/>
          <p:cNvSpPr>
            <a:spLocks noChangeArrowheads="1"/>
          </p:cNvSpPr>
          <p:nvPr/>
        </p:nvSpPr>
        <p:spPr bwMode="auto">
          <a:xfrm>
            <a:off x="6400800" y="3429000"/>
            <a:ext cx="228600" cy="1600200"/>
          </a:xfrm>
          <a:prstGeom prst="rect">
            <a:avLst/>
          </a:prstGeom>
          <a:noFill/>
          <a:ln w="9525">
            <a:solidFill>
              <a:schemeClr val="tx1"/>
            </a:solidFill>
            <a:miter lim="800000"/>
            <a:headEnd/>
            <a:tailEnd/>
          </a:ln>
          <a:effectLst/>
        </p:spPr>
        <p:txBody>
          <a:bodyPr wrap="none" anchor="ctr"/>
          <a:lstStyle/>
          <a:p>
            <a:endParaRPr lang="en-US"/>
          </a:p>
        </p:txBody>
      </p:sp>
      <p:sp>
        <p:nvSpPr>
          <p:cNvPr id="900123" name="Rectangle 27"/>
          <p:cNvSpPr>
            <a:spLocks noChangeArrowheads="1"/>
          </p:cNvSpPr>
          <p:nvPr/>
        </p:nvSpPr>
        <p:spPr bwMode="auto">
          <a:xfrm>
            <a:off x="6629400" y="3581400"/>
            <a:ext cx="228600" cy="1447800"/>
          </a:xfrm>
          <a:prstGeom prst="rect">
            <a:avLst/>
          </a:prstGeom>
          <a:noFill/>
          <a:ln w="9525">
            <a:solidFill>
              <a:schemeClr val="tx1"/>
            </a:solidFill>
            <a:miter lim="800000"/>
            <a:headEnd/>
            <a:tailEnd/>
          </a:ln>
          <a:effectLst/>
        </p:spPr>
        <p:txBody>
          <a:bodyPr wrap="none" anchor="ctr"/>
          <a:lstStyle/>
          <a:p>
            <a:endParaRPr lang="en-US"/>
          </a:p>
        </p:txBody>
      </p:sp>
      <p:sp>
        <p:nvSpPr>
          <p:cNvPr id="900124" name="Rectangle 28"/>
          <p:cNvSpPr>
            <a:spLocks noChangeArrowheads="1"/>
          </p:cNvSpPr>
          <p:nvPr/>
        </p:nvSpPr>
        <p:spPr bwMode="auto">
          <a:xfrm>
            <a:off x="6858000" y="3733800"/>
            <a:ext cx="228600" cy="1295400"/>
          </a:xfrm>
          <a:prstGeom prst="rect">
            <a:avLst/>
          </a:prstGeom>
          <a:noFill/>
          <a:ln w="9525">
            <a:solidFill>
              <a:schemeClr val="tx1"/>
            </a:solidFill>
            <a:miter lim="800000"/>
            <a:headEnd/>
            <a:tailEnd/>
          </a:ln>
          <a:effectLst/>
        </p:spPr>
        <p:txBody>
          <a:bodyPr wrap="none" anchor="ctr"/>
          <a:lstStyle/>
          <a:p>
            <a:endParaRPr lang="en-US"/>
          </a:p>
        </p:txBody>
      </p:sp>
      <p:sp>
        <p:nvSpPr>
          <p:cNvPr id="900125" name="Rectangle 29"/>
          <p:cNvSpPr>
            <a:spLocks noChangeArrowheads="1"/>
          </p:cNvSpPr>
          <p:nvPr/>
        </p:nvSpPr>
        <p:spPr bwMode="auto">
          <a:xfrm>
            <a:off x="7086600" y="3810000"/>
            <a:ext cx="228600" cy="1219200"/>
          </a:xfrm>
          <a:prstGeom prst="rect">
            <a:avLst/>
          </a:prstGeom>
          <a:noFill/>
          <a:ln w="9525">
            <a:solidFill>
              <a:schemeClr val="tx1"/>
            </a:solidFill>
            <a:miter lim="800000"/>
            <a:headEnd/>
            <a:tailEnd/>
          </a:ln>
          <a:effectLst/>
        </p:spPr>
        <p:txBody>
          <a:bodyPr wrap="none" anchor="ctr"/>
          <a:lstStyle/>
          <a:p>
            <a:endParaRPr lang="en-US"/>
          </a:p>
        </p:txBody>
      </p:sp>
      <p:sp>
        <p:nvSpPr>
          <p:cNvPr id="900126" name="Rectangle 30"/>
          <p:cNvSpPr>
            <a:spLocks noChangeArrowheads="1"/>
          </p:cNvSpPr>
          <p:nvPr/>
        </p:nvSpPr>
        <p:spPr bwMode="auto">
          <a:xfrm>
            <a:off x="7315200" y="3810000"/>
            <a:ext cx="228600" cy="1219200"/>
          </a:xfrm>
          <a:prstGeom prst="rect">
            <a:avLst/>
          </a:prstGeom>
          <a:noFill/>
          <a:ln w="9525">
            <a:solidFill>
              <a:schemeClr val="tx1"/>
            </a:solidFill>
            <a:miter lim="800000"/>
            <a:headEnd/>
            <a:tailEnd/>
          </a:ln>
          <a:effectLst/>
        </p:spPr>
        <p:txBody>
          <a:bodyPr wrap="none" anchor="ctr"/>
          <a:lstStyle/>
          <a:p>
            <a:endParaRPr lang="en-US"/>
          </a:p>
        </p:txBody>
      </p:sp>
      <p:sp>
        <p:nvSpPr>
          <p:cNvPr id="900127" name="Rectangle 31"/>
          <p:cNvSpPr>
            <a:spLocks noChangeArrowheads="1"/>
          </p:cNvSpPr>
          <p:nvPr/>
        </p:nvSpPr>
        <p:spPr bwMode="auto">
          <a:xfrm>
            <a:off x="7543800" y="3657600"/>
            <a:ext cx="228600" cy="1371600"/>
          </a:xfrm>
          <a:prstGeom prst="rect">
            <a:avLst/>
          </a:prstGeom>
          <a:noFill/>
          <a:ln w="9525">
            <a:solidFill>
              <a:schemeClr val="tx1"/>
            </a:solidFill>
            <a:miter lim="800000"/>
            <a:headEnd/>
            <a:tailEnd/>
          </a:ln>
          <a:effectLst/>
        </p:spPr>
        <p:txBody>
          <a:bodyPr wrap="none" anchor="ctr"/>
          <a:lstStyle/>
          <a:p>
            <a:endParaRPr lang="en-US"/>
          </a:p>
        </p:txBody>
      </p:sp>
      <p:grpSp>
        <p:nvGrpSpPr>
          <p:cNvPr id="2" name="Group 32"/>
          <p:cNvGrpSpPr>
            <a:grpSpLocks/>
          </p:cNvGrpSpPr>
          <p:nvPr/>
        </p:nvGrpSpPr>
        <p:grpSpPr bwMode="auto">
          <a:xfrm>
            <a:off x="2133600" y="4953000"/>
            <a:ext cx="457200" cy="600075"/>
            <a:chOff x="1056" y="3120"/>
            <a:chExt cx="288" cy="378"/>
          </a:xfrm>
        </p:grpSpPr>
        <p:sp>
          <p:nvSpPr>
            <p:cNvPr id="900129" name="Text Box 33"/>
            <p:cNvSpPr txBox="1">
              <a:spLocks noChangeArrowheads="1"/>
            </p:cNvSpPr>
            <p:nvPr/>
          </p:nvSpPr>
          <p:spPr bwMode="auto">
            <a:xfrm>
              <a:off x="1056" y="3267"/>
              <a:ext cx="288" cy="231"/>
            </a:xfrm>
            <a:prstGeom prst="rect">
              <a:avLst/>
            </a:prstGeom>
            <a:noFill/>
            <a:ln w="9525">
              <a:noFill/>
              <a:miter lim="800000"/>
              <a:headEnd/>
              <a:tailEnd/>
            </a:ln>
            <a:effectLst/>
          </p:spPr>
          <p:txBody>
            <a:bodyPr>
              <a:spAutoFit/>
            </a:bodyPr>
            <a:lstStyle/>
            <a:p>
              <a:pPr>
                <a:spcBef>
                  <a:spcPct val="50000"/>
                </a:spcBef>
              </a:pPr>
              <a:r>
                <a:rPr lang="el-GR">
                  <a:cs typeface="Times New Roman" pitchFamily="18" charset="0"/>
                </a:rPr>
                <a:t>Δ</a:t>
              </a:r>
              <a:r>
                <a:rPr lang="en-US" i="1"/>
                <a:t>x</a:t>
              </a:r>
            </a:p>
          </p:txBody>
        </p:sp>
        <p:sp>
          <p:nvSpPr>
            <p:cNvPr id="900130" name="Text Box 34"/>
            <p:cNvSpPr txBox="1">
              <a:spLocks noChangeArrowheads="1"/>
            </p:cNvSpPr>
            <p:nvPr/>
          </p:nvSpPr>
          <p:spPr bwMode="auto">
            <a:xfrm rot="16200000">
              <a:off x="1058" y="3148"/>
              <a:ext cx="288" cy="231"/>
            </a:xfrm>
            <a:prstGeom prst="rect">
              <a:avLst/>
            </a:prstGeom>
            <a:noFill/>
            <a:ln w="9525">
              <a:noFill/>
              <a:miter lim="800000"/>
              <a:headEnd/>
              <a:tailEnd/>
            </a:ln>
            <a:effectLst/>
          </p:spPr>
          <p:txBody>
            <a:bodyPr>
              <a:spAutoFit/>
            </a:bodyPr>
            <a:lstStyle/>
            <a:p>
              <a:pPr>
                <a:spcBef>
                  <a:spcPct val="50000"/>
                </a:spcBef>
              </a:pPr>
              <a:r>
                <a:rPr lang="en-US" b="1"/>
                <a:t>{</a:t>
              </a:r>
            </a:p>
          </p:txBody>
        </p:sp>
      </p:grpSp>
      <p:sp>
        <p:nvSpPr>
          <p:cNvPr id="900131" name="Line 35"/>
          <p:cNvSpPr>
            <a:spLocks noChangeShapeType="1"/>
          </p:cNvSpPr>
          <p:nvPr/>
        </p:nvSpPr>
        <p:spPr bwMode="auto">
          <a:xfrm>
            <a:off x="1905000" y="3200400"/>
            <a:ext cx="457200" cy="533400"/>
          </a:xfrm>
          <a:prstGeom prst="line">
            <a:avLst/>
          </a:prstGeom>
          <a:noFill/>
          <a:ln w="9525">
            <a:solidFill>
              <a:schemeClr val="tx1"/>
            </a:solidFill>
            <a:miter lim="800000"/>
            <a:headEnd/>
            <a:tailEnd type="triangle" w="lg" len="lg"/>
          </a:ln>
          <a:effectLst/>
        </p:spPr>
        <p:txBody>
          <a:bodyPr wrap="none"/>
          <a:lstStyle/>
          <a:p>
            <a:endParaRPr lang="en-US"/>
          </a:p>
        </p:txBody>
      </p:sp>
      <p:sp>
        <p:nvSpPr>
          <p:cNvPr id="900132" name="Text Box 36"/>
          <p:cNvSpPr txBox="1">
            <a:spLocks noChangeArrowheads="1"/>
          </p:cNvSpPr>
          <p:nvPr/>
        </p:nvSpPr>
        <p:spPr bwMode="auto">
          <a:xfrm>
            <a:off x="1447800" y="2895600"/>
            <a:ext cx="685800" cy="366713"/>
          </a:xfrm>
          <a:prstGeom prst="rect">
            <a:avLst/>
          </a:prstGeom>
          <a:noFill/>
          <a:ln w="9525">
            <a:noFill/>
            <a:miter lim="800000"/>
            <a:headEnd/>
            <a:tailEnd/>
          </a:ln>
          <a:effectLst/>
        </p:spPr>
        <p:txBody>
          <a:bodyPr>
            <a:spAutoFit/>
          </a:bodyPr>
          <a:lstStyle/>
          <a:p>
            <a:pPr>
              <a:spcBef>
                <a:spcPct val="50000"/>
              </a:spcBef>
            </a:pPr>
            <a:r>
              <a:rPr lang="en-US" i="1"/>
              <a:t>y</a:t>
            </a:r>
            <a:r>
              <a:rPr lang="en-US" i="1" baseline="-25000"/>
              <a:t>i</a:t>
            </a:r>
          </a:p>
        </p:txBody>
      </p:sp>
      <p:sp>
        <p:nvSpPr>
          <p:cNvPr id="900133" name="Text Box 37"/>
          <p:cNvSpPr txBox="1">
            <a:spLocks noChangeArrowheads="1"/>
          </p:cNvSpPr>
          <p:nvPr/>
        </p:nvSpPr>
        <p:spPr bwMode="auto">
          <a:xfrm>
            <a:off x="1600200" y="1695450"/>
            <a:ext cx="2667000" cy="366713"/>
          </a:xfrm>
          <a:prstGeom prst="rect">
            <a:avLst/>
          </a:prstGeom>
          <a:noFill/>
          <a:ln w="9525">
            <a:noFill/>
            <a:miter lim="800000"/>
            <a:headEnd/>
            <a:tailEnd/>
          </a:ln>
          <a:effectLst/>
        </p:spPr>
        <p:txBody>
          <a:bodyPr>
            <a:spAutoFit/>
          </a:bodyPr>
          <a:lstStyle/>
          <a:p>
            <a:pPr algn="r">
              <a:spcBef>
                <a:spcPct val="50000"/>
              </a:spcBef>
            </a:pPr>
            <a:r>
              <a:rPr lang="en-US"/>
              <a:t>Area under the curve  </a:t>
            </a:r>
            <a:r>
              <a:rPr lang="en-US">
                <a:cs typeface="Times New Roman" pitchFamily="18" charset="0"/>
              </a:rPr>
              <a:t>≈</a:t>
            </a:r>
          </a:p>
        </p:txBody>
      </p:sp>
      <p:graphicFrame>
        <p:nvGraphicFramePr>
          <p:cNvPr id="900134" name="Object 38"/>
          <p:cNvGraphicFramePr>
            <a:graphicFrameLocks noChangeAspect="1"/>
          </p:cNvGraphicFramePr>
          <p:nvPr/>
        </p:nvGraphicFramePr>
        <p:xfrm>
          <a:off x="4267200" y="1447800"/>
          <a:ext cx="990600" cy="841375"/>
        </p:xfrm>
        <a:graphic>
          <a:graphicData uri="http://schemas.openxmlformats.org/presentationml/2006/ole">
            <p:oleObj spid="_x0000_s2050" name="Equation" r:id="rId4" imgW="507960" imgH="431640" progId="Equation.3">
              <p:embed/>
            </p:oleObj>
          </a:graphicData>
        </a:graphic>
      </p:graphicFrame>
      <p:sp>
        <p:nvSpPr>
          <p:cNvPr id="900135" name="Text Box 39"/>
          <p:cNvSpPr txBox="1">
            <a:spLocks noChangeArrowheads="1"/>
          </p:cNvSpPr>
          <p:nvPr/>
        </p:nvSpPr>
        <p:spPr bwMode="auto">
          <a:xfrm>
            <a:off x="685800" y="5486400"/>
            <a:ext cx="7467600" cy="457200"/>
          </a:xfrm>
          <a:prstGeom prst="rect">
            <a:avLst/>
          </a:prstGeom>
          <a:noFill/>
          <a:ln w="9525">
            <a:noFill/>
            <a:miter lim="800000"/>
            <a:headEnd/>
            <a:tailEnd/>
          </a:ln>
          <a:effectLst/>
        </p:spPr>
        <p:txBody>
          <a:bodyPr>
            <a:spAutoFit/>
          </a:bodyPr>
          <a:lstStyle/>
          <a:p>
            <a:pPr>
              <a:spcBef>
                <a:spcPct val="50000"/>
              </a:spcBef>
            </a:pPr>
            <a:r>
              <a:rPr lang="en-US" sz="2400"/>
              <a:t>Ceci n’est pas un area under the curve: it’s </a:t>
            </a:r>
            <a:r>
              <a:rPr lang="en-US" sz="2400" b="1" u="sng"/>
              <a:t>approximate</a:t>
            </a:r>
            <a:r>
              <a:rPr lang="en-US" sz="2400"/>
              <a:t>!</a:t>
            </a:r>
          </a:p>
        </p:txBody>
      </p:sp>
      <p:sp>
        <p:nvSpPr>
          <p:cNvPr id="42"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2"/>
    </p:custData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lide Number Placeholder 4"/>
          <p:cNvSpPr>
            <a:spLocks noGrp="1"/>
          </p:cNvSpPr>
          <p:nvPr>
            <p:ph type="sldNum" sz="quarter" idx="11"/>
          </p:nvPr>
        </p:nvSpPr>
        <p:spPr/>
        <p:txBody>
          <a:bodyPr/>
          <a:lstStyle/>
          <a:p>
            <a:fld id="{59240C26-E786-4D0B-8B54-4A728553B54C}" type="slidenum">
              <a:rPr lang="en-US"/>
              <a:pPr/>
              <a:t>75</a:t>
            </a:fld>
            <a:endParaRPr lang="en-US"/>
          </a:p>
        </p:txBody>
      </p:sp>
      <p:sp>
        <p:nvSpPr>
          <p:cNvPr id="901122" name="Rectangle 2"/>
          <p:cNvSpPr>
            <a:spLocks noGrp="1" noChangeArrowheads="1"/>
          </p:cNvSpPr>
          <p:nvPr>
            <p:ph type="title"/>
          </p:nvPr>
        </p:nvSpPr>
        <p:spPr/>
        <p:txBody>
          <a:bodyPr/>
          <a:lstStyle/>
          <a:p>
            <a:r>
              <a:rPr lang="en-US" sz="3600"/>
              <a:t>A Better Riemann Sum</a:t>
            </a:r>
          </a:p>
        </p:txBody>
      </p:sp>
      <p:sp>
        <p:nvSpPr>
          <p:cNvPr id="901123" name="Line 3"/>
          <p:cNvSpPr>
            <a:spLocks noChangeShapeType="1"/>
          </p:cNvSpPr>
          <p:nvPr/>
        </p:nvSpPr>
        <p:spPr bwMode="auto">
          <a:xfrm>
            <a:off x="1066800" y="1752600"/>
            <a:ext cx="0" cy="3733800"/>
          </a:xfrm>
          <a:prstGeom prst="line">
            <a:avLst/>
          </a:prstGeom>
          <a:noFill/>
          <a:ln w="9525">
            <a:solidFill>
              <a:schemeClr val="tx1"/>
            </a:solidFill>
            <a:miter lim="800000"/>
            <a:headEnd/>
            <a:tailEnd/>
          </a:ln>
          <a:effectLst/>
        </p:spPr>
        <p:txBody>
          <a:bodyPr wrap="none"/>
          <a:lstStyle/>
          <a:p>
            <a:endParaRPr lang="en-US"/>
          </a:p>
        </p:txBody>
      </p:sp>
      <p:sp>
        <p:nvSpPr>
          <p:cNvPr id="901124" name="Line 4"/>
          <p:cNvSpPr>
            <a:spLocks noChangeShapeType="1"/>
          </p:cNvSpPr>
          <p:nvPr/>
        </p:nvSpPr>
        <p:spPr bwMode="auto">
          <a:xfrm>
            <a:off x="838200" y="5029200"/>
            <a:ext cx="6858000" cy="0"/>
          </a:xfrm>
          <a:prstGeom prst="line">
            <a:avLst/>
          </a:prstGeom>
          <a:noFill/>
          <a:ln w="9525">
            <a:solidFill>
              <a:schemeClr val="tx1"/>
            </a:solidFill>
            <a:miter lim="800000"/>
            <a:headEnd/>
            <a:tailEnd/>
          </a:ln>
          <a:effectLst/>
        </p:spPr>
        <p:txBody>
          <a:bodyPr wrap="none"/>
          <a:lstStyle/>
          <a:p>
            <a:endParaRPr lang="en-US"/>
          </a:p>
        </p:txBody>
      </p:sp>
      <p:sp>
        <p:nvSpPr>
          <p:cNvPr id="901125" name="Freeform 5"/>
          <p:cNvSpPr>
            <a:spLocks/>
          </p:cNvSpPr>
          <p:nvPr/>
        </p:nvSpPr>
        <p:spPr bwMode="auto">
          <a:xfrm>
            <a:off x="1828800" y="2578100"/>
            <a:ext cx="5867400" cy="1689100"/>
          </a:xfrm>
          <a:custGeom>
            <a:avLst/>
            <a:gdLst/>
            <a:ahLst/>
            <a:cxnLst>
              <a:cxn ang="0">
                <a:pos x="0" y="1064"/>
              </a:cxn>
              <a:cxn ang="0">
                <a:pos x="1152" y="104"/>
              </a:cxn>
              <a:cxn ang="0">
                <a:pos x="1440" y="440"/>
              </a:cxn>
              <a:cxn ang="0">
                <a:pos x="2016" y="584"/>
              </a:cxn>
              <a:cxn ang="0">
                <a:pos x="2208" y="56"/>
              </a:cxn>
              <a:cxn ang="0">
                <a:pos x="3312" y="776"/>
              </a:cxn>
              <a:cxn ang="0">
                <a:pos x="3696" y="680"/>
              </a:cxn>
            </a:cxnLst>
            <a:rect l="0" t="0" r="r" b="b"/>
            <a:pathLst>
              <a:path w="3696" h="1064">
                <a:moveTo>
                  <a:pt x="0" y="1064"/>
                </a:moveTo>
                <a:cubicBezTo>
                  <a:pt x="456" y="636"/>
                  <a:pt x="912" y="208"/>
                  <a:pt x="1152" y="104"/>
                </a:cubicBezTo>
                <a:cubicBezTo>
                  <a:pt x="1392" y="0"/>
                  <a:pt x="1296" y="360"/>
                  <a:pt x="1440" y="440"/>
                </a:cubicBezTo>
                <a:cubicBezTo>
                  <a:pt x="1584" y="520"/>
                  <a:pt x="1888" y="648"/>
                  <a:pt x="2016" y="584"/>
                </a:cubicBezTo>
                <a:cubicBezTo>
                  <a:pt x="2144" y="520"/>
                  <a:pt x="1992" y="24"/>
                  <a:pt x="2208" y="56"/>
                </a:cubicBezTo>
                <a:cubicBezTo>
                  <a:pt x="2424" y="88"/>
                  <a:pt x="3064" y="672"/>
                  <a:pt x="3312" y="776"/>
                </a:cubicBezTo>
                <a:cubicBezTo>
                  <a:pt x="3560" y="880"/>
                  <a:pt x="3632" y="696"/>
                  <a:pt x="3696" y="680"/>
                </a:cubicBezTo>
              </a:path>
            </a:pathLst>
          </a:custGeom>
          <a:noFill/>
          <a:ln w="9525" cap="flat" cmpd="sng">
            <a:solidFill>
              <a:schemeClr val="tx1"/>
            </a:solidFill>
            <a:prstDash val="solid"/>
            <a:miter lim="800000"/>
            <a:headEnd type="none" w="med" len="med"/>
            <a:tailEnd type="none" w="med" len="med"/>
          </a:ln>
          <a:effectLst/>
        </p:spPr>
        <p:txBody>
          <a:bodyPr wrap="none"/>
          <a:lstStyle/>
          <a:p>
            <a:endParaRPr lang="en-US"/>
          </a:p>
        </p:txBody>
      </p:sp>
      <p:sp>
        <p:nvSpPr>
          <p:cNvPr id="901126" name="Rectangle 6"/>
          <p:cNvSpPr>
            <a:spLocks noChangeArrowheads="1"/>
          </p:cNvSpPr>
          <p:nvPr/>
        </p:nvSpPr>
        <p:spPr bwMode="auto">
          <a:xfrm>
            <a:off x="1828800" y="4191000"/>
            <a:ext cx="152400" cy="838200"/>
          </a:xfrm>
          <a:prstGeom prst="rect">
            <a:avLst/>
          </a:prstGeom>
          <a:noFill/>
          <a:ln w="9525">
            <a:solidFill>
              <a:schemeClr val="tx1"/>
            </a:solidFill>
            <a:miter lim="800000"/>
            <a:headEnd/>
            <a:tailEnd/>
          </a:ln>
          <a:effectLst/>
        </p:spPr>
        <p:txBody>
          <a:bodyPr wrap="none" anchor="ctr"/>
          <a:lstStyle/>
          <a:p>
            <a:endParaRPr lang="en-US"/>
          </a:p>
        </p:txBody>
      </p:sp>
      <p:grpSp>
        <p:nvGrpSpPr>
          <p:cNvPr id="2" name="Group 7"/>
          <p:cNvGrpSpPr>
            <a:grpSpLocks/>
          </p:cNvGrpSpPr>
          <p:nvPr/>
        </p:nvGrpSpPr>
        <p:grpSpPr bwMode="auto">
          <a:xfrm>
            <a:off x="1800225" y="4953000"/>
            <a:ext cx="457200" cy="600075"/>
            <a:chOff x="1056" y="3120"/>
            <a:chExt cx="288" cy="378"/>
          </a:xfrm>
        </p:grpSpPr>
        <p:sp>
          <p:nvSpPr>
            <p:cNvPr id="901128" name="Text Box 8"/>
            <p:cNvSpPr txBox="1">
              <a:spLocks noChangeArrowheads="1"/>
            </p:cNvSpPr>
            <p:nvPr/>
          </p:nvSpPr>
          <p:spPr bwMode="auto">
            <a:xfrm>
              <a:off x="1056" y="3267"/>
              <a:ext cx="288" cy="231"/>
            </a:xfrm>
            <a:prstGeom prst="rect">
              <a:avLst/>
            </a:prstGeom>
            <a:noFill/>
            <a:ln w="9525">
              <a:noFill/>
              <a:miter lim="800000"/>
              <a:headEnd/>
              <a:tailEnd/>
            </a:ln>
            <a:effectLst/>
          </p:spPr>
          <p:txBody>
            <a:bodyPr>
              <a:spAutoFit/>
            </a:bodyPr>
            <a:lstStyle/>
            <a:p>
              <a:pPr>
                <a:spcBef>
                  <a:spcPct val="50000"/>
                </a:spcBef>
              </a:pPr>
              <a:r>
                <a:rPr lang="el-GR">
                  <a:cs typeface="Times New Roman" pitchFamily="18" charset="0"/>
                </a:rPr>
                <a:t>Δ</a:t>
              </a:r>
              <a:r>
                <a:rPr lang="en-US" i="1"/>
                <a:t>x</a:t>
              </a:r>
            </a:p>
          </p:txBody>
        </p:sp>
        <p:sp>
          <p:nvSpPr>
            <p:cNvPr id="901129" name="Text Box 9"/>
            <p:cNvSpPr txBox="1">
              <a:spLocks noChangeArrowheads="1"/>
            </p:cNvSpPr>
            <p:nvPr/>
          </p:nvSpPr>
          <p:spPr bwMode="auto">
            <a:xfrm rot="16200000">
              <a:off x="1058" y="3148"/>
              <a:ext cx="288" cy="231"/>
            </a:xfrm>
            <a:prstGeom prst="rect">
              <a:avLst/>
            </a:prstGeom>
            <a:noFill/>
            <a:ln w="9525">
              <a:noFill/>
              <a:miter lim="800000"/>
              <a:headEnd/>
              <a:tailEnd/>
            </a:ln>
            <a:effectLst/>
          </p:spPr>
          <p:txBody>
            <a:bodyPr>
              <a:spAutoFit/>
            </a:bodyPr>
            <a:lstStyle/>
            <a:p>
              <a:pPr>
                <a:spcBef>
                  <a:spcPct val="50000"/>
                </a:spcBef>
              </a:pPr>
              <a:r>
                <a:rPr lang="en-US" b="1"/>
                <a:t>{</a:t>
              </a:r>
            </a:p>
          </p:txBody>
        </p:sp>
      </p:grpSp>
      <p:sp>
        <p:nvSpPr>
          <p:cNvPr id="901130" name="Line 10"/>
          <p:cNvSpPr>
            <a:spLocks noChangeShapeType="1"/>
          </p:cNvSpPr>
          <p:nvPr/>
        </p:nvSpPr>
        <p:spPr bwMode="auto">
          <a:xfrm>
            <a:off x="1905000" y="3200400"/>
            <a:ext cx="152400" cy="838200"/>
          </a:xfrm>
          <a:prstGeom prst="line">
            <a:avLst/>
          </a:prstGeom>
          <a:noFill/>
          <a:ln w="9525">
            <a:solidFill>
              <a:schemeClr val="tx1"/>
            </a:solidFill>
            <a:miter lim="800000"/>
            <a:headEnd/>
            <a:tailEnd type="triangle" w="lg" len="lg"/>
          </a:ln>
          <a:effectLst/>
        </p:spPr>
        <p:txBody>
          <a:bodyPr wrap="none"/>
          <a:lstStyle/>
          <a:p>
            <a:endParaRPr lang="en-US"/>
          </a:p>
        </p:txBody>
      </p:sp>
      <p:sp>
        <p:nvSpPr>
          <p:cNvPr id="901131" name="Text Box 11"/>
          <p:cNvSpPr txBox="1">
            <a:spLocks noChangeArrowheads="1"/>
          </p:cNvSpPr>
          <p:nvPr/>
        </p:nvSpPr>
        <p:spPr bwMode="auto">
          <a:xfrm>
            <a:off x="1447800" y="2895600"/>
            <a:ext cx="685800" cy="366713"/>
          </a:xfrm>
          <a:prstGeom prst="rect">
            <a:avLst/>
          </a:prstGeom>
          <a:noFill/>
          <a:ln w="9525">
            <a:noFill/>
            <a:miter lim="800000"/>
            <a:headEnd/>
            <a:tailEnd/>
          </a:ln>
          <a:effectLst/>
        </p:spPr>
        <p:txBody>
          <a:bodyPr>
            <a:spAutoFit/>
          </a:bodyPr>
          <a:lstStyle/>
          <a:p>
            <a:pPr>
              <a:spcBef>
                <a:spcPct val="50000"/>
              </a:spcBef>
            </a:pPr>
            <a:r>
              <a:rPr lang="en-US" i="1"/>
              <a:t>y</a:t>
            </a:r>
            <a:r>
              <a:rPr lang="en-US" i="1" baseline="-25000"/>
              <a:t>i</a:t>
            </a:r>
          </a:p>
        </p:txBody>
      </p:sp>
      <p:sp>
        <p:nvSpPr>
          <p:cNvPr id="901132" name="Text Box 12"/>
          <p:cNvSpPr txBox="1">
            <a:spLocks noChangeArrowheads="1"/>
          </p:cNvSpPr>
          <p:nvPr/>
        </p:nvSpPr>
        <p:spPr bwMode="auto">
          <a:xfrm>
            <a:off x="1676400" y="1695450"/>
            <a:ext cx="2590800" cy="366713"/>
          </a:xfrm>
          <a:prstGeom prst="rect">
            <a:avLst/>
          </a:prstGeom>
          <a:noFill/>
          <a:ln w="9525">
            <a:noFill/>
            <a:miter lim="800000"/>
            <a:headEnd/>
            <a:tailEnd/>
          </a:ln>
          <a:effectLst/>
        </p:spPr>
        <p:txBody>
          <a:bodyPr>
            <a:spAutoFit/>
          </a:bodyPr>
          <a:lstStyle/>
          <a:p>
            <a:pPr algn="r">
              <a:spcBef>
                <a:spcPct val="50000"/>
              </a:spcBef>
            </a:pPr>
            <a:r>
              <a:rPr lang="en-US"/>
              <a:t>Area under the curve  </a:t>
            </a:r>
            <a:r>
              <a:rPr lang="en-US">
                <a:cs typeface="Times New Roman" pitchFamily="18" charset="0"/>
              </a:rPr>
              <a:t>≈</a:t>
            </a:r>
          </a:p>
        </p:txBody>
      </p:sp>
      <p:graphicFrame>
        <p:nvGraphicFramePr>
          <p:cNvPr id="901133" name="Object 13"/>
          <p:cNvGraphicFramePr>
            <a:graphicFrameLocks noChangeAspect="1"/>
          </p:cNvGraphicFramePr>
          <p:nvPr/>
        </p:nvGraphicFramePr>
        <p:xfrm>
          <a:off x="4267200" y="1447800"/>
          <a:ext cx="990600" cy="841375"/>
        </p:xfrm>
        <a:graphic>
          <a:graphicData uri="http://schemas.openxmlformats.org/presentationml/2006/ole">
            <p:oleObj spid="_x0000_s3074" name="Equation" r:id="rId4" imgW="507960" imgH="431640" progId="Equation.3">
              <p:embed/>
            </p:oleObj>
          </a:graphicData>
        </a:graphic>
      </p:graphicFrame>
      <p:sp>
        <p:nvSpPr>
          <p:cNvPr id="901134" name="Rectangle 14"/>
          <p:cNvSpPr>
            <a:spLocks noChangeArrowheads="1"/>
          </p:cNvSpPr>
          <p:nvPr/>
        </p:nvSpPr>
        <p:spPr bwMode="auto">
          <a:xfrm>
            <a:off x="1981200" y="4038600"/>
            <a:ext cx="152400" cy="990600"/>
          </a:xfrm>
          <a:prstGeom prst="rect">
            <a:avLst/>
          </a:prstGeom>
          <a:noFill/>
          <a:ln w="9525">
            <a:solidFill>
              <a:schemeClr val="tx1"/>
            </a:solidFill>
            <a:miter lim="800000"/>
            <a:headEnd/>
            <a:tailEnd/>
          </a:ln>
          <a:effectLst/>
        </p:spPr>
        <p:txBody>
          <a:bodyPr wrap="none" anchor="ctr"/>
          <a:lstStyle/>
          <a:p>
            <a:endParaRPr lang="en-US"/>
          </a:p>
        </p:txBody>
      </p:sp>
      <p:sp>
        <p:nvSpPr>
          <p:cNvPr id="901135" name="Rectangle 15"/>
          <p:cNvSpPr>
            <a:spLocks noChangeArrowheads="1"/>
          </p:cNvSpPr>
          <p:nvPr/>
        </p:nvSpPr>
        <p:spPr bwMode="auto">
          <a:xfrm>
            <a:off x="2133600" y="3886200"/>
            <a:ext cx="152400" cy="1143000"/>
          </a:xfrm>
          <a:prstGeom prst="rect">
            <a:avLst/>
          </a:prstGeom>
          <a:noFill/>
          <a:ln w="9525">
            <a:solidFill>
              <a:schemeClr val="tx1"/>
            </a:solidFill>
            <a:miter lim="800000"/>
            <a:headEnd/>
            <a:tailEnd/>
          </a:ln>
          <a:effectLst/>
        </p:spPr>
        <p:txBody>
          <a:bodyPr wrap="none" anchor="ctr"/>
          <a:lstStyle/>
          <a:p>
            <a:endParaRPr lang="en-US"/>
          </a:p>
        </p:txBody>
      </p:sp>
      <p:sp>
        <p:nvSpPr>
          <p:cNvPr id="901136" name="Rectangle 16"/>
          <p:cNvSpPr>
            <a:spLocks noChangeArrowheads="1"/>
          </p:cNvSpPr>
          <p:nvPr/>
        </p:nvSpPr>
        <p:spPr bwMode="auto">
          <a:xfrm>
            <a:off x="2286000" y="3733800"/>
            <a:ext cx="152400" cy="1295400"/>
          </a:xfrm>
          <a:prstGeom prst="rect">
            <a:avLst/>
          </a:prstGeom>
          <a:noFill/>
          <a:ln w="9525">
            <a:solidFill>
              <a:schemeClr val="tx1"/>
            </a:solidFill>
            <a:miter lim="800000"/>
            <a:headEnd/>
            <a:tailEnd/>
          </a:ln>
          <a:effectLst/>
        </p:spPr>
        <p:txBody>
          <a:bodyPr wrap="none" anchor="ctr"/>
          <a:lstStyle/>
          <a:p>
            <a:endParaRPr lang="en-US"/>
          </a:p>
        </p:txBody>
      </p:sp>
      <p:sp>
        <p:nvSpPr>
          <p:cNvPr id="901137" name="Rectangle 17"/>
          <p:cNvSpPr>
            <a:spLocks noChangeArrowheads="1"/>
          </p:cNvSpPr>
          <p:nvPr/>
        </p:nvSpPr>
        <p:spPr bwMode="auto">
          <a:xfrm>
            <a:off x="2438400" y="3657600"/>
            <a:ext cx="152400" cy="1371600"/>
          </a:xfrm>
          <a:prstGeom prst="rect">
            <a:avLst/>
          </a:prstGeom>
          <a:noFill/>
          <a:ln w="9525">
            <a:solidFill>
              <a:schemeClr val="tx1"/>
            </a:solidFill>
            <a:miter lim="800000"/>
            <a:headEnd/>
            <a:tailEnd/>
          </a:ln>
          <a:effectLst/>
        </p:spPr>
        <p:txBody>
          <a:bodyPr wrap="none" anchor="ctr"/>
          <a:lstStyle/>
          <a:p>
            <a:endParaRPr lang="en-US"/>
          </a:p>
        </p:txBody>
      </p:sp>
      <p:sp>
        <p:nvSpPr>
          <p:cNvPr id="901138" name="Rectangle 18"/>
          <p:cNvSpPr>
            <a:spLocks noChangeArrowheads="1"/>
          </p:cNvSpPr>
          <p:nvPr/>
        </p:nvSpPr>
        <p:spPr bwMode="auto">
          <a:xfrm>
            <a:off x="2590800" y="3505200"/>
            <a:ext cx="152400" cy="1524000"/>
          </a:xfrm>
          <a:prstGeom prst="rect">
            <a:avLst/>
          </a:prstGeom>
          <a:noFill/>
          <a:ln w="9525">
            <a:solidFill>
              <a:schemeClr val="tx1"/>
            </a:solidFill>
            <a:miter lim="800000"/>
            <a:headEnd/>
            <a:tailEnd/>
          </a:ln>
          <a:effectLst/>
        </p:spPr>
        <p:txBody>
          <a:bodyPr wrap="none" anchor="ctr"/>
          <a:lstStyle/>
          <a:p>
            <a:endParaRPr lang="en-US"/>
          </a:p>
        </p:txBody>
      </p:sp>
      <p:sp>
        <p:nvSpPr>
          <p:cNvPr id="901139" name="Rectangle 19"/>
          <p:cNvSpPr>
            <a:spLocks noChangeArrowheads="1"/>
          </p:cNvSpPr>
          <p:nvPr/>
        </p:nvSpPr>
        <p:spPr bwMode="auto">
          <a:xfrm>
            <a:off x="2743200" y="3352800"/>
            <a:ext cx="152400" cy="1676400"/>
          </a:xfrm>
          <a:prstGeom prst="rect">
            <a:avLst/>
          </a:prstGeom>
          <a:noFill/>
          <a:ln w="9525">
            <a:solidFill>
              <a:schemeClr val="tx1"/>
            </a:solidFill>
            <a:miter lim="800000"/>
            <a:headEnd/>
            <a:tailEnd/>
          </a:ln>
          <a:effectLst/>
        </p:spPr>
        <p:txBody>
          <a:bodyPr wrap="none" anchor="ctr"/>
          <a:lstStyle/>
          <a:p>
            <a:endParaRPr lang="en-US"/>
          </a:p>
        </p:txBody>
      </p:sp>
      <p:sp>
        <p:nvSpPr>
          <p:cNvPr id="901140" name="Rectangle 20"/>
          <p:cNvSpPr>
            <a:spLocks noChangeArrowheads="1"/>
          </p:cNvSpPr>
          <p:nvPr/>
        </p:nvSpPr>
        <p:spPr bwMode="auto">
          <a:xfrm>
            <a:off x="2895600" y="3200400"/>
            <a:ext cx="152400" cy="1828800"/>
          </a:xfrm>
          <a:prstGeom prst="rect">
            <a:avLst/>
          </a:prstGeom>
          <a:noFill/>
          <a:ln w="9525">
            <a:solidFill>
              <a:schemeClr val="tx1"/>
            </a:solidFill>
            <a:miter lim="800000"/>
            <a:headEnd/>
            <a:tailEnd/>
          </a:ln>
          <a:effectLst/>
        </p:spPr>
        <p:txBody>
          <a:bodyPr wrap="none" anchor="ctr"/>
          <a:lstStyle/>
          <a:p>
            <a:endParaRPr lang="en-US"/>
          </a:p>
        </p:txBody>
      </p:sp>
      <p:sp>
        <p:nvSpPr>
          <p:cNvPr id="901141" name="Rectangle 21"/>
          <p:cNvSpPr>
            <a:spLocks noChangeArrowheads="1"/>
          </p:cNvSpPr>
          <p:nvPr/>
        </p:nvSpPr>
        <p:spPr bwMode="auto">
          <a:xfrm>
            <a:off x="3048000" y="3048000"/>
            <a:ext cx="152400" cy="1981200"/>
          </a:xfrm>
          <a:prstGeom prst="rect">
            <a:avLst/>
          </a:prstGeom>
          <a:noFill/>
          <a:ln w="9525">
            <a:solidFill>
              <a:schemeClr val="tx1"/>
            </a:solidFill>
            <a:miter lim="800000"/>
            <a:headEnd/>
            <a:tailEnd/>
          </a:ln>
          <a:effectLst/>
        </p:spPr>
        <p:txBody>
          <a:bodyPr wrap="none" anchor="ctr"/>
          <a:lstStyle/>
          <a:p>
            <a:endParaRPr lang="en-US"/>
          </a:p>
        </p:txBody>
      </p:sp>
      <p:sp>
        <p:nvSpPr>
          <p:cNvPr id="901142" name="Rectangle 22"/>
          <p:cNvSpPr>
            <a:spLocks noChangeArrowheads="1"/>
          </p:cNvSpPr>
          <p:nvPr/>
        </p:nvSpPr>
        <p:spPr bwMode="auto">
          <a:xfrm>
            <a:off x="3200400" y="2971800"/>
            <a:ext cx="152400" cy="2057400"/>
          </a:xfrm>
          <a:prstGeom prst="rect">
            <a:avLst/>
          </a:prstGeom>
          <a:noFill/>
          <a:ln w="9525">
            <a:solidFill>
              <a:schemeClr val="tx1"/>
            </a:solidFill>
            <a:miter lim="800000"/>
            <a:headEnd/>
            <a:tailEnd/>
          </a:ln>
          <a:effectLst/>
        </p:spPr>
        <p:txBody>
          <a:bodyPr wrap="none" anchor="ctr"/>
          <a:lstStyle/>
          <a:p>
            <a:endParaRPr lang="en-US"/>
          </a:p>
        </p:txBody>
      </p:sp>
      <p:sp>
        <p:nvSpPr>
          <p:cNvPr id="901143" name="Rectangle 23"/>
          <p:cNvSpPr>
            <a:spLocks noChangeArrowheads="1"/>
          </p:cNvSpPr>
          <p:nvPr/>
        </p:nvSpPr>
        <p:spPr bwMode="auto">
          <a:xfrm>
            <a:off x="3352800" y="2895600"/>
            <a:ext cx="152400" cy="2133600"/>
          </a:xfrm>
          <a:prstGeom prst="rect">
            <a:avLst/>
          </a:prstGeom>
          <a:noFill/>
          <a:ln w="9525">
            <a:solidFill>
              <a:schemeClr val="tx1"/>
            </a:solidFill>
            <a:miter lim="800000"/>
            <a:headEnd/>
            <a:tailEnd/>
          </a:ln>
          <a:effectLst/>
        </p:spPr>
        <p:txBody>
          <a:bodyPr wrap="none" anchor="ctr"/>
          <a:lstStyle/>
          <a:p>
            <a:endParaRPr lang="en-US"/>
          </a:p>
        </p:txBody>
      </p:sp>
      <p:sp>
        <p:nvSpPr>
          <p:cNvPr id="901144" name="Rectangle 24"/>
          <p:cNvSpPr>
            <a:spLocks noChangeArrowheads="1"/>
          </p:cNvSpPr>
          <p:nvPr/>
        </p:nvSpPr>
        <p:spPr bwMode="auto">
          <a:xfrm>
            <a:off x="3505200" y="2743200"/>
            <a:ext cx="152400" cy="2286000"/>
          </a:xfrm>
          <a:prstGeom prst="rect">
            <a:avLst/>
          </a:prstGeom>
          <a:noFill/>
          <a:ln w="9525">
            <a:solidFill>
              <a:schemeClr val="tx1"/>
            </a:solidFill>
            <a:miter lim="800000"/>
            <a:headEnd/>
            <a:tailEnd/>
          </a:ln>
          <a:effectLst/>
        </p:spPr>
        <p:txBody>
          <a:bodyPr wrap="none" anchor="ctr"/>
          <a:lstStyle/>
          <a:p>
            <a:endParaRPr lang="en-US"/>
          </a:p>
        </p:txBody>
      </p:sp>
      <p:sp>
        <p:nvSpPr>
          <p:cNvPr id="901145" name="Rectangle 25"/>
          <p:cNvSpPr>
            <a:spLocks noChangeArrowheads="1"/>
          </p:cNvSpPr>
          <p:nvPr/>
        </p:nvSpPr>
        <p:spPr bwMode="auto">
          <a:xfrm>
            <a:off x="3657600" y="2743200"/>
            <a:ext cx="152400" cy="2286000"/>
          </a:xfrm>
          <a:prstGeom prst="rect">
            <a:avLst/>
          </a:prstGeom>
          <a:noFill/>
          <a:ln w="9525">
            <a:solidFill>
              <a:schemeClr val="tx1"/>
            </a:solidFill>
            <a:miter lim="800000"/>
            <a:headEnd/>
            <a:tailEnd/>
          </a:ln>
          <a:effectLst/>
        </p:spPr>
        <p:txBody>
          <a:bodyPr wrap="none" anchor="ctr"/>
          <a:lstStyle/>
          <a:p>
            <a:endParaRPr lang="en-US"/>
          </a:p>
        </p:txBody>
      </p:sp>
      <p:sp>
        <p:nvSpPr>
          <p:cNvPr id="901146" name="Rectangle 26"/>
          <p:cNvSpPr>
            <a:spLocks noChangeArrowheads="1"/>
          </p:cNvSpPr>
          <p:nvPr/>
        </p:nvSpPr>
        <p:spPr bwMode="auto">
          <a:xfrm>
            <a:off x="3810000" y="2819400"/>
            <a:ext cx="152400" cy="2209800"/>
          </a:xfrm>
          <a:prstGeom prst="rect">
            <a:avLst/>
          </a:prstGeom>
          <a:noFill/>
          <a:ln w="9525">
            <a:solidFill>
              <a:schemeClr val="tx1"/>
            </a:solidFill>
            <a:miter lim="800000"/>
            <a:headEnd/>
            <a:tailEnd/>
          </a:ln>
          <a:effectLst/>
        </p:spPr>
        <p:txBody>
          <a:bodyPr wrap="none" anchor="ctr"/>
          <a:lstStyle/>
          <a:p>
            <a:endParaRPr lang="en-US"/>
          </a:p>
        </p:txBody>
      </p:sp>
      <p:sp>
        <p:nvSpPr>
          <p:cNvPr id="901147" name="Rectangle 27"/>
          <p:cNvSpPr>
            <a:spLocks noChangeArrowheads="1"/>
          </p:cNvSpPr>
          <p:nvPr/>
        </p:nvSpPr>
        <p:spPr bwMode="auto">
          <a:xfrm>
            <a:off x="3962400" y="3200400"/>
            <a:ext cx="152400" cy="1828800"/>
          </a:xfrm>
          <a:prstGeom prst="rect">
            <a:avLst/>
          </a:prstGeom>
          <a:noFill/>
          <a:ln w="9525">
            <a:solidFill>
              <a:schemeClr val="tx1"/>
            </a:solidFill>
            <a:miter lim="800000"/>
            <a:headEnd/>
            <a:tailEnd/>
          </a:ln>
          <a:effectLst/>
        </p:spPr>
        <p:txBody>
          <a:bodyPr wrap="none" anchor="ctr"/>
          <a:lstStyle/>
          <a:p>
            <a:endParaRPr lang="en-US"/>
          </a:p>
        </p:txBody>
      </p:sp>
      <p:sp>
        <p:nvSpPr>
          <p:cNvPr id="901148" name="Rectangle 28"/>
          <p:cNvSpPr>
            <a:spLocks noChangeArrowheads="1"/>
          </p:cNvSpPr>
          <p:nvPr/>
        </p:nvSpPr>
        <p:spPr bwMode="auto">
          <a:xfrm>
            <a:off x="4114800" y="3276600"/>
            <a:ext cx="152400" cy="1752600"/>
          </a:xfrm>
          <a:prstGeom prst="rect">
            <a:avLst/>
          </a:prstGeom>
          <a:noFill/>
          <a:ln w="9525">
            <a:solidFill>
              <a:schemeClr val="tx1"/>
            </a:solidFill>
            <a:miter lim="800000"/>
            <a:headEnd/>
            <a:tailEnd/>
          </a:ln>
          <a:effectLst/>
        </p:spPr>
        <p:txBody>
          <a:bodyPr wrap="none" anchor="ctr"/>
          <a:lstStyle/>
          <a:p>
            <a:endParaRPr lang="en-US"/>
          </a:p>
        </p:txBody>
      </p:sp>
      <p:sp>
        <p:nvSpPr>
          <p:cNvPr id="901149" name="Rectangle 29"/>
          <p:cNvSpPr>
            <a:spLocks noChangeArrowheads="1"/>
          </p:cNvSpPr>
          <p:nvPr/>
        </p:nvSpPr>
        <p:spPr bwMode="auto">
          <a:xfrm>
            <a:off x="4267200" y="3429000"/>
            <a:ext cx="152400" cy="1600200"/>
          </a:xfrm>
          <a:prstGeom prst="rect">
            <a:avLst/>
          </a:prstGeom>
          <a:noFill/>
          <a:ln w="9525">
            <a:solidFill>
              <a:schemeClr val="tx1"/>
            </a:solidFill>
            <a:miter lim="800000"/>
            <a:headEnd/>
            <a:tailEnd/>
          </a:ln>
          <a:effectLst/>
        </p:spPr>
        <p:txBody>
          <a:bodyPr wrap="none" anchor="ctr"/>
          <a:lstStyle/>
          <a:p>
            <a:endParaRPr lang="en-US"/>
          </a:p>
        </p:txBody>
      </p:sp>
      <p:sp>
        <p:nvSpPr>
          <p:cNvPr id="901150" name="Rectangle 30"/>
          <p:cNvSpPr>
            <a:spLocks noChangeArrowheads="1"/>
          </p:cNvSpPr>
          <p:nvPr/>
        </p:nvSpPr>
        <p:spPr bwMode="auto">
          <a:xfrm>
            <a:off x="4419600" y="3429000"/>
            <a:ext cx="152400" cy="1600200"/>
          </a:xfrm>
          <a:prstGeom prst="rect">
            <a:avLst/>
          </a:prstGeom>
          <a:noFill/>
          <a:ln w="9525">
            <a:solidFill>
              <a:schemeClr val="tx1"/>
            </a:solidFill>
            <a:miter lim="800000"/>
            <a:headEnd/>
            <a:tailEnd/>
          </a:ln>
          <a:effectLst/>
        </p:spPr>
        <p:txBody>
          <a:bodyPr wrap="none" anchor="ctr"/>
          <a:lstStyle/>
          <a:p>
            <a:endParaRPr lang="en-US"/>
          </a:p>
        </p:txBody>
      </p:sp>
      <p:sp>
        <p:nvSpPr>
          <p:cNvPr id="901151" name="Rectangle 31"/>
          <p:cNvSpPr>
            <a:spLocks noChangeArrowheads="1"/>
          </p:cNvSpPr>
          <p:nvPr/>
        </p:nvSpPr>
        <p:spPr bwMode="auto">
          <a:xfrm>
            <a:off x="4572000" y="3505200"/>
            <a:ext cx="152400" cy="1524000"/>
          </a:xfrm>
          <a:prstGeom prst="rect">
            <a:avLst/>
          </a:prstGeom>
          <a:noFill/>
          <a:ln w="9525">
            <a:solidFill>
              <a:schemeClr val="tx1"/>
            </a:solidFill>
            <a:miter lim="800000"/>
            <a:headEnd/>
            <a:tailEnd/>
          </a:ln>
          <a:effectLst/>
        </p:spPr>
        <p:txBody>
          <a:bodyPr wrap="none" anchor="ctr"/>
          <a:lstStyle/>
          <a:p>
            <a:endParaRPr lang="en-US"/>
          </a:p>
        </p:txBody>
      </p:sp>
      <p:sp>
        <p:nvSpPr>
          <p:cNvPr id="901152" name="Rectangle 32"/>
          <p:cNvSpPr>
            <a:spLocks noChangeArrowheads="1"/>
          </p:cNvSpPr>
          <p:nvPr/>
        </p:nvSpPr>
        <p:spPr bwMode="auto">
          <a:xfrm>
            <a:off x="4724400" y="3505200"/>
            <a:ext cx="152400" cy="1524000"/>
          </a:xfrm>
          <a:prstGeom prst="rect">
            <a:avLst/>
          </a:prstGeom>
          <a:noFill/>
          <a:ln w="9525">
            <a:solidFill>
              <a:schemeClr val="tx1"/>
            </a:solidFill>
            <a:miter lim="800000"/>
            <a:headEnd/>
            <a:tailEnd/>
          </a:ln>
          <a:effectLst/>
        </p:spPr>
        <p:txBody>
          <a:bodyPr wrap="none" anchor="ctr"/>
          <a:lstStyle/>
          <a:p>
            <a:endParaRPr lang="en-US"/>
          </a:p>
        </p:txBody>
      </p:sp>
      <p:sp>
        <p:nvSpPr>
          <p:cNvPr id="901153" name="Rectangle 33"/>
          <p:cNvSpPr>
            <a:spLocks noChangeArrowheads="1"/>
          </p:cNvSpPr>
          <p:nvPr/>
        </p:nvSpPr>
        <p:spPr bwMode="auto">
          <a:xfrm>
            <a:off x="4876800" y="3505200"/>
            <a:ext cx="152400" cy="1524000"/>
          </a:xfrm>
          <a:prstGeom prst="rect">
            <a:avLst/>
          </a:prstGeom>
          <a:noFill/>
          <a:ln w="9525">
            <a:solidFill>
              <a:schemeClr val="tx1"/>
            </a:solidFill>
            <a:miter lim="800000"/>
            <a:headEnd/>
            <a:tailEnd/>
          </a:ln>
          <a:effectLst/>
        </p:spPr>
        <p:txBody>
          <a:bodyPr wrap="none" anchor="ctr"/>
          <a:lstStyle/>
          <a:p>
            <a:endParaRPr lang="en-US"/>
          </a:p>
        </p:txBody>
      </p:sp>
      <p:sp>
        <p:nvSpPr>
          <p:cNvPr id="901154" name="Rectangle 34"/>
          <p:cNvSpPr>
            <a:spLocks noChangeArrowheads="1"/>
          </p:cNvSpPr>
          <p:nvPr/>
        </p:nvSpPr>
        <p:spPr bwMode="auto">
          <a:xfrm>
            <a:off x="5029200" y="3352800"/>
            <a:ext cx="152400" cy="1676400"/>
          </a:xfrm>
          <a:prstGeom prst="rect">
            <a:avLst/>
          </a:prstGeom>
          <a:noFill/>
          <a:ln w="9525">
            <a:solidFill>
              <a:schemeClr val="tx1"/>
            </a:solidFill>
            <a:miter lim="800000"/>
            <a:headEnd/>
            <a:tailEnd/>
          </a:ln>
          <a:effectLst/>
        </p:spPr>
        <p:txBody>
          <a:bodyPr wrap="none" anchor="ctr"/>
          <a:lstStyle/>
          <a:p>
            <a:endParaRPr lang="en-US"/>
          </a:p>
        </p:txBody>
      </p:sp>
      <p:sp>
        <p:nvSpPr>
          <p:cNvPr id="901155" name="Rectangle 35"/>
          <p:cNvSpPr>
            <a:spLocks noChangeArrowheads="1"/>
          </p:cNvSpPr>
          <p:nvPr/>
        </p:nvSpPr>
        <p:spPr bwMode="auto">
          <a:xfrm>
            <a:off x="5181600" y="2667000"/>
            <a:ext cx="152400" cy="2362200"/>
          </a:xfrm>
          <a:prstGeom prst="rect">
            <a:avLst/>
          </a:prstGeom>
          <a:noFill/>
          <a:ln w="9525">
            <a:solidFill>
              <a:schemeClr val="tx1"/>
            </a:solidFill>
            <a:miter lim="800000"/>
            <a:headEnd/>
            <a:tailEnd/>
          </a:ln>
          <a:effectLst/>
        </p:spPr>
        <p:txBody>
          <a:bodyPr wrap="none" anchor="ctr"/>
          <a:lstStyle/>
          <a:p>
            <a:endParaRPr lang="en-US"/>
          </a:p>
        </p:txBody>
      </p:sp>
      <p:sp>
        <p:nvSpPr>
          <p:cNvPr id="901156" name="Rectangle 36"/>
          <p:cNvSpPr>
            <a:spLocks noChangeArrowheads="1"/>
          </p:cNvSpPr>
          <p:nvPr/>
        </p:nvSpPr>
        <p:spPr bwMode="auto">
          <a:xfrm>
            <a:off x="5334000" y="2667000"/>
            <a:ext cx="152400" cy="2362200"/>
          </a:xfrm>
          <a:prstGeom prst="rect">
            <a:avLst/>
          </a:prstGeom>
          <a:noFill/>
          <a:ln w="9525">
            <a:solidFill>
              <a:schemeClr val="tx1"/>
            </a:solidFill>
            <a:miter lim="800000"/>
            <a:headEnd/>
            <a:tailEnd/>
          </a:ln>
          <a:effectLst/>
        </p:spPr>
        <p:txBody>
          <a:bodyPr wrap="none" anchor="ctr"/>
          <a:lstStyle/>
          <a:p>
            <a:endParaRPr lang="en-US"/>
          </a:p>
        </p:txBody>
      </p:sp>
      <p:sp>
        <p:nvSpPr>
          <p:cNvPr id="901157" name="Rectangle 37"/>
          <p:cNvSpPr>
            <a:spLocks noChangeArrowheads="1"/>
          </p:cNvSpPr>
          <p:nvPr/>
        </p:nvSpPr>
        <p:spPr bwMode="auto">
          <a:xfrm>
            <a:off x="5486400" y="2743200"/>
            <a:ext cx="152400" cy="2286000"/>
          </a:xfrm>
          <a:prstGeom prst="rect">
            <a:avLst/>
          </a:prstGeom>
          <a:noFill/>
          <a:ln w="9525">
            <a:solidFill>
              <a:schemeClr val="tx1"/>
            </a:solidFill>
            <a:miter lim="800000"/>
            <a:headEnd/>
            <a:tailEnd/>
          </a:ln>
          <a:effectLst/>
        </p:spPr>
        <p:txBody>
          <a:bodyPr wrap="none" anchor="ctr"/>
          <a:lstStyle/>
          <a:p>
            <a:endParaRPr lang="en-US"/>
          </a:p>
        </p:txBody>
      </p:sp>
      <p:sp>
        <p:nvSpPr>
          <p:cNvPr id="901158" name="Rectangle 38"/>
          <p:cNvSpPr>
            <a:spLocks noChangeArrowheads="1"/>
          </p:cNvSpPr>
          <p:nvPr/>
        </p:nvSpPr>
        <p:spPr bwMode="auto">
          <a:xfrm>
            <a:off x="5638800" y="2895600"/>
            <a:ext cx="152400" cy="2133600"/>
          </a:xfrm>
          <a:prstGeom prst="rect">
            <a:avLst/>
          </a:prstGeom>
          <a:noFill/>
          <a:ln w="9525">
            <a:solidFill>
              <a:schemeClr val="tx1"/>
            </a:solidFill>
            <a:miter lim="800000"/>
            <a:headEnd/>
            <a:tailEnd/>
          </a:ln>
          <a:effectLst/>
        </p:spPr>
        <p:txBody>
          <a:bodyPr wrap="none" anchor="ctr"/>
          <a:lstStyle/>
          <a:p>
            <a:endParaRPr lang="en-US"/>
          </a:p>
        </p:txBody>
      </p:sp>
      <p:sp>
        <p:nvSpPr>
          <p:cNvPr id="901159" name="Rectangle 39"/>
          <p:cNvSpPr>
            <a:spLocks noChangeArrowheads="1"/>
          </p:cNvSpPr>
          <p:nvPr/>
        </p:nvSpPr>
        <p:spPr bwMode="auto">
          <a:xfrm>
            <a:off x="5791200" y="2971800"/>
            <a:ext cx="152400" cy="2057400"/>
          </a:xfrm>
          <a:prstGeom prst="rect">
            <a:avLst/>
          </a:prstGeom>
          <a:noFill/>
          <a:ln w="9525">
            <a:solidFill>
              <a:schemeClr val="tx1"/>
            </a:solidFill>
            <a:miter lim="800000"/>
            <a:headEnd/>
            <a:tailEnd/>
          </a:ln>
          <a:effectLst/>
        </p:spPr>
        <p:txBody>
          <a:bodyPr wrap="none" anchor="ctr"/>
          <a:lstStyle/>
          <a:p>
            <a:endParaRPr lang="en-US"/>
          </a:p>
        </p:txBody>
      </p:sp>
      <p:sp>
        <p:nvSpPr>
          <p:cNvPr id="901160" name="Rectangle 40"/>
          <p:cNvSpPr>
            <a:spLocks noChangeArrowheads="1"/>
          </p:cNvSpPr>
          <p:nvPr/>
        </p:nvSpPr>
        <p:spPr bwMode="auto">
          <a:xfrm>
            <a:off x="5943600" y="3048000"/>
            <a:ext cx="152400" cy="1981200"/>
          </a:xfrm>
          <a:prstGeom prst="rect">
            <a:avLst/>
          </a:prstGeom>
          <a:noFill/>
          <a:ln w="9525">
            <a:solidFill>
              <a:schemeClr val="tx1"/>
            </a:solidFill>
            <a:miter lim="800000"/>
            <a:headEnd/>
            <a:tailEnd/>
          </a:ln>
          <a:effectLst/>
        </p:spPr>
        <p:txBody>
          <a:bodyPr wrap="none" anchor="ctr"/>
          <a:lstStyle/>
          <a:p>
            <a:endParaRPr lang="en-US"/>
          </a:p>
        </p:txBody>
      </p:sp>
      <p:sp>
        <p:nvSpPr>
          <p:cNvPr id="901161" name="Rectangle 41"/>
          <p:cNvSpPr>
            <a:spLocks noChangeArrowheads="1"/>
          </p:cNvSpPr>
          <p:nvPr/>
        </p:nvSpPr>
        <p:spPr bwMode="auto">
          <a:xfrm>
            <a:off x="6096000" y="3200400"/>
            <a:ext cx="152400" cy="1828800"/>
          </a:xfrm>
          <a:prstGeom prst="rect">
            <a:avLst/>
          </a:prstGeom>
          <a:noFill/>
          <a:ln w="9525">
            <a:solidFill>
              <a:schemeClr val="tx1"/>
            </a:solidFill>
            <a:miter lim="800000"/>
            <a:headEnd/>
            <a:tailEnd/>
          </a:ln>
          <a:effectLst/>
        </p:spPr>
        <p:txBody>
          <a:bodyPr wrap="none" anchor="ctr"/>
          <a:lstStyle/>
          <a:p>
            <a:endParaRPr lang="en-US"/>
          </a:p>
        </p:txBody>
      </p:sp>
      <p:sp>
        <p:nvSpPr>
          <p:cNvPr id="901162" name="Rectangle 42"/>
          <p:cNvSpPr>
            <a:spLocks noChangeArrowheads="1"/>
          </p:cNvSpPr>
          <p:nvPr/>
        </p:nvSpPr>
        <p:spPr bwMode="auto">
          <a:xfrm>
            <a:off x="6248400" y="3276600"/>
            <a:ext cx="152400" cy="1752600"/>
          </a:xfrm>
          <a:prstGeom prst="rect">
            <a:avLst/>
          </a:prstGeom>
          <a:noFill/>
          <a:ln w="9525">
            <a:solidFill>
              <a:schemeClr val="tx1"/>
            </a:solidFill>
            <a:miter lim="800000"/>
            <a:headEnd/>
            <a:tailEnd/>
          </a:ln>
          <a:effectLst/>
        </p:spPr>
        <p:txBody>
          <a:bodyPr wrap="none" anchor="ctr"/>
          <a:lstStyle/>
          <a:p>
            <a:endParaRPr lang="en-US"/>
          </a:p>
        </p:txBody>
      </p:sp>
      <p:sp>
        <p:nvSpPr>
          <p:cNvPr id="901163" name="Rectangle 43"/>
          <p:cNvSpPr>
            <a:spLocks noChangeArrowheads="1"/>
          </p:cNvSpPr>
          <p:nvPr/>
        </p:nvSpPr>
        <p:spPr bwMode="auto">
          <a:xfrm>
            <a:off x="6400800" y="3429000"/>
            <a:ext cx="152400" cy="1600200"/>
          </a:xfrm>
          <a:prstGeom prst="rect">
            <a:avLst/>
          </a:prstGeom>
          <a:noFill/>
          <a:ln w="9525">
            <a:solidFill>
              <a:schemeClr val="tx1"/>
            </a:solidFill>
            <a:miter lim="800000"/>
            <a:headEnd/>
            <a:tailEnd/>
          </a:ln>
          <a:effectLst/>
        </p:spPr>
        <p:txBody>
          <a:bodyPr wrap="none" anchor="ctr"/>
          <a:lstStyle/>
          <a:p>
            <a:endParaRPr lang="en-US"/>
          </a:p>
        </p:txBody>
      </p:sp>
      <p:sp>
        <p:nvSpPr>
          <p:cNvPr id="901164" name="Rectangle 44"/>
          <p:cNvSpPr>
            <a:spLocks noChangeArrowheads="1"/>
          </p:cNvSpPr>
          <p:nvPr/>
        </p:nvSpPr>
        <p:spPr bwMode="auto">
          <a:xfrm>
            <a:off x="6553200" y="3505200"/>
            <a:ext cx="152400" cy="1524000"/>
          </a:xfrm>
          <a:prstGeom prst="rect">
            <a:avLst/>
          </a:prstGeom>
          <a:noFill/>
          <a:ln w="9525">
            <a:solidFill>
              <a:schemeClr val="tx1"/>
            </a:solidFill>
            <a:miter lim="800000"/>
            <a:headEnd/>
            <a:tailEnd/>
          </a:ln>
          <a:effectLst/>
        </p:spPr>
        <p:txBody>
          <a:bodyPr wrap="none" anchor="ctr"/>
          <a:lstStyle/>
          <a:p>
            <a:endParaRPr lang="en-US"/>
          </a:p>
        </p:txBody>
      </p:sp>
      <p:sp>
        <p:nvSpPr>
          <p:cNvPr id="901165" name="Rectangle 45"/>
          <p:cNvSpPr>
            <a:spLocks noChangeArrowheads="1"/>
          </p:cNvSpPr>
          <p:nvPr/>
        </p:nvSpPr>
        <p:spPr bwMode="auto">
          <a:xfrm>
            <a:off x="6705600" y="3657600"/>
            <a:ext cx="152400" cy="1371600"/>
          </a:xfrm>
          <a:prstGeom prst="rect">
            <a:avLst/>
          </a:prstGeom>
          <a:noFill/>
          <a:ln w="9525">
            <a:solidFill>
              <a:schemeClr val="tx1"/>
            </a:solidFill>
            <a:miter lim="800000"/>
            <a:headEnd/>
            <a:tailEnd/>
          </a:ln>
          <a:effectLst/>
        </p:spPr>
        <p:txBody>
          <a:bodyPr wrap="none" anchor="ctr"/>
          <a:lstStyle/>
          <a:p>
            <a:endParaRPr lang="en-US"/>
          </a:p>
        </p:txBody>
      </p:sp>
      <p:sp>
        <p:nvSpPr>
          <p:cNvPr id="901166" name="Rectangle 46"/>
          <p:cNvSpPr>
            <a:spLocks noChangeArrowheads="1"/>
          </p:cNvSpPr>
          <p:nvPr/>
        </p:nvSpPr>
        <p:spPr bwMode="auto">
          <a:xfrm>
            <a:off x="6858000" y="3733800"/>
            <a:ext cx="152400" cy="1295400"/>
          </a:xfrm>
          <a:prstGeom prst="rect">
            <a:avLst/>
          </a:prstGeom>
          <a:noFill/>
          <a:ln w="9525">
            <a:solidFill>
              <a:schemeClr val="tx1"/>
            </a:solidFill>
            <a:miter lim="800000"/>
            <a:headEnd/>
            <a:tailEnd/>
          </a:ln>
          <a:effectLst/>
        </p:spPr>
        <p:txBody>
          <a:bodyPr wrap="none" anchor="ctr"/>
          <a:lstStyle/>
          <a:p>
            <a:endParaRPr lang="en-US"/>
          </a:p>
        </p:txBody>
      </p:sp>
      <p:sp>
        <p:nvSpPr>
          <p:cNvPr id="901167" name="Rectangle 47"/>
          <p:cNvSpPr>
            <a:spLocks noChangeArrowheads="1"/>
          </p:cNvSpPr>
          <p:nvPr/>
        </p:nvSpPr>
        <p:spPr bwMode="auto">
          <a:xfrm>
            <a:off x="7010400" y="3810000"/>
            <a:ext cx="152400" cy="1219200"/>
          </a:xfrm>
          <a:prstGeom prst="rect">
            <a:avLst/>
          </a:prstGeom>
          <a:noFill/>
          <a:ln w="9525">
            <a:solidFill>
              <a:schemeClr val="tx1"/>
            </a:solidFill>
            <a:miter lim="800000"/>
            <a:headEnd/>
            <a:tailEnd/>
          </a:ln>
          <a:effectLst/>
        </p:spPr>
        <p:txBody>
          <a:bodyPr wrap="none" anchor="ctr"/>
          <a:lstStyle/>
          <a:p>
            <a:endParaRPr lang="en-US"/>
          </a:p>
        </p:txBody>
      </p:sp>
      <p:sp>
        <p:nvSpPr>
          <p:cNvPr id="901168" name="Rectangle 48"/>
          <p:cNvSpPr>
            <a:spLocks noChangeArrowheads="1"/>
          </p:cNvSpPr>
          <p:nvPr/>
        </p:nvSpPr>
        <p:spPr bwMode="auto">
          <a:xfrm>
            <a:off x="7162800" y="3810000"/>
            <a:ext cx="152400" cy="1219200"/>
          </a:xfrm>
          <a:prstGeom prst="rect">
            <a:avLst/>
          </a:prstGeom>
          <a:noFill/>
          <a:ln w="9525">
            <a:solidFill>
              <a:schemeClr val="tx1"/>
            </a:solidFill>
            <a:miter lim="800000"/>
            <a:headEnd/>
            <a:tailEnd/>
          </a:ln>
          <a:effectLst/>
        </p:spPr>
        <p:txBody>
          <a:bodyPr wrap="none" anchor="ctr"/>
          <a:lstStyle/>
          <a:p>
            <a:endParaRPr lang="en-US"/>
          </a:p>
        </p:txBody>
      </p:sp>
      <p:sp>
        <p:nvSpPr>
          <p:cNvPr id="901169" name="Rectangle 49"/>
          <p:cNvSpPr>
            <a:spLocks noChangeArrowheads="1"/>
          </p:cNvSpPr>
          <p:nvPr/>
        </p:nvSpPr>
        <p:spPr bwMode="auto">
          <a:xfrm>
            <a:off x="7315200" y="3810000"/>
            <a:ext cx="152400" cy="1219200"/>
          </a:xfrm>
          <a:prstGeom prst="rect">
            <a:avLst/>
          </a:prstGeom>
          <a:noFill/>
          <a:ln w="9525">
            <a:solidFill>
              <a:schemeClr val="tx1"/>
            </a:solidFill>
            <a:miter lim="800000"/>
            <a:headEnd/>
            <a:tailEnd/>
          </a:ln>
          <a:effectLst/>
        </p:spPr>
        <p:txBody>
          <a:bodyPr wrap="none" anchor="ctr"/>
          <a:lstStyle/>
          <a:p>
            <a:endParaRPr lang="en-US"/>
          </a:p>
        </p:txBody>
      </p:sp>
      <p:sp>
        <p:nvSpPr>
          <p:cNvPr id="901170" name="Rectangle 50"/>
          <p:cNvSpPr>
            <a:spLocks noChangeArrowheads="1"/>
          </p:cNvSpPr>
          <p:nvPr/>
        </p:nvSpPr>
        <p:spPr bwMode="auto">
          <a:xfrm>
            <a:off x="7467600" y="3733800"/>
            <a:ext cx="152400" cy="1295400"/>
          </a:xfrm>
          <a:prstGeom prst="rect">
            <a:avLst/>
          </a:prstGeom>
          <a:noFill/>
          <a:ln w="9525">
            <a:solidFill>
              <a:schemeClr val="tx1"/>
            </a:solidFill>
            <a:miter lim="800000"/>
            <a:headEnd/>
            <a:tailEnd/>
          </a:ln>
          <a:effectLst/>
        </p:spPr>
        <p:txBody>
          <a:bodyPr wrap="none" anchor="ctr"/>
          <a:lstStyle/>
          <a:p>
            <a:endParaRPr lang="en-US"/>
          </a:p>
        </p:txBody>
      </p:sp>
      <p:sp>
        <p:nvSpPr>
          <p:cNvPr id="901171" name="Rectangle 51"/>
          <p:cNvSpPr>
            <a:spLocks noChangeArrowheads="1"/>
          </p:cNvSpPr>
          <p:nvPr/>
        </p:nvSpPr>
        <p:spPr bwMode="auto">
          <a:xfrm>
            <a:off x="7620000" y="3657600"/>
            <a:ext cx="152400" cy="1371600"/>
          </a:xfrm>
          <a:prstGeom prst="rect">
            <a:avLst/>
          </a:prstGeom>
          <a:noFill/>
          <a:ln w="9525">
            <a:solidFill>
              <a:schemeClr val="tx1"/>
            </a:solidFill>
            <a:miter lim="800000"/>
            <a:headEnd/>
            <a:tailEnd/>
          </a:ln>
          <a:effectLst/>
        </p:spPr>
        <p:txBody>
          <a:bodyPr wrap="none" anchor="ctr"/>
          <a:lstStyle/>
          <a:p>
            <a:endParaRPr lang="en-US"/>
          </a:p>
        </p:txBody>
      </p:sp>
      <p:sp>
        <p:nvSpPr>
          <p:cNvPr id="901172" name="Text Box 52"/>
          <p:cNvSpPr txBox="1">
            <a:spLocks noChangeArrowheads="1"/>
          </p:cNvSpPr>
          <p:nvPr/>
        </p:nvSpPr>
        <p:spPr bwMode="auto">
          <a:xfrm>
            <a:off x="457200" y="5486400"/>
            <a:ext cx="8229600" cy="457200"/>
          </a:xfrm>
          <a:prstGeom prst="rect">
            <a:avLst/>
          </a:prstGeom>
          <a:noFill/>
          <a:ln w="9525">
            <a:noFill/>
            <a:miter lim="800000"/>
            <a:headEnd/>
            <a:tailEnd/>
          </a:ln>
          <a:effectLst/>
        </p:spPr>
        <p:txBody>
          <a:bodyPr>
            <a:spAutoFit/>
          </a:bodyPr>
          <a:lstStyle/>
          <a:p>
            <a:pPr>
              <a:spcBef>
                <a:spcPct val="50000"/>
              </a:spcBef>
            </a:pPr>
            <a:r>
              <a:rPr lang="en-US" sz="2400"/>
              <a:t>More, smaller rectangles produce a </a:t>
            </a:r>
            <a:r>
              <a:rPr lang="en-US" sz="2400" b="1" u="sng"/>
              <a:t>better approximation</a:t>
            </a:r>
            <a:r>
              <a:rPr lang="en-US" sz="2400"/>
              <a:t>.</a:t>
            </a:r>
          </a:p>
        </p:txBody>
      </p:sp>
      <p:sp>
        <p:nvSpPr>
          <p:cNvPr id="55"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2"/>
    </p:custData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4"/>
          <p:cNvSpPr>
            <a:spLocks noGrp="1"/>
          </p:cNvSpPr>
          <p:nvPr>
            <p:ph type="sldNum" sz="quarter" idx="11"/>
          </p:nvPr>
        </p:nvSpPr>
        <p:spPr/>
        <p:txBody>
          <a:bodyPr/>
          <a:lstStyle/>
          <a:p>
            <a:fld id="{FAEF38EC-F523-4621-ADE8-3EB8D59FF566}" type="slidenum">
              <a:rPr lang="en-US"/>
              <a:pPr/>
              <a:t>76</a:t>
            </a:fld>
            <a:endParaRPr lang="en-US"/>
          </a:p>
        </p:txBody>
      </p:sp>
      <p:sp>
        <p:nvSpPr>
          <p:cNvPr id="902146" name="Rectangle 2"/>
          <p:cNvSpPr>
            <a:spLocks noGrp="1" noChangeArrowheads="1"/>
          </p:cNvSpPr>
          <p:nvPr>
            <p:ph type="title"/>
          </p:nvPr>
        </p:nvSpPr>
        <p:spPr/>
        <p:txBody>
          <a:bodyPr/>
          <a:lstStyle/>
          <a:p>
            <a:r>
              <a:rPr lang="en-US" sz="3600"/>
              <a:t>The Best Riemann Sum</a:t>
            </a:r>
          </a:p>
        </p:txBody>
      </p:sp>
      <p:sp>
        <p:nvSpPr>
          <p:cNvPr id="902147" name="Line 3"/>
          <p:cNvSpPr>
            <a:spLocks noChangeShapeType="1"/>
          </p:cNvSpPr>
          <p:nvPr/>
        </p:nvSpPr>
        <p:spPr bwMode="auto">
          <a:xfrm>
            <a:off x="1066800" y="1752600"/>
            <a:ext cx="0" cy="3733800"/>
          </a:xfrm>
          <a:prstGeom prst="line">
            <a:avLst/>
          </a:prstGeom>
          <a:noFill/>
          <a:ln w="9525">
            <a:solidFill>
              <a:schemeClr val="tx1"/>
            </a:solidFill>
            <a:miter lim="800000"/>
            <a:headEnd/>
            <a:tailEnd/>
          </a:ln>
          <a:effectLst/>
        </p:spPr>
        <p:txBody>
          <a:bodyPr wrap="none"/>
          <a:lstStyle/>
          <a:p>
            <a:endParaRPr lang="en-US"/>
          </a:p>
        </p:txBody>
      </p:sp>
      <p:sp>
        <p:nvSpPr>
          <p:cNvPr id="902148" name="Line 4"/>
          <p:cNvSpPr>
            <a:spLocks noChangeShapeType="1"/>
          </p:cNvSpPr>
          <p:nvPr/>
        </p:nvSpPr>
        <p:spPr bwMode="auto">
          <a:xfrm>
            <a:off x="838200" y="5029200"/>
            <a:ext cx="6858000" cy="0"/>
          </a:xfrm>
          <a:prstGeom prst="line">
            <a:avLst/>
          </a:prstGeom>
          <a:noFill/>
          <a:ln w="9525">
            <a:solidFill>
              <a:schemeClr val="tx1"/>
            </a:solidFill>
            <a:miter lim="800000"/>
            <a:headEnd/>
            <a:tailEnd/>
          </a:ln>
          <a:effectLst/>
        </p:spPr>
        <p:txBody>
          <a:bodyPr wrap="none"/>
          <a:lstStyle/>
          <a:p>
            <a:endParaRPr lang="en-US"/>
          </a:p>
        </p:txBody>
      </p:sp>
      <p:sp>
        <p:nvSpPr>
          <p:cNvPr id="902149" name="Freeform 5"/>
          <p:cNvSpPr>
            <a:spLocks/>
          </p:cNvSpPr>
          <p:nvPr/>
        </p:nvSpPr>
        <p:spPr bwMode="auto">
          <a:xfrm>
            <a:off x="1828800" y="2578100"/>
            <a:ext cx="5867400" cy="1689100"/>
          </a:xfrm>
          <a:custGeom>
            <a:avLst/>
            <a:gdLst/>
            <a:ahLst/>
            <a:cxnLst>
              <a:cxn ang="0">
                <a:pos x="0" y="1064"/>
              </a:cxn>
              <a:cxn ang="0">
                <a:pos x="1152" y="104"/>
              </a:cxn>
              <a:cxn ang="0">
                <a:pos x="1440" y="440"/>
              </a:cxn>
              <a:cxn ang="0">
                <a:pos x="2016" y="584"/>
              </a:cxn>
              <a:cxn ang="0">
                <a:pos x="2208" y="56"/>
              </a:cxn>
              <a:cxn ang="0">
                <a:pos x="3312" y="776"/>
              </a:cxn>
              <a:cxn ang="0">
                <a:pos x="3696" y="680"/>
              </a:cxn>
            </a:cxnLst>
            <a:rect l="0" t="0" r="r" b="b"/>
            <a:pathLst>
              <a:path w="3696" h="1064">
                <a:moveTo>
                  <a:pt x="0" y="1064"/>
                </a:moveTo>
                <a:cubicBezTo>
                  <a:pt x="456" y="636"/>
                  <a:pt x="912" y="208"/>
                  <a:pt x="1152" y="104"/>
                </a:cubicBezTo>
                <a:cubicBezTo>
                  <a:pt x="1392" y="0"/>
                  <a:pt x="1296" y="360"/>
                  <a:pt x="1440" y="440"/>
                </a:cubicBezTo>
                <a:cubicBezTo>
                  <a:pt x="1584" y="520"/>
                  <a:pt x="1888" y="648"/>
                  <a:pt x="2016" y="584"/>
                </a:cubicBezTo>
                <a:cubicBezTo>
                  <a:pt x="2144" y="520"/>
                  <a:pt x="1992" y="24"/>
                  <a:pt x="2208" y="56"/>
                </a:cubicBezTo>
                <a:cubicBezTo>
                  <a:pt x="2424" y="88"/>
                  <a:pt x="3064" y="672"/>
                  <a:pt x="3312" y="776"/>
                </a:cubicBezTo>
                <a:cubicBezTo>
                  <a:pt x="3560" y="880"/>
                  <a:pt x="3632" y="696"/>
                  <a:pt x="3696" y="680"/>
                </a:cubicBezTo>
              </a:path>
            </a:pathLst>
          </a:custGeom>
          <a:noFill/>
          <a:ln w="9525" cap="flat" cmpd="sng">
            <a:solidFill>
              <a:schemeClr val="tx1"/>
            </a:solidFill>
            <a:prstDash val="solid"/>
            <a:miter lim="800000"/>
            <a:headEnd type="none" w="med" len="med"/>
            <a:tailEnd type="none" w="med" len="med"/>
          </a:ln>
          <a:effectLst/>
        </p:spPr>
        <p:txBody>
          <a:bodyPr wrap="none"/>
          <a:lstStyle/>
          <a:p>
            <a:endParaRPr lang="en-US"/>
          </a:p>
        </p:txBody>
      </p:sp>
      <p:sp>
        <p:nvSpPr>
          <p:cNvPr id="902150" name="Text Box 6"/>
          <p:cNvSpPr txBox="1">
            <a:spLocks noChangeArrowheads="1"/>
          </p:cNvSpPr>
          <p:nvPr/>
        </p:nvSpPr>
        <p:spPr bwMode="auto">
          <a:xfrm>
            <a:off x="1676400" y="1695450"/>
            <a:ext cx="2590800" cy="366713"/>
          </a:xfrm>
          <a:prstGeom prst="rect">
            <a:avLst/>
          </a:prstGeom>
          <a:noFill/>
          <a:ln w="9525">
            <a:noFill/>
            <a:miter lim="800000"/>
            <a:headEnd/>
            <a:tailEnd/>
          </a:ln>
          <a:effectLst/>
        </p:spPr>
        <p:txBody>
          <a:bodyPr>
            <a:spAutoFit/>
          </a:bodyPr>
          <a:lstStyle/>
          <a:p>
            <a:pPr algn="r">
              <a:spcBef>
                <a:spcPct val="50000"/>
              </a:spcBef>
            </a:pPr>
            <a:r>
              <a:rPr lang="en-US"/>
              <a:t>Area under the curve  </a:t>
            </a:r>
            <a:r>
              <a:rPr lang="en-US">
                <a:cs typeface="Times New Roman" pitchFamily="18" charset="0"/>
              </a:rPr>
              <a:t>=</a:t>
            </a:r>
          </a:p>
        </p:txBody>
      </p:sp>
      <p:graphicFrame>
        <p:nvGraphicFramePr>
          <p:cNvPr id="902151" name="Object 7"/>
          <p:cNvGraphicFramePr>
            <a:graphicFrameLocks noChangeAspect="1"/>
          </p:cNvGraphicFramePr>
          <p:nvPr/>
        </p:nvGraphicFramePr>
        <p:xfrm>
          <a:off x="4191000" y="1447800"/>
          <a:ext cx="1882775" cy="841375"/>
        </p:xfrm>
        <a:graphic>
          <a:graphicData uri="http://schemas.openxmlformats.org/presentationml/2006/ole">
            <p:oleObj spid="_x0000_s4098" name="Equation" r:id="rId4" imgW="965160" imgH="431640" progId="Equation.3">
              <p:embed/>
            </p:oleObj>
          </a:graphicData>
        </a:graphic>
      </p:graphicFrame>
      <p:sp>
        <p:nvSpPr>
          <p:cNvPr id="902152" name="Text Box 8"/>
          <p:cNvSpPr txBox="1">
            <a:spLocks noChangeArrowheads="1"/>
          </p:cNvSpPr>
          <p:nvPr/>
        </p:nvSpPr>
        <p:spPr bwMode="auto">
          <a:xfrm>
            <a:off x="1143000" y="5410200"/>
            <a:ext cx="7239000" cy="683264"/>
          </a:xfrm>
          <a:prstGeom prst="rect">
            <a:avLst/>
          </a:prstGeom>
          <a:noFill/>
          <a:ln w="9525">
            <a:noFill/>
            <a:miter lim="800000"/>
            <a:headEnd/>
            <a:tailEnd/>
          </a:ln>
          <a:effectLst/>
        </p:spPr>
        <p:txBody>
          <a:bodyPr>
            <a:spAutoFit/>
          </a:bodyPr>
          <a:lstStyle/>
          <a:p>
            <a:pPr>
              <a:lnSpc>
                <a:spcPct val="80000"/>
              </a:lnSpc>
              <a:spcBef>
                <a:spcPct val="50000"/>
              </a:spcBef>
            </a:pPr>
            <a:r>
              <a:rPr lang="en-US" sz="2400" dirty="0" smtClean="0"/>
              <a:t>In the limit, infinitely </a:t>
            </a:r>
            <a:r>
              <a:rPr lang="en-US" sz="2400" dirty="0"/>
              <a:t>many infinitesimally small rectangles produce the </a:t>
            </a:r>
            <a:r>
              <a:rPr lang="en-US" sz="2400" dirty="0" smtClean="0"/>
              <a:t>exact area</a:t>
            </a:r>
            <a:r>
              <a:rPr lang="en-US" sz="2400" dirty="0"/>
              <a:t>.</a:t>
            </a:r>
          </a:p>
        </p:txBody>
      </p:sp>
      <p:sp>
        <p:nvSpPr>
          <p:cNvPr id="11"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2"/>
    </p:custData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4"/>
          <p:cNvSpPr>
            <a:spLocks noGrp="1"/>
          </p:cNvSpPr>
          <p:nvPr>
            <p:ph type="sldNum" sz="quarter" idx="11"/>
          </p:nvPr>
        </p:nvSpPr>
        <p:spPr/>
        <p:txBody>
          <a:bodyPr/>
          <a:lstStyle/>
          <a:p>
            <a:fld id="{86D27C8F-6EDF-4615-B563-D7CAF0ED0E09}" type="slidenum">
              <a:rPr lang="en-US"/>
              <a:pPr/>
              <a:t>77</a:t>
            </a:fld>
            <a:endParaRPr lang="en-US"/>
          </a:p>
        </p:txBody>
      </p:sp>
      <p:sp>
        <p:nvSpPr>
          <p:cNvPr id="903170" name="Rectangle 2"/>
          <p:cNvSpPr>
            <a:spLocks noGrp="1" noChangeArrowheads="1"/>
          </p:cNvSpPr>
          <p:nvPr>
            <p:ph type="title"/>
          </p:nvPr>
        </p:nvSpPr>
        <p:spPr/>
        <p:txBody>
          <a:bodyPr/>
          <a:lstStyle/>
          <a:p>
            <a:r>
              <a:rPr lang="en-US" sz="3600"/>
              <a:t>The Best Riemann Sum</a:t>
            </a:r>
          </a:p>
        </p:txBody>
      </p:sp>
      <p:sp>
        <p:nvSpPr>
          <p:cNvPr id="903171" name="Line 3"/>
          <p:cNvSpPr>
            <a:spLocks noChangeShapeType="1"/>
          </p:cNvSpPr>
          <p:nvPr/>
        </p:nvSpPr>
        <p:spPr bwMode="auto">
          <a:xfrm>
            <a:off x="1066800" y="1752600"/>
            <a:ext cx="0" cy="3733800"/>
          </a:xfrm>
          <a:prstGeom prst="line">
            <a:avLst/>
          </a:prstGeom>
          <a:noFill/>
          <a:ln w="9525">
            <a:solidFill>
              <a:schemeClr val="tx1"/>
            </a:solidFill>
            <a:miter lim="800000"/>
            <a:headEnd/>
            <a:tailEnd/>
          </a:ln>
          <a:effectLst/>
        </p:spPr>
        <p:txBody>
          <a:bodyPr wrap="none"/>
          <a:lstStyle/>
          <a:p>
            <a:endParaRPr lang="en-US"/>
          </a:p>
        </p:txBody>
      </p:sp>
      <p:sp>
        <p:nvSpPr>
          <p:cNvPr id="903172" name="Line 4"/>
          <p:cNvSpPr>
            <a:spLocks noChangeShapeType="1"/>
          </p:cNvSpPr>
          <p:nvPr/>
        </p:nvSpPr>
        <p:spPr bwMode="auto">
          <a:xfrm>
            <a:off x="838200" y="5029200"/>
            <a:ext cx="6858000" cy="0"/>
          </a:xfrm>
          <a:prstGeom prst="line">
            <a:avLst/>
          </a:prstGeom>
          <a:noFill/>
          <a:ln w="9525">
            <a:solidFill>
              <a:schemeClr val="tx1"/>
            </a:solidFill>
            <a:miter lim="800000"/>
            <a:headEnd/>
            <a:tailEnd/>
          </a:ln>
          <a:effectLst/>
        </p:spPr>
        <p:txBody>
          <a:bodyPr wrap="none"/>
          <a:lstStyle/>
          <a:p>
            <a:endParaRPr lang="en-US"/>
          </a:p>
        </p:txBody>
      </p:sp>
      <p:sp>
        <p:nvSpPr>
          <p:cNvPr id="903173" name="Freeform 5"/>
          <p:cNvSpPr>
            <a:spLocks/>
          </p:cNvSpPr>
          <p:nvPr/>
        </p:nvSpPr>
        <p:spPr bwMode="auto">
          <a:xfrm>
            <a:off x="1828800" y="2578100"/>
            <a:ext cx="5867400" cy="1689100"/>
          </a:xfrm>
          <a:custGeom>
            <a:avLst/>
            <a:gdLst/>
            <a:ahLst/>
            <a:cxnLst>
              <a:cxn ang="0">
                <a:pos x="0" y="1064"/>
              </a:cxn>
              <a:cxn ang="0">
                <a:pos x="1152" y="104"/>
              </a:cxn>
              <a:cxn ang="0">
                <a:pos x="1440" y="440"/>
              </a:cxn>
              <a:cxn ang="0">
                <a:pos x="2016" y="584"/>
              </a:cxn>
              <a:cxn ang="0">
                <a:pos x="2208" y="56"/>
              </a:cxn>
              <a:cxn ang="0">
                <a:pos x="3312" y="776"/>
              </a:cxn>
              <a:cxn ang="0">
                <a:pos x="3696" y="680"/>
              </a:cxn>
            </a:cxnLst>
            <a:rect l="0" t="0" r="r" b="b"/>
            <a:pathLst>
              <a:path w="3696" h="1064">
                <a:moveTo>
                  <a:pt x="0" y="1064"/>
                </a:moveTo>
                <a:cubicBezTo>
                  <a:pt x="456" y="636"/>
                  <a:pt x="912" y="208"/>
                  <a:pt x="1152" y="104"/>
                </a:cubicBezTo>
                <a:cubicBezTo>
                  <a:pt x="1392" y="0"/>
                  <a:pt x="1296" y="360"/>
                  <a:pt x="1440" y="440"/>
                </a:cubicBezTo>
                <a:cubicBezTo>
                  <a:pt x="1584" y="520"/>
                  <a:pt x="1888" y="648"/>
                  <a:pt x="2016" y="584"/>
                </a:cubicBezTo>
                <a:cubicBezTo>
                  <a:pt x="2144" y="520"/>
                  <a:pt x="1992" y="24"/>
                  <a:pt x="2208" y="56"/>
                </a:cubicBezTo>
                <a:cubicBezTo>
                  <a:pt x="2424" y="88"/>
                  <a:pt x="3064" y="672"/>
                  <a:pt x="3312" y="776"/>
                </a:cubicBezTo>
                <a:cubicBezTo>
                  <a:pt x="3560" y="880"/>
                  <a:pt x="3632" y="696"/>
                  <a:pt x="3696" y="680"/>
                </a:cubicBezTo>
              </a:path>
            </a:pathLst>
          </a:custGeom>
          <a:noFill/>
          <a:ln w="9525" cap="flat" cmpd="sng">
            <a:solidFill>
              <a:schemeClr val="tx1"/>
            </a:solidFill>
            <a:prstDash val="solid"/>
            <a:miter lim="800000"/>
            <a:headEnd type="none" w="med" len="med"/>
            <a:tailEnd type="none" w="med" len="med"/>
          </a:ln>
          <a:effectLst/>
        </p:spPr>
        <p:txBody>
          <a:bodyPr wrap="none"/>
          <a:lstStyle/>
          <a:p>
            <a:endParaRPr lang="en-US"/>
          </a:p>
        </p:txBody>
      </p:sp>
      <p:sp>
        <p:nvSpPr>
          <p:cNvPr id="903174" name="Text Box 6"/>
          <p:cNvSpPr txBox="1">
            <a:spLocks noChangeArrowheads="1"/>
          </p:cNvSpPr>
          <p:nvPr/>
        </p:nvSpPr>
        <p:spPr bwMode="auto">
          <a:xfrm>
            <a:off x="1676400" y="1695450"/>
            <a:ext cx="2590800" cy="366713"/>
          </a:xfrm>
          <a:prstGeom prst="rect">
            <a:avLst/>
          </a:prstGeom>
          <a:noFill/>
          <a:ln w="9525">
            <a:noFill/>
            <a:miter lim="800000"/>
            <a:headEnd/>
            <a:tailEnd/>
          </a:ln>
          <a:effectLst/>
        </p:spPr>
        <p:txBody>
          <a:bodyPr>
            <a:spAutoFit/>
          </a:bodyPr>
          <a:lstStyle/>
          <a:p>
            <a:pPr algn="r">
              <a:spcBef>
                <a:spcPct val="50000"/>
              </a:spcBef>
            </a:pPr>
            <a:r>
              <a:rPr lang="en-US"/>
              <a:t>Area under the curve  </a:t>
            </a:r>
            <a:r>
              <a:rPr lang="en-US">
                <a:cs typeface="Times New Roman" pitchFamily="18" charset="0"/>
              </a:rPr>
              <a:t>=</a:t>
            </a:r>
          </a:p>
        </p:txBody>
      </p:sp>
      <p:graphicFrame>
        <p:nvGraphicFramePr>
          <p:cNvPr id="903175" name="Object 7"/>
          <p:cNvGraphicFramePr>
            <a:graphicFrameLocks noChangeAspect="1"/>
          </p:cNvGraphicFramePr>
          <p:nvPr/>
        </p:nvGraphicFramePr>
        <p:xfrm>
          <a:off x="4191000" y="1447800"/>
          <a:ext cx="1882775" cy="841375"/>
        </p:xfrm>
        <a:graphic>
          <a:graphicData uri="http://schemas.openxmlformats.org/presentationml/2006/ole">
            <p:oleObj spid="_x0000_s5122" name="Equation" r:id="rId4" imgW="965160" imgH="431640" progId="Equation.3">
              <p:embed/>
            </p:oleObj>
          </a:graphicData>
        </a:graphic>
      </p:graphicFrame>
      <p:sp>
        <p:nvSpPr>
          <p:cNvPr id="903176" name="Text Box 8"/>
          <p:cNvSpPr txBox="1">
            <a:spLocks noChangeArrowheads="1"/>
          </p:cNvSpPr>
          <p:nvPr/>
        </p:nvSpPr>
        <p:spPr bwMode="auto">
          <a:xfrm>
            <a:off x="1143000" y="5410200"/>
            <a:ext cx="7239000" cy="683264"/>
          </a:xfrm>
          <a:prstGeom prst="rect">
            <a:avLst/>
          </a:prstGeom>
          <a:noFill/>
          <a:ln w="9525">
            <a:noFill/>
            <a:miter lim="800000"/>
            <a:headEnd/>
            <a:tailEnd/>
          </a:ln>
          <a:effectLst/>
        </p:spPr>
        <p:txBody>
          <a:bodyPr>
            <a:spAutoFit/>
          </a:bodyPr>
          <a:lstStyle/>
          <a:p>
            <a:pPr>
              <a:lnSpc>
                <a:spcPct val="80000"/>
              </a:lnSpc>
              <a:spcBef>
                <a:spcPct val="50000"/>
              </a:spcBef>
            </a:pPr>
            <a:r>
              <a:rPr lang="en-US" sz="2400" dirty="0" smtClean="0"/>
              <a:t>In the limit, infinitely many infinitesimally small rectangles produce the exact area.</a:t>
            </a:r>
            <a:endParaRPr lang="en-US" sz="2400" dirty="0"/>
          </a:p>
        </p:txBody>
      </p:sp>
      <p:pic>
        <p:nvPicPr>
          <p:cNvPr id="903177" name="Picture 9" descr="magritte_pipe"/>
          <p:cNvPicPr>
            <a:picLocks noChangeAspect="1" noChangeArrowheads="1"/>
          </p:cNvPicPr>
          <p:nvPr/>
        </p:nvPicPr>
        <p:blipFill>
          <a:blip r:embed="rId5" cstate="print"/>
          <a:srcRect/>
          <a:stretch>
            <a:fillRect/>
          </a:stretch>
        </p:blipFill>
        <p:spPr bwMode="auto">
          <a:xfrm>
            <a:off x="2190750" y="1762125"/>
            <a:ext cx="4762500" cy="3333750"/>
          </a:xfrm>
          <a:prstGeom prst="rect">
            <a:avLst/>
          </a:prstGeom>
          <a:noFill/>
        </p:spPr>
      </p:pic>
      <p:sp>
        <p:nvSpPr>
          <p:cNvPr id="903178" name="Rectangle 10"/>
          <p:cNvSpPr>
            <a:spLocks noChangeArrowheads="1"/>
          </p:cNvSpPr>
          <p:nvPr/>
        </p:nvSpPr>
        <p:spPr bwMode="auto">
          <a:xfrm>
            <a:off x="3581400" y="4419600"/>
            <a:ext cx="762000" cy="381000"/>
          </a:xfrm>
          <a:prstGeom prst="rect">
            <a:avLst/>
          </a:prstGeom>
          <a:solidFill>
            <a:srgbClr val="000000"/>
          </a:solidFill>
          <a:ln w="9525">
            <a:solidFill>
              <a:schemeClr val="tx1"/>
            </a:solidFill>
            <a:miter lim="800000"/>
            <a:headEnd/>
            <a:tailEnd/>
          </a:ln>
          <a:effectLst/>
        </p:spPr>
        <p:txBody>
          <a:bodyPr wrap="none" anchor="ctr"/>
          <a:lstStyle/>
          <a:p>
            <a:endParaRPr lang="en-US"/>
          </a:p>
        </p:txBody>
      </p:sp>
      <p:sp>
        <p:nvSpPr>
          <p:cNvPr id="13" name="Footer Placeholder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2"/>
    </p:custData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204F7831-2C89-48D2-8686-7F062259C7C2}" type="slidenum">
              <a:rPr lang="en-US"/>
              <a:pPr/>
              <a:t>78</a:t>
            </a:fld>
            <a:endParaRPr lang="en-US"/>
          </a:p>
        </p:txBody>
      </p:sp>
      <p:sp>
        <p:nvSpPr>
          <p:cNvPr id="904194" name="Rectangle 2"/>
          <p:cNvSpPr>
            <a:spLocks noGrp="1" noChangeArrowheads="1"/>
          </p:cNvSpPr>
          <p:nvPr>
            <p:ph type="title"/>
          </p:nvPr>
        </p:nvSpPr>
        <p:spPr/>
        <p:txBody>
          <a:bodyPr/>
          <a:lstStyle/>
          <a:p>
            <a:r>
              <a:rPr lang="en-US" sz="3600"/>
              <a:t>Differential Equations</a:t>
            </a:r>
          </a:p>
        </p:txBody>
      </p:sp>
      <p:sp>
        <p:nvSpPr>
          <p:cNvPr id="904195" name="Rectangle 3"/>
          <p:cNvSpPr>
            <a:spLocks noGrp="1" noChangeArrowheads="1"/>
          </p:cNvSpPr>
          <p:nvPr>
            <p:ph type="body" idx="1"/>
          </p:nvPr>
        </p:nvSpPr>
        <p:spPr/>
        <p:txBody>
          <a:bodyPr/>
          <a:lstStyle/>
          <a:p>
            <a:pPr>
              <a:lnSpc>
                <a:spcPct val="90000"/>
              </a:lnSpc>
              <a:buFont typeface="Wingdings" pitchFamily="2" charset="2"/>
              <a:buNone/>
            </a:pPr>
            <a:r>
              <a:rPr lang="en-US"/>
              <a:t>A differential equation is an equation in which differentials (for example, </a:t>
            </a:r>
            <a:r>
              <a:rPr lang="en-US" i="1"/>
              <a:t>dx</a:t>
            </a:r>
            <a:r>
              <a:rPr lang="en-US"/>
              <a:t>) appear as variables.</a:t>
            </a:r>
          </a:p>
          <a:p>
            <a:pPr>
              <a:lnSpc>
                <a:spcPct val="90000"/>
              </a:lnSpc>
              <a:buFont typeface="Wingdings" pitchFamily="2" charset="2"/>
              <a:buNone/>
            </a:pPr>
            <a:r>
              <a:rPr lang="en-US"/>
              <a:t>Most physics is best expressed as differential equations.</a:t>
            </a:r>
          </a:p>
          <a:p>
            <a:pPr>
              <a:lnSpc>
                <a:spcPct val="90000"/>
              </a:lnSpc>
              <a:buFont typeface="Wingdings" pitchFamily="2" charset="2"/>
              <a:buNone/>
            </a:pPr>
            <a:r>
              <a:rPr lang="en-US"/>
              <a:t>Very simple differential equations can be solved in “closed form,” meaning that a bit of algebraic manipulation gets the exact answer.</a:t>
            </a:r>
          </a:p>
          <a:p>
            <a:pPr>
              <a:lnSpc>
                <a:spcPct val="90000"/>
              </a:lnSpc>
              <a:buFont typeface="Wingdings" pitchFamily="2" charset="2"/>
              <a:buNone/>
            </a:pPr>
            <a:r>
              <a:rPr lang="en-US"/>
              <a:t>Interesting differential equations, like the ones governing interesting physics, can’t be solved in close form.</a:t>
            </a:r>
          </a:p>
          <a:p>
            <a:pPr>
              <a:lnSpc>
                <a:spcPct val="80000"/>
              </a:lnSpc>
              <a:buFont typeface="Wingdings" pitchFamily="2" charset="2"/>
              <a:buNone/>
            </a:pPr>
            <a:r>
              <a:rPr lang="en-US" b="1" u="sng"/>
              <a:t>Solution</a:t>
            </a:r>
            <a:r>
              <a:rPr lang="en-US"/>
              <a:t>: approximate!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lide Number Placeholder 4"/>
          <p:cNvSpPr>
            <a:spLocks noGrp="1"/>
          </p:cNvSpPr>
          <p:nvPr>
            <p:ph type="sldNum" sz="quarter" idx="11"/>
          </p:nvPr>
        </p:nvSpPr>
        <p:spPr/>
        <p:txBody>
          <a:bodyPr/>
          <a:lstStyle/>
          <a:p>
            <a:fld id="{4D3FD88E-DC14-439D-8510-ED014FB2DB11}" type="slidenum">
              <a:rPr lang="en-US"/>
              <a:pPr/>
              <a:t>79</a:t>
            </a:fld>
            <a:endParaRPr lang="en-US"/>
          </a:p>
        </p:txBody>
      </p:sp>
      <p:sp>
        <p:nvSpPr>
          <p:cNvPr id="905218" name="Rectangle 2"/>
          <p:cNvSpPr>
            <a:spLocks noGrp="1" noChangeArrowheads="1"/>
          </p:cNvSpPr>
          <p:nvPr>
            <p:ph type="title"/>
          </p:nvPr>
        </p:nvSpPr>
        <p:spPr/>
        <p:txBody>
          <a:bodyPr/>
          <a:lstStyle/>
          <a:p>
            <a:r>
              <a:rPr lang="en-US" sz="3600"/>
              <a:t>A Discrete Mesh of Data</a:t>
            </a:r>
          </a:p>
        </p:txBody>
      </p:sp>
      <p:grpSp>
        <p:nvGrpSpPr>
          <p:cNvPr id="2" name="Group 3"/>
          <p:cNvGrpSpPr>
            <a:grpSpLocks/>
          </p:cNvGrpSpPr>
          <p:nvPr/>
        </p:nvGrpSpPr>
        <p:grpSpPr bwMode="auto">
          <a:xfrm>
            <a:off x="838200" y="1905000"/>
            <a:ext cx="1981200" cy="1524000"/>
            <a:chOff x="528" y="1200"/>
            <a:chExt cx="1248" cy="960"/>
          </a:xfrm>
        </p:grpSpPr>
        <p:sp>
          <p:nvSpPr>
            <p:cNvPr id="905220" name="Rectangle 4"/>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21" name="Rectangle 5"/>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22" name="Rectangle 6"/>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23" name="Rectangle 7"/>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3" name="Group 8"/>
          <p:cNvGrpSpPr>
            <a:grpSpLocks/>
          </p:cNvGrpSpPr>
          <p:nvPr/>
        </p:nvGrpSpPr>
        <p:grpSpPr bwMode="auto">
          <a:xfrm>
            <a:off x="2819400" y="1905000"/>
            <a:ext cx="1981200" cy="1524000"/>
            <a:chOff x="528" y="1200"/>
            <a:chExt cx="1248" cy="960"/>
          </a:xfrm>
        </p:grpSpPr>
        <p:sp>
          <p:nvSpPr>
            <p:cNvPr id="905225" name="Rectangle 9"/>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26" name="Rectangle 10"/>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27" name="Rectangle 11"/>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28" name="Rectangle 12"/>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4" name="Group 13"/>
          <p:cNvGrpSpPr>
            <a:grpSpLocks/>
          </p:cNvGrpSpPr>
          <p:nvPr/>
        </p:nvGrpSpPr>
        <p:grpSpPr bwMode="auto">
          <a:xfrm>
            <a:off x="838200" y="3429000"/>
            <a:ext cx="1981200" cy="1524000"/>
            <a:chOff x="528" y="1200"/>
            <a:chExt cx="1248" cy="960"/>
          </a:xfrm>
        </p:grpSpPr>
        <p:sp>
          <p:nvSpPr>
            <p:cNvPr id="905230" name="Rectangle 14"/>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31" name="Rectangle 15"/>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32" name="Rectangle 16"/>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33" name="Rectangle 17"/>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5" name="Group 18"/>
          <p:cNvGrpSpPr>
            <a:grpSpLocks/>
          </p:cNvGrpSpPr>
          <p:nvPr/>
        </p:nvGrpSpPr>
        <p:grpSpPr bwMode="auto">
          <a:xfrm>
            <a:off x="2819400" y="3429000"/>
            <a:ext cx="1981200" cy="1524000"/>
            <a:chOff x="528" y="1200"/>
            <a:chExt cx="1248" cy="960"/>
          </a:xfrm>
        </p:grpSpPr>
        <p:sp>
          <p:nvSpPr>
            <p:cNvPr id="905235" name="Rectangle 19"/>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36" name="Rectangle 20"/>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37" name="Rectangle 21"/>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38" name="Rectangle 22"/>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6" name="Group 23"/>
          <p:cNvGrpSpPr>
            <a:grpSpLocks/>
          </p:cNvGrpSpPr>
          <p:nvPr/>
        </p:nvGrpSpPr>
        <p:grpSpPr bwMode="auto">
          <a:xfrm>
            <a:off x="4800600" y="1905000"/>
            <a:ext cx="1981200" cy="1524000"/>
            <a:chOff x="528" y="1200"/>
            <a:chExt cx="1248" cy="960"/>
          </a:xfrm>
        </p:grpSpPr>
        <p:sp>
          <p:nvSpPr>
            <p:cNvPr id="905240" name="Rectangle 24"/>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41" name="Rectangle 25"/>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42" name="Rectangle 26"/>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43" name="Rectangle 27"/>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7" name="Group 28"/>
          <p:cNvGrpSpPr>
            <a:grpSpLocks/>
          </p:cNvGrpSpPr>
          <p:nvPr/>
        </p:nvGrpSpPr>
        <p:grpSpPr bwMode="auto">
          <a:xfrm>
            <a:off x="4800600" y="3429000"/>
            <a:ext cx="1981200" cy="1524000"/>
            <a:chOff x="528" y="1200"/>
            <a:chExt cx="1248" cy="960"/>
          </a:xfrm>
        </p:grpSpPr>
        <p:sp>
          <p:nvSpPr>
            <p:cNvPr id="905245" name="Rectangle 29"/>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46" name="Rectangle 30"/>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47" name="Rectangle 31"/>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48" name="Rectangle 32"/>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sp>
        <p:nvSpPr>
          <p:cNvPr id="905249" name="Rectangle 33"/>
          <p:cNvSpPr>
            <a:spLocks noChangeArrowheads="1"/>
          </p:cNvSpPr>
          <p:nvPr/>
        </p:nvSpPr>
        <p:spPr bwMode="auto">
          <a:xfrm>
            <a:off x="6781800" y="1905000"/>
            <a:ext cx="990600" cy="762000"/>
          </a:xfrm>
          <a:prstGeom prst="rect">
            <a:avLst/>
          </a:prstGeom>
          <a:noFill/>
          <a:ln w="9525">
            <a:solidFill>
              <a:schemeClr val="tx1"/>
            </a:solidFill>
            <a:miter lim="800000"/>
            <a:headEnd/>
            <a:tailEnd/>
          </a:ln>
          <a:effectLst/>
        </p:spPr>
        <p:txBody>
          <a:bodyPr wrap="none" anchor="ctr"/>
          <a:lstStyle/>
          <a:p>
            <a:endParaRPr lang="en-US"/>
          </a:p>
        </p:txBody>
      </p:sp>
      <p:sp>
        <p:nvSpPr>
          <p:cNvPr id="905250" name="Rectangle 34"/>
          <p:cNvSpPr>
            <a:spLocks noChangeArrowheads="1"/>
          </p:cNvSpPr>
          <p:nvPr/>
        </p:nvSpPr>
        <p:spPr bwMode="auto">
          <a:xfrm>
            <a:off x="6781800" y="2667000"/>
            <a:ext cx="990600" cy="762000"/>
          </a:xfrm>
          <a:prstGeom prst="rect">
            <a:avLst/>
          </a:prstGeom>
          <a:noFill/>
          <a:ln w="9525">
            <a:solidFill>
              <a:schemeClr val="tx1"/>
            </a:solidFill>
            <a:miter lim="800000"/>
            <a:headEnd/>
            <a:tailEnd/>
          </a:ln>
          <a:effectLst/>
        </p:spPr>
        <p:txBody>
          <a:bodyPr wrap="none" anchor="ctr"/>
          <a:lstStyle/>
          <a:p>
            <a:endParaRPr lang="en-US"/>
          </a:p>
        </p:txBody>
      </p:sp>
      <p:sp>
        <p:nvSpPr>
          <p:cNvPr id="905251" name="Rectangle 35"/>
          <p:cNvSpPr>
            <a:spLocks noChangeArrowheads="1"/>
          </p:cNvSpPr>
          <p:nvPr/>
        </p:nvSpPr>
        <p:spPr bwMode="auto">
          <a:xfrm>
            <a:off x="6781800" y="4191000"/>
            <a:ext cx="990600" cy="762000"/>
          </a:xfrm>
          <a:prstGeom prst="rect">
            <a:avLst/>
          </a:prstGeom>
          <a:noFill/>
          <a:ln w="9525">
            <a:solidFill>
              <a:schemeClr val="tx1"/>
            </a:solidFill>
            <a:miter lim="800000"/>
            <a:headEnd/>
            <a:tailEnd/>
          </a:ln>
          <a:effectLst/>
        </p:spPr>
        <p:txBody>
          <a:bodyPr wrap="none" anchor="ctr"/>
          <a:lstStyle/>
          <a:p>
            <a:endParaRPr lang="en-US"/>
          </a:p>
        </p:txBody>
      </p:sp>
      <p:sp>
        <p:nvSpPr>
          <p:cNvPr id="905252" name="Rectangle 36"/>
          <p:cNvSpPr>
            <a:spLocks noChangeArrowheads="1"/>
          </p:cNvSpPr>
          <p:nvPr/>
        </p:nvSpPr>
        <p:spPr bwMode="auto">
          <a:xfrm>
            <a:off x="6781800" y="3429000"/>
            <a:ext cx="990600" cy="762000"/>
          </a:xfrm>
          <a:prstGeom prst="rect">
            <a:avLst/>
          </a:prstGeom>
          <a:noFill/>
          <a:ln w="9525">
            <a:solidFill>
              <a:schemeClr val="tx1"/>
            </a:solidFill>
            <a:miter lim="800000"/>
            <a:headEnd/>
            <a:tailEnd/>
          </a:ln>
          <a:effectLst/>
        </p:spPr>
        <p:txBody>
          <a:bodyPr wrap="none" anchor="ctr"/>
          <a:lstStyle/>
          <a:p>
            <a:endParaRPr lang="en-US"/>
          </a:p>
        </p:txBody>
      </p:sp>
      <p:sp>
        <p:nvSpPr>
          <p:cNvPr id="905253" name="Rectangle 37"/>
          <p:cNvSpPr>
            <a:spLocks noChangeArrowheads="1"/>
          </p:cNvSpPr>
          <p:nvPr/>
        </p:nvSpPr>
        <p:spPr bwMode="auto">
          <a:xfrm>
            <a:off x="838200" y="4953000"/>
            <a:ext cx="990600" cy="762000"/>
          </a:xfrm>
          <a:prstGeom prst="rect">
            <a:avLst/>
          </a:prstGeom>
          <a:noFill/>
          <a:ln w="9525">
            <a:solidFill>
              <a:schemeClr val="tx1"/>
            </a:solidFill>
            <a:miter lim="800000"/>
            <a:headEnd/>
            <a:tailEnd/>
          </a:ln>
          <a:effectLst/>
        </p:spPr>
        <p:txBody>
          <a:bodyPr wrap="none" anchor="ctr"/>
          <a:lstStyle/>
          <a:p>
            <a:endParaRPr lang="en-US"/>
          </a:p>
        </p:txBody>
      </p:sp>
      <p:grpSp>
        <p:nvGrpSpPr>
          <p:cNvPr id="8" name="Group 38"/>
          <p:cNvGrpSpPr>
            <a:grpSpLocks/>
          </p:cNvGrpSpPr>
          <p:nvPr/>
        </p:nvGrpSpPr>
        <p:grpSpPr bwMode="auto">
          <a:xfrm>
            <a:off x="1828800" y="4953000"/>
            <a:ext cx="2971800" cy="762000"/>
            <a:chOff x="1152" y="3120"/>
            <a:chExt cx="1872" cy="480"/>
          </a:xfrm>
        </p:grpSpPr>
        <p:sp>
          <p:nvSpPr>
            <p:cNvPr id="905255" name="Rectangle 39"/>
            <p:cNvSpPr>
              <a:spLocks noChangeArrowheads="1"/>
            </p:cNvSpPr>
            <p:nvPr/>
          </p:nvSpPr>
          <p:spPr bwMode="auto">
            <a:xfrm>
              <a:off x="2400" y="312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56" name="Rectangle 40"/>
            <p:cNvSpPr>
              <a:spLocks noChangeArrowheads="1"/>
            </p:cNvSpPr>
            <p:nvPr/>
          </p:nvSpPr>
          <p:spPr bwMode="auto">
            <a:xfrm>
              <a:off x="1152" y="312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57" name="Rectangle 41"/>
            <p:cNvSpPr>
              <a:spLocks noChangeArrowheads="1"/>
            </p:cNvSpPr>
            <p:nvPr/>
          </p:nvSpPr>
          <p:spPr bwMode="auto">
            <a:xfrm>
              <a:off x="1776" y="312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9" name="Group 42"/>
          <p:cNvGrpSpPr>
            <a:grpSpLocks/>
          </p:cNvGrpSpPr>
          <p:nvPr/>
        </p:nvGrpSpPr>
        <p:grpSpPr bwMode="auto">
          <a:xfrm>
            <a:off x="4800600" y="4953000"/>
            <a:ext cx="2971800" cy="762000"/>
            <a:chOff x="1152" y="3120"/>
            <a:chExt cx="1872" cy="480"/>
          </a:xfrm>
        </p:grpSpPr>
        <p:sp>
          <p:nvSpPr>
            <p:cNvPr id="905259" name="Rectangle 43"/>
            <p:cNvSpPr>
              <a:spLocks noChangeArrowheads="1"/>
            </p:cNvSpPr>
            <p:nvPr/>
          </p:nvSpPr>
          <p:spPr bwMode="auto">
            <a:xfrm>
              <a:off x="2400" y="312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60" name="Rectangle 44"/>
            <p:cNvSpPr>
              <a:spLocks noChangeArrowheads="1"/>
            </p:cNvSpPr>
            <p:nvPr/>
          </p:nvSpPr>
          <p:spPr bwMode="auto">
            <a:xfrm>
              <a:off x="1152" y="312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5261" name="Rectangle 45"/>
            <p:cNvSpPr>
              <a:spLocks noChangeArrowheads="1"/>
            </p:cNvSpPr>
            <p:nvPr/>
          </p:nvSpPr>
          <p:spPr bwMode="auto">
            <a:xfrm>
              <a:off x="1776" y="3120"/>
              <a:ext cx="624" cy="480"/>
            </a:xfrm>
            <a:prstGeom prst="rect">
              <a:avLst/>
            </a:prstGeom>
            <a:noFill/>
            <a:ln w="9525">
              <a:solidFill>
                <a:schemeClr val="tx1"/>
              </a:solidFill>
              <a:miter lim="800000"/>
              <a:headEnd/>
              <a:tailEnd/>
            </a:ln>
            <a:effectLst/>
          </p:spPr>
          <p:txBody>
            <a:bodyPr wrap="none" anchor="ctr"/>
            <a:lstStyle/>
            <a:p>
              <a:endParaRPr lang="en-US"/>
            </a:p>
          </p:txBody>
        </p:sp>
      </p:grpSp>
      <p:sp>
        <p:nvSpPr>
          <p:cNvPr id="905262" name="Line 46"/>
          <p:cNvSpPr>
            <a:spLocks noChangeShapeType="1"/>
          </p:cNvSpPr>
          <p:nvPr/>
        </p:nvSpPr>
        <p:spPr bwMode="auto">
          <a:xfrm flipH="1" flipV="1">
            <a:off x="7239000" y="3810000"/>
            <a:ext cx="1143000" cy="304800"/>
          </a:xfrm>
          <a:prstGeom prst="line">
            <a:avLst/>
          </a:prstGeom>
          <a:noFill/>
          <a:ln w="9525">
            <a:solidFill>
              <a:schemeClr val="tx1"/>
            </a:solidFill>
            <a:miter lim="800000"/>
            <a:headEnd/>
            <a:tailEnd type="triangle" w="lg" len="lg"/>
          </a:ln>
          <a:effectLst/>
        </p:spPr>
        <p:txBody>
          <a:bodyPr wrap="none"/>
          <a:lstStyle/>
          <a:p>
            <a:endParaRPr lang="en-US"/>
          </a:p>
        </p:txBody>
      </p:sp>
      <p:sp>
        <p:nvSpPr>
          <p:cNvPr id="905263" name="Text Box 47"/>
          <p:cNvSpPr txBox="1">
            <a:spLocks noChangeArrowheads="1"/>
          </p:cNvSpPr>
          <p:nvPr/>
        </p:nvSpPr>
        <p:spPr bwMode="auto">
          <a:xfrm>
            <a:off x="7924800" y="4114800"/>
            <a:ext cx="990600" cy="1187450"/>
          </a:xfrm>
          <a:prstGeom prst="rect">
            <a:avLst/>
          </a:prstGeom>
          <a:noFill/>
          <a:ln w="9525">
            <a:noFill/>
            <a:miter lim="800000"/>
            <a:headEnd/>
            <a:tailEnd/>
          </a:ln>
          <a:effectLst/>
        </p:spPr>
        <p:txBody>
          <a:bodyPr>
            <a:spAutoFit/>
          </a:bodyPr>
          <a:lstStyle/>
          <a:p>
            <a:pPr>
              <a:spcBef>
                <a:spcPct val="50000"/>
              </a:spcBef>
            </a:pPr>
            <a:r>
              <a:rPr lang="en-US" sz="2400"/>
              <a:t>Data live here!</a:t>
            </a:r>
          </a:p>
        </p:txBody>
      </p:sp>
      <p:sp>
        <p:nvSpPr>
          <p:cNvPr id="50"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Apps &amp; Par Types</a:t>
            </a:r>
            <a:endParaRPr lang="en-US" dirty="0"/>
          </a:p>
          <a:p>
            <a:r>
              <a:rPr lang="en-US" dirty="0" smtClean="0"/>
              <a:t>Tue Apr 5 2011</a:t>
            </a:r>
            <a:endParaRPr lang="en-US" dirty="0"/>
          </a:p>
        </p:txBody>
      </p:sp>
      <p:sp>
        <p:nvSpPr>
          <p:cNvPr id="5" name="Slide Number Placeholder 4"/>
          <p:cNvSpPr>
            <a:spLocks noGrp="1"/>
          </p:cNvSpPr>
          <p:nvPr>
            <p:ph type="sldNum" sz="quarter" idx="11"/>
          </p:nvPr>
        </p:nvSpPr>
        <p:spPr/>
        <p:txBody>
          <a:bodyPr/>
          <a:lstStyle/>
          <a:p>
            <a:fld id="{4AFC2E8C-A605-464A-A3EE-273E29B52AE7}" type="slidenum">
              <a:rPr lang="en-US"/>
              <a:pPr/>
              <a:t>8</a:t>
            </a:fld>
            <a:endParaRPr lang="en-US"/>
          </a:p>
        </p:txBody>
      </p:sp>
      <p:sp>
        <p:nvSpPr>
          <p:cNvPr id="453634" name="Rectangle 2"/>
          <p:cNvSpPr>
            <a:spLocks noGrp="1" noChangeArrowheads="1"/>
          </p:cNvSpPr>
          <p:nvPr>
            <p:ph type="title"/>
          </p:nvPr>
        </p:nvSpPr>
        <p:spPr/>
        <p:txBody>
          <a:bodyPr/>
          <a:lstStyle/>
          <a:p>
            <a:r>
              <a:rPr lang="en-US" sz="3600"/>
              <a:t>QuickTime Broadcaster</a:t>
            </a:r>
          </a:p>
        </p:txBody>
      </p:sp>
      <p:sp>
        <p:nvSpPr>
          <p:cNvPr id="453635" name="Rectangle 3"/>
          <p:cNvSpPr>
            <a:spLocks noGrp="1" noChangeArrowheads="1"/>
          </p:cNvSpPr>
          <p:nvPr>
            <p:ph type="body" idx="1"/>
          </p:nvPr>
        </p:nvSpPr>
        <p:spPr/>
        <p:txBody>
          <a:bodyPr/>
          <a:lstStyle/>
          <a:p>
            <a:pPr>
              <a:lnSpc>
                <a:spcPct val="90000"/>
              </a:lnSpc>
              <a:buFont typeface="Wingdings" pitchFamily="2" charset="2"/>
              <a:buNone/>
            </a:pPr>
            <a:r>
              <a:rPr lang="en-US"/>
              <a:t>If you cannot connect via the Access Grid, H.323 or iLinc, then you can connect via QuickTime:</a:t>
            </a:r>
          </a:p>
          <a:p>
            <a:pPr algn="ctr">
              <a:lnSpc>
                <a:spcPct val="90000"/>
              </a:lnSpc>
              <a:buFont typeface="Wingdings" pitchFamily="2" charset="2"/>
              <a:buNone/>
            </a:pPr>
            <a:r>
              <a:rPr lang="en-US" b="1">
                <a:latin typeface="Courier New" pitchFamily="49" charset="0"/>
              </a:rPr>
              <a:t>rtsp://129.15.254.141/test_hpc09.sdp</a:t>
            </a:r>
          </a:p>
          <a:p>
            <a:pPr>
              <a:lnSpc>
                <a:spcPct val="90000"/>
              </a:lnSpc>
              <a:buFont typeface="Wingdings" pitchFamily="2" charset="2"/>
              <a:buNone/>
            </a:pPr>
            <a:r>
              <a:rPr lang="en-US"/>
              <a:t>We recommend using QuickTime Player for this, because we’ve tested it successfully.</a:t>
            </a:r>
          </a:p>
          <a:p>
            <a:pPr>
              <a:lnSpc>
                <a:spcPct val="90000"/>
              </a:lnSpc>
              <a:buFont typeface="Wingdings" pitchFamily="2" charset="2"/>
              <a:buNone/>
            </a:pPr>
            <a:r>
              <a:rPr lang="en-US"/>
              <a:t>We recommend upgrading to the latest version at:</a:t>
            </a:r>
          </a:p>
          <a:p>
            <a:pPr algn="ctr">
              <a:lnSpc>
                <a:spcPct val="90000"/>
              </a:lnSpc>
              <a:buFont typeface="Wingdings" pitchFamily="2" charset="2"/>
              <a:buNone/>
            </a:pPr>
            <a:r>
              <a:rPr lang="en-US" b="1">
                <a:latin typeface="Courier New" pitchFamily="49" charset="0"/>
                <a:hlinkClick r:id="rId2"/>
              </a:rPr>
              <a:t>http://www.apple.com/quicktime/</a:t>
            </a:r>
            <a:endParaRPr lang="en-US" b="1">
              <a:latin typeface="Courier New" pitchFamily="49" charset="0"/>
            </a:endParaRPr>
          </a:p>
          <a:p>
            <a:pPr>
              <a:lnSpc>
                <a:spcPct val="90000"/>
              </a:lnSpc>
              <a:buFont typeface="Wingdings" pitchFamily="2" charset="2"/>
              <a:buNone/>
            </a:pPr>
            <a:r>
              <a:rPr lang="en-US"/>
              <a:t>When you run QuickTime Player, traverse the menus</a:t>
            </a:r>
          </a:p>
          <a:p>
            <a:pPr algn="ctr">
              <a:lnSpc>
                <a:spcPct val="90000"/>
              </a:lnSpc>
              <a:buFont typeface="Wingdings" pitchFamily="2" charset="2"/>
              <a:buNone/>
            </a:pPr>
            <a:r>
              <a:rPr lang="en-US"/>
              <a:t>File -&gt; Open URL</a:t>
            </a:r>
          </a:p>
          <a:p>
            <a:pPr>
              <a:lnSpc>
                <a:spcPct val="90000"/>
              </a:lnSpc>
              <a:buFont typeface="Wingdings" pitchFamily="2" charset="2"/>
              <a:buNone/>
            </a:pPr>
            <a:r>
              <a:rPr lang="en-US"/>
              <a:t>Then paste in the rstp URL into the textbox, and click OK.</a:t>
            </a:r>
          </a:p>
          <a:p>
            <a:pPr>
              <a:lnSpc>
                <a:spcPct val="90000"/>
              </a:lnSpc>
              <a:buFont typeface="Wingdings" pitchFamily="2" charset="2"/>
              <a:buNone/>
            </a:pPr>
            <a:r>
              <a:rPr lang="en-US"/>
              <a:t>Many thanks to Kevin Blake of OU for setting up QuickTime Broadcaster for us.</a:t>
            </a:r>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6242" name="Picture 2" descr="capsforecast"/>
          <p:cNvPicPr>
            <a:picLocks noChangeAspect="1" noChangeArrowheads="1"/>
          </p:cNvPicPr>
          <p:nvPr/>
        </p:nvPicPr>
        <p:blipFill>
          <a:blip r:embed="rId3" cstate="print"/>
          <a:srcRect/>
          <a:stretch>
            <a:fillRect/>
          </a:stretch>
        </p:blipFill>
        <p:spPr bwMode="auto">
          <a:xfrm>
            <a:off x="0" y="838200"/>
            <a:ext cx="9372600" cy="6172200"/>
          </a:xfrm>
          <a:prstGeom prst="rect">
            <a:avLst/>
          </a:prstGeom>
          <a:noFill/>
        </p:spPr>
      </p:pic>
      <p:sp>
        <p:nvSpPr>
          <p:cNvPr id="49" name="Footer Placeholder 3"/>
          <p:cNvSpPr>
            <a:spLocks noGrp="1"/>
          </p:cNvSpPr>
          <p:nvPr>
            <p:ph type="ftr" sz="quarter" idx="4294967295"/>
          </p:nvPr>
        </p:nvSpPr>
        <p:spPr>
          <a:xfrm>
            <a:off x="1600200" y="6172200"/>
            <a:ext cx="5334000" cy="457200"/>
          </a:xfrm>
          <a:prstGeom prst="rect">
            <a:avLst/>
          </a:prstGeom>
        </p:spPr>
        <p:txBody>
          <a:bodyPr/>
          <a:lstStyle/>
          <a:p>
            <a:r>
              <a:rPr lang="en-US" dirty="0" smtClean="0"/>
              <a:t>Supercomputing in Plain </a:t>
            </a:r>
            <a:r>
              <a:rPr lang="en-US" dirty="0" smtClean="0"/>
              <a:t>English: Apps &amp; Par Types</a:t>
            </a:r>
            <a:endParaRPr lang="en-US" dirty="0"/>
          </a:p>
          <a:p>
            <a:r>
              <a:rPr lang="en-US" dirty="0" smtClean="0"/>
              <a:t>BWUPEP2010, UIUC, May 23 - June 4 2010</a:t>
            </a:r>
            <a:endParaRPr lang="en-US" dirty="0"/>
          </a:p>
        </p:txBody>
      </p:sp>
      <p:sp>
        <p:nvSpPr>
          <p:cNvPr id="50" name="Slide Number Placeholder 4"/>
          <p:cNvSpPr>
            <a:spLocks noGrp="1"/>
          </p:cNvSpPr>
          <p:nvPr>
            <p:ph type="sldNum" sz="quarter" idx="11"/>
          </p:nvPr>
        </p:nvSpPr>
        <p:spPr/>
        <p:txBody>
          <a:bodyPr/>
          <a:lstStyle/>
          <a:p>
            <a:fld id="{2567FAC0-5D27-4FA3-AE51-F686D0216F3B}" type="slidenum">
              <a:rPr lang="en-US"/>
              <a:pPr/>
              <a:t>80</a:t>
            </a:fld>
            <a:endParaRPr lang="en-US"/>
          </a:p>
        </p:txBody>
      </p:sp>
      <p:sp>
        <p:nvSpPr>
          <p:cNvPr id="906243" name="Rectangle 3"/>
          <p:cNvSpPr>
            <a:spLocks noGrp="1" noChangeArrowheads="1"/>
          </p:cNvSpPr>
          <p:nvPr>
            <p:ph type="title"/>
          </p:nvPr>
        </p:nvSpPr>
        <p:spPr/>
        <p:txBody>
          <a:bodyPr/>
          <a:lstStyle/>
          <a:p>
            <a:r>
              <a:rPr lang="en-US" sz="3600"/>
              <a:t>A Discrete Mesh of Data</a:t>
            </a:r>
          </a:p>
        </p:txBody>
      </p:sp>
      <p:grpSp>
        <p:nvGrpSpPr>
          <p:cNvPr id="2" name="Group 4"/>
          <p:cNvGrpSpPr>
            <a:grpSpLocks/>
          </p:cNvGrpSpPr>
          <p:nvPr/>
        </p:nvGrpSpPr>
        <p:grpSpPr bwMode="auto">
          <a:xfrm>
            <a:off x="838200" y="1905000"/>
            <a:ext cx="1981200" cy="1524000"/>
            <a:chOff x="528" y="1200"/>
            <a:chExt cx="1248" cy="960"/>
          </a:xfrm>
        </p:grpSpPr>
        <p:sp>
          <p:nvSpPr>
            <p:cNvPr id="906245" name="Rectangle 5"/>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46" name="Rectangle 6"/>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47" name="Rectangle 7"/>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48" name="Rectangle 8"/>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3" name="Group 9"/>
          <p:cNvGrpSpPr>
            <a:grpSpLocks/>
          </p:cNvGrpSpPr>
          <p:nvPr/>
        </p:nvGrpSpPr>
        <p:grpSpPr bwMode="auto">
          <a:xfrm>
            <a:off x="2819400" y="1905000"/>
            <a:ext cx="1981200" cy="1524000"/>
            <a:chOff x="528" y="1200"/>
            <a:chExt cx="1248" cy="960"/>
          </a:xfrm>
        </p:grpSpPr>
        <p:sp>
          <p:nvSpPr>
            <p:cNvPr id="906250" name="Rectangle 10"/>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51" name="Rectangle 11"/>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52" name="Rectangle 12"/>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53" name="Rectangle 13"/>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4" name="Group 14"/>
          <p:cNvGrpSpPr>
            <a:grpSpLocks/>
          </p:cNvGrpSpPr>
          <p:nvPr/>
        </p:nvGrpSpPr>
        <p:grpSpPr bwMode="auto">
          <a:xfrm>
            <a:off x="838200" y="3429000"/>
            <a:ext cx="1981200" cy="1524000"/>
            <a:chOff x="528" y="1200"/>
            <a:chExt cx="1248" cy="960"/>
          </a:xfrm>
        </p:grpSpPr>
        <p:sp>
          <p:nvSpPr>
            <p:cNvPr id="906255" name="Rectangle 15"/>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56" name="Rectangle 16"/>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57" name="Rectangle 17"/>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58" name="Rectangle 18"/>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5" name="Group 19"/>
          <p:cNvGrpSpPr>
            <a:grpSpLocks/>
          </p:cNvGrpSpPr>
          <p:nvPr/>
        </p:nvGrpSpPr>
        <p:grpSpPr bwMode="auto">
          <a:xfrm>
            <a:off x="2819400" y="3429000"/>
            <a:ext cx="1981200" cy="1524000"/>
            <a:chOff x="528" y="1200"/>
            <a:chExt cx="1248" cy="960"/>
          </a:xfrm>
        </p:grpSpPr>
        <p:sp>
          <p:nvSpPr>
            <p:cNvPr id="906260" name="Rectangle 20"/>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61" name="Rectangle 21"/>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62" name="Rectangle 22"/>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63" name="Rectangle 23"/>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6" name="Group 24"/>
          <p:cNvGrpSpPr>
            <a:grpSpLocks/>
          </p:cNvGrpSpPr>
          <p:nvPr/>
        </p:nvGrpSpPr>
        <p:grpSpPr bwMode="auto">
          <a:xfrm>
            <a:off x="4800600" y="1905000"/>
            <a:ext cx="1981200" cy="1524000"/>
            <a:chOff x="528" y="1200"/>
            <a:chExt cx="1248" cy="960"/>
          </a:xfrm>
        </p:grpSpPr>
        <p:sp>
          <p:nvSpPr>
            <p:cNvPr id="906265" name="Rectangle 25"/>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66" name="Rectangle 26"/>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67" name="Rectangle 27"/>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68" name="Rectangle 28"/>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7" name="Group 29"/>
          <p:cNvGrpSpPr>
            <a:grpSpLocks/>
          </p:cNvGrpSpPr>
          <p:nvPr/>
        </p:nvGrpSpPr>
        <p:grpSpPr bwMode="auto">
          <a:xfrm>
            <a:off x="4800600" y="3429000"/>
            <a:ext cx="1981200" cy="1524000"/>
            <a:chOff x="528" y="1200"/>
            <a:chExt cx="1248" cy="960"/>
          </a:xfrm>
        </p:grpSpPr>
        <p:sp>
          <p:nvSpPr>
            <p:cNvPr id="906270" name="Rectangle 30"/>
            <p:cNvSpPr>
              <a:spLocks noChangeArrowheads="1"/>
            </p:cNvSpPr>
            <p:nvPr/>
          </p:nvSpPr>
          <p:spPr bwMode="auto">
            <a:xfrm>
              <a:off x="528"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71" name="Rectangle 31"/>
            <p:cNvSpPr>
              <a:spLocks noChangeArrowheads="1"/>
            </p:cNvSpPr>
            <p:nvPr/>
          </p:nvSpPr>
          <p:spPr bwMode="auto">
            <a:xfrm>
              <a:off x="528" y="168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72" name="Rectangle 32"/>
            <p:cNvSpPr>
              <a:spLocks noChangeArrowheads="1"/>
            </p:cNvSpPr>
            <p:nvPr/>
          </p:nvSpPr>
          <p:spPr bwMode="auto">
            <a:xfrm>
              <a:off x="1152" y="120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73" name="Rectangle 33"/>
            <p:cNvSpPr>
              <a:spLocks noChangeArrowheads="1"/>
            </p:cNvSpPr>
            <p:nvPr/>
          </p:nvSpPr>
          <p:spPr bwMode="auto">
            <a:xfrm>
              <a:off x="1152" y="1680"/>
              <a:ext cx="624" cy="480"/>
            </a:xfrm>
            <a:prstGeom prst="rect">
              <a:avLst/>
            </a:prstGeom>
            <a:noFill/>
            <a:ln w="9525">
              <a:solidFill>
                <a:schemeClr val="tx1"/>
              </a:solidFill>
              <a:miter lim="800000"/>
              <a:headEnd/>
              <a:tailEnd/>
            </a:ln>
            <a:effectLst/>
          </p:spPr>
          <p:txBody>
            <a:bodyPr wrap="none" anchor="ctr"/>
            <a:lstStyle/>
            <a:p>
              <a:endParaRPr lang="en-US"/>
            </a:p>
          </p:txBody>
        </p:sp>
      </p:grpSp>
      <p:sp>
        <p:nvSpPr>
          <p:cNvPr id="906274" name="Rectangle 34"/>
          <p:cNvSpPr>
            <a:spLocks noChangeArrowheads="1"/>
          </p:cNvSpPr>
          <p:nvPr/>
        </p:nvSpPr>
        <p:spPr bwMode="auto">
          <a:xfrm>
            <a:off x="6781800" y="1905000"/>
            <a:ext cx="990600" cy="762000"/>
          </a:xfrm>
          <a:prstGeom prst="rect">
            <a:avLst/>
          </a:prstGeom>
          <a:noFill/>
          <a:ln w="9525">
            <a:solidFill>
              <a:schemeClr val="tx1"/>
            </a:solidFill>
            <a:miter lim="800000"/>
            <a:headEnd/>
            <a:tailEnd/>
          </a:ln>
          <a:effectLst/>
        </p:spPr>
        <p:txBody>
          <a:bodyPr wrap="none" anchor="ctr"/>
          <a:lstStyle/>
          <a:p>
            <a:endParaRPr lang="en-US"/>
          </a:p>
        </p:txBody>
      </p:sp>
      <p:sp>
        <p:nvSpPr>
          <p:cNvPr id="906275" name="Rectangle 35"/>
          <p:cNvSpPr>
            <a:spLocks noChangeArrowheads="1"/>
          </p:cNvSpPr>
          <p:nvPr/>
        </p:nvSpPr>
        <p:spPr bwMode="auto">
          <a:xfrm>
            <a:off x="6781800" y="2667000"/>
            <a:ext cx="990600" cy="762000"/>
          </a:xfrm>
          <a:prstGeom prst="rect">
            <a:avLst/>
          </a:prstGeom>
          <a:noFill/>
          <a:ln w="9525">
            <a:solidFill>
              <a:schemeClr val="tx1"/>
            </a:solidFill>
            <a:miter lim="800000"/>
            <a:headEnd/>
            <a:tailEnd/>
          </a:ln>
          <a:effectLst/>
        </p:spPr>
        <p:txBody>
          <a:bodyPr wrap="none" anchor="ctr"/>
          <a:lstStyle/>
          <a:p>
            <a:endParaRPr lang="en-US"/>
          </a:p>
        </p:txBody>
      </p:sp>
      <p:sp>
        <p:nvSpPr>
          <p:cNvPr id="906276" name="Rectangle 36"/>
          <p:cNvSpPr>
            <a:spLocks noChangeArrowheads="1"/>
          </p:cNvSpPr>
          <p:nvPr/>
        </p:nvSpPr>
        <p:spPr bwMode="auto">
          <a:xfrm>
            <a:off x="6781800" y="4191000"/>
            <a:ext cx="990600" cy="762000"/>
          </a:xfrm>
          <a:prstGeom prst="rect">
            <a:avLst/>
          </a:prstGeom>
          <a:noFill/>
          <a:ln w="9525">
            <a:solidFill>
              <a:schemeClr val="tx1"/>
            </a:solidFill>
            <a:miter lim="800000"/>
            <a:headEnd/>
            <a:tailEnd/>
          </a:ln>
          <a:effectLst/>
        </p:spPr>
        <p:txBody>
          <a:bodyPr wrap="none" anchor="ctr"/>
          <a:lstStyle/>
          <a:p>
            <a:endParaRPr lang="en-US"/>
          </a:p>
        </p:txBody>
      </p:sp>
      <p:sp>
        <p:nvSpPr>
          <p:cNvPr id="906277" name="Rectangle 37"/>
          <p:cNvSpPr>
            <a:spLocks noChangeArrowheads="1"/>
          </p:cNvSpPr>
          <p:nvPr/>
        </p:nvSpPr>
        <p:spPr bwMode="auto">
          <a:xfrm>
            <a:off x="6781800" y="3429000"/>
            <a:ext cx="990600" cy="762000"/>
          </a:xfrm>
          <a:prstGeom prst="rect">
            <a:avLst/>
          </a:prstGeom>
          <a:noFill/>
          <a:ln w="9525">
            <a:solidFill>
              <a:schemeClr val="tx1"/>
            </a:solidFill>
            <a:miter lim="800000"/>
            <a:headEnd/>
            <a:tailEnd/>
          </a:ln>
          <a:effectLst/>
        </p:spPr>
        <p:txBody>
          <a:bodyPr wrap="none" anchor="ctr"/>
          <a:lstStyle/>
          <a:p>
            <a:endParaRPr lang="en-US"/>
          </a:p>
        </p:txBody>
      </p:sp>
      <p:sp>
        <p:nvSpPr>
          <p:cNvPr id="906278" name="Rectangle 38"/>
          <p:cNvSpPr>
            <a:spLocks noChangeArrowheads="1"/>
          </p:cNvSpPr>
          <p:nvPr/>
        </p:nvSpPr>
        <p:spPr bwMode="auto">
          <a:xfrm>
            <a:off x="838200" y="4953000"/>
            <a:ext cx="990600" cy="762000"/>
          </a:xfrm>
          <a:prstGeom prst="rect">
            <a:avLst/>
          </a:prstGeom>
          <a:noFill/>
          <a:ln w="9525">
            <a:solidFill>
              <a:schemeClr val="tx1"/>
            </a:solidFill>
            <a:miter lim="800000"/>
            <a:headEnd/>
            <a:tailEnd/>
          </a:ln>
          <a:effectLst/>
        </p:spPr>
        <p:txBody>
          <a:bodyPr wrap="none" anchor="ctr"/>
          <a:lstStyle/>
          <a:p>
            <a:endParaRPr lang="en-US"/>
          </a:p>
        </p:txBody>
      </p:sp>
      <p:grpSp>
        <p:nvGrpSpPr>
          <p:cNvPr id="8" name="Group 39"/>
          <p:cNvGrpSpPr>
            <a:grpSpLocks/>
          </p:cNvGrpSpPr>
          <p:nvPr/>
        </p:nvGrpSpPr>
        <p:grpSpPr bwMode="auto">
          <a:xfrm>
            <a:off x="1828800" y="4953000"/>
            <a:ext cx="2971800" cy="762000"/>
            <a:chOff x="1152" y="3120"/>
            <a:chExt cx="1872" cy="480"/>
          </a:xfrm>
        </p:grpSpPr>
        <p:sp>
          <p:nvSpPr>
            <p:cNvPr id="906280" name="Rectangle 40"/>
            <p:cNvSpPr>
              <a:spLocks noChangeArrowheads="1"/>
            </p:cNvSpPr>
            <p:nvPr/>
          </p:nvSpPr>
          <p:spPr bwMode="auto">
            <a:xfrm>
              <a:off x="2400" y="312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81" name="Rectangle 41"/>
            <p:cNvSpPr>
              <a:spLocks noChangeArrowheads="1"/>
            </p:cNvSpPr>
            <p:nvPr/>
          </p:nvSpPr>
          <p:spPr bwMode="auto">
            <a:xfrm>
              <a:off x="1152" y="312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82" name="Rectangle 42"/>
            <p:cNvSpPr>
              <a:spLocks noChangeArrowheads="1"/>
            </p:cNvSpPr>
            <p:nvPr/>
          </p:nvSpPr>
          <p:spPr bwMode="auto">
            <a:xfrm>
              <a:off x="1776" y="3120"/>
              <a:ext cx="624" cy="480"/>
            </a:xfrm>
            <a:prstGeom prst="rect">
              <a:avLst/>
            </a:prstGeom>
            <a:noFill/>
            <a:ln w="9525">
              <a:solidFill>
                <a:schemeClr val="tx1"/>
              </a:solidFill>
              <a:miter lim="800000"/>
              <a:headEnd/>
              <a:tailEnd/>
            </a:ln>
            <a:effectLst/>
          </p:spPr>
          <p:txBody>
            <a:bodyPr wrap="none" anchor="ctr"/>
            <a:lstStyle/>
            <a:p>
              <a:endParaRPr lang="en-US"/>
            </a:p>
          </p:txBody>
        </p:sp>
      </p:grpSp>
      <p:grpSp>
        <p:nvGrpSpPr>
          <p:cNvPr id="9" name="Group 43"/>
          <p:cNvGrpSpPr>
            <a:grpSpLocks/>
          </p:cNvGrpSpPr>
          <p:nvPr/>
        </p:nvGrpSpPr>
        <p:grpSpPr bwMode="auto">
          <a:xfrm>
            <a:off x="4800600" y="4953000"/>
            <a:ext cx="2971800" cy="762000"/>
            <a:chOff x="1152" y="3120"/>
            <a:chExt cx="1872" cy="480"/>
          </a:xfrm>
        </p:grpSpPr>
        <p:sp>
          <p:nvSpPr>
            <p:cNvPr id="906284" name="Rectangle 44"/>
            <p:cNvSpPr>
              <a:spLocks noChangeArrowheads="1"/>
            </p:cNvSpPr>
            <p:nvPr/>
          </p:nvSpPr>
          <p:spPr bwMode="auto">
            <a:xfrm>
              <a:off x="2400" y="312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85" name="Rectangle 45"/>
            <p:cNvSpPr>
              <a:spLocks noChangeArrowheads="1"/>
            </p:cNvSpPr>
            <p:nvPr/>
          </p:nvSpPr>
          <p:spPr bwMode="auto">
            <a:xfrm>
              <a:off x="1152" y="3120"/>
              <a:ext cx="624" cy="480"/>
            </a:xfrm>
            <a:prstGeom prst="rect">
              <a:avLst/>
            </a:prstGeom>
            <a:noFill/>
            <a:ln w="9525">
              <a:solidFill>
                <a:schemeClr val="tx1"/>
              </a:solidFill>
              <a:miter lim="800000"/>
              <a:headEnd/>
              <a:tailEnd/>
            </a:ln>
            <a:effectLst/>
          </p:spPr>
          <p:txBody>
            <a:bodyPr wrap="none" anchor="ctr"/>
            <a:lstStyle/>
            <a:p>
              <a:endParaRPr lang="en-US"/>
            </a:p>
          </p:txBody>
        </p:sp>
        <p:sp>
          <p:nvSpPr>
            <p:cNvPr id="906286" name="Rectangle 46"/>
            <p:cNvSpPr>
              <a:spLocks noChangeArrowheads="1"/>
            </p:cNvSpPr>
            <p:nvPr/>
          </p:nvSpPr>
          <p:spPr bwMode="auto">
            <a:xfrm>
              <a:off x="1776" y="3120"/>
              <a:ext cx="624" cy="480"/>
            </a:xfrm>
            <a:prstGeom prst="rect">
              <a:avLst/>
            </a:prstGeom>
            <a:noFill/>
            <a:ln w="9525">
              <a:solidFill>
                <a:schemeClr val="tx1"/>
              </a:solidFill>
              <a:miter lim="800000"/>
              <a:headEnd/>
              <a:tailEnd/>
            </a:ln>
            <a:effectLst/>
          </p:spPr>
          <p:txBody>
            <a:bodyPr wrap="none" anchor="ctr"/>
            <a:lstStyle/>
            <a:p>
              <a:endParaRPr lang="en-US"/>
            </a:p>
          </p:txBody>
        </p:sp>
      </p:grpSp>
      <p:sp>
        <p:nvSpPr>
          <p:cNvPr id="906287" name="Line 47"/>
          <p:cNvSpPr>
            <a:spLocks noChangeShapeType="1"/>
          </p:cNvSpPr>
          <p:nvPr/>
        </p:nvSpPr>
        <p:spPr bwMode="auto">
          <a:xfrm flipH="1" flipV="1">
            <a:off x="7239000" y="5257800"/>
            <a:ext cx="152400" cy="762000"/>
          </a:xfrm>
          <a:prstGeom prst="line">
            <a:avLst/>
          </a:prstGeom>
          <a:noFill/>
          <a:ln w="38100">
            <a:solidFill>
              <a:schemeClr val="tx1"/>
            </a:solidFill>
            <a:miter lim="800000"/>
            <a:headEnd/>
            <a:tailEnd type="triangle" w="lg" len="lg"/>
          </a:ln>
          <a:effectLst/>
        </p:spPr>
        <p:txBody>
          <a:bodyPr wrap="none"/>
          <a:lstStyle/>
          <a:p>
            <a:endParaRPr lang="en-US"/>
          </a:p>
        </p:txBody>
      </p:sp>
      <p:sp>
        <p:nvSpPr>
          <p:cNvPr id="906288" name="Text Box 48"/>
          <p:cNvSpPr txBox="1">
            <a:spLocks noChangeArrowheads="1"/>
          </p:cNvSpPr>
          <p:nvPr/>
        </p:nvSpPr>
        <p:spPr bwMode="auto">
          <a:xfrm>
            <a:off x="7239000" y="5670550"/>
            <a:ext cx="990600" cy="1187450"/>
          </a:xfrm>
          <a:prstGeom prst="rect">
            <a:avLst/>
          </a:prstGeom>
          <a:noFill/>
          <a:ln w="9525">
            <a:noFill/>
            <a:miter lim="800000"/>
            <a:headEnd/>
            <a:tailEnd/>
          </a:ln>
          <a:effectLst/>
        </p:spPr>
        <p:txBody>
          <a:bodyPr>
            <a:spAutoFit/>
          </a:bodyPr>
          <a:lstStyle/>
          <a:p>
            <a:pPr>
              <a:spcBef>
                <a:spcPct val="50000"/>
              </a:spcBef>
            </a:pPr>
            <a:r>
              <a:rPr lang="en-US" sz="2400" dirty="0"/>
              <a:t>Data live here!</a:t>
            </a:r>
          </a:p>
        </p:txBody>
      </p:sp>
    </p:spTree>
    <p:custDataLst>
      <p:tags r:id="rId1"/>
    </p:custData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A592B9A5-3DBD-4709-8B44-54871863B783}" type="slidenum">
              <a:rPr lang="en-US"/>
              <a:pPr/>
              <a:t>81</a:t>
            </a:fld>
            <a:endParaRPr lang="en-US"/>
          </a:p>
        </p:txBody>
      </p:sp>
      <p:sp>
        <p:nvSpPr>
          <p:cNvPr id="907266" name="Rectangle 2"/>
          <p:cNvSpPr>
            <a:spLocks noGrp="1" noChangeArrowheads="1"/>
          </p:cNvSpPr>
          <p:nvPr>
            <p:ph type="title"/>
          </p:nvPr>
        </p:nvSpPr>
        <p:spPr/>
        <p:txBody>
          <a:bodyPr/>
          <a:lstStyle/>
          <a:p>
            <a:r>
              <a:rPr lang="en-US" sz="3600"/>
              <a:t>Finite Difference</a:t>
            </a:r>
          </a:p>
        </p:txBody>
      </p:sp>
      <p:sp>
        <p:nvSpPr>
          <p:cNvPr id="907267" name="Rectangle 3"/>
          <p:cNvSpPr>
            <a:spLocks noGrp="1" noChangeArrowheads="1"/>
          </p:cNvSpPr>
          <p:nvPr>
            <p:ph type="body" idx="1"/>
          </p:nvPr>
        </p:nvSpPr>
        <p:spPr/>
        <p:txBody>
          <a:bodyPr/>
          <a:lstStyle/>
          <a:p>
            <a:pPr>
              <a:buFont typeface="Wingdings" pitchFamily="2" charset="2"/>
              <a:buNone/>
            </a:pPr>
            <a:r>
              <a:rPr lang="en-US" dirty="0"/>
              <a:t>A typical (though not the only) way of approximating the solution of a differential equation is through finite differencing: convert each </a:t>
            </a:r>
            <a:r>
              <a:rPr lang="en-US" i="1" dirty="0" err="1"/>
              <a:t>dx</a:t>
            </a:r>
            <a:r>
              <a:rPr lang="en-US" dirty="0"/>
              <a:t> (infinitely thin) into a </a:t>
            </a:r>
            <a:r>
              <a:rPr lang="el-GR" dirty="0">
                <a:cs typeface="Times New Roman" pitchFamily="18" charset="0"/>
              </a:rPr>
              <a:t>Δ</a:t>
            </a:r>
            <a:r>
              <a:rPr lang="en-US" i="1" dirty="0">
                <a:cs typeface="Times New Roman" pitchFamily="18" charset="0"/>
              </a:rPr>
              <a:t>x</a:t>
            </a:r>
            <a:r>
              <a:rPr lang="en-US" dirty="0">
                <a:cs typeface="Times New Roman" pitchFamily="18" charset="0"/>
              </a:rPr>
              <a:t> (has </a:t>
            </a:r>
            <a:r>
              <a:rPr lang="en-US" dirty="0" smtClean="0">
                <a:cs typeface="Times New Roman" pitchFamily="18" charset="0"/>
              </a:rPr>
              <a:t>finite nonzero </a:t>
            </a:r>
            <a:r>
              <a:rPr lang="en-US" dirty="0">
                <a:cs typeface="Times New Roman" pitchFamily="18" charset="0"/>
              </a:rPr>
              <a:t>width).</a:t>
            </a:r>
            <a:endParaRPr lang="el-GR" dirty="0">
              <a:cs typeface="Times New Roman" pitchFamily="18" charset="0"/>
            </a:endParaRP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4"/>
          <p:cNvSpPr>
            <a:spLocks noGrp="1"/>
          </p:cNvSpPr>
          <p:nvPr>
            <p:ph type="sldNum" sz="quarter" idx="11"/>
          </p:nvPr>
        </p:nvSpPr>
        <p:spPr/>
        <p:txBody>
          <a:bodyPr/>
          <a:lstStyle/>
          <a:p>
            <a:fld id="{39314205-1DC2-4C6F-850C-F1EF04A449C3}" type="slidenum">
              <a:rPr lang="en-US"/>
              <a:pPr/>
              <a:t>82</a:t>
            </a:fld>
            <a:endParaRPr lang="en-US"/>
          </a:p>
        </p:txBody>
      </p:sp>
      <p:sp>
        <p:nvSpPr>
          <p:cNvPr id="908290" name="Rectangle 2"/>
          <p:cNvSpPr>
            <a:spLocks noGrp="1" noChangeArrowheads="1"/>
          </p:cNvSpPr>
          <p:nvPr>
            <p:ph type="title"/>
          </p:nvPr>
        </p:nvSpPr>
        <p:spPr/>
        <p:txBody>
          <a:bodyPr/>
          <a:lstStyle/>
          <a:p>
            <a:r>
              <a:rPr lang="en-US" sz="3600"/>
              <a:t>Navier-Stokes Equation</a:t>
            </a:r>
          </a:p>
        </p:txBody>
      </p:sp>
      <p:graphicFrame>
        <p:nvGraphicFramePr>
          <p:cNvPr id="908291" name="Object 3"/>
          <p:cNvGraphicFramePr>
            <a:graphicFrameLocks noChangeAspect="1"/>
          </p:cNvGraphicFramePr>
          <p:nvPr/>
        </p:nvGraphicFramePr>
        <p:xfrm>
          <a:off x="2209800" y="1295400"/>
          <a:ext cx="4756150" cy="1154113"/>
        </p:xfrm>
        <a:graphic>
          <a:graphicData uri="http://schemas.openxmlformats.org/presentationml/2006/ole">
            <p:oleObj spid="_x0000_s6146" name="Equation" r:id="rId4" imgW="2197080" imgH="533160" progId="Equation.3">
              <p:embed/>
            </p:oleObj>
          </a:graphicData>
        </a:graphic>
      </p:graphicFrame>
      <p:graphicFrame>
        <p:nvGraphicFramePr>
          <p:cNvPr id="908292" name="Object 4"/>
          <p:cNvGraphicFramePr>
            <a:graphicFrameLocks noChangeAspect="1"/>
          </p:cNvGraphicFramePr>
          <p:nvPr/>
        </p:nvGraphicFramePr>
        <p:xfrm>
          <a:off x="2293938" y="3352800"/>
          <a:ext cx="4894262" cy="1154113"/>
        </p:xfrm>
        <a:graphic>
          <a:graphicData uri="http://schemas.openxmlformats.org/presentationml/2006/ole">
            <p:oleObj spid="_x0000_s6147" name="Equation" r:id="rId5" imgW="2260440" imgH="533160" progId="Equation.3">
              <p:embed/>
            </p:oleObj>
          </a:graphicData>
        </a:graphic>
      </p:graphicFrame>
      <p:sp>
        <p:nvSpPr>
          <p:cNvPr id="908293" name="Text Box 5"/>
          <p:cNvSpPr txBox="1">
            <a:spLocks noChangeArrowheads="1"/>
          </p:cNvSpPr>
          <p:nvPr/>
        </p:nvSpPr>
        <p:spPr bwMode="auto">
          <a:xfrm>
            <a:off x="1752600" y="2514600"/>
            <a:ext cx="5562600" cy="461665"/>
          </a:xfrm>
          <a:prstGeom prst="rect">
            <a:avLst/>
          </a:prstGeom>
          <a:noFill/>
          <a:ln w="9525">
            <a:noFill/>
            <a:miter lim="800000"/>
            <a:headEnd/>
            <a:tailEnd/>
          </a:ln>
          <a:effectLst/>
        </p:spPr>
        <p:txBody>
          <a:bodyPr>
            <a:spAutoFit/>
          </a:bodyPr>
          <a:lstStyle/>
          <a:p>
            <a:pPr>
              <a:spcBef>
                <a:spcPct val="50000"/>
              </a:spcBef>
            </a:pPr>
            <a:r>
              <a:rPr lang="en-US" sz="2400" dirty="0"/>
              <a:t>Differential Equation</a:t>
            </a:r>
          </a:p>
        </p:txBody>
      </p:sp>
      <p:sp>
        <p:nvSpPr>
          <p:cNvPr id="908294" name="Text Box 6"/>
          <p:cNvSpPr txBox="1">
            <a:spLocks noChangeArrowheads="1"/>
          </p:cNvSpPr>
          <p:nvPr/>
        </p:nvSpPr>
        <p:spPr bwMode="auto">
          <a:xfrm>
            <a:off x="1905000" y="4495800"/>
            <a:ext cx="5562600" cy="461665"/>
          </a:xfrm>
          <a:prstGeom prst="rect">
            <a:avLst/>
          </a:prstGeom>
          <a:noFill/>
          <a:ln w="9525">
            <a:noFill/>
            <a:miter lim="800000"/>
            <a:headEnd/>
            <a:tailEnd/>
          </a:ln>
          <a:effectLst/>
        </p:spPr>
        <p:txBody>
          <a:bodyPr>
            <a:spAutoFit/>
          </a:bodyPr>
          <a:lstStyle/>
          <a:p>
            <a:pPr>
              <a:spcBef>
                <a:spcPct val="50000"/>
              </a:spcBef>
            </a:pPr>
            <a:r>
              <a:rPr lang="en-US" sz="2400" dirty="0"/>
              <a:t>Finite Difference Equation</a:t>
            </a:r>
          </a:p>
        </p:txBody>
      </p:sp>
      <p:sp>
        <p:nvSpPr>
          <p:cNvPr id="908295" name="Text Box 7"/>
          <p:cNvSpPr txBox="1">
            <a:spLocks noChangeArrowheads="1"/>
          </p:cNvSpPr>
          <p:nvPr/>
        </p:nvSpPr>
        <p:spPr bwMode="auto">
          <a:xfrm>
            <a:off x="1371600" y="5105400"/>
            <a:ext cx="6477000" cy="830997"/>
          </a:xfrm>
          <a:prstGeom prst="rect">
            <a:avLst/>
          </a:prstGeom>
          <a:noFill/>
          <a:ln w="9525">
            <a:noFill/>
            <a:miter lim="800000"/>
            <a:headEnd/>
            <a:tailEnd/>
          </a:ln>
          <a:effectLst/>
        </p:spPr>
        <p:txBody>
          <a:bodyPr>
            <a:spAutoFit/>
          </a:bodyPr>
          <a:lstStyle/>
          <a:p>
            <a:pPr>
              <a:spcBef>
                <a:spcPct val="50000"/>
              </a:spcBef>
            </a:pPr>
            <a:r>
              <a:rPr lang="en-US" sz="2400" dirty="0"/>
              <a:t>The </a:t>
            </a:r>
            <a:r>
              <a:rPr lang="en-US" sz="2400" dirty="0" err="1"/>
              <a:t>Navier</a:t>
            </a:r>
            <a:r>
              <a:rPr lang="en-US" sz="2400" dirty="0"/>
              <a:t>-Stokes equations governs the movement of fluids (water, air, etc).</a:t>
            </a:r>
          </a:p>
        </p:txBody>
      </p:sp>
      <p:sp>
        <p:nvSpPr>
          <p:cNvPr id="10"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2"/>
    </p:custData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Slide Number Placeholder 3"/>
          <p:cNvSpPr>
            <a:spLocks noGrp="1"/>
          </p:cNvSpPr>
          <p:nvPr>
            <p:ph type="sldNum" sz="quarter" idx="11"/>
          </p:nvPr>
        </p:nvSpPr>
        <p:spPr/>
        <p:txBody>
          <a:bodyPr/>
          <a:lstStyle/>
          <a:p>
            <a:fld id="{E2F61240-8F61-40E8-BFEB-F1D48231F228}" type="slidenum">
              <a:rPr lang="en-US"/>
              <a:pPr/>
              <a:t>83</a:t>
            </a:fld>
            <a:endParaRPr lang="en-US"/>
          </a:p>
        </p:txBody>
      </p:sp>
      <p:sp>
        <p:nvSpPr>
          <p:cNvPr id="909314" name="Rectangle 2"/>
          <p:cNvSpPr>
            <a:spLocks noChangeArrowheads="1"/>
          </p:cNvSpPr>
          <p:nvPr/>
        </p:nvSpPr>
        <p:spPr bwMode="auto">
          <a:xfrm>
            <a:off x="2438400" y="1524000"/>
            <a:ext cx="4876800" cy="426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909315" name="Line 3"/>
          <p:cNvSpPr>
            <a:spLocks noChangeShapeType="1"/>
          </p:cNvSpPr>
          <p:nvPr/>
        </p:nvSpPr>
        <p:spPr bwMode="auto">
          <a:xfrm>
            <a:off x="2590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16" name="Line 4"/>
          <p:cNvSpPr>
            <a:spLocks noChangeShapeType="1"/>
          </p:cNvSpPr>
          <p:nvPr/>
        </p:nvSpPr>
        <p:spPr bwMode="auto">
          <a:xfrm>
            <a:off x="6400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17" name="Line 5"/>
          <p:cNvSpPr>
            <a:spLocks noChangeShapeType="1"/>
          </p:cNvSpPr>
          <p:nvPr/>
        </p:nvSpPr>
        <p:spPr bwMode="auto">
          <a:xfrm>
            <a:off x="6858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18" name="Line 6"/>
          <p:cNvSpPr>
            <a:spLocks noChangeShapeType="1"/>
          </p:cNvSpPr>
          <p:nvPr/>
        </p:nvSpPr>
        <p:spPr bwMode="auto">
          <a:xfrm>
            <a:off x="6553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19" name="Line 7"/>
          <p:cNvSpPr>
            <a:spLocks noChangeShapeType="1"/>
          </p:cNvSpPr>
          <p:nvPr/>
        </p:nvSpPr>
        <p:spPr bwMode="auto">
          <a:xfrm>
            <a:off x="6705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0" name="Line 8"/>
          <p:cNvSpPr>
            <a:spLocks noChangeShapeType="1"/>
          </p:cNvSpPr>
          <p:nvPr/>
        </p:nvSpPr>
        <p:spPr bwMode="auto">
          <a:xfrm>
            <a:off x="6248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1" name="Line 9"/>
          <p:cNvSpPr>
            <a:spLocks noChangeShapeType="1"/>
          </p:cNvSpPr>
          <p:nvPr/>
        </p:nvSpPr>
        <p:spPr bwMode="auto">
          <a:xfrm>
            <a:off x="6096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2" name="Line 10"/>
          <p:cNvSpPr>
            <a:spLocks noChangeShapeType="1"/>
          </p:cNvSpPr>
          <p:nvPr/>
        </p:nvSpPr>
        <p:spPr bwMode="auto">
          <a:xfrm>
            <a:off x="5943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3" name="Line 11"/>
          <p:cNvSpPr>
            <a:spLocks noChangeShapeType="1"/>
          </p:cNvSpPr>
          <p:nvPr/>
        </p:nvSpPr>
        <p:spPr bwMode="auto">
          <a:xfrm>
            <a:off x="5791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4" name="Line 12"/>
          <p:cNvSpPr>
            <a:spLocks noChangeShapeType="1"/>
          </p:cNvSpPr>
          <p:nvPr/>
        </p:nvSpPr>
        <p:spPr bwMode="auto">
          <a:xfrm>
            <a:off x="5638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5" name="Line 13"/>
          <p:cNvSpPr>
            <a:spLocks noChangeShapeType="1"/>
          </p:cNvSpPr>
          <p:nvPr/>
        </p:nvSpPr>
        <p:spPr bwMode="auto">
          <a:xfrm>
            <a:off x="5486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6" name="Line 14"/>
          <p:cNvSpPr>
            <a:spLocks noChangeShapeType="1"/>
          </p:cNvSpPr>
          <p:nvPr/>
        </p:nvSpPr>
        <p:spPr bwMode="auto">
          <a:xfrm>
            <a:off x="5334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7" name="Line 15"/>
          <p:cNvSpPr>
            <a:spLocks noChangeShapeType="1"/>
          </p:cNvSpPr>
          <p:nvPr/>
        </p:nvSpPr>
        <p:spPr bwMode="auto">
          <a:xfrm>
            <a:off x="5181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8" name="Line 16"/>
          <p:cNvSpPr>
            <a:spLocks noChangeShapeType="1"/>
          </p:cNvSpPr>
          <p:nvPr/>
        </p:nvSpPr>
        <p:spPr bwMode="auto">
          <a:xfrm>
            <a:off x="5029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29" name="Line 17"/>
          <p:cNvSpPr>
            <a:spLocks noChangeShapeType="1"/>
          </p:cNvSpPr>
          <p:nvPr/>
        </p:nvSpPr>
        <p:spPr bwMode="auto">
          <a:xfrm>
            <a:off x="4876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0" name="Line 18"/>
          <p:cNvSpPr>
            <a:spLocks noChangeShapeType="1"/>
          </p:cNvSpPr>
          <p:nvPr/>
        </p:nvSpPr>
        <p:spPr bwMode="auto">
          <a:xfrm>
            <a:off x="4724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1" name="Line 19"/>
          <p:cNvSpPr>
            <a:spLocks noChangeShapeType="1"/>
          </p:cNvSpPr>
          <p:nvPr/>
        </p:nvSpPr>
        <p:spPr bwMode="auto">
          <a:xfrm>
            <a:off x="4572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2" name="Line 20"/>
          <p:cNvSpPr>
            <a:spLocks noChangeShapeType="1"/>
          </p:cNvSpPr>
          <p:nvPr/>
        </p:nvSpPr>
        <p:spPr bwMode="auto">
          <a:xfrm>
            <a:off x="4419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3" name="Line 21"/>
          <p:cNvSpPr>
            <a:spLocks noChangeShapeType="1"/>
          </p:cNvSpPr>
          <p:nvPr/>
        </p:nvSpPr>
        <p:spPr bwMode="auto">
          <a:xfrm>
            <a:off x="4267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4" name="Line 22"/>
          <p:cNvSpPr>
            <a:spLocks noChangeShapeType="1"/>
          </p:cNvSpPr>
          <p:nvPr/>
        </p:nvSpPr>
        <p:spPr bwMode="auto">
          <a:xfrm>
            <a:off x="4114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5" name="Line 23"/>
          <p:cNvSpPr>
            <a:spLocks noChangeShapeType="1"/>
          </p:cNvSpPr>
          <p:nvPr/>
        </p:nvSpPr>
        <p:spPr bwMode="auto">
          <a:xfrm>
            <a:off x="3962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6" name="Line 24"/>
          <p:cNvSpPr>
            <a:spLocks noChangeShapeType="1"/>
          </p:cNvSpPr>
          <p:nvPr/>
        </p:nvSpPr>
        <p:spPr bwMode="auto">
          <a:xfrm>
            <a:off x="3810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7" name="Line 25"/>
          <p:cNvSpPr>
            <a:spLocks noChangeShapeType="1"/>
          </p:cNvSpPr>
          <p:nvPr/>
        </p:nvSpPr>
        <p:spPr bwMode="auto">
          <a:xfrm>
            <a:off x="3657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8" name="Line 26"/>
          <p:cNvSpPr>
            <a:spLocks noChangeShapeType="1"/>
          </p:cNvSpPr>
          <p:nvPr/>
        </p:nvSpPr>
        <p:spPr bwMode="auto">
          <a:xfrm>
            <a:off x="3505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39" name="Line 27"/>
          <p:cNvSpPr>
            <a:spLocks noChangeShapeType="1"/>
          </p:cNvSpPr>
          <p:nvPr/>
        </p:nvSpPr>
        <p:spPr bwMode="auto">
          <a:xfrm>
            <a:off x="3352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40" name="Line 28"/>
          <p:cNvSpPr>
            <a:spLocks noChangeShapeType="1"/>
          </p:cNvSpPr>
          <p:nvPr/>
        </p:nvSpPr>
        <p:spPr bwMode="auto">
          <a:xfrm>
            <a:off x="3200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41" name="Line 29"/>
          <p:cNvSpPr>
            <a:spLocks noChangeShapeType="1"/>
          </p:cNvSpPr>
          <p:nvPr/>
        </p:nvSpPr>
        <p:spPr bwMode="auto">
          <a:xfrm>
            <a:off x="3048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42" name="Line 30"/>
          <p:cNvSpPr>
            <a:spLocks noChangeShapeType="1"/>
          </p:cNvSpPr>
          <p:nvPr/>
        </p:nvSpPr>
        <p:spPr bwMode="auto">
          <a:xfrm>
            <a:off x="2895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43" name="Line 31"/>
          <p:cNvSpPr>
            <a:spLocks noChangeShapeType="1"/>
          </p:cNvSpPr>
          <p:nvPr/>
        </p:nvSpPr>
        <p:spPr bwMode="auto">
          <a:xfrm>
            <a:off x="2743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44" name="Line 32"/>
          <p:cNvSpPr>
            <a:spLocks noChangeShapeType="1"/>
          </p:cNvSpPr>
          <p:nvPr/>
        </p:nvSpPr>
        <p:spPr bwMode="auto">
          <a:xfrm>
            <a:off x="7010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45" name="Line 33"/>
          <p:cNvSpPr>
            <a:spLocks noChangeShapeType="1"/>
          </p:cNvSpPr>
          <p:nvPr/>
        </p:nvSpPr>
        <p:spPr bwMode="auto">
          <a:xfrm>
            <a:off x="7162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09346" name="Line 34"/>
          <p:cNvSpPr>
            <a:spLocks noChangeShapeType="1"/>
          </p:cNvSpPr>
          <p:nvPr/>
        </p:nvSpPr>
        <p:spPr bwMode="auto">
          <a:xfrm>
            <a:off x="2438400" y="5638800"/>
            <a:ext cx="4876800" cy="0"/>
          </a:xfrm>
          <a:prstGeom prst="line">
            <a:avLst/>
          </a:prstGeom>
          <a:noFill/>
          <a:ln w="9525">
            <a:solidFill>
              <a:schemeClr val="tx1"/>
            </a:solidFill>
            <a:miter lim="800000"/>
            <a:headEnd/>
            <a:tailEnd/>
          </a:ln>
          <a:effectLst/>
        </p:spPr>
        <p:txBody>
          <a:bodyPr wrap="none"/>
          <a:lstStyle/>
          <a:p>
            <a:endParaRPr lang="en-US"/>
          </a:p>
        </p:txBody>
      </p:sp>
      <p:sp>
        <p:nvSpPr>
          <p:cNvPr id="909347" name="Line 35"/>
          <p:cNvSpPr>
            <a:spLocks noChangeShapeType="1"/>
          </p:cNvSpPr>
          <p:nvPr/>
        </p:nvSpPr>
        <p:spPr bwMode="auto">
          <a:xfrm>
            <a:off x="2438400" y="5486400"/>
            <a:ext cx="4876800" cy="0"/>
          </a:xfrm>
          <a:prstGeom prst="line">
            <a:avLst/>
          </a:prstGeom>
          <a:noFill/>
          <a:ln w="9525">
            <a:solidFill>
              <a:schemeClr val="tx1"/>
            </a:solidFill>
            <a:miter lim="800000"/>
            <a:headEnd/>
            <a:tailEnd/>
          </a:ln>
          <a:effectLst/>
        </p:spPr>
        <p:txBody>
          <a:bodyPr wrap="none"/>
          <a:lstStyle/>
          <a:p>
            <a:endParaRPr lang="en-US"/>
          </a:p>
        </p:txBody>
      </p:sp>
      <p:sp>
        <p:nvSpPr>
          <p:cNvPr id="909348" name="Line 36"/>
          <p:cNvSpPr>
            <a:spLocks noChangeShapeType="1"/>
          </p:cNvSpPr>
          <p:nvPr/>
        </p:nvSpPr>
        <p:spPr bwMode="auto">
          <a:xfrm>
            <a:off x="2438400" y="5334000"/>
            <a:ext cx="4876800" cy="0"/>
          </a:xfrm>
          <a:prstGeom prst="line">
            <a:avLst/>
          </a:prstGeom>
          <a:noFill/>
          <a:ln w="9525">
            <a:solidFill>
              <a:schemeClr val="tx1"/>
            </a:solidFill>
            <a:miter lim="800000"/>
            <a:headEnd/>
            <a:tailEnd/>
          </a:ln>
          <a:effectLst/>
        </p:spPr>
        <p:txBody>
          <a:bodyPr wrap="none"/>
          <a:lstStyle/>
          <a:p>
            <a:endParaRPr lang="en-US"/>
          </a:p>
        </p:txBody>
      </p:sp>
      <p:sp>
        <p:nvSpPr>
          <p:cNvPr id="909349" name="Line 37"/>
          <p:cNvSpPr>
            <a:spLocks noChangeShapeType="1"/>
          </p:cNvSpPr>
          <p:nvPr/>
        </p:nvSpPr>
        <p:spPr bwMode="auto">
          <a:xfrm>
            <a:off x="2438400" y="5181600"/>
            <a:ext cx="4876800" cy="0"/>
          </a:xfrm>
          <a:prstGeom prst="line">
            <a:avLst/>
          </a:prstGeom>
          <a:noFill/>
          <a:ln w="9525">
            <a:solidFill>
              <a:schemeClr val="tx1"/>
            </a:solidFill>
            <a:miter lim="800000"/>
            <a:headEnd/>
            <a:tailEnd/>
          </a:ln>
          <a:effectLst/>
        </p:spPr>
        <p:txBody>
          <a:bodyPr wrap="none"/>
          <a:lstStyle/>
          <a:p>
            <a:endParaRPr lang="en-US"/>
          </a:p>
        </p:txBody>
      </p:sp>
      <p:sp>
        <p:nvSpPr>
          <p:cNvPr id="909350" name="Line 38"/>
          <p:cNvSpPr>
            <a:spLocks noChangeShapeType="1"/>
          </p:cNvSpPr>
          <p:nvPr/>
        </p:nvSpPr>
        <p:spPr bwMode="auto">
          <a:xfrm>
            <a:off x="2438400" y="5029200"/>
            <a:ext cx="4876800" cy="0"/>
          </a:xfrm>
          <a:prstGeom prst="line">
            <a:avLst/>
          </a:prstGeom>
          <a:noFill/>
          <a:ln w="9525">
            <a:solidFill>
              <a:schemeClr val="tx1"/>
            </a:solidFill>
            <a:miter lim="800000"/>
            <a:headEnd/>
            <a:tailEnd/>
          </a:ln>
          <a:effectLst/>
        </p:spPr>
        <p:txBody>
          <a:bodyPr wrap="none"/>
          <a:lstStyle/>
          <a:p>
            <a:endParaRPr lang="en-US"/>
          </a:p>
        </p:txBody>
      </p:sp>
      <p:sp>
        <p:nvSpPr>
          <p:cNvPr id="909351" name="Line 39"/>
          <p:cNvSpPr>
            <a:spLocks noChangeShapeType="1"/>
          </p:cNvSpPr>
          <p:nvPr/>
        </p:nvSpPr>
        <p:spPr bwMode="auto">
          <a:xfrm>
            <a:off x="2438400" y="4876800"/>
            <a:ext cx="4876800" cy="0"/>
          </a:xfrm>
          <a:prstGeom prst="line">
            <a:avLst/>
          </a:prstGeom>
          <a:noFill/>
          <a:ln w="9525">
            <a:solidFill>
              <a:schemeClr val="tx1"/>
            </a:solidFill>
            <a:miter lim="800000"/>
            <a:headEnd/>
            <a:tailEnd/>
          </a:ln>
          <a:effectLst/>
        </p:spPr>
        <p:txBody>
          <a:bodyPr wrap="none"/>
          <a:lstStyle/>
          <a:p>
            <a:endParaRPr lang="en-US"/>
          </a:p>
        </p:txBody>
      </p:sp>
      <p:sp>
        <p:nvSpPr>
          <p:cNvPr id="909352" name="Line 40"/>
          <p:cNvSpPr>
            <a:spLocks noChangeShapeType="1"/>
          </p:cNvSpPr>
          <p:nvPr/>
        </p:nvSpPr>
        <p:spPr bwMode="auto">
          <a:xfrm>
            <a:off x="2438400" y="4724400"/>
            <a:ext cx="4876800" cy="0"/>
          </a:xfrm>
          <a:prstGeom prst="line">
            <a:avLst/>
          </a:prstGeom>
          <a:noFill/>
          <a:ln w="9525">
            <a:solidFill>
              <a:schemeClr val="tx1"/>
            </a:solidFill>
            <a:miter lim="800000"/>
            <a:headEnd/>
            <a:tailEnd/>
          </a:ln>
          <a:effectLst/>
        </p:spPr>
        <p:txBody>
          <a:bodyPr wrap="none"/>
          <a:lstStyle/>
          <a:p>
            <a:endParaRPr lang="en-US"/>
          </a:p>
        </p:txBody>
      </p:sp>
      <p:sp>
        <p:nvSpPr>
          <p:cNvPr id="909353" name="Line 41"/>
          <p:cNvSpPr>
            <a:spLocks noChangeShapeType="1"/>
          </p:cNvSpPr>
          <p:nvPr/>
        </p:nvSpPr>
        <p:spPr bwMode="auto">
          <a:xfrm>
            <a:off x="2438400" y="4572000"/>
            <a:ext cx="4876800" cy="0"/>
          </a:xfrm>
          <a:prstGeom prst="line">
            <a:avLst/>
          </a:prstGeom>
          <a:noFill/>
          <a:ln w="9525">
            <a:solidFill>
              <a:schemeClr val="tx1"/>
            </a:solidFill>
            <a:miter lim="800000"/>
            <a:headEnd/>
            <a:tailEnd/>
          </a:ln>
          <a:effectLst/>
        </p:spPr>
        <p:txBody>
          <a:bodyPr wrap="none"/>
          <a:lstStyle/>
          <a:p>
            <a:endParaRPr lang="en-US"/>
          </a:p>
        </p:txBody>
      </p:sp>
      <p:sp>
        <p:nvSpPr>
          <p:cNvPr id="909354" name="Line 42"/>
          <p:cNvSpPr>
            <a:spLocks noChangeShapeType="1"/>
          </p:cNvSpPr>
          <p:nvPr/>
        </p:nvSpPr>
        <p:spPr bwMode="auto">
          <a:xfrm>
            <a:off x="2438400" y="4419600"/>
            <a:ext cx="4876800" cy="0"/>
          </a:xfrm>
          <a:prstGeom prst="line">
            <a:avLst/>
          </a:prstGeom>
          <a:noFill/>
          <a:ln w="9525">
            <a:solidFill>
              <a:schemeClr val="tx1"/>
            </a:solidFill>
            <a:miter lim="800000"/>
            <a:headEnd/>
            <a:tailEnd/>
          </a:ln>
          <a:effectLst/>
        </p:spPr>
        <p:txBody>
          <a:bodyPr wrap="none"/>
          <a:lstStyle/>
          <a:p>
            <a:endParaRPr lang="en-US"/>
          </a:p>
        </p:txBody>
      </p:sp>
      <p:sp>
        <p:nvSpPr>
          <p:cNvPr id="909355" name="Line 43"/>
          <p:cNvSpPr>
            <a:spLocks noChangeShapeType="1"/>
          </p:cNvSpPr>
          <p:nvPr/>
        </p:nvSpPr>
        <p:spPr bwMode="auto">
          <a:xfrm>
            <a:off x="2438400" y="4267200"/>
            <a:ext cx="4876800" cy="0"/>
          </a:xfrm>
          <a:prstGeom prst="line">
            <a:avLst/>
          </a:prstGeom>
          <a:noFill/>
          <a:ln w="9525">
            <a:solidFill>
              <a:schemeClr val="tx1"/>
            </a:solidFill>
            <a:miter lim="800000"/>
            <a:headEnd/>
            <a:tailEnd/>
          </a:ln>
          <a:effectLst/>
        </p:spPr>
        <p:txBody>
          <a:bodyPr wrap="none"/>
          <a:lstStyle/>
          <a:p>
            <a:endParaRPr lang="en-US"/>
          </a:p>
        </p:txBody>
      </p:sp>
      <p:sp>
        <p:nvSpPr>
          <p:cNvPr id="909356" name="Line 44"/>
          <p:cNvSpPr>
            <a:spLocks noChangeShapeType="1"/>
          </p:cNvSpPr>
          <p:nvPr/>
        </p:nvSpPr>
        <p:spPr bwMode="auto">
          <a:xfrm>
            <a:off x="2438400" y="4114800"/>
            <a:ext cx="4876800" cy="0"/>
          </a:xfrm>
          <a:prstGeom prst="line">
            <a:avLst/>
          </a:prstGeom>
          <a:noFill/>
          <a:ln w="9525">
            <a:solidFill>
              <a:schemeClr val="tx1"/>
            </a:solidFill>
            <a:miter lim="800000"/>
            <a:headEnd/>
            <a:tailEnd/>
          </a:ln>
          <a:effectLst/>
        </p:spPr>
        <p:txBody>
          <a:bodyPr wrap="none"/>
          <a:lstStyle/>
          <a:p>
            <a:endParaRPr lang="en-US"/>
          </a:p>
        </p:txBody>
      </p:sp>
      <p:sp>
        <p:nvSpPr>
          <p:cNvPr id="909357" name="Line 45"/>
          <p:cNvSpPr>
            <a:spLocks noChangeShapeType="1"/>
          </p:cNvSpPr>
          <p:nvPr/>
        </p:nvSpPr>
        <p:spPr bwMode="auto">
          <a:xfrm>
            <a:off x="2438400" y="3962400"/>
            <a:ext cx="4876800" cy="0"/>
          </a:xfrm>
          <a:prstGeom prst="line">
            <a:avLst/>
          </a:prstGeom>
          <a:noFill/>
          <a:ln w="9525">
            <a:solidFill>
              <a:schemeClr val="tx1"/>
            </a:solidFill>
            <a:miter lim="800000"/>
            <a:headEnd/>
            <a:tailEnd/>
          </a:ln>
          <a:effectLst/>
        </p:spPr>
        <p:txBody>
          <a:bodyPr wrap="none"/>
          <a:lstStyle/>
          <a:p>
            <a:endParaRPr lang="en-US"/>
          </a:p>
        </p:txBody>
      </p:sp>
      <p:sp>
        <p:nvSpPr>
          <p:cNvPr id="909358" name="Line 46"/>
          <p:cNvSpPr>
            <a:spLocks noChangeShapeType="1"/>
          </p:cNvSpPr>
          <p:nvPr/>
        </p:nvSpPr>
        <p:spPr bwMode="auto">
          <a:xfrm>
            <a:off x="2438400" y="3810000"/>
            <a:ext cx="4876800" cy="0"/>
          </a:xfrm>
          <a:prstGeom prst="line">
            <a:avLst/>
          </a:prstGeom>
          <a:noFill/>
          <a:ln w="9525">
            <a:solidFill>
              <a:schemeClr val="tx1"/>
            </a:solidFill>
            <a:miter lim="800000"/>
            <a:headEnd/>
            <a:tailEnd/>
          </a:ln>
          <a:effectLst/>
        </p:spPr>
        <p:txBody>
          <a:bodyPr wrap="none"/>
          <a:lstStyle/>
          <a:p>
            <a:endParaRPr lang="en-US"/>
          </a:p>
        </p:txBody>
      </p:sp>
      <p:sp>
        <p:nvSpPr>
          <p:cNvPr id="909359" name="Line 47"/>
          <p:cNvSpPr>
            <a:spLocks noChangeShapeType="1"/>
          </p:cNvSpPr>
          <p:nvPr/>
        </p:nvSpPr>
        <p:spPr bwMode="auto">
          <a:xfrm>
            <a:off x="2438400" y="3657600"/>
            <a:ext cx="4876800" cy="0"/>
          </a:xfrm>
          <a:prstGeom prst="line">
            <a:avLst/>
          </a:prstGeom>
          <a:noFill/>
          <a:ln w="9525">
            <a:solidFill>
              <a:schemeClr val="tx1"/>
            </a:solidFill>
            <a:miter lim="800000"/>
            <a:headEnd/>
            <a:tailEnd/>
          </a:ln>
          <a:effectLst/>
        </p:spPr>
        <p:txBody>
          <a:bodyPr wrap="none"/>
          <a:lstStyle/>
          <a:p>
            <a:endParaRPr lang="en-US"/>
          </a:p>
        </p:txBody>
      </p:sp>
      <p:sp>
        <p:nvSpPr>
          <p:cNvPr id="909360" name="Line 48"/>
          <p:cNvSpPr>
            <a:spLocks noChangeShapeType="1"/>
          </p:cNvSpPr>
          <p:nvPr/>
        </p:nvSpPr>
        <p:spPr bwMode="auto">
          <a:xfrm>
            <a:off x="2438400" y="3505200"/>
            <a:ext cx="4876800" cy="0"/>
          </a:xfrm>
          <a:prstGeom prst="line">
            <a:avLst/>
          </a:prstGeom>
          <a:noFill/>
          <a:ln w="9525">
            <a:solidFill>
              <a:schemeClr val="tx1"/>
            </a:solidFill>
            <a:miter lim="800000"/>
            <a:headEnd/>
            <a:tailEnd/>
          </a:ln>
          <a:effectLst/>
        </p:spPr>
        <p:txBody>
          <a:bodyPr wrap="none"/>
          <a:lstStyle/>
          <a:p>
            <a:endParaRPr lang="en-US"/>
          </a:p>
        </p:txBody>
      </p:sp>
      <p:sp>
        <p:nvSpPr>
          <p:cNvPr id="909361" name="Line 49"/>
          <p:cNvSpPr>
            <a:spLocks noChangeShapeType="1"/>
          </p:cNvSpPr>
          <p:nvPr/>
        </p:nvSpPr>
        <p:spPr bwMode="auto">
          <a:xfrm>
            <a:off x="2438400" y="3352800"/>
            <a:ext cx="4876800" cy="0"/>
          </a:xfrm>
          <a:prstGeom prst="line">
            <a:avLst/>
          </a:prstGeom>
          <a:noFill/>
          <a:ln w="9525">
            <a:solidFill>
              <a:schemeClr val="tx1"/>
            </a:solidFill>
            <a:miter lim="800000"/>
            <a:headEnd/>
            <a:tailEnd/>
          </a:ln>
          <a:effectLst/>
        </p:spPr>
        <p:txBody>
          <a:bodyPr wrap="none"/>
          <a:lstStyle/>
          <a:p>
            <a:endParaRPr lang="en-US"/>
          </a:p>
        </p:txBody>
      </p:sp>
      <p:sp>
        <p:nvSpPr>
          <p:cNvPr id="909362" name="Line 50"/>
          <p:cNvSpPr>
            <a:spLocks noChangeShapeType="1"/>
          </p:cNvSpPr>
          <p:nvPr/>
        </p:nvSpPr>
        <p:spPr bwMode="auto">
          <a:xfrm>
            <a:off x="2438400" y="3200400"/>
            <a:ext cx="4876800" cy="0"/>
          </a:xfrm>
          <a:prstGeom prst="line">
            <a:avLst/>
          </a:prstGeom>
          <a:noFill/>
          <a:ln w="9525">
            <a:solidFill>
              <a:schemeClr val="tx1"/>
            </a:solidFill>
            <a:miter lim="800000"/>
            <a:headEnd/>
            <a:tailEnd/>
          </a:ln>
          <a:effectLst/>
        </p:spPr>
        <p:txBody>
          <a:bodyPr wrap="none"/>
          <a:lstStyle/>
          <a:p>
            <a:endParaRPr lang="en-US"/>
          </a:p>
        </p:txBody>
      </p:sp>
      <p:sp>
        <p:nvSpPr>
          <p:cNvPr id="909363" name="Line 51"/>
          <p:cNvSpPr>
            <a:spLocks noChangeShapeType="1"/>
          </p:cNvSpPr>
          <p:nvPr/>
        </p:nvSpPr>
        <p:spPr bwMode="auto">
          <a:xfrm>
            <a:off x="2438400" y="3048000"/>
            <a:ext cx="4876800" cy="0"/>
          </a:xfrm>
          <a:prstGeom prst="line">
            <a:avLst/>
          </a:prstGeom>
          <a:noFill/>
          <a:ln w="9525">
            <a:solidFill>
              <a:schemeClr val="tx1"/>
            </a:solidFill>
            <a:miter lim="800000"/>
            <a:headEnd/>
            <a:tailEnd/>
          </a:ln>
          <a:effectLst/>
        </p:spPr>
        <p:txBody>
          <a:bodyPr wrap="none"/>
          <a:lstStyle/>
          <a:p>
            <a:endParaRPr lang="en-US"/>
          </a:p>
        </p:txBody>
      </p:sp>
      <p:sp>
        <p:nvSpPr>
          <p:cNvPr id="909364" name="Line 52"/>
          <p:cNvSpPr>
            <a:spLocks noChangeShapeType="1"/>
          </p:cNvSpPr>
          <p:nvPr/>
        </p:nvSpPr>
        <p:spPr bwMode="auto">
          <a:xfrm>
            <a:off x="2438400" y="2895600"/>
            <a:ext cx="4876800" cy="0"/>
          </a:xfrm>
          <a:prstGeom prst="line">
            <a:avLst/>
          </a:prstGeom>
          <a:noFill/>
          <a:ln w="9525">
            <a:solidFill>
              <a:schemeClr val="tx1"/>
            </a:solidFill>
            <a:miter lim="800000"/>
            <a:headEnd/>
            <a:tailEnd/>
          </a:ln>
          <a:effectLst/>
        </p:spPr>
        <p:txBody>
          <a:bodyPr wrap="none"/>
          <a:lstStyle/>
          <a:p>
            <a:endParaRPr lang="en-US"/>
          </a:p>
        </p:txBody>
      </p:sp>
      <p:sp>
        <p:nvSpPr>
          <p:cNvPr id="909365" name="Line 53"/>
          <p:cNvSpPr>
            <a:spLocks noChangeShapeType="1"/>
          </p:cNvSpPr>
          <p:nvPr/>
        </p:nvSpPr>
        <p:spPr bwMode="auto">
          <a:xfrm>
            <a:off x="2438400" y="2743200"/>
            <a:ext cx="4876800" cy="0"/>
          </a:xfrm>
          <a:prstGeom prst="line">
            <a:avLst/>
          </a:prstGeom>
          <a:noFill/>
          <a:ln w="9525">
            <a:solidFill>
              <a:schemeClr val="tx1"/>
            </a:solidFill>
            <a:miter lim="800000"/>
            <a:headEnd/>
            <a:tailEnd/>
          </a:ln>
          <a:effectLst/>
        </p:spPr>
        <p:txBody>
          <a:bodyPr wrap="none"/>
          <a:lstStyle/>
          <a:p>
            <a:endParaRPr lang="en-US"/>
          </a:p>
        </p:txBody>
      </p:sp>
      <p:sp>
        <p:nvSpPr>
          <p:cNvPr id="909366" name="Line 54"/>
          <p:cNvSpPr>
            <a:spLocks noChangeShapeType="1"/>
          </p:cNvSpPr>
          <p:nvPr/>
        </p:nvSpPr>
        <p:spPr bwMode="auto">
          <a:xfrm>
            <a:off x="2438400" y="2590800"/>
            <a:ext cx="4876800" cy="0"/>
          </a:xfrm>
          <a:prstGeom prst="line">
            <a:avLst/>
          </a:prstGeom>
          <a:noFill/>
          <a:ln w="9525">
            <a:solidFill>
              <a:schemeClr val="tx1"/>
            </a:solidFill>
            <a:miter lim="800000"/>
            <a:headEnd/>
            <a:tailEnd/>
          </a:ln>
          <a:effectLst/>
        </p:spPr>
        <p:txBody>
          <a:bodyPr wrap="none"/>
          <a:lstStyle/>
          <a:p>
            <a:endParaRPr lang="en-US"/>
          </a:p>
        </p:txBody>
      </p:sp>
      <p:sp>
        <p:nvSpPr>
          <p:cNvPr id="909367" name="Line 55"/>
          <p:cNvSpPr>
            <a:spLocks noChangeShapeType="1"/>
          </p:cNvSpPr>
          <p:nvPr/>
        </p:nvSpPr>
        <p:spPr bwMode="auto">
          <a:xfrm>
            <a:off x="2438400" y="2438400"/>
            <a:ext cx="4876800" cy="0"/>
          </a:xfrm>
          <a:prstGeom prst="line">
            <a:avLst/>
          </a:prstGeom>
          <a:noFill/>
          <a:ln w="9525">
            <a:solidFill>
              <a:schemeClr val="tx1"/>
            </a:solidFill>
            <a:miter lim="800000"/>
            <a:headEnd/>
            <a:tailEnd/>
          </a:ln>
          <a:effectLst/>
        </p:spPr>
        <p:txBody>
          <a:bodyPr wrap="none"/>
          <a:lstStyle/>
          <a:p>
            <a:endParaRPr lang="en-US"/>
          </a:p>
        </p:txBody>
      </p:sp>
      <p:sp>
        <p:nvSpPr>
          <p:cNvPr id="909368" name="Line 56"/>
          <p:cNvSpPr>
            <a:spLocks noChangeShapeType="1"/>
          </p:cNvSpPr>
          <p:nvPr/>
        </p:nvSpPr>
        <p:spPr bwMode="auto">
          <a:xfrm>
            <a:off x="2438400" y="2286000"/>
            <a:ext cx="4876800" cy="0"/>
          </a:xfrm>
          <a:prstGeom prst="line">
            <a:avLst/>
          </a:prstGeom>
          <a:noFill/>
          <a:ln w="9525">
            <a:solidFill>
              <a:schemeClr val="tx1"/>
            </a:solidFill>
            <a:miter lim="800000"/>
            <a:headEnd/>
            <a:tailEnd/>
          </a:ln>
          <a:effectLst/>
        </p:spPr>
        <p:txBody>
          <a:bodyPr wrap="none"/>
          <a:lstStyle/>
          <a:p>
            <a:endParaRPr lang="en-US"/>
          </a:p>
        </p:txBody>
      </p:sp>
      <p:sp>
        <p:nvSpPr>
          <p:cNvPr id="909369" name="Line 57"/>
          <p:cNvSpPr>
            <a:spLocks noChangeShapeType="1"/>
          </p:cNvSpPr>
          <p:nvPr/>
        </p:nvSpPr>
        <p:spPr bwMode="auto">
          <a:xfrm>
            <a:off x="2438400" y="2133600"/>
            <a:ext cx="4876800" cy="0"/>
          </a:xfrm>
          <a:prstGeom prst="line">
            <a:avLst/>
          </a:prstGeom>
          <a:noFill/>
          <a:ln w="9525">
            <a:solidFill>
              <a:schemeClr val="tx1"/>
            </a:solidFill>
            <a:miter lim="800000"/>
            <a:headEnd/>
            <a:tailEnd/>
          </a:ln>
          <a:effectLst/>
        </p:spPr>
        <p:txBody>
          <a:bodyPr wrap="none"/>
          <a:lstStyle/>
          <a:p>
            <a:endParaRPr lang="en-US"/>
          </a:p>
        </p:txBody>
      </p:sp>
      <p:sp>
        <p:nvSpPr>
          <p:cNvPr id="909370" name="Line 58"/>
          <p:cNvSpPr>
            <a:spLocks noChangeShapeType="1"/>
          </p:cNvSpPr>
          <p:nvPr/>
        </p:nvSpPr>
        <p:spPr bwMode="auto">
          <a:xfrm>
            <a:off x="2438400" y="1981200"/>
            <a:ext cx="4876800" cy="0"/>
          </a:xfrm>
          <a:prstGeom prst="line">
            <a:avLst/>
          </a:prstGeom>
          <a:noFill/>
          <a:ln w="9525">
            <a:solidFill>
              <a:schemeClr val="tx1"/>
            </a:solidFill>
            <a:miter lim="800000"/>
            <a:headEnd/>
            <a:tailEnd/>
          </a:ln>
          <a:effectLst/>
        </p:spPr>
        <p:txBody>
          <a:bodyPr wrap="none"/>
          <a:lstStyle/>
          <a:p>
            <a:endParaRPr lang="en-US"/>
          </a:p>
        </p:txBody>
      </p:sp>
      <p:sp>
        <p:nvSpPr>
          <p:cNvPr id="909371" name="Line 59"/>
          <p:cNvSpPr>
            <a:spLocks noChangeShapeType="1"/>
          </p:cNvSpPr>
          <p:nvPr/>
        </p:nvSpPr>
        <p:spPr bwMode="auto">
          <a:xfrm>
            <a:off x="2438400" y="1828800"/>
            <a:ext cx="4876800" cy="0"/>
          </a:xfrm>
          <a:prstGeom prst="line">
            <a:avLst/>
          </a:prstGeom>
          <a:noFill/>
          <a:ln w="9525">
            <a:solidFill>
              <a:schemeClr val="tx1"/>
            </a:solidFill>
            <a:miter lim="800000"/>
            <a:headEnd/>
            <a:tailEnd/>
          </a:ln>
          <a:effectLst/>
        </p:spPr>
        <p:txBody>
          <a:bodyPr wrap="none"/>
          <a:lstStyle/>
          <a:p>
            <a:endParaRPr lang="en-US"/>
          </a:p>
        </p:txBody>
      </p:sp>
      <p:sp>
        <p:nvSpPr>
          <p:cNvPr id="909372" name="Line 60"/>
          <p:cNvSpPr>
            <a:spLocks noChangeShapeType="1"/>
          </p:cNvSpPr>
          <p:nvPr/>
        </p:nvSpPr>
        <p:spPr bwMode="auto">
          <a:xfrm>
            <a:off x="2438400" y="1676400"/>
            <a:ext cx="4876800" cy="0"/>
          </a:xfrm>
          <a:prstGeom prst="line">
            <a:avLst/>
          </a:prstGeom>
          <a:noFill/>
          <a:ln w="9525">
            <a:solidFill>
              <a:schemeClr val="tx1"/>
            </a:solidFill>
            <a:miter lim="800000"/>
            <a:headEnd/>
            <a:tailEnd/>
          </a:ln>
          <a:effectLst/>
        </p:spPr>
        <p:txBody>
          <a:bodyPr wrap="none"/>
          <a:lstStyle/>
          <a:p>
            <a:endParaRPr lang="en-US"/>
          </a:p>
        </p:txBody>
      </p:sp>
      <p:sp>
        <p:nvSpPr>
          <p:cNvPr id="909373" name="Rectangle 61"/>
          <p:cNvSpPr>
            <a:spLocks noChangeArrowheads="1"/>
          </p:cNvSpPr>
          <p:nvPr/>
        </p:nvSpPr>
        <p:spPr bwMode="auto">
          <a:xfrm>
            <a:off x="2438400" y="15240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74" name="Rectangle 62"/>
          <p:cNvSpPr>
            <a:spLocks noChangeArrowheads="1"/>
          </p:cNvSpPr>
          <p:nvPr/>
        </p:nvSpPr>
        <p:spPr bwMode="auto">
          <a:xfrm>
            <a:off x="3657600" y="15240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75" name="Rectangle 63"/>
          <p:cNvSpPr>
            <a:spLocks noChangeArrowheads="1"/>
          </p:cNvSpPr>
          <p:nvPr/>
        </p:nvSpPr>
        <p:spPr bwMode="auto">
          <a:xfrm>
            <a:off x="4876800" y="15240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76" name="Rectangle 64"/>
          <p:cNvSpPr>
            <a:spLocks noChangeArrowheads="1"/>
          </p:cNvSpPr>
          <p:nvPr/>
        </p:nvSpPr>
        <p:spPr bwMode="auto">
          <a:xfrm>
            <a:off x="6096000" y="15240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77" name="Rectangle 65"/>
          <p:cNvSpPr>
            <a:spLocks noChangeArrowheads="1"/>
          </p:cNvSpPr>
          <p:nvPr/>
        </p:nvSpPr>
        <p:spPr bwMode="auto">
          <a:xfrm>
            <a:off x="2438400" y="25908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78" name="Rectangle 66"/>
          <p:cNvSpPr>
            <a:spLocks noChangeArrowheads="1"/>
          </p:cNvSpPr>
          <p:nvPr/>
        </p:nvSpPr>
        <p:spPr bwMode="auto">
          <a:xfrm>
            <a:off x="3657600" y="25908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79" name="Rectangle 67"/>
          <p:cNvSpPr>
            <a:spLocks noChangeArrowheads="1"/>
          </p:cNvSpPr>
          <p:nvPr/>
        </p:nvSpPr>
        <p:spPr bwMode="auto">
          <a:xfrm>
            <a:off x="4876800" y="25908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0" name="Rectangle 68"/>
          <p:cNvSpPr>
            <a:spLocks noChangeArrowheads="1"/>
          </p:cNvSpPr>
          <p:nvPr/>
        </p:nvSpPr>
        <p:spPr bwMode="auto">
          <a:xfrm>
            <a:off x="6096000" y="25908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1" name="Rectangle 69"/>
          <p:cNvSpPr>
            <a:spLocks noChangeArrowheads="1"/>
          </p:cNvSpPr>
          <p:nvPr/>
        </p:nvSpPr>
        <p:spPr bwMode="auto">
          <a:xfrm>
            <a:off x="3657600" y="36576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2" name="Rectangle 70"/>
          <p:cNvSpPr>
            <a:spLocks noChangeArrowheads="1"/>
          </p:cNvSpPr>
          <p:nvPr/>
        </p:nvSpPr>
        <p:spPr bwMode="auto">
          <a:xfrm>
            <a:off x="2438400" y="36576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3" name="Rectangle 71"/>
          <p:cNvSpPr>
            <a:spLocks noChangeArrowheads="1"/>
          </p:cNvSpPr>
          <p:nvPr/>
        </p:nvSpPr>
        <p:spPr bwMode="auto">
          <a:xfrm>
            <a:off x="4876800" y="36576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4" name="Rectangle 72"/>
          <p:cNvSpPr>
            <a:spLocks noChangeArrowheads="1"/>
          </p:cNvSpPr>
          <p:nvPr/>
        </p:nvSpPr>
        <p:spPr bwMode="auto">
          <a:xfrm>
            <a:off x="6096000" y="36576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5" name="Rectangle 73"/>
          <p:cNvSpPr>
            <a:spLocks noChangeArrowheads="1"/>
          </p:cNvSpPr>
          <p:nvPr/>
        </p:nvSpPr>
        <p:spPr bwMode="auto">
          <a:xfrm>
            <a:off x="24384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6" name="Rectangle 74"/>
          <p:cNvSpPr>
            <a:spLocks noChangeArrowheads="1"/>
          </p:cNvSpPr>
          <p:nvPr/>
        </p:nvSpPr>
        <p:spPr bwMode="auto">
          <a:xfrm>
            <a:off x="48768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7" name="Rectangle 75"/>
          <p:cNvSpPr>
            <a:spLocks noChangeArrowheads="1"/>
          </p:cNvSpPr>
          <p:nvPr/>
        </p:nvSpPr>
        <p:spPr bwMode="auto">
          <a:xfrm>
            <a:off x="60960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8" name="Rectangle 76"/>
          <p:cNvSpPr>
            <a:spLocks noChangeArrowheads="1"/>
          </p:cNvSpPr>
          <p:nvPr/>
        </p:nvSpPr>
        <p:spPr bwMode="auto">
          <a:xfrm>
            <a:off x="36576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89" name="Rectangle 77"/>
          <p:cNvSpPr>
            <a:spLocks noGrp="1" noChangeArrowheads="1"/>
          </p:cNvSpPr>
          <p:nvPr>
            <p:ph type="title"/>
          </p:nvPr>
        </p:nvSpPr>
        <p:spPr/>
        <p:txBody>
          <a:bodyPr/>
          <a:lstStyle/>
          <a:p>
            <a:r>
              <a:rPr lang="en-US"/>
              <a:t>Cartesian Coordinates</a:t>
            </a:r>
          </a:p>
        </p:txBody>
      </p:sp>
      <p:sp>
        <p:nvSpPr>
          <p:cNvPr id="909390" name="Rectangle 78"/>
          <p:cNvSpPr>
            <a:spLocks noChangeArrowheads="1"/>
          </p:cNvSpPr>
          <p:nvPr/>
        </p:nvSpPr>
        <p:spPr bwMode="auto">
          <a:xfrm>
            <a:off x="36576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09391" name="Line 79"/>
          <p:cNvSpPr>
            <a:spLocks noChangeShapeType="1"/>
          </p:cNvSpPr>
          <p:nvPr/>
        </p:nvSpPr>
        <p:spPr bwMode="auto">
          <a:xfrm>
            <a:off x="2590800" y="6019800"/>
            <a:ext cx="91440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909392" name="Text Box 80"/>
          <p:cNvSpPr txBox="1">
            <a:spLocks noChangeArrowheads="1"/>
          </p:cNvSpPr>
          <p:nvPr/>
        </p:nvSpPr>
        <p:spPr bwMode="auto">
          <a:xfrm>
            <a:off x="3581400" y="5867400"/>
            <a:ext cx="381000" cy="366713"/>
          </a:xfrm>
          <a:prstGeom prst="rect">
            <a:avLst/>
          </a:prstGeom>
          <a:noFill/>
          <a:ln w="9525">
            <a:noFill/>
            <a:miter lim="800000"/>
            <a:headEnd/>
            <a:tailEnd/>
          </a:ln>
          <a:effectLst/>
        </p:spPr>
        <p:txBody>
          <a:bodyPr>
            <a:spAutoFit/>
          </a:bodyPr>
          <a:lstStyle/>
          <a:p>
            <a:pPr>
              <a:spcBef>
                <a:spcPct val="50000"/>
              </a:spcBef>
            </a:pPr>
            <a:r>
              <a:rPr lang="en-US"/>
              <a:t>x</a:t>
            </a:r>
          </a:p>
        </p:txBody>
      </p:sp>
      <p:sp>
        <p:nvSpPr>
          <p:cNvPr id="909393" name="Line 81"/>
          <p:cNvSpPr>
            <a:spLocks noChangeShapeType="1"/>
          </p:cNvSpPr>
          <p:nvPr/>
        </p:nvSpPr>
        <p:spPr bwMode="auto">
          <a:xfrm flipV="1">
            <a:off x="2133600" y="4419600"/>
            <a:ext cx="0" cy="1219200"/>
          </a:xfrm>
          <a:prstGeom prst="line">
            <a:avLst/>
          </a:prstGeom>
          <a:noFill/>
          <a:ln w="9525">
            <a:solidFill>
              <a:schemeClr val="tx1"/>
            </a:solidFill>
            <a:miter lim="800000"/>
            <a:headEnd/>
            <a:tailEnd type="triangle" w="med" len="med"/>
          </a:ln>
          <a:effectLst/>
        </p:spPr>
        <p:txBody>
          <a:bodyPr wrap="none"/>
          <a:lstStyle/>
          <a:p>
            <a:endParaRPr lang="en-US"/>
          </a:p>
        </p:txBody>
      </p:sp>
      <p:sp>
        <p:nvSpPr>
          <p:cNvPr id="909394" name="Text Box 82"/>
          <p:cNvSpPr txBox="1">
            <a:spLocks noChangeArrowheads="1"/>
          </p:cNvSpPr>
          <p:nvPr/>
        </p:nvSpPr>
        <p:spPr bwMode="auto">
          <a:xfrm>
            <a:off x="1905000" y="3962400"/>
            <a:ext cx="457200" cy="366713"/>
          </a:xfrm>
          <a:prstGeom prst="rect">
            <a:avLst/>
          </a:prstGeom>
          <a:noFill/>
          <a:ln w="9525">
            <a:noFill/>
            <a:miter lim="800000"/>
            <a:headEnd/>
            <a:tailEnd/>
          </a:ln>
          <a:effectLst/>
        </p:spPr>
        <p:txBody>
          <a:bodyPr>
            <a:spAutoFit/>
          </a:bodyPr>
          <a:lstStyle/>
          <a:p>
            <a:pPr>
              <a:spcBef>
                <a:spcPct val="50000"/>
              </a:spcBef>
            </a:pPr>
            <a:r>
              <a:rPr lang="en-US"/>
              <a:t>y</a:t>
            </a:r>
          </a:p>
        </p:txBody>
      </p:sp>
      <p:sp>
        <p:nvSpPr>
          <p:cNvPr id="85"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782A660E-FCC5-4E42-A07A-1D3C1F4AFAAA}" type="slidenum">
              <a:rPr lang="en-US"/>
              <a:pPr/>
              <a:t>84</a:t>
            </a:fld>
            <a:endParaRPr lang="en-US"/>
          </a:p>
        </p:txBody>
      </p:sp>
      <p:sp>
        <p:nvSpPr>
          <p:cNvPr id="910338" name="Rectangle 2"/>
          <p:cNvSpPr>
            <a:spLocks noGrp="1" noChangeArrowheads="1"/>
          </p:cNvSpPr>
          <p:nvPr>
            <p:ph type="title"/>
          </p:nvPr>
        </p:nvSpPr>
        <p:spPr/>
        <p:txBody>
          <a:bodyPr/>
          <a:lstStyle/>
          <a:p>
            <a:r>
              <a:rPr lang="en-US"/>
              <a:t>Structured Mesh</a:t>
            </a:r>
          </a:p>
        </p:txBody>
      </p:sp>
      <p:sp>
        <p:nvSpPr>
          <p:cNvPr id="910339" name="Rectangle 3"/>
          <p:cNvSpPr>
            <a:spLocks noGrp="1" noChangeArrowheads="1"/>
          </p:cNvSpPr>
          <p:nvPr>
            <p:ph type="body" idx="1"/>
          </p:nvPr>
        </p:nvSpPr>
        <p:spPr/>
        <p:txBody>
          <a:bodyPr/>
          <a:lstStyle/>
          <a:p>
            <a:pPr>
              <a:buFont typeface="Wingdings" pitchFamily="2" charset="2"/>
              <a:buNone/>
            </a:pPr>
            <a:r>
              <a:rPr lang="en-US" dirty="0"/>
              <a:t>A </a:t>
            </a:r>
            <a:r>
              <a:rPr lang="en-US" b="1" i="1" u="sng" dirty="0"/>
              <a:t>structured mesh</a:t>
            </a:r>
            <a:r>
              <a:rPr lang="en-US" dirty="0"/>
              <a:t> is like the mesh on the previous slide. It’s nice and regular and rectangular, and can be stored in a standard Fortran or C or C++ array of the appropriate dimension and shape</a:t>
            </a:r>
            <a:r>
              <a:rPr lang="en-US" dirty="0" smtClean="0"/>
              <a:t>.</a:t>
            </a:r>
          </a:p>
          <a:p>
            <a:pPr>
              <a:buFont typeface="Wingdings" pitchFamily="2" charset="2"/>
              <a:buNone/>
            </a:pPr>
            <a:endParaRPr lang="en-US" dirty="0" smtClean="0"/>
          </a:p>
          <a:p>
            <a:pPr>
              <a:buFont typeface="Wingdings" pitchFamily="2" charset="2"/>
              <a:buNone/>
            </a:pPr>
            <a:r>
              <a:rPr lang="en-US" dirty="0" smtClean="0">
                <a:latin typeface="Courier New" pitchFamily="49" charset="0"/>
                <a:cs typeface="Courier New" pitchFamily="49" charset="0"/>
              </a:rPr>
              <a:t>REAL,DIMENSION(</a:t>
            </a:r>
            <a:r>
              <a:rPr lang="en-US" dirty="0" err="1" smtClean="0">
                <a:latin typeface="Courier New" pitchFamily="49" charset="0"/>
                <a:cs typeface="Courier New" pitchFamily="49" charset="0"/>
              </a:rPr>
              <a:t>nx,ny,nz</a:t>
            </a:r>
            <a:r>
              <a:rPr lang="en-US" dirty="0" smtClean="0">
                <a:latin typeface="Courier New" pitchFamily="49" charset="0"/>
                <a:cs typeface="Courier New" pitchFamily="49" charset="0"/>
              </a:rPr>
              <a:t>) :: u</a:t>
            </a:r>
          </a:p>
          <a:p>
            <a:pPr>
              <a:buFont typeface="Wingdings" pitchFamily="2" charset="2"/>
              <a:buNone/>
            </a:pPr>
            <a:endParaRPr lang="en-US" dirty="0" smtClean="0"/>
          </a:p>
          <a:p>
            <a:pPr>
              <a:buFont typeface="Wingdings" pitchFamily="2" charset="2"/>
              <a:buNone/>
            </a:pPr>
            <a:r>
              <a:rPr lang="en-US" dirty="0" smtClean="0">
                <a:latin typeface="Courier New" pitchFamily="49" charset="0"/>
                <a:cs typeface="Courier New" pitchFamily="49" charset="0"/>
              </a:rPr>
              <a:t>float u[</a:t>
            </a:r>
            <a:r>
              <a:rPr lang="en-US" dirty="0" err="1" smtClean="0">
                <a:latin typeface="Courier New" pitchFamily="49" charset="0"/>
                <a:cs typeface="Courier New" pitchFamily="49" charset="0"/>
              </a:rPr>
              <a:t>nx</a:t>
            </a:r>
            <a:r>
              <a:rPr lang="en-US" dirty="0" smtClean="0">
                <a:latin typeface="Courier New" pitchFamily="49" charset="0"/>
                <a:cs typeface="Courier New" pitchFamily="49" charset="0"/>
              </a:rPr>
              <a:t>][</a:t>
            </a:r>
            <a:r>
              <a:rPr lang="en-US" dirty="0" err="1" smtClean="0">
                <a:latin typeface="Courier New" pitchFamily="49" charset="0"/>
                <a:cs typeface="Courier New" pitchFamily="49" charset="0"/>
              </a:rPr>
              <a:t>ny</a:t>
            </a:r>
            <a:r>
              <a:rPr lang="en-US" dirty="0" smtClean="0">
                <a:latin typeface="Courier New" pitchFamily="49" charset="0"/>
                <a:cs typeface="Courier New" pitchFamily="49" charset="0"/>
              </a:rPr>
              <a:t>][</a:t>
            </a:r>
            <a:r>
              <a:rPr lang="en-US" dirty="0" err="1" smtClean="0">
                <a:latin typeface="Courier New" pitchFamily="49" charset="0"/>
                <a:cs typeface="Courier New" pitchFamily="49" charset="0"/>
              </a:rPr>
              <a:t>nz</a:t>
            </a:r>
            <a:r>
              <a:rPr lang="en-US" dirty="0" smtClean="0">
                <a:latin typeface="Courier New" pitchFamily="49" charset="0"/>
                <a:cs typeface="Courier New" pitchFamily="49" charset="0"/>
              </a:rPr>
              <a:t>];</a:t>
            </a:r>
            <a:endParaRPr lang="en-US" dirty="0">
              <a:latin typeface="Courier New" pitchFamily="49" charset="0"/>
              <a:cs typeface="Courier New" pitchFamily="49" charset="0"/>
            </a:endParaRP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313B359A-FC9A-45BC-8D01-A1597756135C}" type="slidenum">
              <a:rPr lang="en-US"/>
              <a:pPr/>
              <a:t>85</a:t>
            </a:fld>
            <a:endParaRPr lang="en-US"/>
          </a:p>
        </p:txBody>
      </p:sp>
      <p:sp>
        <p:nvSpPr>
          <p:cNvPr id="911362" name="Rectangle 2"/>
          <p:cNvSpPr>
            <a:spLocks noGrp="1" noChangeArrowheads="1"/>
          </p:cNvSpPr>
          <p:nvPr>
            <p:ph type="title"/>
          </p:nvPr>
        </p:nvSpPr>
        <p:spPr/>
        <p:txBody>
          <a:bodyPr/>
          <a:lstStyle/>
          <a:p>
            <a:r>
              <a:rPr lang="en-US"/>
              <a:t>Flow in Structured Meshes</a:t>
            </a:r>
          </a:p>
        </p:txBody>
      </p:sp>
      <p:sp>
        <p:nvSpPr>
          <p:cNvPr id="911363" name="Rectangle 3"/>
          <p:cNvSpPr>
            <a:spLocks noGrp="1" noChangeArrowheads="1"/>
          </p:cNvSpPr>
          <p:nvPr>
            <p:ph type="body" idx="1"/>
          </p:nvPr>
        </p:nvSpPr>
        <p:spPr/>
        <p:txBody>
          <a:bodyPr/>
          <a:lstStyle/>
          <a:p>
            <a:pPr>
              <a:lnSpc>
                <a:spcPct val="90000"/>
              </a:lnSpc>
              <a:buFont typeface="Wingdings" pitchFamily="2" charset="2"/>
              <a:buNone/>
            </a:pPr>
            <a:r>
              <a:rPr lang="en-US" dirty="0"/>
              <a:t>When calculating flow in a structured mesh, you typically use a finite difference equation, like so:</a:t>
            </a:r>
          </a:p>
          <a:p>
            <a:pPr>
              <a:lnSpc>
                <a:spcPct val="80000"/>
              </a:lnSpc>
              <a:buFont typeface="Wingdings" pitchFamily="2" charset="2"/>
              <a:buNone/>
            </a:pPr>
            <a:r>
              <a:rPr lang="en-US" i="1" dirty="0"/>
              <a:t>    </a:t>
            </a:r>
            <a:r>
              <a:rPr lang="en-US" i="1" dirty="0" err="1" smtClean="0"/>
              <a:t>u</a:t>
            </a:r>
            <a:r>
              <a:rPr lang="en-US" i="1" dirty="0" err="1"/>
              <a:t>new</a:t>
            </a:r>
            <a:r>
              <a:rPr lang="en-US" baseline="-25000" dirty="0" err="1" smtClean="0"/>
              <a:t>i,j</a:t>
            </a:r>
            <a:r>
              <a:rPr lang="en-US" dirty="0" smtClean="0"/>
              <a:t> = F</a:t>
            </a:r>
            <a:r>
              <a:rPr lang="en-US" dirty="0"/>
              <a:t>(</a:t>
            </a:r>
            <a:r>
              <a:rPr lang="en-US" dirty="0">
                <a:sym typeface="Symbol" pitchFamily="18" charset="2"/>
              </a:rPr>
              <a:t></a:t>
            </a:r>
            <a:r>
              <a:rPr lang="en-US" i="1" dirty="0"/>
              <a:t>t</a:t>
            </a:r>
            <a:r>
              <a:rPr lang="en-US" dirty="0"/>
              <a:t>, </a:t>
            </a:r>
            <a:r>
              <a:rPr lang="en-US" i="1" dirty="0" err="1"/>
              <a:t>uold</a:t>
            </a:r>
            <a:r>
              <a:rPr lang="en-US" baseline="-25000" dirty="0" err="1"/>
              <a:t>i,j</a:t>
            </a:r>
            <a:r>
              <a:rPr lang="en-US" dirty="0" smtClean="0"/>
              <a:t>, </a:t>
            </a:r>
            <a:r>
              <a:rPr lang="en-US" i="1" dirty="0" smtClean="0"/>
              <a:t>uold</a:t>
            </a:r>
            <a:r>
              <a:rPr lang="en-US" baseline="-25000" dirty="0" smtClean="0"/>
              <a:t>i-1,j</a:t>
            </a:r>
            <a:r>
              <a:rPr lang="en-US" dirty="0"/>
              <a:t>, </a:t>
            </a:r>
            <a:r>
              <a:rPr lang="en-US" i="1" dirty="0"/>
              <a:t>uold</a:t>
            </a:r>
            <a:r>
              <a:rPr lang="en-US" baseline="-25000" dirty="0"/>
              <a:t>i+1,j</a:t>
            </a:r>
            <a:r>
              <a:rPr lang="en-US" dirty="0"/>
              <a:t>, </a:t>
            </a:r>
            <a:r>
              <a:rPr lang="en-US" i="1" dirty="0"/>
              <a:t>uold</a:t>
            </a:r>
            <a:r>
              <a:rPr lang="en-US" baseline="-25000" dirty="0"/>
              <a:t>i,j-1</a:t>
            </a:r>
            <a:r>
              <a:rPr lang="en-US" dirty="0"/>
              <a:t>, </a:t>
            </a:r>
            <a:r>
              <a:rPr lang="en-US" i="1" dirty="0"/>
              <a:t>uold</a:t>
            </a:r>
            <a:r>
              <a:rPr lang="en-US" baseline="-25000" dirty="0"/>
              <a:t>i,j+1</a:t>
            </a:r>
            <a:r>
              <a:rPr lang="en-US" dirty="0"/>
              <a:t>)</a:t>
            </a:r>
          </a:p>
          <a:p>
            <a:pPr>
              <a:buFont typeface="Wingdings" pitchFamily="2" charset="2"/>
              <a:buNone/>
            </a:pPr>
            <a:r>
              <a:rPr lang="en-US" dirty="0"/>
              <a:t>for some function F, where </a:t>
            </a:r>
            <a:r>
              <a:rPr lang="en-US" i="1" dirty="0" err="1"/>
              <a:t>uold</a:t>
            </a:r>
            <a:r>
              <a:rPr lang="en-US" baseline="-25000" dirty="0" err="1"/>
              <a:t>i,j</a:t>
            </a:r>
            <a:r>
              <a:rPr lang="en-US" dirty="0"/>
              <a:t> is at time t and </a:t>
            </a:r>
            <a:r>
              <a:rPr lang="en-US" i="1" dirty="0" err="1"/>
              <a:t>unew</a:t>
            </a:r>
            <a:r>
              <a:rPr lang="en-US" baseline="-25000" dirty="0" err="1"/>
              <a:t>i,j</a:t>
            </a:r>
            <a:r>
              <a:rPr lang="en-US" dirty="0"/>
              <a:t> is at time </a:t>
            </a:r>
            <a:r>
              <a:rPr lang="en-US" i="1" dirty="0"/>
              <a:t>t </a:t>
            </a:r>
            <a:r>
              <a:rPr lang="en-US" dirty="0"/>
              <a:t>+ </a:t>
            </a:r>
            <a:r>
              <a:rPr lang="en-US" dirty="0">
                <a:sym typeface="Symbol" pitchFamily="18" charset="2"/>
              </a:rPr>
              <a:t></a:t>
            </a:r>
            <a:r>
              <a:rPr lang="en-US" i="1" dirty="0"/>
              <a:t>t.</a:t>
            </a:r>
            <a:endParaRPr lang="en-US" dirty="0"/>
          </a:p>
          <a:p>
            <a:pPr>
              <a:lnSpc>
                <a:spcPct val="90000"/>
              </a:lnSpc>
              <a:buFont typeface="Wingdings" pitchFamily="2" charset="2"/>
              <a:buNone/>
            </a:pPr>
            <a:r>
              <a:rPr lang="en-US" dirty="0"/>
              <a:t>In other words, you calculate the new value of </a:t>
            </a:r>
            <a:r>
              <a:rPr lang="en-US" i="1" dirty="0" err="1"/>
              <a:t>u</a:t>
            </a:r>
            <a:r>
              <a:rPr lang="en-US" baseline="-25000" dirty="0" err="1"/>
              <a:t>i,j</a:t>
            </a:r>
            <a:r>
              <a:rPr lang="en-US" dirty="0"/>
              <a:t>, based on its old value as well as the old values of its immediate neighbors.</a:t>
            </a:r>
          </a:p>
          <a:p>
            <a:pPr>
              <a:lnSpc>
                <a:spcPct val="80000"/>
              </a:lnSpc>
              <a:buFont typeface="Wingdings" pitchFamily="2" charset="2"/>
              <a:buNone/>
            </a:pPr>
            <a:r>
              <a:rPr lang="en-US" dirty="0"/>
              <a:t>Actually, it may use neighbors a few farther away</a:t>
            </a:r>
            <a:r>
              <a:rPr lang="en-US" dirty="0" smtClean="0"/>
              <a:t>.</a:t>
            </a:r>
            <a:endParaRPr lang="en-US" dirty="0"/>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lide Number Placeholder 3"/>
          <p:cNvSpPr>
            <a:spLocks noGrp="1"/>
          </p:cNvSpPr>
          <p:nvPr>
            <p:ph type="sldNum" sz="quarter" idx="11"/>
          </p:nvPr>
        </p:nvSpPr>
        <p:spPr/>
        <p:txBody>
          <a:bodyPr/>
          <a:lstStyle/>
          <a:p>
            <a:fld id="{925CE4C4-A86D-4115-868B-261FE913F106}" type="slidenum">
              <a:rPr lang="en-US"/>
              <a:pPr/>
              <a:t>86</a:t>
            </a:fld>
            <a:endParaRPr lang="en-US"/>
          </a:p>
        </p:txBody>
      </p:sp>
      <p:sp>
        <p:nvSpPr>
          <p:cNvPr id="912386" name="Rectangle 2"/>
          <p:cNvSpPr>
            <a:spLocks noChangeArrowheads="1"/>
          </p:cNvSpPr>
          <p:nvPr/>
        </p:nvSpPr>
        <p:spPr bwMode="auto">
          <a:xfrm>
            <a:off x="2438400" y="1524000"/>
            <a:ext cx="4876800" cy="426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912387" name="Line 3"/>
          <p:cNvSpPr>
            <a:spLocks noChangeShapeType="1"/>
          </p:cNvSpPr>
          <p:nvPr/>
        </p:nvSpPr>
        <p:spPr bwMode="auto">
          <a:xfrm>
            <a:off x="2590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88" name="Line 4"/>
          <p:cNvSpPr>
            <a:spLocks noChangeShapeType="1"/>
          </p:cNvSpPr>
          <p:nvPr/>
        </p:nvSpPr>
        <p:spPr bwMode="auto">
          <a:xfrm>
            <a:off x="6400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89" name="Line 5"/>
          <p:cNvSpPr>
            <a:spLocks noChangeShapeType="1"/>
          </p:cNvSpPr>
          <p:nvPr/>
        </p:nvSpPr>
        <p:spPr bwMode="auto">
          <a:xfrm>
            <a:off x="6858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0" name="Line 6"/>
          <p:cNvSpPr>
            <a:spLocks noChangeShapeType="1"/>
          </p:cNvSpPr>
          <p:nvPr/>
        </p:nvSpPr>
        <p:spPr bwMode="auto">
          <a:xfrm>
            <a:off x="6553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1" name="Line 7"/>
          <p:cNvSpPr>
            <a:spLocks noChangeShapeType="1"/>
          </p:cNvSpPr>
          <p:nvPr/>
        </p:nvSpPr>
        <p:spPr bwMode="auto">
          <a:xfrm>
            <a:off x="6705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2" name="Line 8"/>
          <p:cNvSpPr>
            <a:spLocks noChangeShapeType="1"/>
          </p:cNvSpPr>
          <p:nvPr/>
        </p:nvSpPr>
        <p:spPr bwMode="auto">
          <a:xfrm>
            <a:off x="6248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3" name="Line 9"/>
          <p:cNvSpPr>
            <a:spLocks noChangeShapeType="1"/>
          </p:cNvSpPr>
          <p:nvPr/>
        </p:nvSpPr>
        <p:spPr bwMode="auto">
          <a:xfrm>
            <a:off x="6096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4" name="Line 10"/>
          <p:cNvSpPr>
            <a:spLocks noChangeShapeType="1"/>
          </p:cNvSpPr>
          <p:nvPr/>
        </p:nvSpPr>
        <p:spPr bwMode="auto">
          <a:xfrm>
            <a:off x="5943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5" name="Line 11"/>
          <p:cNvSpPr>
            <a:spLocks noChangeShapeType="1"/>
          </p:cNvSpPr>
          <p:nvPr/>
        </p:nvSpPr>
        <p:spPr bwMode="auto">
          <a:xfrm>
            <a:off x="5791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6" name="Line 12"/>
          <p:cNvSpPr>
            <a:spLocks noChangeShapeType="1"/>
          </p:cNvSpPr>
          <p:nvPr/>
        </p:nvSpPr>
        <p:spPr bwMode="auto">
          <a:xfrm>
            <a:off x="5638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7" name="Line 13"/>
          <p:cNvSpPr>
            <a:spLocks noChangeShapeType="1"/>
          </p:cNvSpPr>
          <p:nvPr/>
        </p:nvSpPr>
        <p:spPr bwMode="auto">
          <a:xfrm>
            <a:off x="5486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8" name="Line 14"/>
          <p:cNvSpPr>
            <a:spLocks noChangeShapeType="1"/>
          </p:cNvSpPr>
          <p:nvPr/>
        </p:nvSpPr>
        <p:spPr bwMode="auto">
          <a:xfrm>
            <a:off x="5334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399" name="Line 15"/>
          <p:cNvSpPr>
            <a:spLocks noChangeShapeType="1"/>
          </p:cNvSpPr>
          <p:nvPr/>
        </p:nvSpPr>
        <p:spPr bwMode="auto">
          <a:xfrm>
            <a:off x="5181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0" name="Line 16"/>
          <p:cNvSpPr>
            <a:spLocks noChangeShapeType="1"/>
          </p:cNvSpPr>
          <p:nvPr/>
        </p:nvSpPr>
        <p:spPr bwMode="auto">
          <a:xfrm>
            <a:off x="5029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1" name="Line 17"/>
          <p:cNvSpPr>
            <a:spLocks noChangeShapeType="1"/>
          </p:cNvSpPr>
          <p:nvPr/>
        </p:nvSpPr>
        <p:spPr bwMode="auto">
          <a:xfrm>
            <a:off x="4876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2" name="Line 18"/>
          <p:cNvSpPr>
            <a:spLocks noChangeShapeType="1"/>
          </p:cNvSpPr>
          <p:nvPr/>
        </p:nvSpPr>
        <p:spPr bwMode="auto">
          <a:xfrm>
            <a:off x="4724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3" name="Line 19"/>
          <p:cNvSpPr>
            <a:spLocks noChangeShapeType="1"/>
          </p:cNvSpPr>
          <p:nvPr/>
        </p:nvSpPr>
        <p:spPr bwMode="auto">
          <a:xfrm>
            <a:off x="4572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4" name="Line 20"/>
          <p:cNvSpPr>
            <a:spLocks noChangeShapeType="1"/>
          </p:cNvSpPr>
          <p:nvPr/>
        </p:nvSpPr>
        <p:spPr bwMode="auto">
          <a:xfrm>
            <a:off x="4419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5" name="Line 21"/>
          <p:cNvSpPr>
            <a:spLocks noChangeShapeType="1"/>
          </p:cNvSpPr>
          <p:nvPr/>
        </p:nvSpPr>
        <p:spPr bwMode="auto">
          <a:xfrm>
            <a:off x="4267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6" name="Line 22"/>
          <p:cNvSpPr>
            <a:spLocks noChangeShapeType="1"/>
          </p:cNvSpPr>
          <p:nvPr/>
        </p:nvSpPr>
        <p:spPr bwMode="auto">
          <a:xfrm>
            <a:off x="4114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7" name="Line 23"/>
          <p:cNvSpPr>
            <a:spLocks noChangeShapeType="1"/>
          </p:cNvSpPr>
          <p:nvPr/>
        </p:nvSpPr>
        <p:spPr bwMode="auto">
          <a:xfrm>
            <a:off x="3962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8" name="Line 24"/>
          <p:cNvSpPr>
            <a:spLocks noChangeShapeType="1"/>
          </p:cNvSpPr>
          <p:nvPr/>
        </p:nvSpPr>
        <p:spPr bwMode="auto">
          <a:xfrm>
            <a:off x="3810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09" name="Line 25"/>
          <p:cNvSpPr>
            <a:spLocks noChangeShapeType="1"/>
          </p:cNvSpPr>
          <p:nvPr/>
        </p:nvSpPr>
        <p:spPr bwMode="auto">
          <a:xfrm>
            <a:off x="3657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0" name="Line 26"/>
          <p:cNvSpPr>
            <a:spLocks noChangeShapeType="1"/>
          </p:cNvSpPr>
          <p:nvPr/>
        </p:nvSpPr>
        <p:spPr bwMode="auto">
          <a:xfrm>
            <a:off x="3505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1" name="Line 27"/>
          <p:cNvSpPr>
            <a:spLocks noChangeShapeType="1"/>
          </p:cNvSpPr>
          <p:nvPr/>
        </p:nvSpPr>
        <p:spPr bwMode="auto">
          <a:xfrm>
            <a:off x="3352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2" name="Line 28"/>
          <p:cNvSpPr>
            <a:spLocks noChangeShapeType="1"/>
          </p:cNvSpPr>
          <p:nvPr/>
        </p:nvSpPr>
        <p:spPr bwMode="auto">
          <a:xfrm>
            <a:off x="3200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3" name="Line 29"/>
          <p:cNvSpPr>
            <a:spLocks noChangeShapeType="1"/>
          </p:cNvSpPr>
          <p:nvPr/>
        </p:nvSpPr>
        <p:spPr bwMode="auto">
          <a:xfrm>
            <a:off x="30480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4" name="Line 30"/>
          <p:cNvSpPr>
            <a:spLocks noChangeShapeType="1"/>
          </p:cNvSpPr>
          <p:nvPr/>
        </p:nvSpPr>
        <p:spPr bwMode="auto">
          <a:xfrm>
            <a:off x="28956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5" name="Line 31"/>
          <p:cNvSpPr>
            <a:spLocks noChangeShapeType="1"/>
          </p:cNvSpPr>
          <p:nvPr/>
        </p:nvSpPr>
        <p:spPr bwMode="auto">
          <a:xfrm>
            <a:off x="27432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6" name="Line 32"/>
          <p:cNvSpPr>
            <a:spLocks noChangeShapeType="1"/>
          </p:cNvSpPr>
          <p:nvPr/>
        </p:nvSpPr>
        <p:spPr bwMode="auto">
          <a:xfrm>
            <a:off x="70104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7" name="Line 33"/>
          <p:cNvSpPr>
            <a:spLocks noChangeShapeType="1"/>
          </p:cNvSpPr>
          <p:nvPr/>
        </p:nvSpPr>
        <p:spPr bwMode="auto">
          <a:xfrm>
            <a:off x="7162800" y="1524000"/>
            <a:ext cx="0" cy="4267200"/>
          </a:xfrm>
          <a:prstGeom prst="line">
            <a:avLst/>
          </a:prstGeom>
          <a:noFill/>
          <a:ln w="9525">
            <a:solidFill>
              <a:schemeClr val="tx1"/>
            </a:solidFill>
            <a:miter lim="800000"/>
            <a:headEnd/>
            <a:tailEnd/>
          </a:ln>
          <a:effectLst/>
        </p:spPr>
        <p:txBody>
          <a:bodyPr wrap="none"/>
          <a:lstStyle/>
          <a:p>
            <a:endParaRPr lang="en-US"/>
          </a:p>
        </p:txBody>
      </p:sp>
      <p:sp>
        <p:nvSpPr>
          <p:cNvPr id="912418" name="Line 34"/>
          <p:cNvSpPr>
            <a:spLocks noChangeShapeType="1"/>
          </p:cNvSpPr>
          <p:nvPr/>
        </p:nvSpPr>
        <p:spPr bwMode="auto">
          <a:xfrm>
            <a:off x="2438400" y="5638800"/>
            <a:ext cx="4876800" cy="0"/>
          </a:xfrm>
          <a:prstGeom prst="line">
            <a:avLst/>
          </a:prstGeom>
          <a:noFill/>
          <a:ln w="9525">
            <a:solidFill>
              <a:schemeClr val="tx1"/>
            </a:solidFill>
            <a:miter lim="800000"/>
            <a:headEnd/>
            <a:tailEnd/>
          </a:ln>
          <a:effectLst/>
        </p:spPr>
        <p:txBody>
          <a:bodyPr wrap="none"/>
          <a:lstStyle/>
          <a:p>
            <a:endParaRPr lang="en-US"/>
          </a:p>
        </p:txBody>
      </p:sp>
      <p:sp>
        <p:nvSpPr>
          <p:cNvPr id="912419" name="Line 35"/>
          <p:cNvSpPr>
            <a:spLocks noChangeShapeType="1"/>
          </p:cNvSpPr>
          <p:nvPr/>
        </p:nvSpPr>
        <p:spPr bwMode="auto">
          <a:xfrm>
            <a:off x="2438400" y="5486400"/>
            <a:ext cx="4876800" cy="0"/>
          </a:xfrm>
          <a:prstGeom prst="line">
            <a:avLst/>
          </a:prstGeom>
          <a:noFill/>
          <a:ln w="9525">
            <a:solidFill>
              <a:schemeClr val="tx1"/>
            </a:solidFill>
            <a:miter lim="800000"/>
            <a:headEnd/>
            <a:tailEnd/>
          </a:ln>
          <a:effectLst/>
        </p:spPr>
        <p:txBody>
          <a:bodyPr wrap="none"/>
          <a:lstStyle/>
          <a:p>
            <a:endParaRPr lang="en-US"/>
          </a:p>
        </p:txBody>
      </p:sp>
      <p:sp>
        <p:nvSpPr>
          <p:cNvPr id="912420" name="Line 36"/>
          <p:cNvSpPr>
            <a:spLocks noChangeShapeType="1"/>
          </p:cNvSpPr>
          <p:nvPr/>
        </p:nvSpPr>
        <p:spPr bwMode="auto">
          <a:xfrm>
            <a:off x="2438400" y="5334000"/>
            <a:ext cx="4876800" cy="0"/>
          </a:xfrm>
          <a:prstGeom prst="line">
            <a:avLst/>
          </a:prstGeom>
          <a:noFill/>
          <a:ln w="9525">
            <a:solidFill>
              <a:schemeClr val="tx1"/>
            </a:solidFill>
            <a:miter lim="800000"/>
            <a:headEnd/>
            <a:tailEnd/>
          </a:ln>
          <a:effectLst/>
        </p:spPr>
        <p:txBody>
          <a:bodyPr wrap="none"/>
          <a:lstStyle/>
          <a:p>
            <a:endParaRPr lang="en-US"/>
          </a:p>
        </p:txBody>
      </p:sp>
      <p:sp>
        <p:nvSpPr>
          <p:cNvPr id="912421" name="Line 37"/>
          <p:cNvSpPr>
            <a:spLocks noChangeShapeType="1"/>
          </p:cNvSpPr>
          <p:nvPr/>
        </p:nvSpPr>
        <p:spPr bwMode="auto">
          <a:xfrm>
            <a:off x="2438400" y="5181600"/>
            <a:ext cx="4876800" cy="0"/>
          </a:xfrm>
          <a:prstGeom prst="line">
            <a:avLst/>
          </a:prstGeom>
          <a:noFill/>
          <a:ln w="9525">
            <a:solidFill>
              <a:schemeClr val="tx1"/>
            </a:solidFill>
            <a:miter lim="800000"/>
            <a:headEnd/>
            <a:tailEnd/>
          </a:ln>
          <a:effectLst/>
        </p:spPr>
        <p:txBody>
          <a:bodyPr wrap="none"/>
          <a:lstStyle/>
          <a:p>
            <a:endParaRPr lang="en-US"/>
          </a:p>
        </p:txBody>
      </p:sp>
      <p:sp>
        <p:nvSpPr>
          <p:cNvPr id="912422" name="Line 38"/>
          <p:cNvSpPr>
            <a:spLocks noChangeShapeType="1"/>
          </p:cNvSpPr>
          <p:nvPr/>
        </p:nvSpPr>
        <p:spPr bwMode="auto">
          <a:xfrm>
            <a:off x="2438400" y="5029200"/>
            <a:ext cx="4876800" cy="0"/>
          </a:xfrm>
          <a:prstGeom prst="line">
            <a:avLst/>
          </a:prstGeom>
          <a:noFill/>
          <a:ln w="9525">
            <a:solidFill>
              <a:schemeClr val="tx1"/>
            </a:solidFill>
            <a:miter lim="800000"/>
            <a:headEnd/>
            <a:tailEnd/>
          </a:ln>
          <a:effectLst/>
        </p:spPr>
        <p:txBody>
          <a:bodyPr wrap="none"/>
          <a:lstStyle/>
          <a:p>
            <a:endParaRPr lang="en-US"/>
          </a:p>
        </p:txBody>
      </p:sp>
      <p:sp>
        <p:nvSpPr>
          <p:cNvPr id="912423" name="Line 39"/>
          <p:cNvSpPr>
            <a:spLocks noChangeShapeType="1"/>
          </p:cNvSpPr>
          <p:nvPr/>
        </p:nvSpPr>
        <p:spPr bwMode="auto">
          <a:xfrm>
            <a:off x="2438400" y="4876800"/>
            <a:ext cx="4876800" cy="0"/>
          </a:xfrm>
          <a:prstGeom prst="line">
            <a:avLst/>
          </a:prstGeom>
          <a:noFill/>
          <a:ln w="9525">
            <a:solidFill>
              <a:schemeClr val="tx1"/>
            </a:solidFill>
            <a:miter lim="800000"/>
            <a:headEnd/>
            <a:tailEnd/>
          </a:ln>
          <a:effectLst/>
        </p:spPr>
        <p:txBody>
          <a:bodyPr wrap="none"/>
          <a:lstStyle/>
          <a:p>
            <a:endParaRPr lang="en-US"/>
          </a:p>
        </p:txBody>
      </p:sp>
      <p:sp>
        <p:nvSpPr>
          <p:cNvPr id="912424" name="Line 40"/>
          <p:cNvSpPr>
            <a:spLocks noChangeShapeType="1"/>
          </p:cNvSpPr>
          <p:nvPr/>
        </p:nvSpPr>
        <p:spPr bwMode="auto">
          <a:xfrm>
            <a:off x="2438400" y="4724400"/>
            <a:ext cx="4876800" cy="0"/>
          </a:xfrm>
          <a:prstGeom prst="line">
            <a:avLst/>
          </a:prstGeom>
          <a:noFill/>
          <a:ln w="9525">
            <a:solidFill>
              <a:schemeClr val="tx1"/>
            </a:solidFill>
            <a:miter lim="800000"/>
            <a:headEnd/>
            <a:tailEnd/>
          </a:ln>
          <a:effectLst/>
        </p:spPr>
        <p:txBody>
          <a:bodyPr wrap="none"/>
          <a:lstStyle/>
          <a:p>
            <a:endParaRPr lang="en-US"/>
          </a:p>
        </p:txBody>
      </p:sp>
      <p:sp>
        <p:nvSpPr>
          <p:cNvPr id="912425" name="Line 41"/>
          <p:cNvSpPr>
            <a:spLocks noChangeShapeType="1"/>
          </p:cNvSpPr>
          <p:nvPr/>
        </p:nvSpPr>
        <p:spPr bwMode="auto">
          <a:xfrm>
            <a:off x="2438400" y="4572000"/>
            <a:ext cx="4876800" cy="0"/>
          </a:xfrm>
          <a:prstGeom prst="line">
            <a:avLst/>
          </a:prstGeom>
          <a:noFill/>
          <a:ln w="9525">
            <a:solidFill>
              <a:schemeClr val="tx1"/>
            </a:solidFill>
            <a:miter lim="800000"/>
            <a:headEnd/>
            <a:tailEnd/>
          </a:ln>
          <a:effectLst/>
        </p:spPr>
        <p:txBody>
          <a:bodyPr wrap="none"/>
          <a:lstStyle/>
          <a:p>
            <a:endParaRPr lang="en-US"/>
          </a:p>
        </p:txBody>
      </p:sp>
      <p:sp>
        <p:nvSpPr>
          <p:cNvPr id="912426" name="Line 42"/>
          <p:cNvSpPr>
            <a:spLocks noChangeShapeType="1"/>
          </p:cNvSpPr>
          <p:nvPr/>
        </p:nvSpPr>
        <p:spPr bwMode="auto">
          <a:xfrm>
            <a:off x="2438400" y="4419600"/>
            <a:ext cx="4876800" cy="0"/>
          </a:xfrm>
          <a:prstGeom prst="line">
            <a:avLst/>
          </a:prstGeom>
          <a:noFill/>
          <a:ln w="9525">
            <a:solidFill>
              <a:schemeClr val="tx1"/>
            </a:solidFill>
            <a:miter lim="800000"/>
            <a:headEnd/>
            <a:tailEnd/>
          </a:ln>
          <a:effectLst/>
        </p:spPr>
        <p:txBody>
          <a:bodyPr wrap="none"/>
          <a:lstStyle/>
          <a:p>
            <a:endParaRPr lang="en-US"/>
          </a:p>
        </p:txBody>
      </p:sp>
      <p:sp>
        <p:nvSpPr>
          <p:cNvPr id="912427" name="Line 43"/>
          <p:cNvSpPr>
            <a:spLocks noChangeShapeType="1"/>
          </p:cNvSpPr>
          <p:nvPr/>
        </p:nvSpPr>
        <p:spPr bwMode="auto">
          <a:xfrm>
            <a:off x="2438400" y="4267200"/>
            <a:ext cx="4876800" cy="0"/>
          </a:xfrm>
          <a:prstGeom prst="line">
            <a:avLst/>
          </a:prstGeom>
          <a:noFill/>
          <a:ln w="9525">
            <a:solidFill>
              <a:schemeClr val="tx1"/>
            </a:solidFill>
            <a:miter lim="800000"/>
            <a:headEnd/>
            <a:tailEnd/>
          </a:ln>
          <a:effectLst/>
        </p:spPr>
        <p:txBody>
          <a:bodyPr wrap="none"/>
          <a:lstStyle/>
          <a:p>
            <a:endParaRPr lang="en-US"/>
          </a:p>
        </p:txBody>
      </p:sp>
      <p:sp>
        <p:nvSpPr>
          <p:cNvPr id="912428" name="Line 44"/>
          <p:cNvSpPr>
            <a:spLocks noChangeShapeType="1"/>
          </p:cNvSpPr>
          <p:nvPr/>
        </p:nvSpPr>
        <p:spPr bwMode="auto">
          <a:xfrm>
            <a:off x="2438400" y="4114800"/>
            <a:ext cx="4876800" cy="0"/>
          </a:xfrm>
          <a:prstGeom prst="line">
            <a:avLst/>
          </a:prstGeom>
          <a:noFill/>
          <a:ln w="9525">
            <a:solidFill>
              <a:schemeClr val="tx1"/>
            </a:solidFill>
            <a:miter lim="800000"/>
            <a:headEnd/>
            <a:tailEnd/>
          </a:ln>
          <a:effectLst/>
        </p:spPr>
        <p:txBody>
          <a:bodyPr wrap="none"/>
          <a:lstStyle/>
          <a:p>
            <a:endParaRPr lang="en-US"/>
          </a:p>
        </p:txBody>
      </p:sp>
      <p:sp>
        <p:nvSpPr>
          <p:cNvPr id="912429" name="Line 45"/>
          <p:cNvSpPr>
            <a:spLocks noChangeShapeType="1"/>
          </p:cNvSpPr>
          <p:nvPr/>
        </p:nvSpPr>
        <p:spPr bwMode="auto">
          <a:xfrm>
            <a:off x="2438400" y="3962400"/>
            <a:ext cx="4876800" cy="0"/>
          </a:xfrm>
          <a:prstGeom prst="line">
            <a:avLst/>
          </a:prstGeom>
          <a:noFill/>
          <a:ln w="9525">
            <a:solidFill>
              <a:schemeClr val="tx1"/>
            </a:solidFill>
            <a:miter lim="800000"/>
            <a:headEnd/>
            <a:tailEnd/>
          </a:ln>
          <a:effectLst/>
        </p:spPr>
        <p:txBody>
          <a:bodyPr wrap="none"/>
          <a:lstStyle/>
          <a:p>
            <a:endParaRPr lang="en-US"/>
          </a:p>
        </p:txBody>
      </p:sp>
      <p:sp>
        <p:nvSpPr>
          <p:cNvPr id="912430" name="Line 46"/>
          <p:cNvSpPr>
            <a:spLocks noChangeShapeType="1"/>
          </p:cNvSpPr>
          <p:nvPr/>
        </p:nvSpPr>
        <p:spPr bwMode="auto">
          <a:xfrm>
            <a:off x="2438400" y="3810000"/>
            <a:ext cx="4876800" cy="0"/>
          </a:xfrm>
          <a:prstGeom prst="line">
            <a:avLst/>
          </a:prstGeom>
          <a:noFill/>
          <a:ln w="9525">
            <a:solidFill>
              <a:schemeClr val="tx1"/>
            </a:solidFill>
            <a:miter lim="800000"/>
            <a:headEnd/>
            <a:tailEnd/>
          </a:ln>
          <a:effectLst/>
        </p:spPr>
        <p:txBody>
          <a:bodyPr wrap="none"/>
          <a:lstStyle/>
          <a:p>
            <a:endParaRPr lang="en-US"/>
          </a:p>
        </p:txBody>
      </p:sp>
      <p:sp>
        <p:nvSpPr>
          <p:cNvPr id="912431" name="Line 47"/>
          <p:cNvSpPr>
            <a:spLocks noChangeShapeType="1"/>
          </p:cNvSpPr>
          <p:nvPr/>
        </p:nvSpPr>
        <p:spPr bwMode="auto">
          <a:xfrm>
            <a:off x="2438400" y="3657600"/>
            <a:ext cx="4876800" cy="0"/>
          </a:xfrm>
          <a:prstGeom prst="line">
            <a:avLst/>
          </a:prstGeom>
          <a:noFill/>
          <a:ln w="9525">
            <a:solidFill>
              <a:schemeClr val="tx1"/>
            </a:solidFill>
            <a:miter lim="800000"/>
            <a:headEnd/>
            <a:tailEnd/>
          </a:ln>
          <a:effectLst/>
        </p:spPr>
        <p:txBody>
          <a:bodyPr wrap="none"/>
          <a:lstStyle/>
          <a:p>
            <a:endParaRPr lang="en-US"/>
          </a:p>
        </p:txBody>
      </p:sp>
      <p:sp>
        <p:nvSpPr>
          <p:cNvPr id="912432" name="Line 48"/>
          <p:cNvSpPr>
            <a:spLocks noChangeShapeType="1"/>
          </p:cNvSpPr>
          <p:nvPr/>
        </p:nvSpPr>
        <p:spPr bwMode="auto">
          <a:xfrm>
            <a:off x="2438400" y="3505200"/>
            <a:ext cx="4876800" cy="0"/>
          </a:xfrm>
          <a:prstGeom prst="line">
            <a:avLst/>
          </a:prstGeom>
          <a:noFill/>
          <a:ln w="9525">
            <a:solidFill>
              <a:schemeClr val="tx1"/>
            </a:solidFill>
            <a:miter lim="800000"/>
            <a:headEnd/>
            <a:tailEnd/>
          </a:ln>
          <a:effectLst/>
        </p:spPr>
        <p:txBody>
          <a:bodyPr wrap="none"/>
          <a:lstStyle/>
          <a:p>
            <a:endParaRPr lang="en-US"/>
          </a:p>
        </p:txBody>
      </p:sp>
      <p:sp>
        <p:nvSpPr>
          <p:cNvPr id="912433" name="Line 49"/>
          <p:cNvSpPr>
            <a:spLocks noChangeShapeType="1"/>
          </p:cNvSpPr>
          <p:nvPr/>
        </p:nvSpPr>
        <p:spPr bwMode="auto">
          <a:xfrm>
            <a:off x="2438400" y="3352800"/>
            <a:ext cx="4876800" cy="0"/>
          </a:xfrm>
          <a:prstGeom prst="line">
            <a:avLst/>
          </a:prstGeom>
          <a:noFill/>
          <a:ln w="9525">
            <a:solidFill>
              <a:schemeClr val="tx1"/>
            </a:solidFill>
            <a:miter lim="800000"/>
            <a:headEnd/>
            <a:tailEnd/>
          </a:ln>
          <a:effectLst/>
        </p:spPr>
        <p:txBody>
          <a:bodyPr wrap="none"/>
          <a:lstStyle/>
          <a:p>
            <a:endParaRPr lang="en-US"/>
          </a:p>
        </p:txBody>
      </p:sp>
      <p:sp>
        <p:nvSpPr>
          <p:cNvPr id="912434" name="Line 50"/>
          <p:cNvSpPr>
            <a:spLocks noChangeShapeType="1"/>
          </p:cNvSpPr>
          <p:nvPr/>
        </p:nvSpPr>
        <p:spPr bwMode="auto">
          <a:xfrm>
            <a:off x="2438400" y="3200400"/>
            <a:ext cx="4876800" cy="0"/>
          </a:xfrm>
          <a:prstGeom prst="line">
            <a:avLst/>
          </a:prstGeom>
          <a:noFill/>
          <a:ln w="9525">
            <a:solidFill>
              <a:schemeClr val="tx1"/>
            </a:solidFill>
            <a:miter lim="800000"/>
            <a:headEnd/>
            <a:tailEnd/>
          </a:ln>
          <a:effectLst/>
        </p:spPr>
        <p:txBody>
          <a:bodyPr wrap="none"/>
          <a:lstStyle/>
          <a:p>
            <a:endParaRPr lang="en-US"/>
          </a:p>
        </p:txBody>
      </p:sp>
      <p:sp>
        <p:nvSpPr>
          <p:cNvPr id="912435" name="Line 51"/>
          <p:cNvSpPr>
            <a:spLocks noChangeShapeType="1"/>
          </p:cNvSpPr>
          <p:nvPr/>
        </p:nvSpPr>
        <p:spPr bwMode="auto">
          <a:xfrm>
            <a:off x="2438400" y="3048000"/>
            <a:ext cx="4876800" cy="0"/>
          </a:xfrm>
          <a:prstGeom prst="line">
            <a:avLst/>
          </a:prstGeom>
          <a:noFill/>
          <a:ln w="9525">
            <a:solidFill>
              <a:schemeClr val="tx1"/>
            </a:solidFill>
            <a:miter lim="800000"/>
            <a:headEnd/>
            <a:tailEnd/>
          </a:ln>
          <a:effectLst/>
        </p:spPr>
        <p:txBody>
          <a:bodyPr wrap="none"/>
          <a:lstStyle/>
          <a:p>
            <a:endParaRPr lang="en-US"/>
          </a:p>
        </p:txBody>
      </p:sp>
      <p:sp>
        <p:nvSpPr>
          <p:cNvPr id="912436" name="Line 52"/>
          <p:cNvSpPr>
            <a:spLocks noChangeShapeType="1"/>
          </p:cNvSpPr>
          <p:nvPr/>
        </p:nvSpPr>
        <p:spPr bwMode="auto">
          <a:xfrm>
            <a:off x="2438400" y="2895600"/>
            <a:ext cx="4876800" cy="0"/>
          </a:xfrm>
          <a:prstGeom prst="line">
            <a:avLst/>
          </a:prstGeom>
          <a:noFill/>
          <a:ln w="9525">
            <a:solidFill>
              <a:schemeClr val="tx1"/>
            </a:solidFill>
            <a:miter lim="800000"/>
            <a:headEnd/>
            <a:tailEnd/>
          </a:ln>
          <a:effectLst/>
        </p:spPr>
        <p:txBody>
          <a:bodyPr wrap="none"/>
          <a:lstStyle/>
          <a:p>
            <a:endParaRPr lang="en-US"/>
          </a:p>
        </p:txBody>
      </p:sp>
      <p:sp>
        <p:nvSpPr>
          <p:cNvPr id="912437" name="Line 53"/>
          <p:cNvSpPr>
            <a:spLocks noChangeShapeType="1"/>
          </p:cNvSpPr>
          <p:nvPr/>
        </p:nvSpPr>
        <p:spPr bwMode="auto">
          <a:xfrm>
            <a:off x="2438400" y="2743200"/>
            <a:ext cx="4876800" cy="0"/>
          </a:xfrm>
          <a:prstGeom prst="line">
            <a:avLst/>
          </a:prstGeom>
          <a:noFill/>
          <a:ln w="9525">
            <a:solidFill>
              <a:schemeClr val="tx1"/>
            </a:solidFill>
            <a:miter lim="800000"/>
            <a:headEnd/>
            <a:tailEnd/>
          </a:ln>
          <a:effectLst/>
        </p:spPr>
        <p:txBody>
          <a:bodyPr wrap="none"/>
          <a:lstStyle/>
          <a:p>
            <a:endParaRPr lang="en-US"/>
          </a:p>
        </p:txBody>
      </p:sp>
      <p:sp>
        <p:nvSpPr>
          <p:cNvPr id="912438" name="Line 54"/>
          <p:cNvSpPr>
            <a:spLocks noChangeShapeType="1"/>
          </p:cNvSpPr>
          <p:nvPr/>
        </p:nvSpPr>
        <p:spPr bwMode="auto">
          <a:xfrm>
            <a:off x="2438400" y="2590800"/>
            <a:ext cx="4876800" cy="0"/>
          </a:xfrm>
          <a:prstGeom prst="line">
            <a:avLst/>
          </a:prstGeom>
          <a:noFill/>
          <a:ln w="9525">
            <a:solidFill>
              <a:schemeClr val="tx1"/>
            </a:solidFill>
            <a:miter lim="800000"/>
            <a:headEnd/>
            <a:tailEnd/>
          </a:ln>
          <a:effectLst/>
        </p:spPr>
        <p:txBody>
          <a:bodyPr wrap="none"/>
          <a:lstStyle/>
          <a:p>
            <a:endParaRPr lang="en-US"/>
          </a:p>
        </p:txBody>
      </p:sp>
      <p:sp>
        <p:nvSpPr>
          <p:cNvPr id="912439" name="Line 55"/>
          <p:cNvSpPr>
            <a:spLocks noChangeShapeType="1"/>
          </p:cNvSpPr>
          <p:nvPr/>
        </p:nvSpPr>
        <p:spPr bwMode="auto">
          <a:xfrm>
            <a:off x="2438400" y="2438400"/>
            <a:ext cx="4876800" cy="0"/>
          </a:xfrm>
          <a:prstGeom prst="line">
            <a:avLst/>
          </a:prstGeom>
          <a:noFill/>
          <a:ln w="9525">
            <a:solidFill>
              <a:schemeClr val="tx1"/>
            </a:solidFill>
            <a:miter lim="800000"/>
            <a:headEnd/>
            <a:tailEnd/>
          </a:ln>
          <a:effectLst/>
        </p:spPr>
        <p:txBody>
          <a:bodyPr wrap="none"/>
          <a:lstStyle/>
          <a:p>
            <a:endParaRPr lang="en-US"/>
          </a:p>
        </p:txBody>
      </p:sp>
      <p:sp>
        <p:nvSpPr>
          <p:cNvPr id="912440" name="Line 56"/>
          <p:cNvSpPr>
            <a:spLocks noChangeShapeType="1"/>
          </p:cNvSpPr>
          <p:nvPr/>
        </p:nvSpPr>
        <p:spPr bwMode="auto">
          <a:xfrm>
            <a:off x="2438400" y="2286000"/>
            <a:ext cx="4876800" cy="0"/>
          </a:xfrm>
          <a:prstGeom prst="line">
            <a:avLst/>
          </a:prstGeom>
          <a:noFill/>
          <a:ln w="9525">
            <a:solidFill>
              <a:schemeClr val="tx1"/>
            </a:solidFill>
            <a:miter lim="800000"/>
            <a:headEnd/>
            <a:tailEnd/>
          </a:ln>
          <a:effectLst/>
        </p:spPr>
        <p:txBody>
          <a:bodyPr wrap="none"/>
          <a:lstStyle/>
          <a:p>
            <a:endParaRPr lang="en-US"/>
          </a:p>
        </p:txBody>
      </p:sp>
      <p:sp>
        <p:nvSpPr>
          <p:cNvPr id="912441" name="Line 57"/>
          <p:cNvSpPr>
            <a:spLocks noChangeShapeType="1"/>
          </p:cNvSpPr>
          <p:nvPr/>
        </p:nvSpPr>
        <p:spPr bwMode="auto">
          <a:xfrm>
            <a:off x="2438400" y="2133600"/>
            <a:ext cx="4876800" cy="0"/>
          </a:xfrm>
          <a:prstGeom prst="line">
            <a:avLst/>
          </a:prstGeom>
          <a:noFill/>
          <a:ln w="9525">
            <a:solidFill>
              <a:schemeClr val="tx1"/>
            </a:solidFill>
            <a:miter lim="800000"/>
            <a:headEnd/>
            <a:tailEnd/>
          </a:ln>
          <a:effectLst/>
        </p:spPr>
        <p:txBody>
          <a:bodyPr wrap="none"/>
          <a:lstStyle/>
          <a:p>
            <a:endParaRPr lang="en-US"/>
          </a:p>
        </p:txBody>
      </p:sp>
      <p:sp>
        <p:nvSpPr>
          <p:cNvPr id="912442" name="Line 58"/>
          <p:cNvSpPr>
            <a:spLocks noChangeShapeType="1"/>
          </p:cNvSpPr>
          <p:nvPr/>
        </p:nvSpPr>
        <p:spPr bwMode="auto">
          <a:xfrm>
            <a:off x="2438400" y="1981200"/>
            <a:ext cx="4876800" cy="0"/>
          </a:xfrm>
          <a:prstGeom prst="line">
            <a:avLst/>
          </a:prstGeom>
          <a:noFill/>
          <a:ln w="9525">
            <a:solidFill>
              <a:schemeClr val="tx1"/>
            </a:solidFill>
            <a:miter lim="800000"/>
            <a:headEnd/>
            <a:tailEnd/>
          </a:ln>
          <a:effectLst/>
        </p:spPr>
        <p:txBody>
          <a:bodyPr wrap="none"/>
          <a:lstStyle/>
          <a:p>
            <a:endParaRPr lang="en-US"/>
          </a:p>
        </p:txBody>
      </p:sp>
      <p:sp>
        <p:nvSpPr>
          <p:cNvPr id="912443" name="Line 59"/>
          <p:cNvSpPr>
            <a:spLocks noChangeShapeType="1"/>
          </p:cNvSpPr>
          <p:nvPr/>
        </p:nvSpPr>
        <p:spPr bwMode="auto">
          <a:xfrm>
            <a:off x="2438400" y="1828800"/>
            <a:ext cx="4876800" cy="0"/>
          </a:xfrm>
          <a:prstGeom prst="line">
            <a:avLst/>
          </a:prstGeom>
          <a:noFill/>
          <a:ln w="9525">
            <a:solidFill>
              <a:schemeClr val="tx1"/>
            </a:solidFill>
            <a:miter lim="800000"/>
            <a:headEnd/>
            <a:tailEnd/>
          </a:ln>
          <a:effectLst/>
        </p:spPr>
        <p:txBody>
          <a:bodyPr wrap="none"/>
          <a:lstStyle/>
          <a:p>
            <a:endParaRPr lang="en-US"/>
          </a:p>
        </p:txBody>
      </p:sp>
      <p:sp>
        <p:nvSpPr>
          <p:cNvPr id="912444" name="Line 60"/>
          <p:cNvSpPr>
            <a:spLocks noChangeShapeType="1"/>
          </p:cNvSpPr>
          <p:nvPr/>
        </p:nvSpPr>
        <p:spPr bwMode="auto">
          <a:xfrm>
            <a:off x="2438400" y="1676400"/>
            <a:ext cx="4876800" cy="0"/>
          </a:xfrm>
          <a:prstGeom prst="line">
            <a:avLst/>
          </a:prstGeom>
          <a:noFill/>
          <a:ln w="9525">
            <a:solidFill>
              <a:schemeClr val="tx1"/>
            </a:solidFill>
            <a:miter lim="800000"/>
            <a:headEnd/>
            <a:tailEnd/>
          </a:ln>
          <a:effectLst/>
        </p:spPr>
        <p:txBody>
          <a:bodyPr wrap="none"/>
          <a:lstStyle/>
          <a:p>
            <a:endParaRPr lang="en-US"/>
          </a:p>
        </p:txBody>
      </p:sp>
      <p:sp>
        <p:nvSpPr>
          <p:cNvPr id="912445" name="Rectangle 61"/>
          <p:cNvSpPr>
            <a:spLocks noChangeArrowheads="1"/>
          </p:cNvSpPr>
          <p:nvPr/>
        </p:nvSpPr>
        <p:spPr bwMode="auto">
          <a:xfrm>
            <a:off x="2438400" y="15240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46" name="Rectangle 62"/>
          <p:cNvSpPr>
            <a:spLocks noChangeArrowheads="1"/>
          </p:cNvSpPr>
          <p:nvPr/>
        </p:nvSpPr>
        <p:spPr bwMode="auto">
          <a:xfrm>
            <a:off x="3657600" y="15240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47" name="Rectangle 63"/>
          <p:cNvSpPr>
            <a:spLocks noChangeArrowheads="1"/>
          </p:cNvSpPr>
          <p:nvPr/>
        </p:nvSpPr>
        <p:spPr bwMode="auto">
          <a:xfrm>
            <a:off x="4876800" y="15240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48" name="Rectangle 64"/>
          <p:cNvSpPr>
            <a:spLocks noChangeArrowheads="1"/>
          </p:cNvSpPr>
          <p:nvPr/>
        </p:nvSpPr>
        <p:spPr bwMode="auto">
          <a:xfrm>
            <a:off x="6096000" y="15240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49" name="Rectangle 65"/>
          <p:cNvSpPr>
            <a:spLocks noChangeArrowheads="1"/>
          </p:cNvSpPr>
          <p:nvPr/>
        </p:nvSpPr>
        <p:spPr bwMode="auto">
          <a:xfrm>
            <a:off x="2438400" y="25908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0" name="Rectangle 66"/>
          <p:cNvSpPr>
            <a:spLocks noChangeArrowheads="1"/>
          </p:cNvSpPr>
          <p:nvPr/>
        </p:nvSpPr>
        <p:spPr bwMode="auto">
          <a:xfrm>
            <a:off x="3657600" y="25908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1" name="Rectangle 67"/>
          <p:cNvSpPr>
            <a:spLocks noChangeArrowheads="1"/>
          </p:cNvSpPr>
          <p:nvPr/>
        </p:nvSpPr>
        <p:spPr bwMode="auto">
          <a:xfrm>
            <a:off x="4876800" y="25908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2" name="Rectangle 68"/>
          <p:cNvSpPr>
            <a:spLocks noChangeArrowheads="1"/>
          </p:cNvSpPr>
          <p:nvPr/>
        </p:nvSpPr>
        <p:spPr bwMode="auto">
          <a:xfrm>
            <a:off x="6096000" y="25908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3" name="Rectangle 69"/>
          <p:cNvSpPr>
            <a:spLocks noChangeArrowheads="1"/>
          </p:cNvSpPr>
          <p:nvPr/>
        </p:nvSpPr>
        <p:spPr bwMode="auto">
          <a:xfrm>
            <a:off x="3657600" y="36576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4" name="Rectangle 70"/>
          <p:cNvSpPr>
            <a:spLocks noChangeArrowheads="1"/>
          </p:cNvSpPr>
          <p:nvPr/>
        </p:nvSpPr>
        <p:spPr bwMode="auto">
          <a:xfrm>
            <a:off x="2438400" y="36576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5" name="Rectangle 71"/>
          <p:cNvSpPr>
            <a:spLocks noChangeArrowheads="1"/>
          </p:cNvSpPr>
          <p:nvPr/>
        </p:nvSpPr>
        <p:spPr bwMode="auto">
          <a:xfrm>
            <a:off x="4876800" y="36576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6" name="Rectangle 72"/>
          <p:cNvSpPr>
            <a:spLocks noChangeArrowheads="1"/>
          </p:cNvSpPr>
          <p:nvPr/>
        </p:nvSpPr>
        <p:spPr bwMode="auto">
          <a:xfrm>
            <a:off x="6096000" y="36576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7" name="Rectangle 73"/>
          <p:cNvSpPr>
            <a:spLocks noChangeArrowheads="1"/>
          </p:cNvSpPr>
          <p:nvPr/>
        </p:nvSpPr>
        <p:spPr bwMode="auto">
          <a:xfrm>
            <a:off x="24384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8" name="Rectangle 74"/>
          <p:cNvSpPr>
            <a:spLocks noChangeArrowheads="1"/>
          </p:cNvSpPr>
          <p:nvPr/>
        </p:nvSpPr>
        <p:spPr bwMode="auto">
          <a:xfrm>
            <a:off x="48768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59" name="Rectangle 75"/>
          <p:cNvSpPr>
            <a:spLocks noChangeArrowheads="1"/>
          </p:cNvSpPr>
          <p:nvPr/>
        </p:nvSpPr>
        <p:spPr bwMode="auto">
          <a:xfrm>
            <a:off x="60960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60" name="Rectangle 76"/>
          <p:cNvSpPr>
            <a:spLocks noChangeArrowheads="1"/>
          </p:cNvSpPr>
          <p:nvPr/>
        </p:nvSpPr>
        <p:spPr bwMode="auto">
          <a:xfrm>
            <a:off x="36576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61" name="Rectangle 77"/>
          <p:cNvSpPr>
            <a:spLocks noGrp="1" noChangeArrowheads="1"/>
          </p:cNvSpPr>
          <p:nvPr>
            <p:ph type="title"/>
          </p:nvPr>
        </p:nvSpPr>
        <p:spPr/>
        <p:txBody>
          <a:bodyPr/>
          <a:lstStyle/>
          <a:p>
            <a:r>
              <a:rPr lang="en-US"/>
              <a:t>Ghost Boundary Zones</a:t>
            </a:r>
          </a:p>
        </p:txBody>
      </p:sp>
      <p:sp>
        <p:nvSpPr>
          <p:cNvPr id="912462" name="Rectangle 78"/>
          <p:cNvSpPr>
            <a:spLocks noChangeArrowheads="1"/>
          </p:cNvSpPr>
          <p:nvPr/>
        </p:nvSpPr>
        <p:spPr bwMode="auto">
          <a:xfrm>
            <a:off x="3657600" y="4724400"/>
            <a:ext cx="1219200" cy="1066800"/>
          </a:xfrm>
          <a:prstGeom prst="rect">
            <a:avLst/>
          </a:prstGeom>
          <a:noFill/>
          <a:ln w="38100">
            <a:solidFill>
              <a:schemeClr val="tx1"/>
            </a:solidFill>
            <a:miter lim="800000"/>
            <a:headEnd/>
            <a:tailEnd/>
          </a:ln>
          <a:effectLst/>
        </p:spPr>
        <p:txBody>
          <a:bodyPr wrap="none" anchor="ctr"/>
          <a:lstStyle/>
          <a:p>
            <a:endParaRPr lang="en-US"/>
          </a:p>
        </p:txBody>
      </p:sp>
      <p:sp>
        <p:nvSpPr>
          <p:cNvPr id="912463" name="Rectangle 79"/>
          <p:cNvSpPr>
            <a:spLocks noChangeArrowheads="1"/>
          </p:cNvSpPr>
          <p:nvPr/>
        </p:nvSpPr>
        <p:spPr bwMode="auto">
          <a:xfrm>
            <a:off x="2286000" y="1371600"/>
            <a:ext cx="5181600" cy="4572000"/>
          </a:xfrm>
          <a:prstGeom prst="rect">
            <a:avLst/>
          </a:prstGeom>
          <a:noFill/>
          <a:ln w="9525">
            <a:solidFill>
              <a:schemeClr val="tx1"/>
            </a:solidFill>
            <a:prstDash val="sysDot"/>
            <a:miter lim="800000"/>
            <a:headEnd/>
            <a:tailEnd/>
          </a:ln>
          <a:effectLst/>
        </p:spPr>
        <p:txBody>
          <a:bodyPr wrap="none" anchor="ctr"/>
          <a:lstStyle/>
          <a:p>
            <a:endParaRPr lang="en-US"/>
          </a:p>
        </p:txBody>
      </p:sp>
      <p:sp>
        <p:nvSpPr>
          <p:cNvPr id="912464" name="Line 80"/>
          <p:cNvSpPr>
            <a:spLocks noChangeShapeType="1"/>
          </p:cNvSpPr>
          <p:nvPr/>
        </p:nvSpPr>
        <p:spPr bwMode="auto">
          <a:xfrm>
            <a:off x="24384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65" name="Line 81"/>
          <p:cNvSpPr>
            <a:spLocks noChangeShapeType="1"/>
          </p:cNvSpPr>
          <p:nvPr/>
        </p:nvSpPr>
        <p:spPr bwMode="auto">
          <a:xfrm>
            <a:off x="25908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66" name="Line 82"/>
          <p:cNvSpPr>
            <a:spLocks noChangeShapeType="1"/>
          </p:cNvSpPr>
          <p:nvPr/>
        </p:nvSpPr>
        <p:spPr bwMode="auto">
          <a:xfrm>
            <a:off x="27432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67" name="Line 83"/>
          <p:cNvSpPr>
            <a:spLocks noChangeShapeType="1"/>
          </p:cNvSpPr>
          <p:nvPr/>
        </p:nvSpPr>
        <p:spPr bwMode="auto">
          <a:xfrm>
            <a:off x="28956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68" name="Line 84"/>
          <p:cNvSpPr>
            <a:spLocks noChangeShapeType="1"/>
          </p:cNvSpPr>
          <p:nvPr/>
        </p:nvSpPr>
        <p:spPr bwMode="auto">
          <a:xfrm>
            <a:off x="30480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69" name="Line 85"/>
          <p:cNvSpPr>
            <a:spLocks noChangeShapeType="1"/>
          </p:cNvSpPr>
          <p:nvPr/>
        </p:nvSpPr>
        <p:spPr bwMode="auto">
          <a:xfrm>
            <a:off x="32004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70" name="Line 86"/>
          <p:cNvSpPr>
            <a:spLocks noChangeShapeType="1"/>
          </p:cNvSpPr>
          <p:nvPr/>
        </p:nvSpPr>
        <p:spPr bwMode="auto">
          <a:xfrm>
            <a:off x="33528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71" name="Line 87"/>
          <p:cNvSpPr>
            <a:spLocks noChangeShapeType="1"/>
          </p:cNvSpPr>
          <p:nvPr/>
        </p:nvSpPr>
        <p:spPr bwMode="auto">
          <a:xfrm>
            <a:off x="35052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72" name="Line 88"/>
          <p:cNvSpPr>
            <a:spLocks noChangeShapeType="1"/>
          </p:cNvSpPr>
          <p:nvPr/>
        </p:nvSpPr>
        <p:spPr bwMode="auto">
          <a:xfrm>
            <a:off x="36576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73" name="Line 89"/>
          <p:cNvSpPr>
            <a:spLocks noChangeShapeType="1"/>
          </p:cNvSpPr>
          <p:nvPr/>
        </p:nvSpPr>
        <p:spPr bwMode="auto">
          <a:xfrm>
            <a:off x="38100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474" name="Line 90"/>
          <p:cNvSpPr>
            <a:spLocks noChangeShapeType="1"/>
          </p:cNvSpPr>
          <p:nvPr/>
        </p:nvSpPr>
        <p:spPr bwMode="auto">
          <a:xfrm>
            <a:off x="2286000" y="1524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75" name="Line 91"/>
          <p:cNvSpPr>
            <a:spLocks noChangeShapeType="1"/>
          </p:cNvSpPr>
          <p:nvPr/>
        </p:nvSpPr>
        <p:spPr bwMode="auto">
          <a:xfrm>
            <a:off x="2286000" y="1676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76" name="Line 92"/>
          <p:cNvSpPr>
            <a:spLocks noChangeShapeType="1"/>
          </p:cNvSpPr>
          <p:nvPr/>
        </p:nvSpPr>
        <p:spPr bwMode="auto">
          <a:xfrm>
            <a:off x="2286000" y="1828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77" name="Line 93"/>
          <p:cNvSpPr>
            <a:spLocks noChangeShapeType="1"/>
          </p:cNvSpPr>
          <p:nvPr/>
        </p:nvSpPr>
        <p:spPr bwMode="auto">
          <a:xfrm>
            <a:off x="2286000" y="1981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78" name="Line 94"/>
          <p:cNvSpPr>
            <a:spLocks noChangeShapeType="1"/>
          </p:cNvSpPr>
          <p:nvPr/>
        </p:nvSpPr>
        <p:spPr bwMode="auto">
          <a:xfrm>
            <a:off x="2286000" y="2133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79" name="Line 95"/>
          <p:cNvSpPr>
            <a:spLocks noChangeShapeType="1"/>
          </p:cNvSpPr>
          <p:nvPr/>
        </p:nvSpPr>
        <p:spPr bwMode="auto">
          <a:xfrm>
            <a:off x="2286000" y="2286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0" name="Line 96"/>
          <p:cNvSpPr>
            <a:spLocks noChangeShapeType="1"/>
          </p:cNvSpPr>
          <p:nvPr/>
        </p:nvSpPr>
        <p:spPr bwMode="auto">
          <a:xfrm>
            <a:off x="2286000" y="2438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1" name="Line 97"/>
          <p:cNvSpPr>
            <a:spLocks noChangeShapeType="1"/>
          </p:cNvSpPr>
          <p:nvPr/>
        </p:nvSpPr>
        <p:spPr bwMode="auto">
          <a:xfrm>
            <a:off x="2286000" y="2590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2" name="Line 98"/>
          <p:cNvSpPr>
            <a:spLocks noChangeShapeType="1"/>
          </p:cNvSpPr>
          <p:nvPr/>
        </p:nvSpPr>
        <p:spPr bwMode="auto">
          <a:xfrm>
            <a:off x="2286000" y="2743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3" name="Line 99"/>
          <p:cNvSpPr>
            <a:spLocks noChangeShapeType="1"/>
          </p:cNvSpPr>
          <p:nvPr/>
        </p:nvSpPr>
        <p:spPr bwMode="auto">
          <a:xfrm>
            <a:off x="2286000" y="2895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4" name="Line 100"/>
          <p:cNvSpPr>
            <a:spLocks noChangeShapeType="1"/>
          </p:cNvSpPr>
          <p:nvPr/>
        </p:nvSpPr>
        <p:spPr bwMode="auto">
          <a:xfrm>
            <a:off x="2286000" y="3505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5" name="Line 101"/>
          <p:cNvSpPr>
            <a:spLocks noChangeShapeType="1"/>
          </p:cNvSpPr>
          <p:nvPr/>
        </p:nvSpPr>
        <p:spPr bwMode="auto">
          <a:xfrm>
            <a:off x="2286000" y="3048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6" name="Line 102"/>
          <p:cNvSpPr>
            <a:spLocks noChangeShapeType="1"/>
          </p:cNvSpPr>
          <p:nvPr/>
        </p:nvSpPr>
        <p:spPr bwMode="auto">
          <a:xfrm>
            <a:off x="2286000" y="3200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7" name="Line 103"/>
          <p:cNvSpPr>
            <a:spLocks noChangeShapeType="1"/>
          </p:cNvSpPr>
          <p:nvPr/>
        </p:nvSpPr>
        <p:spPr bwMode="auto">
          <a:xfrm>
            <a:off x="2286000" y="3352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8" name="Line 104"/>
          <p:cNvSpPr>
            <a:spLocks noChangeShapeType="1"/>
          </p:cNvSpPr>
          <p:nvPr/>
        </p:nvSpPr>
        <p:spPr bwMode="auto">
          <a:xfrm>
            <a:off x="2286000" y="3657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89" name="Line 105"/>
          <p:cNvSpPr>
            <a:spLocks noChangeShapeType="1"/>
          </p:cNvSpPr>
          <p:nvPr/>
        </p:nvSpPr>
        <p:spPr bwMode="auto">
          <a:xfrm>
            <a:off x="2286000" y="3810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0" name="Line 106"/>
          <p:cNvSpPr>
            <a:spLocks noChangeShapeType="1"/>
          </p:cNvSpPr>
          <p:nvPr/>
        </p:nvSpPr>
        <p:spPr bwMode="auto">
          <a:xfrm>
            <a:off x="2286000" y="3962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1" name="Line 107"/>
          <p:cNvSpPr>
            <a:spLocks noChangeShapeType="1"/>
          </p:cNvSpPr>
          <p:nvPr/>
        </p:nvSpPr>
        <p:spPr bwMode="auto">
          <a:xfrm>
            <a:off x="2286000" y="4724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2" name="Line 108"/>
          <p:cNvSpPr>
            <a:spLocks noChangeShapeType="1"/>
          </p:cNvSpPr>
          <p:nvPr/>
        </p:nvSpPr>
        <p:spPr bwMode="auto">
          <a:xfrm>
            <a:off x="2286000" y="4572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3" name="Line 109"/>
          <p:cNvSpPr>
            <a:spLocks noChangeShapeType="1"/>
          </p:cNvSpPr>
          <p:nvPr/>
        </p:nvSpPr>
        <p:spPr bwMode="auto">
          <a:xfrm>
            <a:off x="2286000" y="4419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4" name="Line 110"/>
          <p:cNvSpPr>
            <a:spLocks noChangeShapeType="1"/>
          </p:cNvSpPr>
          <p:nvPr/>
        </p:nvSpPr>
        <p:spPr bwMode="auto">
          <a:xfrm>
            <a:off x="2286000" y="4267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5" name="Line 111"/>
          <p:cNvSpPr>
            <a:spLocks noChangeShapeType="1"/>
          </p:cNvSpPr>
          <p:nvPr/>
        </p:nvSpPr>
        <p:spPr bwMode="auto">
          <a:xfrm>
            <a:off x="2286000" y="4114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6" name="Line 112"/>
          <p:cNvSpPr>
            <a:spLocks noChangeShapeType="1"/>
          </p:cNvSpPr>
          <p:nvPr/>
        </p:nvSpPr>
        <p:spPr bwMode="auto">
          <a:xfrm>
            <a:off x="2286000" y="5791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7" name="Line 113"/>
          <p:cNvSpPr>
            <a:spLocks noChangeShapeType="1"/>
          </p:cNvSpPr>
          <p:nvPr/>
        </p:nvSpPr>
        <p:spPr bwMode="auto">
          <a:xfrm>
            <a:off x="2286000" y="5638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8" name="Line 114"/>
          <p:cNvSpPr>
            <a:spLocks noChangeShapeType="1"/>
          </p:cNvSpPr>
          <p:nvPr/>
        </p:nvSpPr>
        <p:spPr bwMode="auto">
          <a:xfrm>
            <a:off x="2286000" y="5486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499" name="Line 115"/>
          <p:cNvSpPr>
            <a:spLocks noChangeShapeType="1"/>
          </p:cNvSpPr>
          <p:nvPr/>
        </p:nvSpPr>
        <p:spPr bwMode="auto">
          <a:xfrm>
            <a:off x="2286000" y="5334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0" name="Line 116"/>
          <p:cNvSpPr>
            <a:spLocks noChangeShapeType="1"/>
          </p:cNvSpPr>
          <p:nvPr/>
        </p:nvSpPr>
        <p:spPr bwMode="auto">
          <a:xfrm>
            <a:off x="2286000" y="5181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1" name="Line 117"/>
          <p:cNvSpPr>
            <a:spLocks noChangeShapeType="1"/>
          </p:cNvSpPr>
          <p:nvPr/>
        </p:nvSpPr>
        <p:spPr bwMode="auto">
          <a:xfrm>
            <a:off x="2286000" y="5029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2" name="Line 118"/>
          <p:cNvSpPr>
            <a:spLocks noChangeShapeType="1"/>
          </p:cNvSpPr>
          <p:nvPr/>
        </p:nvSpPr>
        <p:spPr bwMode="auto">
          <a:xfrm>
            <a:off x="2286000" y="4876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3" name="Line 119"/>
          <p:cNvSpPr>
            <a:spLocks noChangeShapeType="1"/>
          </p:cNvSpPr>
          <p:nvPr/>
        </p:nvSpPr>
        <p:spPr bwMode="auto">
          <a:xfrm>
            <a:off x="7315200" y="1524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4" name="Line 120"/>
          <p:cNvSpPr>
            <a:spLocks noChangeShapeType="1"/>
          </p:cNvSpPr>
          <p:nvPr/>
        </p:nvSpPr>
        <p:spPr bwMode="auto">
          <a:xfrm>
            <a:off x="7315200" y="1676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5" name="Line 121"/>
          <p:cNvSpPr>
            <a:spLocks noChangeShapeType="1"/>
          </p:cNvSpPr>
          <p:nvPr/>
        </p:nvSpPr>
        <p:spPr bwMode="auto">
          <a:xfrm>
            <a:off x="7315200" y="1828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6" name="Line 122"/>
          <p:cNvSpPr>
            <a:spLocks noChangeShapeType="1"/>
          </p:cNvSpPr>
          <p:nvPr/>
        </p:nvSpPr>
        <p:spPr bwMode="auto">
          <a:xfrm>
            <a:off x="7315200" y="1981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7" name="Line 123"/>
          <p:cNvSpPr>
            <a:spLocks noChangeShapeType="1"/>
          </p:cNvSpPr>
          <p:nvPr/>
        </p:nvSpPr>
        <p:spPr bwMode="auto">
          <a:xfrm>
            <a:off x="7315200" y="2133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8" name="Line 124"/>
          <p:cNvSpPr>
            <a:spLocks noChangeShapeType="1"/>
          </p:cNvSpPr>
          <p:nvPr/>
        </p:nvSpPr>
        <p:spPr bwMode="auto">
          <a:xfrm>
            <a:off x="7315200" y="2286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09" name="Line 125"/>
          <p:cNvSpPr>
            <a:spLocks noChangeShapeType="1"/>
          </p:cNvSpPr>
          <p:nvPr/>
        </p:nvSpPr>
        <p:spPr bwMode="auto">
          <a:xfrm>
            <a:off x="7315200" y="2438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0" name="Line 126"/>
          <p:cNvSpPr>
            <a:spLocks noChangeShapeType="1"/>
          </p:cNvSpPr>
          <p:nvPr/>
        </p:nvSpPr>
        <p:spPr bwMode="auto">
          <a:xfrm>
            <a:off x="7315200" y="2590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1" name="Line 127"/>
          <p:cNvSpPr>
            <a:spLocks noChangeShapeType="1"/>
          </p:cNvSpPr>
          <p:nvPr/>
        </p:nvSpPr>
        <p:spPr bwMode="auto">
          <a:xfrm>
            <a:off x="7315200" y="2743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2" name="Line 128"/>
          <p:cNvSpPr>
            <a:spLocks noChangeShapeType="1"/>
          </p:cNvSpPr>
          <p:nvPr/>
        </p:nvSpPr>
        <p:spPr bwMode="auto">
          <a:xfrm>
            <a:off x="7315200" y="2895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3" name="Line 129"/>
          <p:cNvSpPr>
            <a:spLocks noChangeShapeType="1"/>
          </p:cNvSpPr>
          <p:nvPr/>
        </p:nvSpPr>
        <p:spPr bwMode="auto">
          <a:xfrm>
            <a:off x="7315200" y="3048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4" name="Line 130"/>
          <p:cNvSpPr>
            <a:spLocks noChangeShapeType="1"/>
          </p:cNvSpPr>
          <p:nvPr/>
        </p:nvSpPr>
        <p:spPr bwMode="auto">
          <a:xfrm>
            <a:off x="7315200" y="3200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5" name="Line 131"/>
          <p:cNvSpPr>
            <a:spLocks noChangeShapeType="1"/>
          </p:cNvSpPr>
          <p:nvPr/>
        </p:nvSpPr>
        <p:spPr bwMode="auto">
          <a:xfrm>
            <a:off x="7315200" y="3352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6" name="Line 132"/>
          <p:cNvSpPr>
            <a:spLocks noChangeShapeType="1"/>
          </p:cNvSpPr>
          <p:nvPr/>
        </p:nvSpPr>
        <p:spPr bwMode="auto">
          <a:xfrm>
            <a:off x="7315200" y="3505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7" name="Line 133"/>
          <p:cNvSpPr>
            <a:spLocks noChangeShapeType="1"/>
          </p:cNvSpPr>
          <p:nvPr/>
        </p:nvSpPr>
        <p:spPr bwMode="auto">
          <a:xfrm>
            <a:off x="7315200" y="3657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8" name="Line 134"/>
          <p:cNvSpPr>
            <a:spLocks noChangeShapeType="1"/>
          </p:cNvSpPr>
          <p:nvPr/>
        </p:nvSpPr>
        <p:spPr bwMode="auto">
          <a:xfrm>
            <a:off x="7315200" y="3810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19" name="Line 135"/>
          <p:cNvSpPr>
            <a:spLocks noChangeShapeType="1"/>
          </p:cNvSpPr>
          <p:nvPr/>
        </p:nvSpPr>
        <p:spPr bwMode="auto">
          <a:xfrm>
            <a:off x="7315200" y="3962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0" name="Line 136"/>
          <p:cNvSpPr>
            <a:spLocks noChangeShapeType="1"/>
          </p:cNvSpPr>
          <p:nvPr/>
        </p:nvSpPr>
        <p:spPr bwMode="auto">
          <a:xfrm>
            <a:off x="7315200" y="4114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1" name="Line 137"/>
          <p:cNvSpPr>
            <a:spLocks noChangeShapeType="1"/>
          </p:cNvSpPr>
          <p:nvPr/>
        </p:nvSpPr>
        <p:spPr bwMode="auto">
          <a:xfrm>
            <a:off x="7315200" y="4267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2" name="Line 138"/>
          <p:cNvSpPr>
            <a:spLocks noChangeShapeType="1"/>
          </p:cNvSpPr>
          <p:nvPr/>
        </p:nvSpPr>
        <p:spPr bwMode="auto">
          <a:xfrm>
            <a:off x="7315200" y="4419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3" name="Line 139"/>
          <p:cNvSpPr>
            <a:spLocks noChangeShapeType="1"/>
          </p:cNvSpPr>
          <p:nvPr/>
        </p:nvSpPr>
        <p:spPr bwMode="auto">
          <a:xfrm>
            <a:off x="7315200" y="4572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4" name="Line 140"/>
          <p:cNvSpPr>
            <a:spLocks noChangeShapeType="1"/>
          </p:cNvSpPr>
          <p:nvPr/>
        </p:nvSpPr>
        <p:spPr bwMode="auto">
          <a:xfrm>
            <a:off x="7315200" y="4724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5" name="Line 141"/>
          <p:cNvSpPr>
            <a:spLocks noChangeShapeType="1"/>
          </p:cNvSpPr>
          <p:nvPr/>
        </p:nvSpPr>
        <p:spPr bwMode="auto">
          <a:xfrm>
            <a:off x="7315200" y="4876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6" name="Line 142"/>
          <p:cNvSpPr>
            <a:spLocks noChangeShapeType="1"/>
          </p:cNvSpPr>
          <p:nvPr/>
        </p:nvSpPr>
        <p:spPr bwMode="auto">
          <a:xfrm>
            <a:off x="7315200" y="5029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7" name="Line 143"/>
          <p:cNvSpPr>
            <a:spLocks noChangeShapeType="1"/>
          </p:cNvSpPr>
          <p:nvPr/>
        </p:nvSpPr>
        <p:spPr bwMode="auto">
          <a:xfrm>
            <a:off x="7315200" y="51816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8" name="Line 144"/>
          <p:cNvSpPr>
            <a:spLocks noChangeShapeType="1"/>
          </p:cNvSpPr>
          <p:nvPr/>
        </p:nvSpPr>
        <p:spPr bwMode="auto">
          <a:xfrm>
            <a:off x="7315200" y="53340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29" name="Line 145"/>
          <p:cNvSpPr>
            <a:spLocks noChangeShapeType="1"/>
          </p:cNvSpPr>
          <p:nvPr/>
        </p:nvSpPr>
        <p:spPr bwMode="auto">
          <a:xfrm>
            <a:off x="7315200" y="54864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30" name="Line 146"/>
          <p:cNvSpPr>
            <a:spLocks noChangeShapeType="1"/>
          </p:cNvSpPr>
          <p:nvPr/>
        </p:nvSpPr>
        <p:spPr bwMode="auto">
          <a:xfrm>
            <a:off x="7315200" y="56388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31" name="Line 147"/>
          <p:cNvSpPr>
            <a:spLocks noChangeShapeType="1"/>
          </p:cNvSpPr>
          <p:nvPr/>
        </p:nvSpPr>
        <p:spPr bwMode="auto">
          <a:xfrm>
            <a:off x="7315200" y="5791200"/>
            <a:ext cx="152400" cy="0"/>
          </a:xfrm>
          <a:prstGeom prst="line">
            <a:avLst/>
          </a:prstGeom>
          <a:noFill/>
          <a:ln w="9525">
            <a:solidFill>
              <a:schemeClr val="tx1"/>
            </a:solidFill>
            <a:prstDash val="sysDot"/>
            <a:miter lim="800000"/>
            <a:headEnd/>
            <a:tailEnd/>
          </a:ln>
          <a:effectLst/>
        </p:spPr>
        <p:txBody>
          <a:bodyPr wrap="none"/>
          <a:lstStyle/>
          <a:p>
            <a:endParaRPr lang="en-US"/>
          </a:p>
        </p:txBody>
      </p:sp>
      <p:sp>
        <p:nvSpPr>
          <p:cNvPr id="912532" name="Line 148"/>
          <p:cNvSpPr>
            <a:spLocks noChangeShapeType="1"/>
          </p:cNvSpPr>
          <p:nvPr/>
        </p:nvSpPr>
        <p:spPr bwMode="auto">
          <a:xfrm>
            <a:off x="44196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33" name="Line 149"/>
          <p:cNvSpPr>
            <a:spLocks noChangeShapeType="1"/>
          </p:cNvSpPr>
          <p:nvPr/>
        </p:nvSpPr>
        <p:spPr bwMode="auto">
          <a:xfrm>
            <a:off x="42672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34" name="Line 150"/>
          <p:cNvSpPr>
            <a:spLocks noChangeShapeType="1"/>
          </p:cNvSpPr>
          <p:nvPr/>
        </p:nvSpPr>
        <p:spPr bwMode="auto">
          <a:xfrm>
            <a:off x="41148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35" name="Line 151"/>
          <p:cNvSpPr>
            <a:spLocks noChangeShapeType="1"/>
          </p:cNvSpPr>
          <p:nvPr/>
        </p:nvSpPr>
        <p:spPr bwMode="auto">
          <a:xfrm>
            <a:off x="39624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36" name="Line 152"/>
          <p:cNvSpPr>
            <a:spLocks noChangeShapeType="1"/>
          </p:cNvSpPr>
          <p:nvPr/>
        </p:nvSpPr>
        <p:spPr bwMode="auto">
          <a:xfrm>
            <a:off x="50292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37" name="Line 153"/>
          <p:cNvSpPr>
            <a:spLocks noChangeShapeType="1"/>
          </p:cNvSpPr>
          <p:nvPr/>
        </p:nvSpPr>
        <p:spPr bwMode="auto">
          <a:xfrm>
            <a:off x="48768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38" name="Line 154"/>
          <p:cNvSpPr>
            <a:spLocks noChangeShapeType="1"/>
          </p:cNvSpPr>
          <p:nvPr/>
        </p:nvSpPr>
        <p:spPr bwMode="auto">
          <a:xfrm>
            <a:off x="47244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39" name="Line 155"/>
          <p:cNvSpPr>
            <a:spLocks noChangeShapeType="1"/>
          </p:cNvSpPr>
          <p:nvPr/>
        </p:nvSpPr>
        <p:spPr bwMode="auto">
          <a:xfrm>
            <a:off x="45720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0" name="Line 156"/>
          <p:cNvSpPr>
            <a:spLocks noChangeShapeType="1"/>
          </p:cNvSpPr>
          <p:nvPr/>
        </p:nvSpPr>
        <p:spPr bwMode="auto">
          <a:xfrm>
            <a:off x="51816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1" name="Line 157"/>
          <p:cNvSpPr>
            <a:spLocks noChangeShapeType="1"/>
          </p:cNvSpPr>
          <p:nvPr/>
        </p:nvSpPr>
        <p:spPr bwMode="auto">
          <a:xfrm>
            <a:off x="53340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2" name="Line 158"/>
          <p:cNvSpPr>
            <a:spLocks noChangeShapeType="1"/>
          </p:cNvSpPr>
          <p:nvPr/>
        </p:nvSpPr>
        <p:spPr bwMode="auto">
          <a:xfrm>
            <a:off x="54864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3" name="Line 159"/>
          <p:cNvSpPr>
            <a:spLocks noChangeShapeType="1"/>
          </p:cNvSpPr>
          <p:nvPr/>
        </p:nvSpPr>
        <p:spPr bwMode="auto">
          <a:xfrm>
            <a:off x="56388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4" name="Line 160"/>
          <p:cNvSpPr>
            <a:spLocks noChangeShapeType="1"/>
          </p:cNvSpPr>
          <p:nvPr/>
        </p:nvSpPr>
        <p:spPr bwMode="auto">
          <a:xfrm>
            <a:off x="57912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5" name="Line 161"/>
          <p:cNvSpPr>
            <a:spLocks noChangeShapeType="1"/>
          </p:cNvSpPr>
          <p:nvPr/>
        </p:nvSpPr>
        <p:spPr bwMode="auto">
          <a:xfrm>
            <a:off x="59436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6" name="Line 162"/>
          <p:cNvSpPr>
            <a:spLocks noChangeShapeType="1"/>
          </p:cNvSpPr>
          <p:nvPr/>
        </p:nvSpPr>
        <p:spPr bwMode="auto">
          <a:xfrm>
            <a:off x="60960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7" name="Line 163"/>
          <p:cNvSpPr>
            <a:spLocks noChangeShapeType="1"/>
          </p:cNvSpPr>
          <p:nvPr/>
        </p:nvSpPr>
        <p:spPr bwMode="auto">
          <a:xfrm>
            <a:off x="62484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8" name="Line 164"/>
          <p:cNvSpPr>
            <a:spLocks noChangeShapeType="1"/>
          </p:cNvSpPr>
          <p:nvPr/>
        </p:nvSpPr>
        <p:spPr bwMode="auto">
          <a:xfrm>
            <a:off x="70104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49" name="Line 165"/>
          <p:cNvSpPr>
            <a:spLocks noChangeShapeType="1"/>
          </p:cNvSpPr>
          <p:nvPr/>
        </p:nvSpPr>
        <p:spPr bwMode="auto">
          <a:xfrm>
            <a:off x="68580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0" name="Line 166"/>
          <p:cNvSpPr>
            <a:spLocks noChangeShapeType="1"/>
          </p:cNvSpPr>
          <p:nvPr/>
        </p:nvSpPr>
        <p:spPr bwMode="auto">
          <a:xfrm>
            <a:off x="67056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1" name="Line 167"/>
          <p:cNvSpPr>
            <a:spLocks noChangeShapeType="1"/>
          </p:cNvSpPr>
          <p:nvPr/>
        </p:nvSpPr>
        <p:spPr bwMode="auto">
          <a:xfrm>
            <a:off x="65532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2" name="Line 168"/>
          <p:cNvSpPr>
            <a:spLocks noChangeShapeType="1"/>
          </p:cNvSpPr>
          <p:nvPr/>
        </p:nvSpPr>
        <p:spPr bwMode="auto">
          <a:xfrm>
            <a:off x="64008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3" name="Line 169"/>
          <p:cNvSpPr>
            <a:spLocks noChangeShapeType="1"/>
          </p:cNvSpPr>
          <p:nvPr/>
        </p:nvSpPr>
        <p:spPr bwMode="auto">
          <a:xfrm>
            <a:off x="73152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4" name="Line 170"/>
          <p:cNvSpPr>
            <a:spLocks noChangeShapeType="1"/>
          </p:cNvSpPr>
          <p:nvPr/>
        </p:nvSpPr>
        <p:spPr bwMode="auto">
          <a:xfrm>
            <a:off x="7162800" y="13716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5" name="Line 171"/>
          <p:cNvSpPr>
            <a:spLocks noChangeShapeType="1"/>
          </p:cNvSpPr>
          <p:nvPr/>
        </p:nvSpPr>
        <p:spPr bwMode="auto">
          <a:xfrm>
            <a:off x="24384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6" name="Line 172"/>
          <p:cNvSpPr>
            <a:spLocks noChangeShapeType="1"/>
          </p:cNvSpPr>
          <p:nvPr/>
        </p:nvSpPr>
        <p:spPr bwMode="auto">
          <a:xfrm>
            <a:off x="25908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7" name="Line 173"/>
          <p:cNvSpPr>
            <a:spLocks noChangeShapeType="1"/>
          </p:cNvSpPr>
          <p:nvPr/>
        </p:nvSpPr>
        <p:spPr bwMode="auto">
          <a:xfrm>
            <a:off x="27432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8" name="Line 174"/>
          <p:cNvSpPr>
            <a:spLocks noChangeShapeType="1"/>
          </p:cNvSpPr>
          <p:nvPr/>
        </p:nvSpPr>
        <p:spPr bwMode="auto">
          <a:xfrm>
            <a:off x="28956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59" name="Line 175"/>
          <p:cNvSpPr>
            <a:spLocks noChangeShapeType="1"/>
          </p:cNvSpPr>
          <p:nvPr/>
        </p:nvSpPr>
        <p:spPr bwMode="auto">
          <a:xfrm>
            <a:off x="30480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0" name="Line 176"/>
          <p:cNvSpPr>
            <a:spLocks noChangeShapeType="1"/>
          </p:cNvSpPr>
          <p:nvPr/>
        </p:nvSpPr>
        <p:spPr bwMode="auto">
          <a:xfrm>
            <a:off x="32004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1" name="Line 177"/>
          <p:cNvSpPr>
            <a:spLocks noChangeShapeType="1"/>
          </p:cNvSpPr>
          <p:nvPr/>
        </p:nvSpPr>
        <p:spPr bwMode="auto">
          <a:xfrm>
            <a:off x="33528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2" name="Line 178"/>
          <p:cNvSpPr>
            <a:spLocks noChangeShapeType="1"/>
          </p:cNvSpPr>
          <p:nvPr/>
        </p:nvSpPr>
        <p:spPr bwMode="auto">
          <a:xfrm>
            <a:off x="35052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3" name="Line 179"/>
          <p:cNvSpPr>
            <a:spLocks noChangeShapeType="1"/>
          </p:cNvSpPr>
          <p:nvPr/>
        </p:nvSpPr>
        <p:spPr bwMode="auto">
          <a:xfrm>
            <a:off x="38100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4" name="Line 180"/>
          <p:cNvSpPr>
            <a:spLocks noChangeShapeType="1"/>
          </p:cNvSpPr>
          <p:nvPr/>
        </p:nvSpPr>
        <p:spPr bwMode="auto">
          <a:xfrm>
            <a:off x="39624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5" name="Line 181"/>
          <p:cNvSpPr>
            <a:spLocks noChangeShapeType="1"/>
          </p:cNvSpPr>
          <p:nvPr/>
        </p:nvSpPr>
        <p:spPr bwMode="auto">
          <a:xfrm>
            <a:off x="41148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6" name="Line 182"/>
          <p:cNvSpPr>
            <a:spLocks noChangeShapeType="1"/>
          </p:cNvSpPr>
          <p:nvPr/>
        </p:nvSpPr>
        <p:spPr bwMode="auto">
          <a:xfrm>
            <a:off x="42672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7" name="Line 183"/>
          <p:cNvSpPr>
            <a:spLocks noChangeShapeType="1"/>
          </p:cNvSpPr>
          <p:nvPr/>
        </p:nvSpPr>
        <p:spPr bwMode="auto">
          <a:xfrm>
            <a:off x="44196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8" name="Line 184"/>
          <p:cNvSpPr>
            <a:spLocks noChangeShapeType="1"/>
          </p:cNvSpPr>
          <p:nvPr/>
        </p:nvSpPr>
        <p:spPr bwMode="auto">
          <a:xfrm>
            <a:off x="45720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69" name="Line 185"/>
          <p:cNvSpPr>
            <a:spLocks noChangeShapeType="1"/>
          </p:cNvSpPr>
          <p:nvPr/>
        </p:nvSpPr>
        <p:spPr bwMode="auto">
          <a:xfrm>
            <a:off x="47244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0" name="Line 186"/>
          <p:cNvSpPr>
            <a:spLocks noChangeShapeType="1"/>
          </p:cNvSpPr>
          <p:nvPr/>
        </p:nvSpPr>
        <p:spPr bwMode="auto">
          <a:xfrm>
            <a:off x="48768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1" name="Line 187"/>
          <p:cNvSpPr>
            <a:spLocks noChangeShapeType="1"/>
          </p:cNvSpPr>
          <p:nvPr/>
        </p:nvSpPr>
        <p:spPr bwMode="auto">
          <a:xfrm>
            <a:off x="36576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2" name="Line 188"/>
          <p:cNvSpPr>
            <a:spLocks noChangeShapeType="1"/>
          </p:cNvSpPr>
          <p:nvPr/>
        </p:nvSpPr>
        <p:spPr bwMode="auto">
          <a:xfrm>
            <a:off x="50292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3" name="Line 189"/>
          <p:cNvSpPr>
            <a:spLocks noChangeShapeType="1"/>
          </p:cNvSpPr>
          <p:nvPr/>
        </p:nvSpPr>
        <p:spPr bwMode="auto">
          <a:xfrm>
            <a:off x="51816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4" name="Line 190"/>
          <p:cNvSpPr>
            <a:spLocks noChangeShapeType="1"/>
          </p:cNvSpPr>
          <p:nvPr/>
        </p:nvSpPr>
        <p:spPr bwMode="auto">
          <a:xfrm>
            <a:off x="53340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5" name="Line 191"/>
          <p:cNvSpPr>
            <a:spLocks noChangeShapeType="1"/>
          </p:cNvSpPr>
          <p:nvPr/>
        </p:nvSpPr>
        <p:spPr bwMode="auto">
          <a:xfrm>
            <a:off x="54864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6" name="Line 192"/>
          <p:cNvSpPr>
            <a:spLocks noChangeShapeType="1"/>
          </p:cNvSpPr>
          <p:nvPr/>
        </p:nvSpPr>
        <p:spPr bwMode="auto">
          <a:xfrm>
            <a:off x="56388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7" name="Line 193"/>
          <p:cNvSpPr>
            <a:spLocks noChangeShapeType="1"/>
          </p:cNvSpPr>
          <p:nvPr/>
        </p:nvSpPr>
        <p:spPr bwMode="auto">
          <a:xfrm>
            <a:off x="57912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8" name="Line 194"/>
          <p:cNvSpPr>
            <a:spLocks noChangeShapeType="1"/>
          </p:cNvSpPr>
          <p:nvPr/>
        </p:nvSpPr>
        <p:spPr bwMode="auto">
          <a:xfrm>
            <a:off x="59436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79" name="Line 195"/>
          <p:cNvSpPr>
            <a:spLocks noChangeShapeType="1"/>
          </p:cNvSpPr>
          <p:nvPr/>
        </p:nvSpPr>
        <p:spPr bwMode="auto">
          <a:xfrm>
            <a:off x="60960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80" name="Line 196"/>
          <p:cNvSpPr>
            <a:spLocks noChangeShapeType="1"/>
          </p:cNvSpPr>
          <p:nvPr/>
        </p:nvSpPr>
        <p:spPr bwMode="auto">
          <a:xfrm>
            <a:off x="62484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81" name="Line 197"/>
          <p:cNvSpPr>
            <a:spLocks noChangeShapeType="1"/>
          </p:cNvSpPr>
          <p:nvPr/>
        </p:nvSpPr>
        <p:spPr bwMode="auto">
          <a:xfrm>
            <a:off x="64008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82" name="Line 198"/>
          <p:cNvSpPr>
            <a:spLocks noChangeShapeType="1"/>
          </p:cNvSpPr>
          <p:nvPr/>
        </p:nvSpPr>
        <p:spPr bwMode="auto">
          <a:xfrm>
            <a:off x="65532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83" name="Line 199"/>
          <p:cNvSpPr>
            <a:spLocks noChangeShapeType="1"/>
          </p:cNvSpPr>
          <p:nvPr/>
        </p:nvSpPr>
        <p:spPr bwMode="auto">
          <a:xfrm>
            <a:off x="67056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84" name="Line 200"/>
          <p:cNvSpPr>
            <a:spLocks noChangeShapeType="1"/>
          </p:cNvSpPr>
          <p:nvPr/>
        </p:nvSpPr>
        <p:spPr bwMode="auto">
          <a:xfrm>
            <a:off x="68580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85" name="Line 201"/>
          <p:cNvSpPr>
            <a:spLocks noChangeShapeType="1"/>
          </p:cNvSpPr>
          <p:nvPr/>
        </p:nvSpPr>
        <p:spPr bwMode="auto">
          <a:xfrm>
            <a:off x="70104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86" name="Line 202"/>
          <p:cNvSpPr>
            <a:spLocks noChangeShapeType="1"/>
          </p:cNvSpPr>
          <p:nvPr/>
        </p:nvSpPr>
        <p:spPr bwMode="auto">
          <a:xfrm>
            <a:off x="71628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912587" name="Line 203"/>
          <p:cNvSpPr>
            <a:spLocks noChangeShapeType="1"/>
          </p:cNvSpPr>
          <p:nvPr/>
        </p:nvSpPr>
        <p:spPr bwMode="auto">
          <a:xfrm>
            <a:off x="7315200" y="5791200"/>
            <a:ext cx="0" cy="152400"/>
          </a:xfrm>
          <a:prstGeom prst="line">
            <a:avLst/>
          </a:prstGeom>
          <a:noFill/>
          <a:ln w="9525">
            <a:solidFill>
              <a:schemeClr val="tx1"/>
            </a:solidFill>
            <a:prstDash val="sysDot"/>
            <a:miter lim="800000"/>
            <a:headEnd/>
            <a:tailEnd/>
          </a:ln>
          <a:effectLst/>
        </p:spPr>
        <p:txBody>
          <a:bodyPr wrap="none"/>
          <a:lstStyle/>
          <a:p>
            <a:endParaRPr lang="en-US"/>
          </a:p>
        </p:txBody>
      </p:sp>
      <p:sp>
        <p:nvSpPr>
          <p:cNvPr id="20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2078C5C-E516-4E76-8CB3-ED60C58045E1}" type="slidenum">
              <a:rPr lang="en-US"/>
              <a:pPr/>
              <a:t>87</a:t>
            </a:fld>
            <a:endParaRPr lang="en-US"/>
          </a:p>
        </p:txBody>
      </p:sp>
      <p:sp>
        <p:nvSpPr>
          <p:cNvPr id="913410" name="Rectangle 2"/>
          <p:cNvSpPr>
            <a:spLocks noGrp="1" noChangeArrowheads="1"/>
          </p:cNvSpPr>
          <p:nvPr>
            <p:ph type="title"/>
          </p:nvPr>
        </p:nvSpPr>
        <p:spPr/>
        <p:txBody>
          <a:bodyPr/>
          <a:lstStyle/>
          <a:p>
            <a:r>
              <a:rPr lang="en-US"/>
              <a:t>Ghost Boundary Zones</a:t>
            </a:r>
          </a:p>
        </p:txBody>
      </p:sp>
      <p:sp>
        <p:nvSpPr>
          <p:cNvPr id="913411" name="Rectangle 3"/>
          <p:cNvSpPr>
            <a:spLocks noGrp="1" noChangeArrowheads="1"/>
          </p:cNvSpPr>
          <p:nvPr>
            <p:ph type="body" idx="1"/>
          </p:nvPr>
        </p:nvSpPr>
        <p:spPr/>
        <p:txBody>
          <a:bodyPr/>
          <a:lstStyle/>
          <a:p>
            <a:pPr>
              <a:buFont typeface="Wingdings" pitchFamily="2" charset="2"/>
              <a:buNone/>
            </a:pPr>
            <a:r>
              <a:rPr lang="en-US"/>
              <a:t>We want to calculate values in the part of the mesh that we care about, but to do that, we need values on the boundaries.</a:t>
            </a:r>
          </a:p>
          <a:p>
            <a:pPr>
              <a:buFont typeface="Wingdings" pitchFamily="2" charset="2"/>
              <a:buNone/>
            </a:pPr>
            <a:r>
              <a:rPr lang="en-US"/>
              <a:t>For example, to calculate </a:t>
            </a:r>
            <a:r>
              <a:rPr lang="en-US" i="1"/>
              <a:t>unew</a:t>
            </a:r>
            <a:r>
              <a:rPr lang="en-US" baseline="-25000"/>
              <a:t>1,1</a:t>
            </a:r>
            <a:r>
              <a:rPr lang="en-US"/>
              <a:t>, you need </a:t>
            </a:r>
            <a:r>
              <a:rPr lang="en-US" i="1"/>
              <a:t>uold</a:t>
            </a:r>
            <a:r>
              <a:rPr lang="en-US" baseline="-25000"/>
              <a:t>0,1</a:t>
            </a:r>
            <a:r>
              <a:rPr lang="en-US"/>
              <a:t> and </a:t>
            </a:r>
            <a:r>
              <a:rPr lang="en-US" i="1"/>
              <a:t>uold</a:t>
            </a:r>
            <a:r>
              <a:rPr lang="en-US" baseline="-25000"/>
              <a:t>1,0</a:t>
            </a:r>
            <a:r>
              <a:rPr lang="en-US"/>
              <a:t>.</a:t>
            </a:r>
          </a:p>
          <a:p>
            <a:pPr>
              <a:buFont typeface="Wingdings" pitchFamily="2" charset="2"/>
              <a:buNone/>
            </a:pPr>
            <a:r>
              <a:rPr lang="en-US" b="1" i="1" u="sng"/>
              <a:t>Ghost boundary zones</a:t>
            </a:r>
            <a:r>
              <a:rPr lang="en-US"/>
              <a:t> are mesh zones that aren’t really part of the problem domain that we care about, but that hold boundary data for calculating the parts that we do care about.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873589A-C495-4387-8F69-1B19C44F6CC4}" type="slidenum">
              <a:rPr lang="en-US"/>
              <a:pPr/>
              <a:t>88</a:t>
            </a:fld>
            <a:endParaRPr lang="en-US"/>
          </a:p>
        </p:txBody>
      </p:sp>
      <p:sp>
        <p:nvSpPr>
          <p:cNvPr id="914434" name="Rectangle 2"/>
          <p:cNvSpPr>
            <a:spLocks noGrp="1" noChangeArrowheads="1"/>
          </p:cNvSpPr>
          <p:nvPr>
            <p:ph type="title"/>
          </p:nvPr>
        </p:nvSpPr>
        <p:spPr/>
        <p:txBody>
          <a:bodyPr/>
          <a:lstStyle/>
          <a:p>
            <a:r>
              <a:rPr lang="en-US" dirty="0"/>
              <a:t>Using Ghost Boundary </a:t>
            </a:r>
            <a:r>
              <a:rPr lang="en-US" dirty="0" smtClean="0"/>
              <a:t>Zones (C)</a:t>
            </a:r>
            <a:endParaRPr lang="en-US" dirty="0"/>
          </a:p>
        </p:txBody>
      </p:sp>
      <p:sp>
        <p:nvSpPr>
          <p:cNvPr id="914435" name="Rectangle 3"/>
          <p:cNvSpPr>
            <a:spLocks noGrp="1" noChangeArrowheads="1"/>
          </p:cNvSpPr>
          <p:nvPr>
            <p:ph type="body" idx="1"/>
          </p:nvPr>
        </p:nvSpPr>
        <p:spPr>
          <a:xfrm>
            <a:off x="758825" y="1512888"/>
            <a:ext cx="7700963" cy="4295775"/>
          </a:xfrm>
        </p:spPr>
        <p:txBody>
          <a:bodyPr/>
          <a:lstStyle/>
          <a:p>
            <a:pPr>
              <a:buFont typeface="Wingdings" pitchFamily="2" charset="2"/>
              <a:buNone/>
            </a:pPr>
            <a:r>
              <a:rPr lang="en-US" dirty="0"/>
              <a:t>A good basic algorithm for flow that uses ghost boundary zones is:</a:t>
            </a:r>
          </a:p>
          <a:p>
            <a:pPr>
              <a:lnSpc>
                <a:spcPct val="60000"/>
              </a:lnSpc>
              <a:buFont typeface="Wingdings" pitchFamily="2" charset="2"/>
              <a:buNone/>
            </a:pPr>
            <a:r>
              <a:rPr lang="en-US" b="1" dirty="0" smtClean="0">
                <a:solidFill>
                  <a:schemeClr val="tx2"/>
                </a:solidFill>
                <a:latin typeface="Courier New" pitchFamily="49" charset="0"/>
              </a:rPr>
              <a:t>for (</a:t>
            </a:r>
            <a:r>
              <a:rPr lang="en-US" b="1" dirty="0" err="1" smtClean="0">
                <a:solidFill>
                  <a:schemeClr val="tx2"/>
                </a:solidFill>
                <a:latin typeface="Courier New" pitchFamily="49" charset="0"/>
              </a:rPr>
              <a:t>timestep</a:t>
            </a:r>
            <a:r>
              <a:rPr lang="en-US" b="1" dirty="0" smtClean="0">
                <a:solidFill>
                  <a:schemeClr val="tx2"/>
                </a:solidFill>
                <a:latin typeface="Courier New" pitchFamily="49" charset="0"/>
              </a:rPr>
              <a:t> </a:t>
            </a:r>
            <a:r>
              <a:rPr lang="en-US" b="1" dirty="0">
                <a:solidFill>
                  <a:schemeClr val="tx2"/>
                </a:solidFill>
                <a:latin typeface="Courier New" pitchFamily="49" charset="0"/>
              </a:rPr>
              <a:t>= </a:t>
            </a:r>
            <a:r>
              <a:rPr lang="en-US" b="1" dirty="0" smtClean="0">
                <a:solidFill>
                  <a:schemeClr val="tx2"/>
                </a:solidFill>
                <a:latin typeface="Courier New" pitchFamily="49" charset="0"/>
              </a:rPr>
              <a:t>0;</a:t>
            </a:r>
          </a:p>
          <a:p>
            <a:pPr>
              <a:lnSpc>
                <a:spcPct val="60000"/>
              </a:lnSpc>
              <a:buFont typeface="Wingdings" pitchFamily="2" charset="2"/>
              <a:buNone/>
            </a:pP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timestep</a:t>
            </a:r>
            <a:r>
              <a:rPr lang="en-US" b="1" dirty="0" smtClean="0">
                <a:solidFill>
                  <a:schemeClr val="tx2"/>
                </a:solidFill>
                <a:latin typeface="Courier New" pitchFamily="49" charset="0"/>
              </a:rPr>
              <a:t> &lt;  </a:t>
            </a:r>
            <a:r>
              <a:rPr lang="en-US" b="1" dirty="0" err="1" smtClean="0">
                <a:solidFill>
                  <a:schemeClr val="tx2"/>
                </a:solidFill>
                <a:latin typeface="Courier New" pitchFamily="49" charset="0"/>
              </a:rPr>
              <a:t>number_of_timesteps</a:t>
            </a:r>
            <a:r>
              <a:rPr lang="en-US" b="1" dirty="0" smtClean="0">
                <a:solidFill>
                  <a:schemeClr val="tx2"/>
                </a:solidFill>
                <a:latin typeface="Courier New" pitchFamily="49" charset="0"/>
              </a:rPr>
              <a:t>;</a:t>
            </a:r>
          </a:p>
          <a:p>
            <a:pPr>
              <a:lnSpc>
                <a:spcPct val="60000"/>
              </a:lnSpc>
              <a:buFont typeface="Wingdings" pitchFamily="2" charset="2"/>
              <a:buNone/>
            </a:pPr>
            <a:r>
              <a:rPr lang="en-US" b="1" dirty="0" smtClean="0">
                <a:solidFill>
                  <a:schemeClr val="tx2"/>
                </a:solidFill>
                <a:latin typeface="Courier New" pitchFamily="49" charset="0"/>
              </a:rPr>
              <a:t>     </a:t>
            </a:r>
            <a:r>
              <a:rPr lang="en-US" b="1" dirty="0" err="1" smtClean="0">
                <a:solidFill>
                  <a:schemeClr val="tx2"/>
                </a:solidFill>
                <a:latin typeface="Courier New" pitchFamily="49" charset="0"/>
              </a:rPr>
              <a:t>timestep</a:t>
            </a:r>
            <a:r>
              <a:rPr lang="en-US" b="1" dirty="0" smtClean="0">
                <a:solidFill>
                  <a:schemeClr val="tx2"/>
                </a:solidFill>
                <a:latin typeface="Courier New" pitchFamily="49" charset="0"/>
              </a:rPr>
              <a:t>++) {</a:t>
            </a:r>
            <a:endParaRPr lang="en-US" b="1" dirty="0">
              <a:solidFill>
                <a:schemeClr val="tx2"/>
              </a:solidFill>
              <a:latin typeface="Courier New" pitchFamily="49" charset="0"/>
            </a:endParaRPr>
          </a:p>
          <a:p>
            <a:pPr>
              <a:lnSpc>
                <a:spcPct val="60000"/>
              </a:lnSpc>
              <a:buFont typeface="Wingdings" pitchFamily="2" charset="2"/>
              <a:buNone/>
            </a:pPr>
            <a:r>
              <a:rPr lang="en-US" b="1" dirty="0">
                <a:solidFill>
                  <a:schemeClr val="tx2"/>
                </a:solidFill>
                <a:latin typeface="Courier New" pitchFamily="49" charset="0"/>
              </a:rPr>
              <a:t>  </a:t>
            </a:r>
            <a:r>
              <a:rPr lang="en-US" b="1" dirty="0" err="1" smtClean="0">
                <a:solidFill>
                  <a:schemeClr val="tx2"/>
                </a:solidFill>
                <a:latin typeface="Courier New" pitchFamily="49" charset="0"/>
              </a:rPr>
              <a:t>fill_ghost_boundary</a:t>
            </a:r>
            <a:r>
              <a:rPr lang="en-US" b="1" dirty="0" smtClean="0">
                <a:solidFill>
                  <a:schemeClr val="tx2"/>
                </a:solidFill>
                <a:latin typeface="Courier New" pitchFamily="49" charset="0"/>
              </a:rPr>
              <a:t>(…);</a:t>
            </a:r>
            <a:endParaRPr lang="en-US" b="1" dirty="0">
              <a:solidFill>
                <a:schemeClr val="tx2"/>
              </a:solidFill>
              <a:latin typeface="Courier New" pitchFamily="49" charset="0"/>
            </a:endParaRPr>
          </a:p>
          <a:p>
            <a:pPr>
              <a:lnSpc>
                <a:spcPct val="60000"/>
              </a:lnSpc>
              <a:buFont typeface="Wingdings" pitchFamily="2" charset="2"/>
              <a:buNone/>
            </a:pPr>
            <a:r>
              <a:rPr lang="en-US" b="1" dirty="0">
                <a:solidFill>
                  <a:schemeClr val="tx2"/>
                </a:solidFill>
                <a:latin typeface="Courier New" pitchFamily="49" charset="0"/>
              </a:rPr>
              <a:t>  </a:t>
            </a:r>
            <a:r>
              <a:rPr lang="en-US" b="1" dirty="0" err="1" smtClean="0">
                <a:solidFill>
                  <a:schemeClr val="tx2"/>
                </a:solidFill>
                <a:latin typeface="Courier New" pitchFamily="49" charset="0"/>
              </a:rPr>
              <a:t>advance_to_new_from_old</a:t>
            </a:r>
            <a:r>
              <a:rPr lang="en-US" b="1" dirty="0" smtClean="0">
                <a:solidFill>
                  <a:schemeClr val="tx2"/>
                </a:solidFill>
                <a:latin typeface="Courier New" pitchFamily="49" charset="0"/>
              </a:rPr>
              <a:t>(…);</a:t>
            </a:r>
            <a:endParaRPr lang="en-US" b="1" dirty="0">
              <a:solidFill>
                <a:schemeClr val="tx2"/>
              </a:solidFill>
              <a:latin typeface="Courier New" pitchFamily="49" charset="0"/>
            </a:endParaRPr>
          </a:p>
          <a:p>
            <a:pPr>
              <a:lnSpc>
                <a:spcPct val="60000"/>
              </a:lnSpc>
              <a:buFont typeface="Wingdings" pitchFamily="2" charset="2"/>
              <a:buNone/>
            </a:pPr>
            <a:r>
              <a:rPr lang="en-US" b="1" dirty="0" smtClean="0">
                <a:solidFill>
                  <a:schemeClr val="tx2"/>
                </a:solidFill>
                <a:latin typeface="Courier New" pitchFamily="49" charset="0"/>
              </a:rPr>
              <a:t>}</a:t>
            </a:r>
            <a:endParaRPr lang="en-US" b="1" dirty="0">
              <a:solidFill>
                <a:schemeClr val="tx2"/>
              </a:solidFill>
              <a:latin typeface="Courier New" pitchFamily="49" charset="0"/>
            </a:endParaRPr>
          </a:p>
          <a:p>
            <a:pPr>
              <a:lnSpc>
                <a:spcPct val="90000"/>
              </a:lnSpc>
              <a:buFont typeface="Wingdings" pitchFamily="2" charset="2"/>
              <a:buNone/>
            </a:pPr>
            <a:r>
              <a:rPr lang="en-US" dirty="0"/>
              <a:t>This approach generally works great on a serial code.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873589A-C495-4387-8F69-1B19C44F6CC4}" type="slidenum">
              <a:rPr lang="en-US"/>
              <a:pPr/>
              <a:t>89</a:t>
            </a:fld>
            <a:endParaRPr lang="en-US"/>
          </a:p>
        </p:txBody>
      </p:sp>
      <p:sp>
        <p:nvSpPr>
          <p:cNvPr id="914434" name="Rectangle 2"/>
          <p:cNvSpPr>
            <a:spLocks noGrp="1" noChangeArrowheads="1"/>
          </p:cNvSpPr>
          <p:nvPr>
            <p:ph type="title"/>
          </p:nvPr>
        </p:nvSpPr>
        <p:spPr/>
        <p:txBody>
          <a:bodyPr/>
          <a:lstStyle/>
          <a:p>
            <a:r>
              <a:rPr lang="en-US" dirty="0"/>
              <a:t>Using Ghost Boundary </a:t>
            </a:r>
            <a:r>
              <a:rPr lang="en-US" dirty="0" smtClean="0"/>
              <a:t>Zones (F90)</a:t>
            </a:r>
            <a:endParaRPr lang="en-US" dirty="0"/>
          </a:p>
        </p:txBody>
      </p:sp>
      <p:sp>
        <p:nvSpPr>
          <p:cNvPr id="914435" name="Rectangle 3"/>
          <p:cNvSpPr>
            <a:spLocks noGrp="1" noChangeArrowheads="1"/>
          </p:cNvSpPr>
          <p:nvPr>
            <p:ph type="body" idx="1"/>
          </p:nvPr>
        </p:nvSpPr>
        <p:spPr>
          <a:xfrm>
            <a:off x="758825" y="1512888"/>
            <a:ext cx="7700963" cy="4295775"/>
          </a:xfrm>
        </p:spPr>
        <p:txBody>
          <a:bodyPr/>
          <a:lstStyle/>
          <a:p>
            <a:pPr>
              <a:buFont typeface="Wingdings" pitchFamily="2" charset="2"/>
              <a:buNone/>
            </a:pPr>
            <a:r>
              <a:rPr lang="en-US"/>
              <a:t>A good basic algorithm for flow that uses ghost boundary zones is:</a:t>
            </a:r>
          </a:p>
          <a:p>
            <a:pPr>
              <a:lnSpc>
                <a:spcPct val="60000"/>
              </a:lnSpc>
              <a:buFont typeface="Wingdings" pitchFamily="2" charset="2"/>
              <a:buNone/>
            </a:pPr>
            <a:r>
              <a:rPr lang="en-US" b="1">
                <a:solidFill>
                  <a:schemeClr val="tx2"/>
                </a:solidFill>
                <a:latin typeface="Courier New" pitchFamily="49" charset="0"/>
              </a:rPr>
              <a:t>DO timestep = 1, number_of_timesteps</a:t>
            </a:r>
          </a:p>
          <a:p>
            <a:pPr>
              <a:lnSpc>
                <a:spcPct val="60000"/>
              </a:lnSpc>
              <a:buFont typeface="Wingdings" pitchFamily="2" charset="2"/>
              <a:buNone/>
            </a:pPr>
            <a:r>
              <a:rPr lang="en-US" b="1">
                <a:solidFill>
                  <a:schemeClr val="tx2"/>
                </a:solidFill>
                <a:latin typeface="Courier New" pitchFamily="49" charset="0"/>
              </a:rPr>
              <a:t>  CALL fill_ghost_boundary(…)</a:t>
            </a:r>
          </a:p>
          <a:p>
            <a:pPr>
              <a:lnSpc>
                <a:spcPct val="60000"/>
              </a:lnSpc>
              <a:buFont typeface="Wingdings" pitchFamily="2" charset="2"/>
              <a:buNone/>
            </a:pPr>
            <a:r>
              <a:rPr lang="en-US" b="1">
                <a:solidFill>
                  <a:schemeClr val="tx2"/>
                </a:solidFill>
                <a:latin typeface="Courier New" pitchFamily="49" charset="0"/>
              </a:rPr>
              <a:t>  CALL advance_to_new_from_old(…)</a:t>
            </a:r>
          </a:p>
          <a:p>
            <a:pPr>
              <a:lnSpc>
                <a:spcPct val="60000"/>
              </a:lnSpc>
              <a:buFont typeface="Wingdings" pitchFamily="2" charset="2"/>
              <a:buNone/>
            </a:pPr>
            <a:r>
              <a:rPr lang="en-US" b="1">
                <a:solidFill>
                  <a:schemeClr val="tx2"/>
                </a:solidFill>
                <a:latin typeface="Courier New" pitchFamily="49" charset="0"/>
              </a:rPr>
              <a:t>END DO</a:t>
            </a:r>
          </a:p>
          <a:p>
            <a:pPr>
              <a:lnSpc>
                <a:spcPct val="90000"/>
              </a:lnSpc>
              <a:buFont typeface="Wingdings" pitchFamily="2" charset="2"/>
              <a:buNone/>
            </a:pPr>
            <a:r>
              <a:rPr lang="en-US"/>
              <a:t>This approach generally works great on a serial code.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WebEx</a:t>
            </a:r>
            <a:endParaRPr lang="en-US" dirty="0"/>
          </a:p>
        </p:txBody>
      </p:sp>
      <p:sp>
        <p:nvSpPr>
          <p:cNvPr id="3" name="Content Placeholder 2"/>
          <p:cNvSpPr>
            <a:spLocks noGrp="1"/>
          </p:cNvSpPr>
          <p:nvPr>
            <p:ph idx="1"/>
          </p:nvPr>
        </p:nvSpPr>
        <p:spPr/>
        <p:txBody>
          <a:bodyPr/>
          <a:lstStyle/>
          <a:p>
            <a:pPr>
              <a:buNone/>
            </a:pPr>
            <a:r>
              <a:rPr lang="en-US" dirty="0" smtClean="0"/>
              <a:t>We have only a limited number of WebEx connections, so please avoid WebEx unless you have </a:t>
            </a:r>
            <a:r>
              <a:rPr lang="en-US" b="1" u="sng" dirty="0" smtClean="0"/>
              <a:t>NO OTHER WAY TO CONNECT</a:t>
            </a:r>
            <a:r>
              <a:rPr lang="en-US" dirty="0" smtClean="0"/>
              <a:t>.</a:t>
            </a:r>
          </a:p>
          <a:p>
            <a:pPr>
              <a:buNone/>
            </a:pPr>
            <a:r>
              <a:rPr lang="en-US" dirty="0" smtClean="0"/>
              <a:t>Instructions are available on the OSCER education webpage.</a:t>
            </a:r>
          </a:p>
          <a:p>
            <a:pPr>
              <a:buNone/>
            </a:pPr>
            <a:endParaRPr lang="en-US" dirty="0" smtClean="0"/>
          </a:p>
          <a:p>
            <a:pPr>
              <a:buNone/>
            </a:pPr>
            <a:r>
              <a:rPr lang="en-US" dirty="0" smtClean="0"/>
              <a:t>Thanks to Tim Miller of Wake Forest 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Apps &amp; Par Types</a:t>
            </a:r>
            <a:endParaRPr lang="en-US" dirty="0" smtClean="0"/>
          </a:p>
          <a:p>
            <a:pPr>
              <a:defRPr/>
            </a:pPr>
            <a:r>
              <a:rPr lang="es-ES" dirty="0" err="1" smtClean="0"/>
              <a:t>Tue</a:t>
            </a:r>
            <a:r>
              <a:rPr lang="es-ES" dirty="0" smtClean="0"/>
              <a:t> </a:t>
            </a:r>
            <a:r>
              <a:rPr lang="es-ES" dirty="0" err="1" smtClean="0"/>
              <a:t>Apr</a:t>
            </a:r>
            <a:r>
              <a:rPr lang="es-ES" dirty="0" smtClean="0"/>
              <a:t> 5 2011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a:t>
            </a:fld>
            <a:endParaRPr lang="en-US"/>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CB2C1D4-5363-41F9-884D-3B96AB6A8769}" type="slidenum">
              <a:rPr lang="en-US"/>
              <a:pPr/>
              <a:t>90</a:t>
            </a:fld>
            <a:endParaRPr lang="en-US"/>
          </a:p>
        </p:txBody>
      </p:sp>
      <p:sp>
        <p:nvSpPr>
          <p:cNvPr id="915458" name="Rectangle 2"/>
          <p:cNvSpPr>
            <a:spLocks noGrp="1" noChangeArrowheads="1"/>
          </p:cNvSpPr>
          <p:nvPr>
            <p:ph type="title"/>
          </p:nvPr>
        </p:nvSpPr>
        <p:spPr/>
        <p:txBody>
          <a:bodyPr/>
          <a:lstStyle/>
          <a:p>
            <a:r>
              <a:rPr lang="en-US"/>
              <a:t>Ghost Boundary Zones in MPI</a:t>
            </a:r>
          </a:p>
        </p:txBody>
      </p:sp>
      <p:sp>
        <p:nvSpPr>
          <p:cNvPr id="915459" name="Rectangle 3"/>
          <p:cNvSpPr>
            <a:spLocks noGrp="1" noChangeArrowheads="1"/>
          </p:cNvSpPr>
          <p:nvPr>
            <p:ph type="body" idx="1"/>
          </p:nvPr>
        </p:nvSpPr>
        <p:spPr/>
        <p:txBody>
          <a:bodyPr/>
          <a:lstStyle/>
          <a:p>
            <a:pPr>
              <a:buFont typeface="Wingdings" pitchFamily="2" charset="2"/>
              <a:buNone/>
            </a:pPr>
            <a:r>
              <a:rPr lang="en-US"/>
              <a:t>What if you want to parallelize a Cartesian flow code in MPI?</a:t>
            </a:r>
          </a:p>
          <a:p>
            <a:pPr>
              <a:buFont typeface="Wingdings" pitchFamily="2" charset="2"/>
              <a:buNone/>
            </a:pPr>
            <a:r>
              <a:rPr lang="en-US"/>
              <a:t>You’ll need to:</a:t>
            </a:r>
          </a:p>
          <a:p>
            <a:r>
              <a:rPr lang="en-US"/>
              <a:t>decompose the mesh into </a:t>
            </a:r>
            <a:r>
              <a:rPr lang="en-US" b="1" i="1" u="sng"/>
              <a:t>submeshes</a:t>
            </a:r>
            <a:r>
              <a:rPr lang="en-US"/>
              <a:t>;</a:t>
            </a:r>
          </a:p>
          <a:p>
            <a:r>
              <a:rPr lang="en-US"/>
              <a:t>figure out how each submesh talks to its neighbors.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Slide Number Placeholder 3"/>
          <p:cNvSpPr>
            <a:spLocks noGrp="1"/>
          </p:cNvSpPr>
          <p:nvPr>
            <p:ph type="sldNum" sz="quarter" idx="11"/>
          </p:nvPr>
        </p:nvSpPr>
        <p:spPr/>
        <p:txBody>
          <a:bodyPr/>
          <a:lstStyle/>
          <a:p>
            <a:fld id="{9865D960-0AA8-4384-9FB6-FB2792927829}" type="slidenum">
              <a:rPr lang="en-US"/>
              <a:pPr/>
              <a:t>91</a:t>
            </a:fld>
            <a:endParaRPr lang="en-US"/>
          </a:p>
        </p:txBody>
      </p:sp>
      <p:sp>
        <p:nvSpPr>
          <p:cNvPr id="916482" name="Rectangle 2"/>
          <p:cNvSpPr>
            <a:spLocks noGrp="1" noChangeArrowheads="1"/>
          </p:cNvSpPr>
          <p:nvPr>
            <p:ph type="title"/>
          </p:nvPr>
        </p:nvSpPr>
        <p:spPr/>
        <p:txBody>
          <a:bodyPr/>
          <a:lstStyle/>
          <a:p>
            <a:r>
              <a:rPr lang="en-US"/>
              <a:t>Data Decomposition</a:t>
            </a:r>
          </a:p>
        </p:txBody>
      </p:sp>
      <p:sp>
        <p:nvSpPr>
          <p:cNvPr id="916483" name="Rectangle 3"/>
          <p:cNvSpPr>
            <a:spLocks noChangeArrowheads="1"/>
          </p:cNvSpPr>
          <p:nvPr/>
        </p:nvSpPr>
        <p:spPr bwMode="auto">
          <a:xfrm>
            <a:off x="3657600" y="4724400"/>
            <a:ext cx="1219200" cy="1066800"/>
          </a:xfrm>
          <a:prstGeom prst="rect">
            <a:avLst/>
          </a:prstGeom>
          <a:noFill/>
          <a:ln w="38100">
            <a:solidFill>
              <a:schemeClr val="tx1"/>
            </a:solidFill>
            <a:miter lim="800000"/>
            <a:headEnd/>
            <a:tailEnd/>
          </a:ln>
          <a:effectLst/>
        </p:spPr>
        <p:txBody>
          <a:bodyPr wrap="none" anchor="ctr"/>
          <a:lstStyle/>
          <a:p>
            <a:endParaRPr lang="en-US"/>
          </a:p>
        </p:txBody>
      </p:sp>
      <p:grpSp>
        <p:nvGrpSpPr>
          <p:cNvPr id="2" name="Group 4"/>
          <p:cNvGrpSpPr>
            <a:grpSpLocks/>
          </p:cNvGrpSpPr>
          <p:nvPr/>
        </p:nvGrpSpPr>
        <p:grpSpPr bwMode="auto">
          <a:xfrm>
            <a:off x="2438400" y="1524000"/>
            <a:ext cx="4876800" cy="4267200"/>
            <a:chOff x="1536" y="960"/>
            <a:chExt cx="3072" cy="2688"/>
          </a:xfrm>
        </p:grpSpPr>
        <p:grpSp>
          <p:nvGrpSpPr>
            <p:cNvPr id="3" name="Group 5"/>
            <p:cNvGrpSpPr>
              <a:grpSpLocks/>
            </p:cNvGrpSpPr>
            <p:nvPr/>
          </p:nvGrpSpPr>
          <p:grpSpPr bwMode="auto">
            <a:xfrm>
              <a:off x="1536" y="960"/>
              <a:ext cx="3072" cy="2688"/>
              <a:chOff x="1536" y="960"/>
              <a:chExt cx="3072" cy="2688"/>
            </a:xfrm>
          </p:grpSpPr>
          <p:grpSp>
            <p:nvGrpSpPr>
              <p:cNvPr id="4" name="Group 6"/>
              <p:cNvGrpSpPr>
                <a:grpSpLocks/>
              </p:cNvGrpSpPr>
              <p:nvPr/>
            </p:nvGrpSpPr>
            <p:grpSpPr bwMode="auto">
              <a:xfrm>
                <a:off x="1536" y="960"/>
                <a:ext cx="3072" cy="2688"/>
                <a:chOff x="576" y="1056"/>
                <a:chExt cx="3072" cy="2688"/>
              </a:xfrm>
            </p:grpSpPr>
            <p:sp>
              <p:nvSpPr>
                <p:cNvPr id="916487" name="Rectangle 7"/>
                <p:cNvSpPr>
                  <a:spLocks noChangeArrowheads="1"/>
                </p:cNvSpPr>
                <p:nvPr/>
              </p:nvSpPr>
              <p:spPr bwMode="auto">
                <a:xfrm>
                  <a:off x="576" y="1056"/>
                  <a:ext cx="3072" cy="26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916488" name="Line 8"/>
                <p:cNvSpPr>
                  <a:spLocks noChangeShapeType="1"/>
                </p:cNvSpPr>
                <p:nvPr/>
              </p:nvSpPr>
              <p:spPr bwMode="auto">
                <a:xfrm>
                  <a:off x="672" y="1056"/>
                  <a:ext cx="0" cy="2688"/>
                </a:xfrm>
                <a:prstGeom prst="line">
                  <a:avLst/>
                </a:prstGeom>
                <a:noFill/>
                <a:ln w="9525">
                  <a:solidFill>
                    <a:schemeClr val="tx1"/>
                  </a:solidFill>
                  <a:miter lim="800000"/>
                  <a:headEnd/>
                  <a:tailEnd/>
                </a:ln>
                <a:effectLst/>
              </p:spPr>
              <p:txBody>
                <a:bodyPr wrap="none"/>
                <a:lstStyle/>
                <a:p>
                  <a:endParaRPr lang="en-US"/>
                </a:p>
              </p:txBody>
            </p:sp>
            <p:sp>
              <p:nvSpPr>
                <p:cNvPr id="916489" name="Line 9"/>
                <p:cNvSpPr>
                  <a:spLocks noChangeShapeType="1"/>
                </p:cNvSpPr>
                <p:nvPr/>
              </p:nvSpPr>
              <p:spPr bwMode="auto">
                <a:xfrm>
                  <a:off x="3072" y="1056"/>
                  <a:ext cx="0" cy="2688"/>
                </a:xfrm>
                <a:prstGeom prst="line">
                  <a:avLst/>
                </a:prstGeom>
                <a:noFill/>
                <a:ln w="9525">
                  <a:solidFill>
                    <a:schemeClr val="tx1"/>
                  </a:solidFill>
                  <a:miter lim="800000"/>
                  <a:headEnd/>
                  <a:tailEnd/>
                </a:ln>
                <a:effectLst/>
              </p:spPr>
              <p:txBody>
                <a:bodyPr wrap="none"/>
                <a:lstStyle/>
                <a:p>
                  <a:endParaRPr lang="en-US"/>
                </a:p>
              </p:txBody>
            </p:sp>
            <p:sp>
              <p:nvSpPr>
                <p:cNvPr id="916490" name="Line 10"/>
                <p:cNvSpPr>
                  <a:spLocks noChangeShapeType="1"/>
                </p:cNvSpPr>
                <p:nvPr/>
              </p:nvSpPr>
              <p:spPr bwMode="auto">
                <a:xfrm>
                  <a:off x="3360" y="1056"/>
                  <a:ext cx="0" cy="2688"/>
                </a:xfrm>
                <a:prstGeom prst="line">
                  <a:avLst/>
                </a:prstGeom>
                <a:noFill/>
                <a:ln w="9525">
                  <a:solidFill>
                    <a:schemeClr val="tx1"/>
                  </a:solidFill>
                  <a:miter lim="800000"/>
                  <a:headEnd/>
                  <a:tailEnd/>
                </a:ln>
                <a:effectLst/>
              </p:spPr>
              <p:txBody>
                <a:bodyPr wrap="none"/>
                <a:lstStyle/>
                <a:p>
                  <a:endParaRPr lang="en-US"/>
                </a:p>
              </p:txBody>
            </p:sp>
            <p:sp>
              <p:nvSpPr>
                <p:cNvPr id="916491" name="Line 11"/>
                <p:cNvSpPr>
                  <a:spLocks noChangeShapeType="1"/>
                </p:cNvSpPr>
                <p:nvPr/>
              </p:nvSpPr>
              <p:spPr bwMode="auto">
                <a:xfrm>
                  <a:off x="3168" y="1056"/>
                  <a:ext cx="0" cy="2688"/>
                </a:xfrm>
                <a:prstGeom prst="line">
                  <a:avLst/>
                </a:prstGeom>
                <a:noFill/>
                <a:ln w="9525">
                  <a:solidFill>
                    <a:schemeClr val="tx1"/>
                  </a:solidFill>
                  <a:miter lim="800000"/>
                  <a:headEnd/>
                  <a:tailEnd/>
                </a:ln>
                <a:effectLst/>
              </p:spPr>
              <p:txBody>
                <a:bodyPr wrap="none"/>
                <a:lstStyle/>
                <a:p>
                  <a:endParaRPr lang="en-US"/>
                </a:p>
              </p:txBody>
            </p:sp>
            <p:sp>
              <p:nvSpPr>
                <p:cNvPr id="916492" name="Line 12"/>
                <p:cNvSpPr>
                  <a:spLocks noChangeShapeType="1"/>
                </p:cNvSpPr>
                <p:nvPr/>
              </p:nvSpPr>
              <p:spPr bwMode="auto">
                <a:xfrm>
                  <a:off x="3264" y="1056"/>
                  <a:ext cx="0" cy="2688"/>
                </a:xfrm>
                <a:prstGeom prst="line">
                  <a:avLst/>
                </a:prstGeom>
                <a:noFill/>
                <a:ln w="9525">
                  <a:solidFill>
                    <a:schemeClr val="tx1"/>
                  </a:solidFill>
                  <a:miter lim="800000"/>
                  <a:headEnd/>
                  <a:tailEnd/>
                </a:ln>
                <a:effectLst/>
              </p:spPr>
              <p:txBody>
                <a:bodyPr wrap="none"/>
                <a:lstStyle/>
                <a:p>
                  <a:endParaRPr lang="en-US"/>
                </a:p>
              </p:txBody>
            </p:sp>
            <p:sp>
              <p:nvSpPr>
                <p:cNvPr id="916493" name="Line 13"/>
                <p:cNvSpPr>
                  <a:spLocks noChangeShapeType="1"/>
                </p:cNvSpPr>
                <p:nvPr/>
              </p:nvSpPr>
              <p:spPr bwMode="auto">
                <a:xfrm>
                  <a:off x="2976" y="1056"/>
                  <a:ext cx="0" cy="2688"/>
                </a:xfrm>
                <a:prstGeom prst="line">
                  <a:avLst/>
                </a:prstGeom>
                <a:noFill/>
                <a:ln w="9525">
                  <a:solidFill>
                    <a:schemeClr val="tx1"/>
                  </a:solidFill>
                  <a:miter lim="800000"/>
                  <a:headEnd/>
                  <a:tailEnd/>
                </a:ln>
                <a:effectLst/>
              </p:spPr>
              <p:txBody>
                <a:bodyPr wrap="none"/>
                <a:lstStyle/>
                <a:p>
                  <a:endParaRPr lang="en-US"/>
                </a:p>
              </p:txBody>
            </p:sp>
            <p:sp>
              <p:nvSpPr>
                <p:cNvPr id="916494" name="Line 14"/>
                <p:cNvSpPr>
                  <a:spLocks noChangeShapeType="1"/>
                </p:cNvSpPr>
                <p:nvPr/>
              </p:nvSpPr>
              <p:spPr bwMode="auto">
                <a:xfrm>
                  <a:off x="2880" y="1056"/>
                  <a:ext cx="0" cy="2688"/>
                </a:xfrm>
                <a:prstGeom prst="line">
                  <a:avLst/>
                </a:prstGeom>
                <a:noFill/>
                <a:ln w="9525">
                  <a:solidFill>
                    <a:schemeClr val="tx1"/>
                  </a:solidFill>
                  <a:miter lim="800000"/>
                  <a:headEnd/>
                  <a:tailEnd/>
                </a:ln>
                <a:effectLst/>
              </p:spPr>
              <p:txBody>
                <a:bodyPr wrap="none"/>
                <a:lstStyle/>
                <a:p>
                  <a:endParaRPr lang="en-US"/>
                </a:p>
              </p:txBody>
            </p:sp>
            <p:sp>
              <p:nvSpPr>
                <p:cNvPr id="916495" name="Line 15"/>
                <p:cNvSpPr>
                  <a:spLocks noChangeShapeType="1"/>
                </p:cNvSpPr>
                <p:nvPr/>
              </p:nvSpPr>
              <p:spPr bwMode="auto">
                <a:xfrm>
                  <a:off x="2784" y="1056"/>
                  <a:ext cx="0" cy="2688"/>
                </a:xfrm>
                <a:prstGeom prst="line">
                  <a:avLst/>
                </a:prstGeom>
                <a:noFill/>
                <a:ln w="9525">
                  <a:solidFill>
                    <a:schemeClr val="tx1"/>
                  </a:solidFill>
                  <a:miter lim="800000"/>
                  <a:headEnd/>
                  <a:tailEnd/>
                </a:ln>
                <a:effectLst/>
              </p:spPr>
              <p:txBody>
                <a:bodyPr wrap="none"/>
                <a:lstStyle/>
                <a:p>
                  <a:endParaRPr lang="en-US"/>
                </a:p>
              </p:txBody>
            </p:sp>
            <p:sp>
              <p:nvSpPr>
                <p:cNvPr id="916496" name="Line 16"/>
                <p:cNvSpPr>
                  <a:spLocks noChangeShapeType="1"/>
                </p:cNvSpPr>
                <p:nvPr/>
              </p:nvSpPr>
              <p:spPr bwMode="auto">
                <a:xfrm>
                  <a:off x="2688" y="1056"/>
                  <a:ext cx="0" cy="2688"/>
                </a:xfrm>
                <a:prstGeom prst="line">
                  <a:avLst/>
                </a:prstGeom>
                <a:noFill/>
                <a:ln w="9525">
                  <a:solidFill>
                    <a:schemeClr val="tx1"/>
                  </a:solidFill>
                  <a:miter lim="800000"/>
                  <a:headEnd/>
                  <a:tailEnd/>
                </a:ln>
                <a:effectLst/>
              </p:spPr>
              <p:txBody>
                <a:bodyPr wrap="none"/>
                <a:lstStyle/>
                <a:p>
                  <a:endParaRPr lang="en-US"/>
                </a:p>
              </p:txBody>
            </p:sp>
            <p:sp>
              <p:nvSpPr>
                <p:cNvPr id="916497" name="Line 17"/>
                <p:cNvSpPr>
                  <a:spLocks noChangeShapeType="1"/>
                </p:cNvSpPr>
                <p:nvPr/>
              </p:nvSpPr>
              <p:spPr bwMode="auto">
                <a:xfrm>
                  <a:off x="2592" y="1056"/>
                  <a:ext cx="0" cy="2688"/>
                </a:xfrm>
                <a:prstGeom prst="line">
                  <a:avLst/>
                </a:prstGeom>
                <a:noFill/>
                <a:ln w="9525">
                  <a:solidFill>
                    <a:schemeClr val="tx1"/>
                  </a:solidFill>
                  <a:miter lim="800000"/>
                  <a:headEnd/>
                  <a:tailEnd/>
                </a:ln>
                <a:effectLst/>
              </p:spPr>
              <p:txBody>
                <a:bodyPr wrap="none"/>
                <a:lstStyle/>
                <a:p>
                  <a:endParaRPr lang="en-US"/>
                </a:p>
              </p:txBody>
            </p:sp>
            <p:sp>
              <p:nvSpPr>
                <p:cNvPr id="916498" name="Line 18"/>
                <p:cNvSpPr>
                  <a:spLocks noChangeShapeType="1"/>
                </p:cNvSpPr>
                <p:nvPr/>
              </p:nvSpPr>
              <p:spPr bwMode="auto">
                <a:xfrm>
                  <a:off x="2496" y="1056"/>
                  <a:ext cx="0" cy="2688"/>
                </a:xfrm>
                <a:prstGeom prst="line">
                  <a:avLst/>
                </a:prstGeom>
                <a:noFill/>
                <a:ln w="9525">
                  <a:solidFill>
                    <a:schemeClr val="tx1"/>
                  </a:solidFill>
                  <a:miter lim="800000"/>
                  <a:headEnd/>
                  <a:tailEnd/>
                </a:ln>
                <a:effectLst/>
              </p:spPr>
              <p:txBody>
                <a:bodyPr wrap="none"/>
                <a:lstStyle/>
                <a:p>
                  <a:endParaRPr lang="en-US"/>
                </a:p>
              </p:txBody>
            </p:sp>
            <p:sp>
              <p:nvSpPr>
                <p:cNvPr id="916499" name="Line 19"/>
                <p:cNvSpPr>
                  <a:spLocks noChangeShapeType="1"/>
                </p:cNvSpPr>
                <p:nvPr/>
              </p:nvSpPr>
              <p:spPr bwMode="auto">
                <a:xfrm>
                  <a:off x="2400" y="1056"/>
                  <a:ext cx="0" cy="2688"/>
                </a:xfrm>
                <a:prstGeom prst="line">
                  <a:avLst/>
                </a:prstGeom>
                <a:noFill/>
                <a:ln w="9525">
                  <a:solidFill>
                    <a:schemeClr val="tx1"/>
                  </a:solidFill>
                  <a:miter lim="800000"/>
                  <a:headEnd/>
                  <a:tailEnd/>
                </a:ln>
                <a:effectLst/>
              </p:spPr>
              <p:txBody>
                <a:bodyPr wrap="none"/>
                <a:lstStyle/>
                <a:p>
                  <a:endParaRPr lang="en-US"/>
                </a:p>
              </p:txBody>
            </p:sp>
            <p:sp>
              <p:nvSpPr>
                <p:cNvPr id="916500" name="Line 20"/>
                <p:cNvSpPr>
                  <a:spLocks noChangeShapeType="1"/>
                </p:cNvSpPr>
                <p:nvPr/>
              </p:nvSpPr>
              <p:spPr bwMode="auto">
                <a:xfrm>
                  <a:off x="2304" y="1056"/>
                  <a:ext cx="0" cy="2688"/>
                </a:xfrm>
                <a:prstGeom prst="line">
                  <a:avLst/>
                </a:prstGeom>
                <a:noFill/>
                <a:ln w="9525">
                  <a:solidFill>
                    <a:schemeClr val="tx1"/>
                  </a:solidFill>
                  <a:miter lim="800000"/>
                  <a:headEnd/>
                  <a:tailEnd/>
                </a:ln>
                <a:effectLst/>
              </p:spPr>
              <p:txBody>
                <a:bodyPr wrap="none"/>
                <a:lstStyle/>
                <a:p>
                  <a:endParaRPr lang="en-US"/>
                </a:p>
              </p:txBody>
            </p:sp>
            <p:sp>
              <p:nvSpPr>
                <p:cNvPr id="916501" name="Line 21"/>
                <p:cNvSpPr>
                  <a:spLocks noChangeShapeType="1"/>
                </p:cNvSpPr>
                <p:nvPr/>
              </p:nvSpPr>
              <p:spPr bwMode="auto">
                <a:xfrm>
                  <a:off x="2208" y="1056"/>
                  <a:ext cx="0" cy="2688"/>
                </a:xfrm>
                <a:prstGeom prst="line">
                  <a:avLst/>
                </a:prstGeom>
                <a:noFill/>
                <a:ln w="9525">
                  <a:solidFill>
                    <a:schemeClr val="tx1"/>
                  </a:solidFill>
                  <a:miter lim="800000"/>
                  <a:headEnd/>
                  <a:tailEnd/>
                </a:ln>
                <a:effectLst/>
              </p:spPr>
              <p:txBody>
                <a:bodyPr wrap="none"/>
                <a:lstStyle/>
                <a:p>
                  <a:endParaRPr lang="en-US"/>
                </a:p>
              </p:txBody>
            </p:sp>
            <p:sp>
              <p:nvSpPr>
                <p:cNvPr id="916502" name="Line 22"/>
                <p:cNvSpPr>
                  <a:spLocks noChangeShapeType="1"/>
                </p:cNvSpPr>
                <p:nvPr/>
              </p:nvSpPr>
              <p:spPr bwMode="auto">
                <a:xfrm>
                  <a:off x="2112" y="1056"/>
                  <a:ext cx="0" cy="2688"/>
                </a:xfrm>
                <a:prstGeom prst="line">
                  <a:avLst/>
                </a:prstGeom>
                <a:noFill/>
                <a:ln w="9525">
                  <a:solidFill>
                    <a:schemeClr val="tx1"/>
                  </a:solidFill>
                  <a:miter lim="800000"/>
                  <a:headEnd/>
                  <a:tailEnd/>
                </a:ln>
                <a:effectLst/>
              </p:spPr>
              <p:txBody>
                <a:bodyPr wrap="none"/>
                <a:lstStyle/>
                <a:p>
                  <a:endParaRPr lang="en-US"/>
                </a:p>
              </p:txBody>
            </p:sp>
            <p:sp>
              <p:nvSpPr>
                <p:cNvPr id="916503" name="Line 23"/>
                <p:cNvSpPr>
                  <a:spLocks noChangeShapeType="1"/>
                </p:cNvSpPr>
                <p:nvPr/>
              </p:nvSpPr>
              <p:spPr bwMode="auto">
                <a:xfrm>
                  <a:off x="2016" y="1056"/>
                  <a:ext cx="0" cy="2688"/>
                </a:xfrm>
                <a:prstGeom prst="line">
                  <a:avLst/>
                </a:prstGeom>
                <a:noFill/>
                <a:ln w="9525">
                  <a:solidFill>
                    <a:schemeClr val="tx1"/>
                  </a:solidFill>
                  <a:miter lim="800000"/>
                  <a:headEnd/>
                  <a:tailEnd/>
                </a:ln>
                <a:effectLst/>
              </p:spPr>
              <p:txBody>
                <a:bodyPr wrap="none"/>
                <a:lstStyle/>
                <a:p>
                  <a:endParaRPr lang="en-US"/>
                </a:p>
              </p:txBody>
            </p:sp>
            <p:sp>
              <p:nvSpPr>
                <p:cNvPr id="916504" name="Line 24"/>
                <p:cNvSpPr>
                  <a:spLocks noChangeShapeType="1"/>
                </p:cNvSpPr>
                <p:nvPr/>
              </p:nvSpPr>
              <p:spPr bwMode="auto">
                <a:xfrm>
                  <a:off x="1920" y="1056"/>
                  <a:ext cx="0" cy="2688"/>
                </a:xfrm>
                <a:prstGeom prst="line">
                  <a:avLst/>
                </a:prstGeom>
                <a:noFill/>
                <a:ln w="9525">
                  <a:solidFill>
                    <a:schemeClr val="tx1"/>
                  </a:solidFill>
                  <a:miter lim="800000"/>
                  <a:headEnd/>
                  <a:tailEnd/>
                </a:ln>
                <a:effectLst/>
              </p:spPr>
              <p:txBody>
                <a:bodyPr wrap="none"/>
                <a:lstStyle/>
                <a:p>
                  <a:endParaRPr lang="en-US"/>
                </a:p>
              </p:txBody>
            </p:sp>
            <p:sp>
              <p:nvSpPr>
                <p:cNvPr id="916505" name="Line 25"/>
                <p:cNvSpPr>
                  <a:spLocks noChangeShapeType="1"/>
                </p:cNvSpPr>
                <p:nvPr/>
              </p:nvSpPr>
              <p:spPr bwMode="auto">
                <a:xfrm>
                  <a:off x="1824" y="1056"/>
                  <a:ext cx="0" cy="2688"/>
                </a:xfrm>
                <a:prstGeom prst="line">
                  <a:avLst/>
                </a:prstGeom>
                <a:noFill/>
                <a:ln w="9525">
                  <a:solidFill>
                    <a:schemeClr val="tx1"/>
                  </a:solidFill>
                  <a:miter lim="800000"/>
                  <a:headEnd/>
                  <a:tailEnd/>
                </a:ln>
                <a:effectLst/>
              </p:spPr>
              <p:txBody>
                <a:bodyPr wrap="none"/>
                <a:lstStyle/>
                <a:p>
                  <a:endParaRPr lang="en-US"/>
                </a:p>
              </p:txBody>
            </p:sp>
            <p:sp>
              <p:nvSpPr>
                <p:cNvPr id="916506" name="Line 26"/>
                <p:cNvSpPr>
                  <a:spLocks noChangeShapeType="1"/>
                </p:cNvSpPr>
                <p:nvPr/>
              </p:nvSpPr>
              <p:spPr bwMode="auto">
                <a:xfrm>
                  <a:off x="1728" y="1056"/>
                  <a:ext cx="0" cy="2688"/>
                </a:xfrm>
                <a:prstGeom prst="line">
                  <a:avLst/>
                </a:prstGeom>
                <a:noFill/>
                <a:ln w="9525">
                  <a:solidFill>
                    <a:schemeClr val="tx1"/>
                  </a:solidFill>
                  <a:miter lim="800000"/>
                  <a:headEnd/>
                  <a:tailEnd/>
                </a:ln>
                <a:effectLst/>
              </p:spPr>
              <p:txBody>
                <a:bodyPr wrap="none"/>
                <a:lstStyle/>
                <a:p>
                  <a:endParaRPr lang="en-US"/>
                </a:p>
              </p:txBody>
            </p:sp>
            <p:sp>
              <p:nvSpPr>
                <p:cNvPr id="916507" name="Line 27"/>
                <p:cNvSpPr>
                  <a:spLocks noChangeShapeType="1"/>
                </p:cNvSpPr>
                <p:nvPr/>
              </p:nvSpPr>
              <p:spPr bwMode="auto">
                <a:xfrm>
                  <a:off x="1632" y="1056"/>
                  <a:ext cx="0" cy="2688"/>
                </a:xfrm>
                <a:prstGeom prst="line">
                  <a:avLst/>
                </a:prstGeom>
                <a:noFill/>
                <a:ln w="9525">
                  <a:solidFill>
                    <a:schemeClr val="tx1"/>
                  </a:solidFill>
                  <a:miter lim="800000"/>
                  <a:headEnd/>
                  <a:tailEnd/>
                </a:ln>
                <a:effectLst/>
              </p:spPr>
              <p:txBody>
                <a:bodyPr wrap="none"/>
                <a:lstStyle/>
                <a:p>
                  <a:endParaRPr lang="en-US"/>
                </a:p>
              </p:txBody>
            </p:sp>
            <p:sp>
              <p:nvSpPr>
                <p:cNvPr id="916508" name="Line 28"/>
                <p:cNvSpPr>
                  <a:spLocks noChangeShapeType="1"/>
                </p:cNvSpPr>
                <p:nvPr/>
              </p:nvSpPr>
              <p:spPr bwMode="auto">
                <a:xfrm>
                  <a:off x="1536" y="1056"/>
                  <a:ext cx="0" cy="2688"/>
                </a:xfrm>
                <a:prstGeom prst="line">
                  <a:avLst/>
                </a:prstGeom>
                <a:noFill/>
                <a:ln w="9525">
                  <a:solidFill>
                    <a:schemeClr val="tx1"/>
                  </a:solidFill>
                  <a:miter lim="800000"/>
                  <a:headEnd/>
                  <a:tailEnd/>
                </a:ln>
                <a:effectLst/>
              </p:spPr>
              <p:txBody>
                <a:bodyPr wrap="none"/>
                <a:lstStyle/>
                <a:p>
                  <a:endParaRPr lang="en-US"/>
                </a:p>
              </p:txBody>
            </p:sp>
            <p:sp>
              <p:nvSpPr>
                <p:cNvPr id="916509" name="Line 29"/>
                <p:cNvSpPr>
                  <a:spLocks noChangeShapeType="1"/>
                </p:cNvSpPr>
                <p:nvPr/>
              </p:nvSpPr>
              <p:spPr bwMode="auto">
                <a:xfrm>
                  <a:off x="1440" y="1056"/>
                  <a:ext cx="0" cy="2688"/>
                </a:xfrm>
                <a:prstGeom prst="line">
                  <a:avLst/>
                </a:prstGeom>
                <a:noFill/>
                <a:ln w="9525">
                  <a:solidFill>
                    <a:schemeClr val="tx1"/>
                  </a:solidFill>
                  <a:miter lim="800000"/>
                  <a:headEnd/>
                  <a:tailEnd/>
                </a:ln>
                <a:effectLst/>
              </p:spPr>
              <p:txBody>
                <a:bodyPr wrap="none"/>
                <a:lstStyle/>
                <a:p>
                  <a:endParaRPr lang="en-US"/>
                </a:p>
              </p:txBody>
            </p:sp>
            <p:sp>
              <p:nvSpPr>
                <p:cNvPr id="916510" name="Line 30"/>
                <p:cNvSpPr>
                  <a:spLocks noChangeShapeType="1"/>
                </p:cNvSpPr>
                <p:nvPr/>
              </p:nvSpPr>
              <p:spPr bwMode="auto">
                <a:xfrm>
                  <a:off x="1344" y="1056"/>
                  <a:ext cx="0" cy="2688"/>
                </a:xfrm>
                <a:prstGeom prst="line">
                  <a:avLst/>
                </a:prstGeom>
                <a:noFill/>
                <a:ln w="9525">
                  <a:solidFill>
                    <a:schemeClr val="tx1"/>
                  </a:solidFill>
                  <a:miter lim="800000"/>
                  <a:headEnd/>
                  <a:tailEnd/>
                </a:ln>
                <a:effectLst/>
              </p:spPr>
              <p:txBody>
                <a:bodyPr wrap="none"/>
                <a:lstStyle/>
                <a:p>
                  <a:endParaRPr lang="en-US"/>
                </a:p>
              </p:txBody>
            </p:sp>
            <p:sp>
              <p:nvSpPr>
                <p:cNvPr id="916511" name="Line 31"/>
                <p:cNvSpPr>
                  <a:spLocks noChangeShapeType="1"/>
                </p:cNvSpPr>
                <p:nvPr/>
              </p:nvSpPr>
              <p:spPr bwMode="auto">
                <a:xfrm>
                  <a:off x="1248" y="1056"/>
                  <a:ext cx="0" cy="2688"/>
                </a:xfrm>
                <a:prstGeom prst="line">
                  <a:avLst/>
                </a:prstGeom>
                <a:noFill/>
                <a:ln w="9525">
                  <a:solidFill>
                    <a:schemeClr val="tx1"/>
                  </a:solidFill>
                  <a:miter lim="800000"/>
                  <a:headEnd/>
                  <a:tailEnd/>
                </a:ln>
                <a:effectLst/>
              </p:spPr>
              <p:txBody>
                <a:bodyPr wrap="none"/>
                <a:lstStyle/>
                <a:p>
                  <a:endParaRPr lang="en-US"/>
                </a:p>
              </p:txBody>
            </p:sp>
            <p:sp>
              <p:nvSpPr>
                <p:cNvPr id="916512" name="Line 32"/>
                <p:cNvSpPr>
                  <a:spLocks noChangeShapeType="1"/>
                </p:cNvSpPr>
                <p:nvPr/>
              </p:nvSpPr>
              <p:spPr bwMode="auto">
                <a:xfrm>
                  <a:off x="1152" y="1056"/>
                  <a:ext cx="0" cy="2688"/>
                </a:xfrm>
                <a:prstGeom prst="line">
                  <a:avLst/>
                </a:prstGeom>
                <a:noFill/>
                <a:ln w="9525">
                  <a:solidFill>
                    <a:schemeClr val="tx1"/>
                  </a:solidFill>
                  <a:miter lim="800000"/>
                  <a:headEnd/>
                  <a:tailEnd/>
                </a:ln>
                <a:effectLst/>
              </p:spPr>
              <p:txBody>
                <a:bodyPr wrap="none"/>
                <a:lstStyle/>
                <a:p>
                  <a:endParaRPr lang="en-US"/>
                </a:p>
              </p:txBody>
            </p:sp>
            <p:sp>
              <p:nvSpPr>
                <p:cNvPr id="916513" name="Line 33"/>
                <p:cNvSpPr>
                  <a:spLocks noChangeShapeType="1"/>
                </p:cNvSpPr>
                <p:nvPr/>
              </p:nvSpPr>
              <p:spPr bwMode="auto">
                <a:xfrm>
                  <a:off x="1056" y="1056"/>
                  <a:ext cx="0" cy="2688"/>
                </a:xfrm>
                <a:prstGeom prst="line">
                  <a:avLst/>
                </a:prstGeom>
                <a:noFill/>
                <a:ln w="9525">
                  <a:solidFill>
                    <a:schemeClr val="tx1"/>
                  </a:solidFill>
                  <a:miter lim="800000"/>
                  <a:headEnd/>
                  <a:tailEnd/>
                </a:ln>
                <a:effectLst/>
              </p:spPr>
              <p:txBody>
                <a:bodyPr wrap="none"/>
                <a:lstStyle/>
                <a:p>
                  <a:endParaRPr lang="en-US"/>
                </a:p>
              </p:txBody>
            </p:sp>
            <p:sp>
              <p:nvSpPr>
                <p:cNvPr id="916514" name="Line 34"/>
                <p:cNvSpPr>
                  <a:spLocks noChangeShapeType="1"/>
                </p:cNvSpPr>
                <p:nvPr/>
              </p:nvSpPr>
              <p:spPr bwMode="auto">
                <a:xfrm>
                  <a:off x="960" y="1056"/>
                  <a:ext cx="0" cy="2688"/>
                </a:xfrm>
                <a:prstGeom prst="line">
                  <a:avLst/>
                </a:prstGeom>
                <a:noFill/>
                <a:ln w="9525">
                  <a:solidFill>
                    <a:schemeClr val="tx1"/>
                  </a:solidFill>
                  <a:miter lim="800000"/>
                  <a:headEnd/>
                  <a:tailEnd/>
                </a:ln>
                <a:effectLst/>
              </p:spPr>
              <p:txBody>
                <a:bodyPr wrap="none"/>
                <a:lstStyle/>
                <a:p>
                  <a:endParaRPr lang="en-US"/>
                </a:p>
              </p:txBody>
            </p:sp>
            <p:sp>
              <p:nvSpPr>
                <p:cNvPr id="916515" name="Line 35"/>
                <p:cNvSpPr>
                  <a:spLocks noChangeShapeType="1"/>
                </p:cNvSpPr>
                <p:nvPr/>
              </p:nvSpPr>
              <p:spPr bwMode="auto">
                <a:xfrm>
                  <a:off x="864" y="1056"/>
                  <a:ext cx="0" cy="2688"/>
                </a:xfrm>
                <a:prstGeom prst="line">
                  <a:avLst/>
                </a:prstGeom>
                <a:noFill/>
                <a:ln w="9525">
                  <a:solidFill>
                    <a:schemeClr val="tx1"/>
                  </a:solidFill>
                  <a:miter lim="800000"/>
                  <a:headEnd/>
                  <a:tailEnd/>
                </a:ln>
                <a:effectLst/>
              </p:spPr>
              <p:txBody>
                <a:bodyPr wrap="none"/>
                <a:lstStyle/>
                <a:p>
                  <a:endParaRPr lang="en-US"/>
                </a:p>
              </p:txBody>
            </p:sp>
            <p:sp>
              <p:nvSpPr>
                <p:cNvPr id="916516" name="Line 36"/>
                <p:cNvSpPr>
                  <a:spLocks noChangeShapeType="1"/>
                </p:cNvSpPr>
                <p:nvPr/>
              </p:nvSpPr>
              <p:spPr bwMode="auto">
                <a:xfrm>
                  <a:off x="768" y="1056"/>
                  <a:ext cx="0" cy="2688"/>
                </a:xfrm>
                <a:prstGeom prst="line">
                  <a:avLst/>
                </a:prstGeom>
                <a:noFill/>
                <a:ln w="9525">
                  <a:solidFill>
                    <a:schemeClr val="tx1"/>
                  </a:solidFill>
                  <a:miter lim="800000"/>
                  <a:headEnd/>
                  <a:tailEnd/>
                </a:ln>
                <a:effectLst/>
              </p:spPr>
              <p:txBody>
                <a:bodyPr wrap="none"/>
                <a:lstStyle/>
                <a:p>
                  <a:endParaRPr lang="en-US"/>
                </a:p>
              </p:txBody>
            </p:sp>
            <p:sp>
              <p:nvSpPr>
                <p:cNvPr id="916517" name="Line 37"/>
                <p:cNvSpPr>
                  <a:spLocks noChangeShapeType="1"/>
                </p:cNvSpPr>
                <p:nvPr/>
              </p:nvSpPr>
              <p:spPr bwMode="auto">
                <a:xfrm>
                  <a:off x="3456" y="1056"/>
                  <a:ext cx="0" cy="2688"/>
                </a:xfrm>
                <a:prstGeom prst="line">
                  <a:avLst/>
                </a:prstGeom>
                <a:noFill/>
                <a:ln w="9525">
                  <a:solidFill>
                    <a:schemeClr val="tx1"/>
                  </a:solidFill>
                  <a:miter lim="800000"/>
                  <a:headEnd/>
                  <a:tailEnd/>
                </a:ln>
                <a:effectLst/>
              </p:spPr>
              <p:txBody>
                <a:bodyPr wrap="none"/>
                <a:lstStyle/>
                <a:p>
                  <a:endParaRPr lang="en-US"/>
                </a:p>
              </p:txBody>
            </p:sp>
            <p:sp>
              <p:nvSpPr>
                <p:cNvPr id="916518" name="Line 38"/>
                <p:cNvSpPr>
                  <a:spLocks noChangeShapeType="1"/>
                </p:cNvSpPr>
                <p:nvPr/>
              </p:nvSpPr>
              <p:spPr bwMode="auto">
                <a:xfrm>
                  <a:off x="3552" y="1056"/>
                  <a:ext cx="0" cy="2688"/>
                </a:xfrm>
                <a:prstGeom prst="line">
                  <a:avLst/>
                </a:prstGeom>
                <a:noFill/>
                <a:ln w="9525">
                  <a:solidFill>
                    <a:schemeClr val="tx1"/>
                  </a:solidFill>
                  <a:miter lim="800000"/>
                  <a:headEnd/>
                  <a:tailEnd/>
                </a:ln>
                <a:effectLst/>
              </p:spPr>
              <p:txBody>
                <a:bodyPr wrap="none"/>
                <a:lstStyle/>
                <a:p>
                  <a:endParaRPr lang="en-US"/>
                </a:p>
              </p:txBody>
            </p:sp>
            <p:sp>
              <p:nvSpPr>
                <p:cNvPr id="916519" name="Line 39"/>
                <p:cNvSpPr>
                  <a:spLocks noChangeShapeType="1"/>
                </p:cNvSpPr>
                <p:nvPr/>
              </p:nvSpPr>
              <p:spPr bwMode="auto">
                <a:xfrm>
                  <a:off x="576" y="3648"/>
                  <a:ext cx="3072" cy="0"/>
                </a:xfrm>
                <a:prstGeom prst="line">
                  <a:avLst/>
                </a:prstGeom>
                <a:noFill/>
                <a:ln w="9525">
                  <a:solidFill>
                    <a:schemeClr val="tx1"/>
                  </a:solidFill>
                  <a:miter lim="800000"/>
                  <a:headEnd/>
                  <a:tailEnd/>
                </a:ln>
                <a:effectLst/>
              </p:spPr>
              <p:txBody>
                <a:bodyPr wrap="none"/>
                <a:lstStyle/>
                <a:p>
                  <a:endParaRPr lang="en-US"/>
                </a:p>
              </p:txBody>
            </p:sp>
            <p:sp>
              <p:nvSpPr>
                <p:cNvPr id="916520" name="Line 40"/>
                <p:cNvSpPr>
                  <a:spLocks noChangeShapeType="1"/>
                </p:cNvSpPr>
                <p:nvPr/>
              </p:nvSpPr>
              <p:spPr bwMode="auto">
                <a:xfrm>
                  <a:off x="576" y="3552"/>
                  <a:ext cx="3072" cy="0"/>
                </a:xfrm>
                <a:prstGeom prst="line">
                  <a:avLst/>
                </a:prstGeom>
                <a:noFill/>
                <a:ln w="9525">
                  <a:solidFill>
                    <a:schemeClr val="tx1"/>
                  </a:solidFill>
                  <a:miter lim="800000"/>
                  <a:headEnd/>
                  <a:tailEnd/>
                </a:ln>
                <a:effectLst/>
              </p:spPr>
              <p:txBody>
                <a:bodyPr wrap="none"/>
                <a:lstStyle/>
                <a:p>
                  <a:endParaRPr lang="en-US"/>
                </a:p>
              </p:txBody>
            </p:sp>
            <p:sp>
              <p:nvSpPr>
                <p:cNvPr id="916521" name="Line 41"/>
                <p:cNvSpPr>
                  <a:spLocks noChangeShapeType="1"/>
                </p:cNvSpPr>
                <p:nvPr/>
              </p:nvSpPr>
              <p:spPr bwMode="auto">
                <a:xfrm>
                  <a:off x="576" y="3456"/>
                  <a:ext cx="3072" cy="0"/>
                </a:xfrm>
                <a:prstGeom prst="line">
                  <a:avLst/>
                </a:prstGeom>
                <a:noFill/>
                <a:ln w="9525">
                  <a:solidFill>
                    <a:schemeClr val="tx1"/>
                  </a:solidFill>
                  <a:miter lim="800000"/>
                  <a:headEnd/>
                  <a:tailEnd/>
                </a:ln>
                <a:effectLst/>
              </p:spPr>
              <p:txBody>
                <a:bodyPr wrap="none"/>
                <a:lstStyle/>
                <a:p>
                  <a:endParaRPr lang="en-US"/>
                </a:p>
              </p:txBody>
            </p:sp>
            <p:sp>
              <p:nvSpPr>
                <p:cNvPr id="916522" name="Line 42"/>
                <p:cNvSpPr>
                  <a:spLocks noChangeShapeType="1"/>
                </p:cNvSpPr>
                <p:nvPr/>
              </p:nvSpPr>
              <p:spPr bwMode="auto">
                <a:xfrm>
                  <a:off x="576" y="3360"/>
                  <a:ext cx="3072" cy="0"/>
                </a:xfrm>
                <a:prstGeom prst="line">
                  <a:avLst/>
                </a:prstGeom>
                <a:noFill/>
                <a:ln w="9525">
                  <a:solidFill>
                    <a:schemeClr val="tx1"/>
                  </a:solidFill>
                  <a:miter lim="800000"/>
                  <a:headEnd/>
                  <a:tailEnd/>
                </a:ln>
                <a:effectLst/>
              </p:spPr>
              <p:txBody>
                <a:bodyPr wrap="none"/>
                <a:lstStyle/>
                <a:p>
                  <a:endParaRPr lang="en-US"/>
                </a:p>
              </p:txBody>
            </p:sp>
            <p:sp>
              <p:nvSpPr>
                <p:cNvPr id="916523" name="Line 43"/>
                <p:cNvSpPr>
                  <a:spLocks noChangeShapeType="1"/>
                </p:cNvSpPr>
                <p:nvPr/>
              </p:nvSpPr>
              <p:spPr bwMode="auto">
                <a:xfrm>
                  <a:off x="576" y="3264"/>
                  <a:ext cx="3072" cy="0"/>
                </a:xfrm>
                <a:prstGeom prst="line">
                  <a:avLst/>
                </a:prstGeom>
                <a:noFill/>
                <a:ln w="9525">
                  <a:solidFill>
                    <a:schemeClr val="tx1"/>
                  </a:solidFill>
                  <a:miter lim="800000"/>
                  <a:headEnd/>
                  <a:tailEnd/>
                </a:ln>
                <a:effectLst/>
              </p:spPr>
              <p:txBody>
                <a:bodyPr wrap="none"/>
                <a:lstStyle/>
                <a:p>
                  <a:endParaRPr lang="en-US"/>
                </a:p>
              </p:txBody>
            </p:sp>
            <p:sp>
              <p:nvSpPr>
                <p:cNvPr id="916524" name="Line 44"/>
                <p:cNvSpPr>
                  <a:spLocks noChangeShapeType="1"/>
                </p:cNvSpPr>
                <p:nvPr/>
              </p:nvSpPr>
              <p:spPr bwMode="auto">
                <a:xfrm>
                  <a:off x="576" y="3168"/>
                  <a:ext cx="3072" cy="0"/>
                </a:xfrm>
                <a:prstGeom prst="line">
                  <a:avLst/>
                </a:prstGeom>
                <a:noFill/>
                <a:ln w="9525">
                  <a:solidFill>
                    <a:schemeClr val="tx1"/>
                  </a:solidFill>
                  <a:miter lim="800000"/>
                  <a:headEnd/>
                  <a:tailEnd/>
                </a:ln>
                <a:effectLst/>
              </p:spPr>
              <p:txBody>
                <a:bodyPr wrap="none"/>
                <a:lstStyle/>
                <a:p>
                  <a:endParaRPr lang="en-US"/>
                </a:p>
              </p:txBody>
            </p:sp>
            <p:sp>
              <p:nvSpPr>
                <p:cNvPr id="916525" name="Line 45"/>
                <p:cNvSpPr>
                  <a:spLocks noChangeShapeType="1"/>
                </p:cNvSpPr>
                <p:nvPr/>
              </p:nvSpPr>
              <p:spPr bwMode="auto">
                <a:xfrm>
                  <a:off x="576" y="3072"/>
                  <a:ext cx="3072" cy="0"/>
                </a:xfrm>
                <a:prstGeom prst="line">
                  <a:avLst/>
                </a:prstGeom>
                <a:noFill/>
                <a:ln w="9525">
                  <a:solidFill>
                    <a:schemeClr val="tx1"/>
                  </a:solidFill>
                  <a:miter lim="800000"/>
                  <a:headEnd/>
                  <a:tailEnd/>
                </a:ln>
                <a:effectLst/>
              </p:spPr>
              <p:txBody>
                <a:bodyPr wrap="none"/>
                <a:lstStyle/>
                <a:p>
                  <a:endParaRPr lang="en-US"/>
                </a:p>
              </p:txBody>
            </p:sp>
            <p:sp>
              <p:nvSpPr>
                <p:cNvPr id="916526" name="Line 46"/>
                <p:cNvSpPr>
                  <a:spLocks noChangeShapeType="1"/>
                </p:cNvSpPr>
                <p:nvPr/>
              </p:nvSpPr>
              <p:spPr bwMode="auto">
                <a:xfrm>
                  <a:off x="576" y="2976"/>
                  <a:ext cx="3072" cy="0"/>
                </a:xfrm>
                <a:prstGeom prst="line">
                  <a:avLst/>
                </a:prstGeom>
                <a:noFill/>
                <a:ln w="9525">
                  <a:solidFill>
                    <a:schemeClr val="tx1"/>
                  </a:solidFill>
                  <a:miter lim="800000"/>
                  <a:headEnd/>
                  <a:tailEnd/>
                </a:ln>
                <a:effectLst/>
              </p:spPr>
              <p:txBody>
                <a:bodyPr wrap="none"/>
                <a:lstStyle/>
                <a:p>
                  <a:endParaRPr lang="en-US"/>
                </a:p>
              </p:txBody>
            </p:sp>
            <p:sp>
              <p:nvSpPr>
                <p:cNvPr id="916527" name="Line 47"/>
                <p:cNvSpPr>
                  <a:spLocks noChangeShapeType="1"/>
                </p:cNvSpPr>
                <p:nvPr/>
              </p:nvSpPr>
              <p:spPr bwMode="auto">
                <a:xfrm>
                  <a:off x="576" y="2880"/>
                  <a:ext cx="3072" cy="0"/>
                </a:xfrm>
                <a:prstGeom prst="line">
                  <a:avLst/>
                </a:prstGeom>
                <a:noFill/>
                <a:ln w="9525">
                  <a:solidFill>
                    <a:schemeClr val="tx1"/>
                  </a:solidFill>
                  <a:miter lim="800000"/>
                  <a:headEnd/>
                  <a:tailEnd/>
                </a:ln>
                <a:effectLst/>
              </p:spPr>
              <p:txBody>
                <a:bodyPr wrap="none"/>
                <a:lstStyle/>
                <a:p>
                  <a:endParaRPr lang="en-US"/>
                </a:p>
              </p:txBody>
            </p:sp>
            <p:sp>
              <p:nvSpPr>
                <p:cNvPr id="916528" name="Line 48"/>
                <p:cNvSpPr>
                  <a:spLocks noChangeShapeType="1"/>
                </p:cNvSpPr>
                <p:nvPr/>
              </p:nvSpPr>
              <p:spPr bwMode="auto">
                <a:xfrm>
                  <a:off x="576" y="2784"/>
                  <a:ext cx="3072" cy="0"/>
                </a:xfrm>
                <a:prstGeom prst="line">
                  <a:avLst/>
                </a:prstGeom>
                <a:noFill/>
                <a:ln w="9525">
                  <a:solidFill>
                    <a:schemeClr val="tx1"/>
                  </a:solidFill>
                  <a:miter lim="800000"/>
                  <a:headEnd/>
                  <a:tailEnd/>
                </a:ln>
                <a:effectLst/>
              </p:spPr>
              <p:txBody>
                <a:bodyPr wrap="none"/>
                <a:lstStyle/>
                <a:p>
                  <a:endParaRPr lang="en-US"/>
                </a:p>
              </p:txBody>
            </p:sp>
            <p:sp>
              <p:nvSpPr>
                <p:cNvPr id="916529" name="Line 49"/>
                <p:cNvSpPr>
                  <a:spLocks noChangeShapeType="1"/>
                </p:cNvSpPr>
                <p:nvPr/>
              </p:nvSpPr>
              <p:spPr bwMode="auto">
                <a:xfrm>
                  <a:off x="576" y="2688"/>
                  <a:ext cx="3072" cy="0"/>
                </a:xfrm>
                <a:prstGeom prst="line">
                  <a:avLst/>
                </a:prstGeom>
                <a:noFill/>
                <a:ln w="9525">
                  <a:solidFill>
                    <a:schemeClr val="tx1"/>
                  </a:solidFill>
                  <a:miter lim="800000"/>
                  <a:headEnd/>
                  <a:tailEnd/>
                </a:ln>
                <a:effectLst/>
              </p:spPr>
              <p:txBody>
                <a:bodyPr wrap="none"/>
                <a:lstStyle/>
                <a:p>
                  <a:endParaRPr lang="en-US"/>
                </a:p>
              </p:txBody>
            </p:sp>
            <p:sp>
              <p:nvSpPr>
                <p:cNvPr id="916530" name="Line 50"/>
                <p:cNvSpPr>
                  <a:spLocks noChangeShapeType="1"/>
                </p:cNvSpPr>
                <p:nvPr/>
              </p:nvSpPr>
              <p:spPr bwMode="auto">
                <a:xfrm>
                  <a:off x="576" y="2592"/>
                  <a:ext cx="3072" cy="0"/>
                </a:xfrm>
                <a:prstGeom prst="line">
                  <a:avLst/>
                </a:prstGeom>
                <a:noFill/>
                <a:ln w="9525">
                  <a:solidFill>
                    <a:schemeClr val="tx1"/>
                  </a:solidFill>
                  <a:miter lim="800000"/>
                  <a:headEnd/>
                  <a:tailEnd/>
                </a:ln>
                <a:effectLst/>
              </p:spPr>
              <p:txBody>
                <a:bodyPr wrap="none"/>
                <a:lstStyle/>
                <a:p>
                  <a:endParaRPr lang="en-US"/>
                </a:p>
              </p:txBody>
            </p:sp>
            <p:sp>
              <p:nvSpPr>
                <p:cNvPr id="916531" name="Line 51"/>
                <p:cNvSpPr>
                  <a:spLocks noChangeShapeType="1"/>
                </p:cNvSpPr>
                <p:nvPr/>
              </p:nvSpPr>
              <p:spPr bwMode="auto">
                <a:xfrm>
                  <a:off x="576" y="2496"/>
                  <a:ext cx="3072" cy="0"/>
                </a:xfrm>
                <a:prstGeom prst="line">
                  <a:avLst/>
                </a:prstGeom>
                <a:noFill/>
                <a:ln w="9525">
                  <a:solidFill>
                    <a:schemeClr val="tx1"/>
                  </a:solidFill>
                  <a:miter lim="800000"/>
                  <a:headEnd/>
                  <a:tailEnd/>
                </a:ln>
                <a:effectLst/>
              </p:spPr>
              <p:txBody>
                <a:bodyPr wrap="none"/>
                <a:lstStyle/>
                <a:p>
                  <a:endParaRPr lang="en-US"/>
                </a:p>
              </p:txBody>
            </p:sp>
            <p:sp>
              <p:nvSpPr>
                <p:cNvPr id="916532" name="Line 52"/>
                <p:cNvSpPr>
                  <a:spLocks noChangeShapeType="1"/>
                </p:cNvSpPr>
                <p:nvPr/>
              </p:nvSpPr>
              <p:spPr bwMode="auto">
                <a:xfrm>
                  <a:off x="576" y="2400"/>
                  <a:ext cx="3072" cy="0"/>
                </a:xfrm>
                <a:prstGeom prst="line">
                  <a:avLst/>
                </a:prstGeom>
                <a:noFill/>
                <a:ln w="9525">
                  <a:solidFill>
                    <a:schemeClr val="tx1"/>
                  </a:solidFill>
                  <a:miter lim="800000"/>
                  <a:headEnd/>
                  <a:tailEnd/>
                </a:ln>
                <a:effectLst/>
              </p:spPr>
              <p:txBody>
                <a:bodyPr wrap="none"/>
                <a:lstStyle/>
                <a:p>
                  <a:endParaRPr lang="en-US"/>
                </a:p>
              </p:txBody>
            </p:sp>
            <p:sp>
              <p:nvSpPr>
                <p:cNvPr id="916533" name="Line 53"/>
                <p:cNvSpPr>
                  <a:spLocks noChangeShapeType="1"/>
                </p:cNvSpPr>
                <p:nvPr/>
              </p:nvSpPr>
              <p:spPr bwMode="auto">
                <a:xfrm>
                  <a:off x="576" y="2304"/>
                  <a:ext cx="3072" cy="0"/>
                </a:xfrm>
                <a:prstGeom prst="line">
                  <a:avLst/>
                </a:prstGeom>
                <a:noFill/>
                <a:ln w="9525">
                  <a:solidFill>
                    <a:schemeClr val="tx1"/>
                  </a:solidFill>
                  <a:miter lim="800000"/>
                  <a:headEnd/>
                  <a:tailEnd/>
                </a:ln>
                <a:effectLst/>
              </p:spPr>
              <p:txBody>
                <a:bodyPr wrap="none"/>
                <a:lstStyle/>
                <a:p>
                  <a:endParaRPr lang="en-US"/>
                </a:p>
              </p:txBody>
            </p:sp>
            <p:sp>
              <p:nvSpPr>
                <p:cNvPr id="916534" name="Line 54"/>
                <p:cNvSpPr>
                  <a:spLocks noChangeShapeType="1"/>
                </p:cNvSpPr>
                <p:nvPr/>
              </p:nvSpPr>
              <p:spPr bwMode="auto">
                <a:xfrm>
                  <a:off x="576" y="2208"/>
                  <a:ext cx="3072" cy="0"/>
                </a:xfrm>
                <a:prstGeom prst="line">
                  <a:avLst/>
                </a:prstGeom>
                <a:noFill/>
                <a:ln w="9525">
                  <a:solidFill>
                    <a:schemeClr val="tx1"/>
                  </a:solidFill>
                  <a:miter lim="800000"/>
                  <a:headEnd/>
                  <a:tailEnd/>
                </a:ln>
                <a:effectLst/>
              </p:spPr>
              <p:txBody>
                <a:bodyPr wrap="none"/>
                <a:lstStyle/>
                <a:p>
                  <a:endParaRPr lang="en-US"/>
                </a:p>
              </p:txBody>
            </p:sp>
            <p:sp>
              <p:nvSpPr>
                <p:cNvPr id="916535" name="Line 55"/>
                <p:cNvSpPr>
                  <a:spLocks noChangeShapeType="1"/>
                </p:cNvSpPr>
                <p:nvPr/>
              </p:nvSpPr>
              <p:spPr bwMode="auto">
                <a:xfrm>
                  <a:off x="576" y="2112"/>
                  <a:ext cx="3072" cy="0"/>
                </a:xfrm>
                <a:prstGeom prst="line">
                  <a:avLst/>
                </a:prstGeom>
                <a:noFill/>
                <a:ln w="9525">
                  <a:solidFill>
                    <a:schemeClr val="tx1"/>
                  </a:solidFill>
                  <a:miter lim="800000"/>
                  <a:headEnd/>
                  <a:tailEnd/>
                </a:ln>
                <a:effectLst/>
              </p:spPr>
              <p:txBody>
                <a:bodyPr wrap="none"/>
                <a:lstStyle/>
                <a:p>
                  <a:endParaRPr lang="en-US"/>
                </a:p>
              </p:txBody>
            </p:sp>
            <p:sp>
              <p:nvSpPr>
                <p:cNvPr id="916536" name="Line 56"/>
                <p:cNvSpPr>
                  <a:spLocks noChangeShapeType="1"/>
                </p:cNvSpPr>
                <p:nvPr/>
              </p:nvSpPr>
              <p:spPr bwMode="auto">
                <a:xfrm>
                  <a:off x="576" y="2016"/>
                  <a:ext cx="3072" cy="0"/>
                </a:xfrm>
                <a:prstGeom prst="line">
                  <a:avLst/>
                </a:prstGeom>
                <a:noFill/>
                <a:ln w="9525">
                  <a:solidFill>
                    <a:schemeClr val="tx1"/>
                  </a:solidFill>
                  <a:miter lim="800000"/>
                  <a:headEnd/>
                  <a:tailEnd/>
                </a:ln>
                <a:effectLst/>
              </p:spPr>
              <p:txBody>
                <a:bodyPr wrap="none"/>
                <a:lstStyle/>
                <a:p>
                  <a:endParaRPr lang="en-US"/>
                </a:p>
              </p:txBody>
            </p:sp>
            <p:sp>
              <p:nvSpPr>
                <p:cNvPr id="916537" name="Line 57"/>
                <p:cNvSpPr>
                  <a:spLocks noChangeShapeType="1"/>
                </p:cNvSpPr>
                <p:nvPr/>
              </p:nvSpPr>
              <p:spPr bwMode="auto">
                <a:xfrm>
                  <a:off x="576" y="1920"/>
                  <a:ext cx="3072" cy="0"/>
                </a:xfrm>
                <a:prstGeom prst="line">
                  <a:avLst/>
                </a:prstGeom>
                <a:noFill/>
                <a:ln w="9525">
                  <a:solidFill>
                    <a:schemeClr val="tx1"/>
                  </a:solidFill>
                  <a:miter lim="800000"/>
                  <a:headEnd/>
                  <a:tailEnd/>
                </a:ln>
                <a:effectLst/>
              </p:spPr>
              <p:txBody>
                <a:bodyPr wrap="none"/>
                <a:lstStyle/>
                <a:p>
                  <a:endParaRPr lang="en-US"/>
                </a:p>
              </p:txBody>
            </p:sp>
            <p:sp>
              <p:nvSpPr>
                <p:cNvPr id="916538" name="Line 58"/>
                <p:cNvSpPr>
                  <a:spLocks noChangeShapeType="1"/>
                </p:cNvSpPr>
                <p:nvPr/>
              </p:nvSpPr>
              <p:spPr bwMode="auto">
                <a:xfrm>
                  <a:off x="576" y="1824"/>
                  <a:ext cx="3072" cy="0"/>
                </a:xfrm>
                <a:prstGeom prst="line">
                  <a:avLst/>
                </a:prstGeom>
                <a:noFill/>
                <a:ln w="9525">
                  <a:solidFill>
                    <a:schemeClr val="tx1"/>
                  </a:solidFill>
                  <a:miter lim="800000"/>
                  <a:headEnd/>
                  <a:tailEnd/>
                </a:ln>
                <a:effectLst/>
              </p:spPr>
              <p:txBody>
                <a:bodyPr wrap="none"/>
                <a:lstStyle/>
                <a:p>
                  <a:endParaRPr lang="en-US"/>
                </a:p>
              </p:txBody>
            </p:sp>
            <p:sp>
              <p:nvSpPr>
                <p:cNvPr id="916539" name="Line 59"/>
                <p:cNvSpPr>
                  <a:spLocks noChangeShapeType="1"/>
                </p:cNvSpPr>
                <p:nvPr/>
              </p:nvSpPr>
              <p:spPr bwMode="auto">
                <a:xfrm>
                  <a:off x="576" y="1728"/>
                  <a:ext cx="3072" cy="0"/>
                </a:xfrm>
                <a:prstGeom prst="line">
                  <a:avLst/>
                </a:prstGeom>
                <a:noFill/>
                <a:ln w="9525">
                  <a:solidFill>
                    <a:schemeClr val="tx1"/>
                  </a:solidFill>
                  <a:miter lim="800000"/>
                  <a:headEnd/>
                  <a:tailEnd/>
                </a:ln>
                <a:effectLst/>
              </p:spPr>
              <p:txBody>
                <a:bodyPr wrap="none"/>
                <a:lstStyle/>
                <a:p>
                  <a:endParaRPr lang="en-US"/>
                </a:p>
              </p:txBody>
            </p:sp>
            <p:sp>
              <p:nvSpPr>
                <p:cNvPr id="916540" name="Line 60"/>
                <p:cNvSpPr>
                  <a:spLocks noChangeShapeType="1"/>
                </p:cNvSpPr>
                <p:nvPr/>
              </p:nvSpPr>
              <p:spPr bwMode="auto">
                <a:xfrm>
                  <a:off x="576" y="1632"/>
                  <a:ext cx="3072" cy="0"/>
                </a:xfrm>
                <a:prstGeom prst="line">
                  <a:avLst/>
                </a:prstGeom>
                <a:noFill/>
                <a:ln w="9525">
                  <a:solidFill>
                    <a:schemeClr val="tx1"/>
                  </a:solidFill>
                  <a:miter lim="800000"/>
                  <a:headEnd/>
                  <a:tailEnd/>
                </a:ln>
                <a:effectLst/>
              </p:spPr>
              <p:txBody>
                <a:bodyPr wrap="none"/>
                <a:lstStyle/>
                <a:p>
                  <a:endParaRPr lang="en-US"/>
                </a:p>
              </p:txBody>
            </p:sp>
            <p:sp>
              <p:nvSpPr>
                <p:cNvPr id="916541" name="Line 61"/>
                <p:cNvSpPr>
                  <a:spLocks noChangeShapeType="1"/>
                </p:cNvSpPr>
                <p:nvPr/>
              </p:nvSpPr>
              <p:spPr bwMode="auto">
                <a:xfrm>
                  <a:off x="576" y="1536"/>
                  <a:ext cx="3072" cy="0"/>
                </a:xfrm>
                <a:prstGeom prst="line">
                  <a:avLst/>
                </a:prstGeom>
                <a:noFill/>
                <a:ln w="9525">
                  <a:solidFill>
                    <a:schemeClr val="tx1"/>
                  </a:solidFill>
                  <a:miter lim="800000"/>
                  <a:headEnd/>
                  <a:tailEnd/>
                </a:ln>
                <a:effectLst/>
              </p:spPr>
              <p:txBody>
                <a:bodyPr wrap="none"/>
                <a:lstStyle/>
                <a:p>
                  <a:endParaRPr lang="en-US"/>
                </a:p>
              </p:txBody>
            </p:sp>
            <p:sp>
              <p:nvSpPr>
                <p:cNvPr id="916542" name="Line 62"/>
                <p:cNvSpPr>
                  <a:spLocks noChangeShapeType="1"/>
                </p:cNvSpPr>
                <p:nvPr/>
              </p:nvSpPr>
              <p:spPr bwMode="auto">
                <a:xfrm>
                  <a:off x="576" y="1440"/>
                  <a:ext cx="3072" cy="0"/>
                </a:xfrm>
                <a:prstGeom prst="line">
                  <a:avLst/>
                </a:prstGeom>
                <a:noFill/>
                <a:ln w="9525">
                  <a:solidFill>
                    <a:schemeClr val="tx1"/>
                  </a:solidFill>
                  <a:miter lim="800000"/>
                  <a:headEnd/>
                  <a:tailEnd/>
                </a:ln>
                <a:effectLst/>
              </p:spPr>
              <p:txBody>
                <a:bodyPr wrap="none"/>
                <a:lstStyle/>
                <a:p>
                  <a:endParaRPr lang="en-US"/>
                </a:p>
              </p:txBody>
            </p:sp>
            <p:sp>
              <p:nvSpPr>
                <p:cNvPr id="916543" name="Line 63"/>
                <p:cNvSpPr>
                  <a:spLocks noChangeShapeType="1"/>
                </p:cNvSpPr>
                <p:nvPr/>
              </p:nvSpPr>
              <p:spPr bwMode="auto">
                <a:xfrm>
                  <a:off x="576" y="1344"/>
                  <a:ext cx="3072" cy="0"/>
                </a:xfrm>
                <a:prstGeom prst="line">
                  <a:avLst/>
                </a:prstGeom>
                <a:noFill/>
                <a:ln w="9525">
                  <a:solidFill>
                    <a:schemeClr val="tx1"/>
                  </a:solidFill>
                  <a:miter lim="800000"/>
                  <a:headEnd/>
                  <a:tailEnd/>
                </a:ln>
                <a:effectLst/>
              </p:spPr>
              <p:txBody>
                <a:bodyPr wrap="none"/>
                <a:lstStyle/>
                <a:p>
                  <a:endParaRPr lang="en-US"/>
                </a:p>
              </p:txBody>
            </p:sp>
            <p:sp>
              <p:nvSpPr>
                <p:cNvPr id="916544" name="Line 64"/>
                <p:cNvSpPr>
                  <a:spLocks noChangeShapeType="1"/>
                </p:cNvSpPr>
                <p:nvPr/>
              </p:nvSpPr>
              <p:spPr bwMode="auto">
                <a:xfrm>
                  <a:off x="576" y="1248"/>
                  <a:ext cx="3072" cy="0"/>
                </a:xfrm>
                <a:prstGeom prst="line">
                  <a:avLst/>
                </a:prstGeom>
                <a:noFill/>
                <a:ln w="9525">
                  <a:solidFill>
                    <a:schemeClr val="tx1"/>
                  </a:solidFill>
                  <a:miter lim="800000"/>
                  <a:headEnd/>
                  <a:tailEnd/>
                </a:ln>
                <a:effectLst/>
              </p:spPr>
              <p:txBody>
                <a:bodyPr wrap="none"/>
                <a:lstStyle/>
                <a:p>
                  <a:endParaRPr lang="en-US"/>
                </a:p>
              </p:txBody>
            </p:sp>
            <p:sp>
              <p:nvSpPr>
                <p:cNvPr id="916545" name="Line 65"/>
                <p:cNvSpPr>
                  <a:spLocks noChangeShapeType="1"/>
                </p:cNvSpPr>
                <p:nvPr/>
              </p:nvSpPr>
              <p:spPr bwMode="auto">
                <a:xfrm>
                  <a:off x="576" y="1152"/>
                  <a:ext cx="3072" cy="0"/>
                </a:xfrm>
                <a:prstGeom prst="line">
                  <a:avLst/>
                </a:prstGeom>
                <a:noFill/>
                <a:ln w="9525">
                  <a:solidFill>
                    <a:schemeClr val="tx1"/>
                  </a:solidFill>
                  <a:miter lim="800000"/>
                  <a:headEnd/>
                  <a:tailEnd/>
                </a:ln>
                <a:effectLst/>
              </p:spPr>
              <p:txBody>
                <a:bodyPr wrap="none"/>
                <a:lstStyle/>
                <a:p>
                  <a:endParaRPr lang="en-US"/>
                </a:p>
              </p:txBody>
            </p:sp>
          </p:grpSp>
          <p:sp>
            <p:nvSpPr>
              <p:cNvPr id="916546" name="Rectangle 66"/>
              <p:cNvSpPr>
                <a:spLocks noChangeArrowheads="1"/>
              </p:cNvSpPr>
              <p:nvPr/>
            </p:nvSpPr>
            <p:spPr bwMode="auto">
              <a:xfrm>
                <a:off x="1536" y="960"/>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47" name="Rectangle 67"/>
              <p:cNvSpPr>
                <a:spLocks noChangeArrowheads="1"/>
              </p:cNvSpPr>
              <p:nvPr/>
            </p:nvSpPr>
            <p:spPr bwMode="auto">
              <a:xfrm>
                <a:off x="2304" y="960"/>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48" name="Rectangle 68"/>
              <p:cNvSpPr>
                <a:spLocks noChangeArrowheads="1"/>
              </p:cNvSpPr>
              <p:nvPr/>
            </p:nvSpPr>
            <p:spPr bwMode="auto">
              <a:xfrm>
                <a:off x="3072" y="960"/>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49" name="Rectangle 69"/>
              <p:cNvSpPr>
                <a:spLocks noChangeArrowheads="1"/>
              </p:cNvSpPr>
              <p:nvPr/>
            </p:nvSpPr>
            <p:spPr bwMode="auto">
              <a:xfrm>
                <a:off x="3840" y="960"/>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0" name="Rectangle 70"/>
              <p:cNvSpPr>
                <a:spLocks noChangeArrowheads="1"/>
              </p:cNvSpPr>
              <p:nvPr/>
            </p:nvSpPr>
            <p:spPr bwMode="auto">
              <a:xfrm>
                <a:off x="1536" y="1632"/>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1" name="Rectangle 71"/>
              <p:cNvSpPr>
                <a:spLocks noChangeArrowheads="1"/>
              </p:cNvSpPr>
              <p:nvPr/>
            </p:nvSpPr>
            <p:spPr bwMode="auto">
              <a:xfrm>
                <a:off x="2304" y="1632"/>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2" name="Rectangle 72"/>
              <p:cNvSpPr>
                <a:spLocks noChangeArrowheads="1"/>
              </p:cNvSpPr>
              <p:nvPr/>
            </p:nvSpPr>
            <p:spPr bwMode="auto">
              <a:xfrm>
                <a:off x="3072" y="1632"/>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3" name="Rectangle 73"/>
              <p:cNvSpPr>
                <a:spLocks noChangeArrowheads="1"/>
              </p:cNvSpPr>
              <p:nvPr/>
            </p:nvSpPr>
            <p:spPr bwMode="auto">
              <a:xfrm>
                <a:off x="3840" y="1632"/>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4" name="Rectangle 74"/>
              <p:cNvSpPr>
                <a:spLocks noChangeArrowheads="1"/>
              </p:cNvSpPr>
              <p:nvPr/>
            </p:nvSpPr>
            <p:spPr bwMode="auto">
              <a:xfrm>
                <a:off x="2304"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5" name="Rectangle 75"/>
              <p:cNvSpPr>
                <a:spLocks noChangeArrowheads="1"/>
              </p:cNvSpPr>
              <p:nvPr/>
            </p:nvSpPr>
            <p:spPr bwMode="auto">
              <a:xfrm>
                <a:off x="1536"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6" name="Rectangle 76"/>
              <p:cNvSpPr>
                <a:spLocks noChangeArrowheads="1"/>
              </p:cNvSpPr>
              <p:nvPr/>
            </p:nvSpPr>
            <p:spPr bwMode="auto">
              <a:xfrm>
                <a:off x="3072"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7" name="Rectangle 77"/>
              <p:cNvSpPr>
                <a:spLocks noChangeArrowheads="1"/>
              </p:cNvSpPr>
              <p:nvPr/>
            </p:nvSpPr>
            <p:spPr bwMode="auto">
              <a:xfrm>
                <a:off x="3840" y="2304"/>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8" name="Rectangle 78"/>
              <p:cNvSpPr>
                <a:spLocks noChangeArrowheads="1"/>
              </p:cNvSpPr>
              <p:nvPr/>
            </p:nvSpPr>
            <p:spPr bwMode="auto">
              <a:xfrm>
                <a:off x="1536" y="2976"/>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59" name="Rectangle 79"/>
              <p:cNvSpPr>
                <a:spLocks noChangeArrowheads="1"/>
              </p:cNvSpPr>
              <p:nvPr/>
            </p:nvSpPr>
            <p:spPr bwMode="auto">
              <a:xfrm>
                <a:off x="3072" y="2976"/>
                <a:ext cx="768" cy="672"/>
              </a:xfrm>
              <a:prstGeom prst="rect">
                <a:avLst/>
              </a:prstGeom>
              <a:noFill/>
              <a:ln w="38100">
                <a:solidFill>
                  <a:schemeClr val="tx1"/>
                </a:solidFill>
                <a:miter lim="800000"/>
                <a:headEnd/>
                <a:tailEnd/>
              </a:ln>
              <a:effectLst/>
            </p:spPr>
            <p:txBody>
              <a:bodyPr wrap="none" anchor="ctr"/>
              <a:lstStyle/>
              <a:p>
                <a:endParaRPr lang="en-US"/>
              </a:p>
            </p:txBody>
          </p:sp>
          <p:sp>
            <p:nvSpPr>
              <p:cNvPr id="916560" name="Rectangle 80"/>
              <p:cNvSpPr>
                <a:spLocks noChangeArrowheads="1"/>
              </p:cNvSpPr>
              <p:nvPr/>
            </p:nvSpPr>
            <p:spPr bwMode="auto">
              <a:xfrm>
                <a:off x="3840" y="2976"/>
                <a:ext cx="768" cy="672"/>
              </a:xfrm>
              <a:prstGeom prst="rect">
                <a:avLst/>
              </a:prstGeom>
              <a:noFill/>
              <a:ln w="38100">
                <a:solidFill>
                  <a:schemeClr val="tx1"/>
                </a:solidFill>
                <a:miter lim="800000"/>
                <a:headEnd/>
                <a:tailEnd/>
              </a:ln>
              <a:effectLst/>
            </p:spPr>
            <p:txBody>
              <a:bodyPr wrap="none" anchor="ctr"/>
              <a:lstStyle/>
              <a:p>
                <a:endParaRPr lang="en-US"/>
              </a:p>
            </p:txBody>
          </p:sp>
        </p:grpSp>
        <p:sp>
          <p:nvSpPr>
            <p:cNvPr id="916561" name="Rectangle 81"/>
            <p:cNvSpPr>
              <a:spLocks noChangeArrowheads="1"/>
            </p:cNvSpPr>
            <p:nvPr/>
          </p:nvSpPr>
          <p:spPr bwMode="auto">
            <a:xfrm>
              <a:off x="2304" y="2976"/>
              <a:ext cx="768" cy="672"/>
            </a:xfrm>
            <a:prstGeom prst="rect">
              <a:avLst/>
            </a:prstGeom>
            <a:noFill/>
            <a:ln w="38100">
              <a:solidFill>
                <a:schemeClr val="tx1"/>
              </a:solidFill>
              <a:miter lim="800000"/>
              <a:headEnd/>
              <a:tailEnd/>
            </a:ln>
            <a:effectLst/>
          </p:spPr>
          <p:txBody>
            <a:bodyPr wrap="none" anchor="ctr"/>
            <a:lstStyle/>
            <a:p>
              <a:endParaRPr lang="en-US"/>
            </a:p>
          </p:txBody>
        </p:sp>
      </p:grpSp>
      <p:sp>
        <p:nvSpPr>
          <p:cNvPr id="84"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8BE45714-D4C1-46A3-AE4A-18944F96EB18}" type="slidenum">
              <a:rPr lang="en-US"/>
              <a:pPr/>
              <a:t>92</a:t>
            </a:fld>
            <a:endParaRPr lang="en-US"/>
          </a:p>
        </p:txBody>
      </p:sp>
      <p:sp>
        <p:nvSpPr>
          <p:cNvPr id="917506" name="Rectangle 2"/>
          <p:cNvSpPr>
            <a:spLocks noGrp="1" noChangeArrowheads="1"/>
          </p:cNvSpPr>
          <p:nvPr>
            <p:ph type="title"/>
          </p:nvPr>
        </p:nvSpPr>
        <p:spPr/>
        <p:txBody>
          <a:bodyPr/>
          <a:lstStyle/>
          <a:p>
            <a:r>
              <a:rPr lang="en-US"/>
              <a:t>Data Decomposition</a:t>
            </a:r>
          </a:p>
        </p:txBody>
      </p:sp>
      <p:sp>
        <p:nvSpPr>
          <p:cNvPr id="917507" name="Rectangle 3"/>
          <p:cNvSpPr>
            <a:spLocks noGrp="1" noChangeArrowheads="1"/>
          </p:cNvSpPr>
          <p:nvPr>
            <p:ph type="body" idx="1"/>
          </p:nvPr>
        </p:nvSpPr>
        <p:spPr/>
        <p:txBody>
          <a:bodyPr/>
          <a:lstStyle/>
          <a:p>
            <a:pPr>
              <a:buFont typeface="Wingdings" pitchFamily="2" charset="2"/>
              <a:buNone/>
            </a:pPr>
            <a:r>
              <a:rPr lang="en-US"/>
              <a:t>We want to split the data into chunks of equal size, and give each chunk to a processor to work on.</a:t>
            </a:r>
          </a:p>
          <a:p>
            <a:pPr>
              <a:buFont typeface="Wingdings" pitchFamily="2" charset="2"/>
              <a:buNone/>
            </a:pPr>
            <a:r>
              <a:rPr lang="en-US"/>
              <a:t>Then, each processor can work independently of all of the others, except when it’s exchanging boundary data with its neighbors.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E0941ADD-B93A-488D-A16D-4BD4DE1C0DD1}" type="slidenum">
              <a:rPr lang="en-US"/>
              <a:pPr/>
              <a:t>93</a:t>
            </a:fld>
            <a:endParaRPr lang="en-US"/>
          </a:p>
        </p:txBody>
      </p:sp>
      <p:sp>
        <p:nvSpPr>
          <p:cNvPr id="918530" name="Rectangle 2"/>
          <p:cNvSpPr>
            <a:spLocks noGrp="1" noChangeArrowheads="1"/>
          </p:cNvSpPr>
          <p:nvPr>
            <p:ph type="title"/>
          </p:nvPr>
        </p:nvSpPr>
        <p:spPr/>
        <p:txBody>
          <a:bodyPr/>
          <a:lstStyle/>
          <a:p>
            <a:r>
              <a:rPr lang="en-US">
                <a:latin typeface="Courier New" pitchFamily="49" charset="0"/>
              </a:rPr>
              <a:t>MPI_Cart_*</a:t>
            </a:r>
          </a:p>
        </p:txBody>
      </p:sp>
      <p:sp>
        <p:nvSpPr>
          <p:cNvPr id="918531" name="Rectangle 3"/>
          <p:cNvSpPr>
            <a:spLocks noGrp="1" noChangeArrowheads="1"/>
          </p:cNvSpPr>
          <p:nvPr>
            <p:ph type="body" idx="1"/>
          </p:nvPr>
        </p:nvSpPr>
        <p:spPr/>
        <p:txBody>
          <a:bodyPr/>
          <a:lstStyle/>
          <a:p>
            <a:pPr>
              <a:buFont typeface="Wingdings" pitchFamily="2" charset="2"/>
              <a:buNone/>
            </a:pPr>
            <a:r>
              <a:rPr lang="en-US" dirty="0"/>
              <a:t>MPI supports exactly this kind of calculation, with a set of functions</a:t>
            </a:r>
            <a:r>
              <a:rPr lang="en-US" dirty="0">
                <a:latin typeface="Courier New" pitchFamily="49" charset="0"/>
                <a:cs typeface="Courier New" pitchFamily="49" charset="0"/>
              </a:rPr>
              <a:t> </a:t>
            </a:r>
            <a:r>
              <a:rPr lang="en-US" b="1" dirty="0" err="1">
                <a:solidFill>
                  <a:schemeClr val="tx2"/>
                </a:solidFill>
                <a:latin typeface="Courier New" pitchFamily="49" charset="0"/>
              </a:rPr>
              <a:t>MPI_Cart</a:t>
            </a:r>
            <a:r>
              <a:rPr lang="en-US" b="1" dirty="0">
                <a:solidFill>
                  <a:schemeClr val="tx2"/>
                </a:solidFill>
                <a:latin typeface="Courier New" pitchFamily="49" charset="0"/>
              </a:rPr>
              <a:t>_*</a:t>
            </a:r>
            <a:r>
              <a:rPr lang="en-US" dirty="0">
                <a:solidFill>
                  <a:schemeClr val="tx2"/>
                </a:solidFill>
              </a:rPr>
              <a:t>:</a:t>
            </a:r>
          </a:p>
          <a:p>
            <a:r>
              <a:rPr lang="en-US" b="1" dirty="0">
                <a:latin typeface="Courier New" pitchFamily="49" charset="0"/>
              </a:rPr>
              <a:t> </a:t>
            </a:r>
            <a:r>
              <a:rPr lang="en-US" b="1" dirty="0" err="1">
                <a:solidFill>
                  <a:schemeClr val="tx2"/>
                </a:solidFill>
                <a:latin typeface="Courier New" pitchFamily="49" charset="0"/>
              </a:rPr>
              <a:t>MPI_Cart_create</a:t>
            </a:r>
            <a:endParaRPr lang="en-US" dirty="0">
              <a:solidFill>
                <a:schemeClr val="tx2"/>
              </a:solidFill>
            </a:endParaRPr>
          </a:p>
          <a:p>
            <a:r>
              <a:rPr lang="en-US" b="1" dirty="0">
                <a:latin typeface="Courier New" pitchFamily="49" charset="0"/>
              </a:rPr>
              <a:t> </a:t>
            </a:r>
            <a:r>
              <a:rPr lang="en-US" b="1" dirty="0" err="1">
                <a:solidFill>
                  <a:schemeClr val="tx2"/>
                </a:solidFill>
                <a:latin typeface="Courier New" pitchFamily="49" charset="0"/>
              </a:rPr>
              <a:t>MPI_Cart_coords</a:t>
            </a:r>
            <a:endParaRPr lang="en-US" dirty="0">
              <a:solidFill>
                <a:schemeClr val="tx2"/>
              </a:solidFill>
            </a:endParaRPr>
          </a:p>
          <a:p>
            <a:r>
              <a:rPr lang="en-US" b="1" dirty="0">
                <a:latin typeface="Courier New" pitchFamily="49" charset="0"/>
              </a:rPr>
              <a:t> </a:t>
            </a:r>
            <a:r>
              <a:rPr lang="en-US" b="1" dirty="0" err="1">
                <a:solidFill>
                  <a:schemeClr val="tx2"/>
                </a:solidFill>
                <a:latin typeface="Courier New" pitchFamily="49" charset="0"/>
              </a:rPr>
              <a:t>MPI_Cart_shift</a:t>
            </a:r>
            <a:endParaRPr lang="en-US" dirty="0">
              <a:solidFill>
                <a:schemeClr val="tx2"/>
              </a:solidFill>
            </a:endParaRPr>
          </a:p>
          <a:p>
            <a:pPr>
              <a:buFont typeface="Wingdings" pitchFamily="2" charset="2"/>
              <a:buNone/>
            </a:pPr>
            <a:r>
              <a:rPr lang="en-US" dirty="0"/>
              <a:t>These routines create and describe a new communicator, one that replaces</a:t>
            </a:r>
            <a:r>
              <a:rPr lang="en-US" dirty="0">
                <a:latin typeface="Courier New" pitchFamily="49" charset="0"/>
                <a:cs typeface="Courier New" pitchFamily="49" charset="0"/>
              </a:rPr>
              <a:t> </a:t>
            </a:r>
            <a:r>
              <a:rPr lang="en-US" b="1" dirty="0">
                <a:solidFill>
                  <a:schemeClr val="tx2"/>
                </a:solidFill>
                <a:latin typeface="Courier New" pitchFamily="49" charset="0"/>
              </a:rPr>
              <a:t>MPI_COMM_WORLD</a:t>
            </a:r>
            <a:r>
              <a:rPr lang="en-US" dirty="0">
                <a:latin typeface="Courier New" pitchFamily="49" charset="0"/>
                <a:cs typeface="Courier New" pitchFamily="49" charset="0"/>
              </a:rPr>
              <a:t> </a:t>
            </a:r>
            <a:r>
              <a:rPr lang="en-US" dirty="0"/>
              <a:t>in your code.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7FB8EB49-48E3-4FA7-A065-4B902D4EF455}" type="slidenum">
              <a:rPr lang="en-US"/>
              <a:pPr/>
              <a:t>94</a:t>
            </a:fld>
            <a:endParaRPr lang="en-US"/>
          </a:p>
        </p:txBody>
      </p:sp>
      <p:sp>
        <p:nvSpPr>
          <p:cNvPr id="919554" name="Rectangle 2"/>
          <p:cNvSpPr>
            <a:spLocks noGrp="1" noChangeArrowheads="1"/>
          </p:cNvSpPr>
          <p:nvPr>
            <p:ph type="title"/>
          </p:nvPr>
        </p:nvSpPr>
        <p:spPr/>
        <p:txBody>
          <a:bodyPr/>
          <a:lstStyle/>
          <a:p>
            <a:r>
              <a:rPr lang="en-US">
                <a:latin typeface="Courier New" pitchFamily="49" charset="0"/>
              </a:rPr>
              <a:t>MPI_Sendrecv</a:t>
            </a:r>
          </a:p>
        </p:txBody>
      </p:sp>
      <p:sp>
        <p:nvSpPr>
          <p:cNvPr id="919555" name="Rectangle 3"/>
          <p:cNvSpPr>
            <a:spLocks noGrp="1" noChangeArrowheads="1"/>
          </p:cNvSpPr>
          <p:nvPr>
            <p:ph type="body" idx="1"/>
          </p:nvPr>
        </p:nvSpPr>
        <p:spPr>
          <a:xfrm>
            <a:off x="609600" y="1371600"/>
            <a:ext cx="7924800" cy="4648200"/>
          </a:xfrm>
        </p:spPr>
        <p:txBody>
          <a:bodyPr/>
          <a:lstStyle/>
          <a:p>
            <a:pPr>
              <a:lnSpc>
                <a:spcPct val="90000"/>
              </a:lnSpc>
              <a:buFont typeface="Wingdings" pitchFamily="2" charset="2"/>
              <a:buNone/>
            </a:pPr>
            <a:r>
              <a:rPr lang="en-US" b="1" dirty="0" err="1">
                <a:solidFill>
                  <a:schemeClr val="tx2"/>
                </a:solidFill>
                <a:latin typeface="Courier New" pitchFamily="49" charset="0"/>
              </a:rPr>
              <a:t>MPI_Sendrecv</a:t>
            </a:r>
            <a:r>
              <a:rPr lang="en-US" dirty="0">
                <a:latin typeface="Courier New" pitchFamily="49" charset="0"/>
                <a:cs typeface="Courier New" pitchFamily="49" charset="0"/>
              </a:rPr>
              <a:t> </a:t>
            </a:r>
            <a:r>
              <a:rPr lang="en-US" dirty="0"/>
              <a:t>is just like an</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latin typeface="Courier New" pitchFamily="49" charset="0"/>
                <a:cs typeface="Courier New" pitchFamily="49" charset="0"/>
              </a:rPr>
              <a:t> </a:t>
            </a:r>
            <a:r>
              <a:rPr lang="en-US" dirty="0"/>
              <a:t>followed by an</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 except that it’s much better than that.</a:t>
            </a:r>
          </a:p>
          <a:p>
            <a:pPr>
              <a:lnSpc>
                <a:spcPct val="90000"/>
              </a:lnSpc>
              <a:buFont typeface="Wingdings" pitchFamily="2" charset="2"/>
              <a:buNone/>
            </a:pPr>
            <a:r>
              <a:rPr lang="en-US" dirty="0"/>
              <a:t>With</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latin typeface="Courier New" pitchFamily="49" charset="0"/>
                <a:cs typeface="Courier New" pitchFamily="49" charset="0"/>
              </a:rPr>
              <a:t> </a:t>
            </a:r>
            <a:r>
              <a:rPr lang="en-US" dirty="0"/>
              <a:t>and</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 these are your choices:</a:t>
            </a:r>
          </a:p>
          <a:p>
            <a:pPr>
              <a:lnSpc>
                <a:spcPct val="90000"/>
              </a:lnSpc>
            </a:pPr>
            <a:r>
              <a:rPr lang="en-US" dirty="0"/>
              <a:t>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 and then 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t>.</a:t>
            </a:r>
          </a:p>
          <a:p>
            <a:pPr>
              <a:lnSpc>
                <a:spcPct val="90000"/>
              </a:lnSpc>
            </a:pPr>
            <a:r>
              <a:rPr lang="en-US" dirty="0"/>
              <a:t>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t>, and then 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a:t>
            </a:r>
          </a:p>
          <a:p>
            <a:pPr>
              <a:lnSpc>
                <a:spcPct val="90000"/>
              </a:lnSpc>
            </a:pPr>
            <a:r>
              <a:rPr lang="en-US" dirty="0"/>
              <a:t>Some call</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latin typeface="Courier New" pitchFamily="49" charset="0"/>
                <a:cs typeface="Courier New" pitchFamily="49" charset="0"/>
              </a:rPr>
              <a:t> </a:t>
            </a:r>
            <a:r>
              <a:rPr lang="en-US" dirty="0"/>
              <a:t>while others call</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 </a:t>
            </a:r>
            <a:r>
              <a:rPr lang="en-US" dirty="0" smtClean="0"/>
              <a:t>      and </a:t>
            </a:r>
            <a:r>
              <a:rPr lang="en-US" dirty="0"/>
              <a:t>then they swap roles.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8892A432-F80D-4862-B0BF-B994070271EE}" type="slidenum">
              <a:rPr lang="en-US"/>
              <a:pPr/>
              <a:t>95</a:t>
            </a:fld>
            <a:endParaRPr lang="en-US"/>
          </a:p>
        </p:txBody>
      </p:sp>
      <p:sp>
        <p:nvSpPr>
          <p:cNvPr id="920578" name="Rectangle 2"/>
          <p:cNvSpPr>
            <a:spLocks noGrp="1" noChangeArrowheads="1"/>
          </p:cNvSpPr>
          <p:nvPr>
            <p:ph type="title"/>
          </p:nvPr>
        </p:nvSpPr>
        <p:spPr/>
        <p:txBody>
          <a:bodyPr/>
          <a:lstStyle/>
          <a:p>
            <a:r>
              <a:rPr lang="en-US" dirty="0"/>
              <a:t>Why not</a:t>
            </a:r>
            <a:r>
              <a:rPr lang="en-US" dirty="0">
                <a:latin typeface="Courier New" pitchFamily="49" charset="0"/>
                <a:cs typeface="Courier New" pitchFamily="49" charset="0"/>
              </a:rPr>
              <a:t> </a:t>
            </a:r>
            <a:r>
              <a:rPr lang="en-US" dirty="0" err="1">
                <a:latin typeface="Courier New" pitchFamily="49" charset="0"/>
              </a:rPr>
              <a:t>Recv</a:t>
            </a:r>
            <a:r>
              <a:rPr lang="en-US" dirty="0">
                <a:latin typeface="Courier New" pitchFamily="49" charset="0"/>
                <a:cs typeface="Courier New" pitchFamily="49" charset="0"/>
              </a:rPr>
              <a:t> </a:t>
            </a:r>
            <a:r>
              <a:rPr lang="en-US" dirty="0"/>
              <a:t>then</a:t>
            </a:r>
            <a:r>
              <a:rPr lang="en-US" dirty="0">
                <a:latin typeface="Courier New" pitchFamily="49" charset="0"/>
                <a:cs typeface="Courier New" pitchFamily="49" charset="0"/>
              </a:rPr>
              <a:t> </a:t>
            </a:r>
            <a:r>
              <a:rPr lang="en-US" dirty="0">
                <a:latin typeface="Courier New" pitchFamily="49" charset="0"/>
              </a:rPr>
              <a:t>Send</a:t>
            </a:r>
            <a:r>
              <a:rPr lang="en-US" dirty="0"/>
              <a:t>?</a:t>
            </a:r>
          </a:p>
        </p:txBody>
      </p:sp>
      <p:sp>
        <p:nvSpPr>
          <p:cNvPr id="920579" name="Rectangle 3"/>
          <p:cNvSpPr>
            <a:spLocks noGrp="1" noChangeArrowheads="1"/>
          </p:cNvSpPr>
          <p:nvPr>
            <p:ph type="body" idx="1"/>
          </p:nvPr>
        </p:nvSpPr>
        <p:spPr>
          <a:xfrm>
            <a:off x="609600" y="1371600"/>
            <a:ext cx="7924800" cy="5029200"/>
          </a:xfrm>
        </p:spPr>
        <p:txBody>
          <a:bodyPr/>
          <a:lstStyle/>
          <a:p>
            <a:pPr>
              <a:buFont typeface="Wingdings" pitchFamily="2" charset="2"/>
              <a:buNone/>
            </a:pPr>
            <a:r>
              <a:rPr lang="en-US" dirty="0"/>
              <a:t>Suppose that 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 and then 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t>.</a:t>
            </a:r>
          </a:p>
          <a:p>
            <a:pPr>
              <a:lnSpc>
                <a:spcPct val="70000"/>
              </a:lnSpc>
              <a:buFont typeface="Wingdings" pitchFamily="2" charset="2"/>
              <a:buNone/>
            </a:pPr>
            <a:r>
              <a:rPr lang="en-US" b="1" dirty="0">
                <a:solidFill>
                  <a:schemeClr val="tx2"/>
                </a:solidFill>
                <a:latin typeface="Courier New" pitchFamily="49" charset="0"/>
              </a:rPr>
              <a:t>    </a:t>
            </a:r>
            <a:r>
              <a:rPr lang="en-US" b="1" dirty="0" err="1">
                <a:solidFill>
                  <a:schemeClr val="tx2"/>
                </a:solidFill>
                <a:latin typeface="Courier New" pitchFamily="49" charset="0"/>
              </a:rPr>
              <a:t>MPI_Recv</a:t>
            </a:r>
            <a:r>
              <a:rPr lang="en-US" b="1" dirty="0">
                <a:solidFill>
                  <a:schemeClr val="tx2"/>
                </a:solidFill>
                <a:latin typeface="Courier New" pitchFamily="49" charset="0"/>
              </a:rPr>
              <a:t>(</a:t>
            </a:r>
            <a:r>
              <a:rPr lang="en-US" b="1" dirty="0" err="1">
                <a:solidFill>
                  <a:schemeClr val="tx2"/>
                </a:solidFill>
                <a:latin typeface="Courier New" pitchFamily="49" charset="0"/>
              </a:rPr>
              <a:t>incoming_data</a:t>
            </a:r>
            <a:r>
              <a:rPr lang="en-US" b="1" dirty="0">
                <a:solidFill>
                  <a:schemeClr val="tx2"/>
                </a:solidFill>
                <a:latin typeface="Courier New" pitchFamily="49" charset="0"/>
              </a:rPr>
              <a:t>, ...);</a:t>
            </a:r>
          </a:p>
          <a:p>
            <a:pPr>
              <a:lnSpc>
                <a:spcPct val="70000"/>
              </a:lnSpc>
              <a:buFont typeface="Wingdings" pitchFamily="2" charset="2"/>
              <a:buNone/>
            </a:pPr>
            <a:r>
              <a:rPr lang="en-US" b="1" dirty="0">
                <a:solidFill>
                  <a:schemeClr val="tx2"/>
                </a:solidFill>
                <a:latin typeface="Courier New" pitchFamily="49" charset="0"/>
              </a:rPr>
              <a:t>    </a:t>
            </a:r>
            <a:r>
              <a:rPr lang="en-US" b="1" dirty="0" err="1">
                <a:solidFill>
                  <a:schemeClr val="tx2"/>
                </a:solidFill>
                <a:latin typeface="Courier New" pitchFamily="49" charset="0"/>
              </a:rPr>
              <a:t>MPI_Send</a:t>
            </a:r>
            <a:r>
              <a:rPr lang="en-US" b="1" dirty="0">
                <a:solidFill>
                  <a:schemeClr val="tx2"/>
                </a:solidFill>
                <a:latin typeface="Courier New" pitchFamily="49" charset="0"/>
              </a:rPr>
              <a:t>(</a:t>
            </a:r>
            <a:r>
              <a:rPr lang="en-US" b="1" dirty="0" err="1">
                <a:solidFill>
                  <a:schemeClr val="tx2"/>
                </a:solidFill>
                <a:latin typeface="Courier New" pitchFamily="49" charset="0"/>
              </a:rPr>
              <a:t>outgoing_data</a:t>
            </a:r>
            <a:r>
              <a:rPr lang="en-US" b="1" dirty="0">
                <a:solidFill>
                  <a:schemeClr val="tx2"/>
                </a:solidFill>
                <a:latin typeface="Courier New" pitchFamily="49" charset="0"/>
              </a:rPr>
              <a:t>, ...);</a:t>
            </a:r>
            <a:endParaRPr lang="en-US" dirty="0"/>
          </a:p>
          <a:p>
            <a:pPr>
              <a:buFont typeface="Wingdings" pitchFamily="2" charset="2"/>
              <a:buNone/>
            </a:pPr>
            <a:r>
              <a:rPr lang="en-US" dirty="0"/>
              <a:t>Well, these routines are </a:t>
            </a:r>
            <a:r>
              <a:rPr lang="en-US" b="1" i="1" u="sng" dirty="0"/>
              <a:t>blocking</a:t>
            </a:r>
            <a:r>
              <a:rPr lang="en-US" dirty="0"/>
              <a:t>, meaning that the communication has to complete before the process can continue on farther into the program.</a:t>
            </a:r>
          </a:p>
          <a:p>
            <a:pPr>
              <a:buFont typeface="Wingdings" pitchFamily="2" charset="2"/>
              <a:buNone/>
            </a:pPr>
            <a:r>
              <a:rPr lang="en-US" dirty="0"/>
              <a:t>That means that, when 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 they’re waiting for someone else to call</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t>.</a:t>
            </a:r>
          </a:p>
          <a:p>
            <a:pPr>
              <a:lnSpc>
                <a:spcPct val="70000"/>
              </a:lnSpc>
              <a:buFont typeface="Wingdings" pitchFamily="2" charset="2"/>
              <a:buNone/>
            </a:pPr>
            <a:r>
              <a:rPr lang="en-US" dirty="0"/>
              <a:t>We call this </a:t>
            </a:r>
            <a:r>
              <a:rPr lang="en-US" b="1" i="1" u="sng" dirty="0"/>
              <a:t>deadlock</a:t>
            </a:r>
            <a:r>
              <a:rPr lang="en-US" dirty="0"/>
              <a:t>.</a:t>
            </a:r>
          </a:p>
          <a:p>
            <a:pPr>
              <a:buFont typeface="Wingdings" pitchFamily="2" charset="2"/>
              <a:buNone/>
            </a:pPr>
            <a:r>
              <a:rPr lang="en-US" dirty="0"/>
              <a:t>Officially, the MPI standard </a:t>
            </a:r>
            <a:r>
              <a:rPr lang="en-US" dirty="0" smtClean="0"/>
              <a:t>guarantees that                          </a:t>
            </a:r>
            <a:r>
              <a:rPr lang="en-US" b="1" dirty="0" smtClean="0"/>
              <a:t>THIS APPROACH WILL </a:t>
            </a:r>
            <a:r>
              <a:rPr lang="en-US" b="1" u="sng" dirty="0" smtClean="0"/>
              <a:t>ALWAYS FAIL</a:t>
            </a:r>
            <a:r>
              <a:rPr lang="en-US" dirty="0" smtClean="0"/>
              <a:t>.</a:t>
            </a:r>
            <a:endParaRPr lang="en-US" dirty="0"/>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10748772-6164-436F-908C-78364E4DD6A2}" type="slidenum">
              <a:rPr lang="en-US"/>
              <a:pPr/>
              <a:t>96</a:t>
            </a:fld>
            <a:endParaRPr lang="en-US"/>
          </a:p>
        </p:txBody>
      </p:sp>
      <p:sp>
        <p:nvSpPr>
          <p:cNvPr id="921602" name="Rectangle 2"/>
          <p:cNvSpPr>
            <a:spLocks noGrp="1" noChangeArrowheads="1"/>
          </p:cNvSpPr>
          <p:nvPr>
            <p:ph type="title"/>
          </p:nvPr>
        </p:nvSpPr>
        <p:spPr/>
        <p:txBody>
          <a:bodyPr/>
          <a:lstStyle/>
          <a:p>
            <a:r>
              <a:rPr lang="en-US" dirty="0"/>
              <a:t>Why not</a:t>
            </a:r>
            <a:r>
              <a:rPr lang="en-US" dirty="0">
                <a:latin typeface="Courier New" pitchFamily="49" charset="0"/>
                <a:cs typeface="Courier New" pitchFamily="49" charset="0"/>
              </a:rPr>
              <a:t> </a:t>
            </a:r>
            <a:r>
              <a:rPr lang="en-US" dirty="0">
                <a:latin typeface="Courier New" pitchFamily="49" charset="0"/>
              </a:rPr>
              <a:t>Send</a:t>
            </a:r>
            <a:r>
              <a:rPr lang="en-US" b="0" dirty="0">
                <a:latin typeface="Courier New" pitchFamily="49" charset="0"/>
                <a:cs typeface="Courier New" pitchFamily="49" charset="0"/>
              </a:rPr>
              <a:t> </a:t>
            </a:r>
            <a:r>
              <a:rPr lang="en-US" dirty="0"/>
              <a:t>then</a:t>
            </a:r>
            <a:r>
              <a:rPr lang="en-US" b="0" dirty="0">
                <a:latin typeface="Courier New" pitchFamily="49" charset="0"/>
                <a:cs typeface="Courier New" pitchFamily="49" charset="0"/>
              </a:rPr>
              <a:t> </a:t>
            </a:r>
            <a:r>
              <a:rPr lang="en-US" dirty="0" err="1">
                <a:latin typeface="Courier New" pitchFamily="49" charset="0"/>
              </a:rPr>
              <a:t>Recv</a:t>
            </a:r>
            <a:r>
              <a:rPr lang="en-US" dirty="0"/>
              <a:t>?</a:t>
            </a:r>
          </a:p>
        </p:txBody>
      </p:sp>
      <p:sp>
        <p:nvSpPr>
          <p:cNvPr id="921603" name="Rectangle 3"/>
          <p:cNvSpPr>
            <a:spLocks noGrp="1" noChangeArrowheads="1"/>
          </p:cNvSpPr>
          <p:nvPr>
            <p:ph type="body" idx="1"/>
          </p:nvPr>
        </p:nvSpPr>
        <p:spPr>
          <a:xfrm>
            <a:off x="609600" y="1371600"/>
            <a:ext cx="7924800" cy="5029200"/>
          </a:xfrm>
        </p:spPr>
        <p:txBody>
          <a:bodyPr/>
          <a:lstStyle/>
          <a:p>
            <a:pPr>
              <a:buFont typeface="Wingdings" pitchFamily="2" charset="2"/>
              <a:buNone/>
            </a:pPr>
            <a:r>
              <a:rPr lang="en-US" dirty="0"/>
              <a:t>Suppose that 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t>, and then everyone calls</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a:t>
            </a:r>
          </a:p>
          <a:p>
            <a:pPr>
              <a:lnSpc>
                <a:spcPct val="70000"/>
              </a:lnSpc>
              <a:buFont typeface="Wingdings" pitchFamily="2" charset="2"/>
              <a:buNone/>
            </a:pPr>
            <a:r>
              <a:rPr lang="en-US" b="1" dirty="0">
                <a:solidFill>
                  <a:schemeClr val="tx2"/>
                </a:solidFill>
                <a:latin typeface="Courier New" pitchFamily="49" charset="0"/>
              </a:rPr>
              <a:t>    </a:t>
            </a:r>
            <a:r>
              <a:rPr lang="en-US" b="1" dirty="0" err="1">
                <a:solidFill>
                  <a:schemeClr val="tx2"/>
                </a:solidFill>
                <a:latin typeface="Courier New" pitchFamily="49" charset="0"/>
              </a:rPr>
              <a:t>MPI_Send</a:t>
            </a:r>
            <a:r>
              <a:rPr lang="en-US" b="1" dirty="0">
                <a:solidFill>
                  <a:schemeClr val="tx2"/>
                </a:solidFill>
                <a:latin typeface="Courier New" pitchFamily="49" charset="0"/>
              </a:rPr>
              <a:t>(</a:t>
            </a:r>
            <a:r>
              <a:rPr lang="en-US" b="1" dirty="0" err="1">
                <a:solidFill>
                  <a:schemeClr val="tx2"/>
                </a:solidFill>
                <a:latin typeface="Courier New" pitchFamily="49" charset="0"/>
              </a:rPr>
              <a:t>outgoing_data</a:t>
            </a:r>
            <a:r>
              <a:rPr lang="en-US" b="1" dirty="0">
                <a:solidFill>
                  <a:schemeClr val="tx2"/>
                </a:solidFill>
                <a:latin typeface="Courier New" pitchFamily="49" charset="0"/>
              </a:rPr>
              <a:t>, ...);</a:t>
            </a:r>
          </a:p>
          <a:p>
            <a:pPr>
              <a:lnSpc>
                <a:spcPct val="70000"/>
              </a:lnSpc>
              <a:buFont typeface="Wingdings" pitchFamily="2" charset="2"/>
              <a:buNone/>
            </a:pPr>
            <a:r>
              <a:rPr lang="en-US" b="1" dirty="0">
                <a:solidFill>
                  <a:schemeClr val="tx2"/>
                </a:solidFill>
                <a:latin typeface="Courier New" pitchFamily="49" charset="0"/>
              </a:rPr>
              <a:t>    </a:t>
            </a:r>
            <a:r>
              <a:rPr lang="en-US" b="1" dirty="0" err="1">
                <a:solidFill>
                  <a:schemeClr val="tx2"/>
                </a:solidFill>
                <a:latin typeface="Courier New" pitchFamily="49" charset="0"/>
              </a:rPr>
              <a:t>MPI_Recv</a:t>
            </a:r>
            <a:r>
              <a:rPr lang="en-US" b="1" dirty="0">
                <a:solidFill>
                  <a:schemeClr val="tx2"/>
                </a:solidFill>
                <a:latin typeface="Courier New" pitchFamily="49" charset="0"/>
              </a:rPr>
              <a:t>(</a:t>
            </a:r>
            <a:r>
              <a:rPr lang="en-US" b="1" dirty="0" err="1">
                <a:solidFill>
                  <a:schemeClr val="tx2"/>
                </a:solidFill>
                <a:latin typeface="Courier New" pitchFamily="49" charset="0"/>
              </a:rPr>
              <a:t>incoming_data</a:t>
            </a:r>
            <a:r>
              <a:rPr lang="en-US" b="1" dirty="0">
                <a:solidFill>
                  <a:schemeClr val="tx2"/>
                </a:solidFill>
                <a:latin typeface="Courier New" pitchFamily="49" charset="0"/>
              </a:rPr>
              <a:t>, ...);</a:t>
            </a:r>
          </a:p>
          <a:p>
            <a:pPr>
              <a:buFont typeface="Wingdings" pitchFamily="2" charset="2"/>
              <a:buNone/>
            </a:pPr>
            <a:r>
              <a:rPr lang="en-US" dirty="0"/>
              <a:t>Well, this will only work if there’s enough </a:t>
            </a:r>
            <a:r>
              <a:rPr lang="en-US" b="1" i="1" u="sng" dirty="0"/>
              <a:t>buffer space</a:t>
            </a:r>
            <a:r>
              <a:rPr lang="en-US" dirty="0"/>
              <a:t> available to hold everyone’s messages until after everyone is done sending.</a:t>
            </a:r>
          </a:p>
          <a:p>
            <a:pPr>
              <a:lnSpc>
                <a:spcPct val="80000"/>
              </a:lnSpc>
              <a:buFont typeface="Wingdings" pitchFamily="2" charset="2"/>
              <a:buNone/>
            </a:pPr>
            <a:r>
              <a:rPr lang="en-US" dirty="0"/>
              <a:t>Sometimes, there isn’t enough buffer space.</a:t>
            </a:r>
          </a:p>
          <a:p>
            <a:pPr>
              <a:buNone/>
            </a:pPr>
            <a:r>
              <a:rPr lang="en-US" dirty="0"/>
              <a:t>Officially, the MPI standard allows MPI implementers to support this, but </a:t>
            </a:r>
            <a:r>
              <a:rPr lang="en-US" b="1" u="sng" dirty="0" smtClean="0"/>
              <a:t>it isn’t </a:t>
            </a:r>
            <a:r>
              <a:rPr lang="en-US" b="1" u="sng" dirty="0"/>
              <a:t>part of the official MPI standard</a:t>
            </a:r>
            <a:r>
              <a:rPr lang="en-US" dirty="0"/>
              <a:t>; that is, a particular MPI implementation doesn’t have to allow </a:t>
            </a:r>
            <a:r>
              <a:rPr lang="en-US" dirty="0" smtClean="0"/>
              <a:t>it, so </a:t>
            </a:r>
            <a:r>
              <a:rPr lang="en-US" b="1" dirty="0" smtClean="0"/>
              <a:t>THIS WILL </a:t>
            </a:r>
            <a:r>
              <a:rPr lang="en-US" b="1" u="sng" dirty="0" smtClean="0"/>
              <a:t>SOMETIMES FAIL</a:t>
            </a:r>
            <a:r>
              <a:rPr lang="en-US" dirty="0" smtClean="0"/>
              <a:t>.</a:t>
            </a:r>
            <a:endParaRPr lang="en-US" dirty="0"/>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AACBD446-6735-4291-B53E-5DD6FB21EDE4}" type="slidenum">
              <a:rPr lang="en-US"/>
              <a:pPr/>
              <a:t>97</a:t>
            </a:fld>
            <a:endParaRPr lang="en-US"/>
          </a:p>
        </p:txBody>
      </p:sp>
      <p:sp>
        <p:nvSpPr>
          <p:cNvPr id="922626" name="Rectangle 2"/>
          <p:cNvSpPr>
            <a:spLocks noGrp="1" noChangeArrowheads="1"/>
          </p:cNvSpPr>
          <p:nvPr>
            <p:ph type="title"/>
          </p:nvPr>
        </p:nvSpPr>
        <p:spPr/>
        <p:txBody>
          <a:bodyPr/>
          <a:lstStyle/>
          <a:p>
            <a:r>
              <a:rPr lang="en-US"/>
              <a:t>Alternate </a:t>
            </a:r>
            <a:r>
              <a:rPr lang="en-US">
                <a:latin typeface="Courier New" pitchFamily="49" charset="0"/>
              </a:rPr>
              <a:t>Send</a:t>
            </a:r>
            <a:r>
              <a:rPr lang="en-US" b="0"/>
              <a:t> </a:t>
            </a:r>
            <a:r>
              <a:rPr lang="en-US"/>
              <a:t>and</a:t>
            </a:r>
            <a:r>
              <a:rPr lang="en-US" b="0"/>
              <a:t> </a:t>
            </a:r>
            <a:r>
              <a:rPr lang="en-US">
                <a:latin typeface="Courier New" pitchFamily="49" charset="0"/>
              </a:rPr>
              <a:t>Recv</a:t>
            </a:r>
            <a:r>
              <a:rPr lang="en-US"/>
              <a:t>?</a:t>
            </a:r>
          </a:p>
        </p:txBody>
      </p:sp>
      <p:sp>
        <p:nvSpPr>
          <p:cNvPr id="922627" name="Rectangle 3"/>
          <p:cNvSpPr>
            <a:spLocks noGrp="1" noChangeArrowheads="1"/>
          </p:cNvSpPr>
          <p:nvPr>
            <p:ph type="body" idx="1"/>
          </p:nvPr>
        </p:nvSpPr>
        <p:spPr>
          <a:xfrm>
            <a:off x="609600" y="1371600"/>
            <a:ext cx="7924800" cy="4800600"/>
          </a:xfrm>
        </p:spPr>
        <p:txBody>
          <a:bodyPr/>
          <a:lstStyle/>
          <a:p>
            <a:pPr>
              <a:lnSpc>
                <a:spcPct val="90000"/>
              </a:lnSpc>
              <a:buFont typeface="Wingdings" pitchFamily="2" charset="2"/>
              <a:buNone/>
            </a:pPr>
            <a:r>
              <a:rPr lang="en-US" dirty="0"/>
              <a:t>Suppose that some processors call</a:t>
            </a:r>
            <a:r>
              <a:rPr lang="en-US" dirty="0">
                <a:latin typeface="Courier New" pitchFamily="49" charset="0"/>
                <a:cs typeface="Courier New" pitchFamily="49" charset="0"/>
              </a:rPr>
              <a:t> </a:t>
            </a:r>
            <a:r>
              <a:rPr lang="en-US" b="1" dirty="0" err="1">
                <a:solidFill>
                  <a:schemeClr val="tx2"/>
                </a:solidFill>
                <a:latin typeface="Courier New" pitchFamily="49" charset="0"/>
              </a:rPr>
              <a:t>MPI_Send</a:t>
            </a:r>
            <a:r>
              <a:rPr lang="en-US" dirty="0">
                <a:latin typeface="Courier New" pitchFamily="49" charset="0"/>
                <a:cs typeface="Courier New" pitchFamily="49" charset="0"/>
              </a:rPr>
              <a:t> </a:t>
            </a:r>
            <a:r>
              <a:rPr lang="en-US" dirty="0"/>
              <a:t>while others call</a:t>
            </a:r>
            <a:r>
              <a:rPr lang="en-US" dirty="0">
                <a:latin typeface="Courier New" pitchFamily="49" charset="0"/>
                <a:cs typeface="Courier New" pitchFamily="49" charset="0"/>
              </a:rPr>
              <a:t> </a:t>
            </a:r>
            <a:r>
              <a:rPr lang="en-US" b="1" dirty="0" err="1">
                <a:solidFill>
                  <a:schemeClr val="tx2"/>
                </a:solidFill>
                <a:latin typeface="Courier New" pitchFamily="49" charset="0"/>
              </a:rPr>
              <a:t>MPI_Recv</a:t>
            </a:r>
            <a:r>
              <a:rPr lang="en-US" dirty="0"/>
              <a:t>, and then they swap roles:</a:t>
            </a:r>
          </a:p>
          <a:p>
            <a:pPr>
              <a:buFont typeface="Wingdings" pitchFamily="2" charset="2"/>
              <a:buNone/>
            </a:pPr>
            <a:r>
              <a:rPr lang="en-US" dirty="0">
                <a:latin typeface="Courier New" pitchFamily="49" charset="0"/>
              </a:rPr>
              <a:t>  </a:t>
            </a:r>
            <a:r>
              <a:rPr lang="en-US" b="1" dirty="0">
                <a:solidFill>
                  <a:schemeClr val="tx2"/>
                </a:solidFill>
                <a:latin typeface="Courier New" pitchFamily="49" charset="0"/>
              </a:rPr>
              <a:t>if ((</a:t>
            </a:r>
            <a:r>
              <a:rPr lang="en-US" b="1" dirty="0" err="1">
                <a:solidFill>
                  <a:schemeClr val="tx2"/>
                </a:solidFill>
                <a:latin typeface="Courier New" pitchFamily="49" charset="0"/>
              </a:rPr>
              <a:t>my_rank</a:t>
            </a:r>
            <a:r>
              <a:rPr lang="en-US" b="1" dirty="0">
                <a:solidFill>
                  <a:schemeClr val="tx2"/>
                </a:solidFill>
                <a:latin typeface="Courier New" pitchFamily="49" charset="0"/>
              </a:rPr>
              <a:t> % 2) == 0) {</a:t>
            </a:r>
          </a:p>
          <a:p>
            <a:pPr>
              <a:lnSpc>
                <a:spcPct val="70000"/>
              </a:lnSpc>
              <a:buFont typeface="Wingdings" pitchFamily="2" charset="2"/>
              <a:buNone/>
            </a:pPr>
            <a:r>
              <a:rPr lang="en-US" b="1" dirty="0">
                <a:solidFill>
                  <a:schemeClr val="tx2"/>
                </a:solidFill>
                <a:latin typeface="Courier New" pitchFamily="49" charset="0"/>
              </a:rPr>
              <a:t>    </a:t>
            </a:r>
            <a:r>
              <a:rPr lang="en-US" b="1" dirty="0" err="1">
                <a:solidFill>
                  <a:schemeClr val="tx2"/>
                </a:solidFill>
                <a:latin typeface="Courier New" pitchFamily="49" charset="0"/>
              </a:rPr>
              <a:t>MPI_Send</a:t>
            </a:r>
            <a:r>
              <a:rPr lang="en-US" b="1" dirty="0">
                <a:solidFill>
                  <a:schemeClr val="tx2"/>
                </a:solidFill>
                <a:latin typeface="Courier New" pitchFamily="49" charset="0"/>
              </a:rPr>
              <a:t>(</a:t>
            </a:r>
            <a:r>
              <a:rPr lang="en-US" b="1" dirty="0" err="1">
                <a:solidFill>
                  <a:schemeClr val="tx2"/>
                </a:solidFill>
                <a:latin typeface="Courier New" pitchFamily="49" charset="0"/>
              </a:rPr>
              <a:t>outgoing_data</a:t>
            </a:r>
            <a:r>
              <a:rPr lang="en-US" b="1" dirty="0">
                <a:solidFill>
                  <a:schemeClr val="tx2"/>
                </a:solidFill>
                <a:latin typeface="Courier New" pitchFamily="49" charset="0"/>
              </a:rPr>
              <a:t>, ...);</a:t>
            </a:r>
          </a:p>
          <a:p>
            <a:pPr>
              <a:lnSpc>
                <a:spcPct val="70000"/>
              </a:lnSpc>
              <a:buFont typeface="Wingdings" pitchFamily="2" charset="2"/>
              <a:buNone/>
            </a:pPr>
            <a:r>
              <a:rPr lang="en-US" b="1" dirty="0">
                <a:solidFill>
                  <a:schemeClr val="tx2"/>
                </a:solidFill>
                <a:latin typeface="Courier New" pitchFamily="49" charset="0"/>
              </a:rPr>
              <a:t>    </a:t>
            </a:r>
            <a:r>
              <a:rPr lang="en-US" b="1" dirty="0" err="1">
                <a:solidFill>
                  <a:schemeClr val="tx2"/>
                </a:solidFill>
                <a:latin typeface="Courier New" pitchFamily="49" charset="0"/>
              </a:rPr>
              <a:t>MPI_Recv</a:t>
            </a:r>
            <a:r>
              <a:rPr lang="en-US" b="1" dirty="0">
                <a:solidFill>
                  <a:schemeClr val="tx2"/>
                </a:solidFill>
                <a:latin typeface="Courier New" pitchFamily="49" charset="0"/>
              </a:rPr>
              <a:t>(</a:t>
            </a:r>
            <a:r>
              <a:rPr lang="en-US" b="1" dirty="0" err="1">
                <a:solidFill>
                  <a:schemeClr val="tx2"/>
                </a:solidFill>
                <a:latin typeface="Courier New" pitchFamily="49" charset="0"/>
              </a:rPr>
              <a:t>incoming_data</a:t>
            </a:r>
            <a:r>
              <a:rPr lang="en-US" b="1" dirty="0">
                <a:solidFill>
                  <a:schemeClr val="tx2"/>
                </a:solidFill>
                <a:latin typeface="Courier New" pitchFamily="49" charset="0"/>
              </a:rPr>
              <a:t>, ...);</a:t>
            </a:r>
          </a:p>
          <a:p>
            <a:pPr>
              <a:lnSpc>
                <a:spcPct val="70000"/>
              </a:lnSpc>
              <a:buFont typeface="Wingdings" pitchFamily="2" charset="2"/>
              <a:buNone/>
            </a:pPr>
            <a:r>
              <a:rPr lang="en-US" b="1" dirty="0">
                <a:solidFill>
                  <a:schemeClr val="tx2"/>
                </a:solidFill>
                <a:latin typeface="Courier New" pitchFamily="49" charset="0"/>
              </a:rPr>
              <a:t>  }</a:t>
            </a:r>
          </a:p>
          <a:p>
            <a:pPr>
              <a:lnSpc>
                <a:spcPct val="70000"/>
              </a:lnSpc>
              <a:buFont typeface="Wingdings" pitchFamily="2" charset="2"/>
              <a:buNone/>
            </a:pPr>
            <a:r>
              <a:rPr lang="en-US" b="1" dirty="0">
                <a:solidFill>
                  <a:schemeClr val="tx2"/>
                </a:solidFill>
                <a:latin typeface="Courier New" pitchFamily="49" charset="0"/>
              </a:rPr>
              <a:t>  else {</a:t>
            </a:r>
          </a:p>
          <a:p>
            <a:pPr>
              <a:lnSpc>
                <a:spcPct val="70000"/>
              </a:lnSpc>
              <a:buFont typeface="Wingdings" pitchFamily="2" charset="2"/>
              <a:buNone/>
            </a:pPr>
            <a:r>
              <a:rPr lang="en-US" b="1" dirty="0">
                <a:solidFill>
                  <a:schemeClr val="tx2"/>
                </a:solidFill>
                <a:latin typeface="Courier New" pitchFamily="49" charset="0"/>
              </a:rPr>
              <a:t>    </a:t>
            </a:r>
            <a:r>
              <a:rPr lang="en-US" b="1" dirty="0" err="1">
                <a:solidFill>
                  <a:schemeClr val="tx2"/>
                </a:solidFill>
                <a:latin typeface="Courier New" pitchFamily="49" charset="0"/>
              </a:rPr>
              <a:t>MPI_Recv</a:t>
            </a:r>
            <a:r>
              <a:rPr lang="en-US" b="1" dirty="0">
                <a:solidFill>
                  <a:schemeClr val="tx2"/>
                </a:solidFill>
                <a:latin typeface="Courier New" pitchFamily="49" charset="0"/>
              </a:rPr>
              <a:t>(</a:t>
            </a:r>
            <a:r>
              <a:rPr lang="en-US" b="1" dirty="0" err="1">
                <a:solidFill>
                  <a:schemeClr val="tx2"/>
                </a:solidFill>
                <a:latin typeface="Courier New" pitchFamily="49" charset="0"/>
              </a:rPr>
              <a:t>incoming_data</a:t>
            </a:r>
            <a:r>
              <a:rPr lang="en-US" b="1" dirty="0">
                <a:solidFill>
                  <a:schemeClr val="tx2"/>
                </a:solidFill>
                <a:latin typeface="Courier New" pitchFamily="49" charset="0"/>
              </a:rPr>
              <a:t>, ...);</a:t>
            </a:r>
          </a:p>
          <a:p>
            <a:pPr>
              <a:lnSpc>
                <a:spcPct val="70000"/>
              </a:lnSpc>
              <a:buFont typeface="Wingdings" pitchFamily="2" charset="2"/>
              <a:buNone/>
            </a:pPr>
            <a:r>
              <a:rPr lang="en-US" b="1" dirty="0">
                <a:solidFill>
                  <a:schemeClr val="tx2"/>
                </a:solidFill>
                <a:latin typeface="Courier New" pitchFamily="49" charset="0"/>
              </a:rPr>
              <a:t>    </a:t>
            </a:r>
            <a:r>
              <a:rPr lang="en-US" b="1" dirty="0" err="1">
                <a:solidFill>
                  <a:schemeClr val="tx2"/>
                </a:solidFill>
                <a:latin typeface="Courier New" pitchFamily="49" charset="0"/>
              </a:rPr>
              <a:t>MPI_Send</a:t>
            </a:r>
            <a:r>
              <a:rPr lang="en-US" b="1" dirty="0">
                <a:solidFill>
                  <a:schemeClr val="tx2"/>
                </a:solidFill>
                <a:latin typeface="Courier New" pitchFamily="49" charset="0"/>
              </a:rPr>
              <a:t>(</a:t>
            </a:r>
            <a:r>
              <a:rPr lang="en-US" b="1" dirty="0" err="1">
                <a:solidFill>
                  <a:schemeClr val="tx2"/>
                </a:solidFill>
                <a:latin typeface="Courier New" pitchFamily="49" charset="0"/>
              </a:rPr>
              <a:t>outgoing_data</a:t>
            </a:r>
            <a:r>
              <a:rPr lang="en-US" b="1" dirty="0">
                <a:solidFill>
                  <a:schemeClr val="tx2"/>
                </a:solidFill>
                <a:latin typeface="Courier New" pitchFamily="49" charset="0"/>
              </a:rPr>
              <a:t>, ...);</a:t>
            </a:r>
          </a:p>
          <a:p>
            <a:pPr>
              <a:lnSpc>
                <a:spcPct val="50000"/>
              </a:lnSpc>
              <a:buFont typeface="Wingdings" pitchFamily="2" charset="2"/>
              <a:buNone/>
            </a:pPr>
            <a:r>
              <a:rPr lang="en-US" b="1" dirty="0">
                <a:solidFill>
                  <a:schemeClr val="tx2"/>
                </a:solidFill>
                <a:latin typeface="Courier New" pitchFamily="49" charset="0"/>
              </a:rPr>
              <a:t>  }</a:t>
            </a:r>
          </a:p>
          <a:p>
            <a:pPr>
              <a:buFont typeface="Wingdings" pitchFamily="2" charset="2"/>
              <a:buNone/>
            </a:pPr>
            <a:r>
              <a:rPr lang="en-US" dirty="0"/>
              <a:t>This will work, and is sometimes used, but it can be painful to manage – especially if you have an odd number of processors.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3352C8D4-D8EF-4AE6-8EA6-3A73B41048D0}" type="slidenum">
              <a:rPr lang="en-US"/>
              <a:pPr/>
              <a:t>98</a:t>
            </a:fld>
            <a:endParaRPr lang="en-US"/>
          </a:p>
        </p:txBody>
      </p:sp>
      <p:sp>
        <p:nvSpPr>
          <p:cNvPr id="923650" name="Rectangle 2"/>
          <p:cNvSpPr>
            <a:spLocks noGrp="1" noChangeArrowheads="1"/>
          </p:cNvSpPr>
          <p:nvPr>
            <p:ph type="title"/>
          </p:nvPr>
        </p:nvSpPr>
        <p:spPr/>
        <p:txBody>
          <a:bodyPr/>
          <a:lstStyle/>
          <a:p>
            <a:r>
              <a:rPr lang="en-US">
                <a:latin typeface="Courier New" pitchFamily="49" charset="0"/>
              </a:rPr>
              <a:t>MPI_Sendrecv</a:t>
            </a:r>
            <a:endParaRPr lang="en-US"/>
          </a:p>
        </p:txBody>
      </p:sp>
      <p:sp>
        <p:nvSpPr>
          <p:cNvPr id="923651" name="Rectangle 3"/>
          <p:cNvSpPr>
            <a:spLocks noGrp="1" noChangeArrowheads="1"/>
          </p:cNvSpPr>
          <p:nvPr>
            <p:ph type="body" idx="1"/>
          </p:nvPr>
        </p:nvSpPr>
        <p:spPr>
          <a:xfrm>
            <a:off x="609600" y="1371600"/>
            <a:ext cx="7924800" cy="4648200"/>
          </a:xfrm>
        </p:spPr>
        <p:txBody>
          <a:bodyPr/>
          <a:lstStyle/>
          <a:p>
            <a:pPr>
              <a:buFont typeface="Wingdings" pitchFamily="2" charset="2"/>
              <a:buNone/>
            </a:pPr>
            <a:r>
              <a:rPr lang="en-US" b="1" dirty="0" err="1">
                <a:solidFill>
                  <a:schemeClr val="tx2"/>
                </a:solidFill>
                <a:latin typeface="Courier New" pitchFamily="49" charset="0"/>
              </a:rPr>
              <a:t>MPI_Sendrecv</a:t>
            </a:r>
            <a:r>
              <a:rPr lang="en-US" dirty="0">
                <a:latin typeface="Courier New" pitchFamily="49" charset="0"/>
                <a:cs typeface="Courier New" pitchFamily="49" charset="0"/>
              </a:rPr>
              <a:t> </a:t>
            </a:r>
            <a:r>
              <a:rPr lang="en-US" dirty="0"/>
              <a:t>allows each processor to simultaneously send to one processor and receive from another</a:t>
            </a:r>
            <a:r>
              <a:rPr lang="en-US" dirty="0" smtClean="0"/>
              <a:t>.</a:t>
            </a:r>
            <a:endParaRPr lang="en-US" dirty="0"/>
          </a:p>
          <a:p>
            <a:pPr>
              <a:lnSpc>
                <a:spcPct val="90000"/>
              </a:lnSpc>
              <a:buFont typeface="Wingdings" pitchFamily="2" charset="2"/>
              <a:buNone/>
            </a:pPr>
            <a:r>
              <a:rPr lang="en-US" dirty="0"/>
              <a:t>For example, P</a:t>
            </a:r>
            <a:r>
              <a:rPr lang="en-US" baseline="-25000" dirty="0"/>
              <a:t>1</a:t>
            </a:r>
            <a:r>
              <a:rPr lang="en-US" dirty="0"/>
              <a:t> could send to P</a:t>
            </a:r>
            <a:r>
              <a:rPr lang="en-US" baseline="-25000" dirty="0"/>
              <a:t>0</a:t>
            </a:r>
            <a:r>
              <a:rPr lang="en-US" dirty="0"/>
              <a:t> while simultaneously receiving from P</a:t>
            </a:r>
            <a:r>
              <a:rPr lang="en-US" baseline="-25000" dirty="0"/>
              <a:t>2</a:t>
            </a:r>
            <a:r>
              <a:rPr lang="en-US" dirty="0"/>
              <a:t> </a:t>
            </a:r>
            <a:r>
              <a:rPr lang="en-US" dirty="0" smtClean="0"/>
              <a:t>.</a:t>
            </a:r>
          </a:p>
          <a:p>
            <a:pPr>
              <a:lnSpc>
                <a:spcPct val="90000"/>
              </a:lnSpc>
              <a:buFont typeface="Wingdings" pitchFamily="2" charset="2"/>
              <a:buNone/>
            </a:pPr>
            <a:r>
              <a:rPr lang="en-US" dirty="0" smtClean="0"/>
              <a:t>(Note that the send and receive don’t have to literally be simultaneous, but we can treat them as so in writing the code.)</a:t>
            </a:r>
            <a:endParaRPr lang="en-US" dirty="0"/>
          </a:p>
          <a:p>
            <a:pPr>
              <a:buFont typeface="Wingdings" pitchFamily="2" charset="2"/>
              <a:buNone/>
            </a:pPr>
            <a:r>
              <a:rPr lang="en-US" dirty="0"/>
              <a:t>This is exactly what we need in Cartesian flow: we want the boundary data to come in from the east while we send boundary data out to the west, and then vice versa.</a:t>
            </a:r>
          </a:p>
          <a:p>
            <a:pPr>
              <a:lnSpc>
                <a:spcPct val="80000"/>
              </a:lnSpc>
              <a:buFont typeface="Wingdings" pitchFamily="2" charset="2"/>
              <a:buNone/>
            </a:pPr>
            <a:r>
              <a:rPr lang="en-US" dirty="0"/>
              <a:t>These are called </a:t>
            </a:r>
            <a:r>
              <a:rPr lang="en-US" b="1" i="1" u="sng" dirty="0"/>
              <a:t>shifts</a:t>
            </a:r>
            <a:r>
              <a:rPr lang="en-US" u="sng" dirty="0"/>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00B6370-72F2-42E7-B4F0-C1D9DE43A365}" type="slidenum">
              <a:rPr lang="en-US"/>
              <a:pPr/>
              <a:t>99</a:t>
            </a:fld>
            <a:endParaRPr lang="en-US"/>
          </a:p>
        </p:txBody>
      </p:sp>
      <p:sp>
        <p:nvSpPr>
          <p:cNvPr id="924674" name="Rectangle 2"/>
          <p:cNvSpPr>
            <a:spLocks noGrp="1" noChangeArrowheads="1"/>
          </p:cNvSpPr>
          <p:nvPr>
            <p:ph type="title"/>
          </p:nvPr>
        </p:nvSpPr>
        <p:spPr/>
        <p:txBody>
          <a:bodyPr/>
          <a:lstStyle/>
          <a:p>
            <a:r>
              <a:rPr lang="en-US">
                <a:latin typeface="Courier New" pitchFamily="49" charset="0"/>
              </a:rPr>
              <a:t>MPI_Sendrecv</a:t>
            </a:r>
          </a:p>
        </p:txBody>
      </p:sp>
      <p:sp>
        <p:nvSpPr>
          <p:cNvPr id="924675" name="Rectangle 3"/>
          <p:cNvSpPr>
            <a:spLocks noGrp="1" noChangeArrowheads="1"/>
          </p:cNvSpPr>
          <p:nvPr>
            <p:ph type="body" idx="1"/>
          </p:nvPr>
        </p:nvSpPr>
        <p:spPr/>
        <p:txBody>
          <a:bodyPr/>
          <a:lstStyle/>
          <a:p>
            <a:pPr>
              <a:buFont typeface="Wingdings" pitchFamily="2" charset="2"/>
              <a:buNone/>
            </a:pP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mpi_error_code</a:t>
            </a:r>
            <a:r>
              <a:rPr lang="en-US" sz="2000" b="1" dirty="0" smtClean="0">
                <a:solidFill>
                  <a:schemeClr val="tx2"/>
                </a:solidFill>
                <a:latin typeface="Courier New" pitchFamily="49" charset="0"/>
              </a:rPr>
              <a:t> =</a:t>
            </a:r>
          </a:p>
          <a:p>
            <a:pPr>
              <a:buFont typeface="Wingdings" pitchFamily="2" charset="2"/>
              <a:buNone/>
            </a:pP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MPI_Sendrecv</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smtClean="0">
                <a:solidFill>
                  <a:schemeClr val="tx2"/>
                </a:solidFill>
                <a:latin typeface="Courier New" pitchFamily="49" charset="0"/>
              </a:rPr>
              <a:t>        </a:t>
            </a:r>
            <a:r>
              <a:rPr lang="en-US" sz="2000" b="1" dirty="0" err="1">
                <a:solidFill>
                  <a:schemeClr val="tx2"/>
                </a:solidFill>
                <a:latin typeface="Courier New" pitchFamily="49" charset="0"/>
              </a:rPr>
              <a:t>westward_send_buffer</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westward_send_size</a:t>
            </a:r>
            <a:r>
              <a:rPr lang="en-US" sz="2000" b="1" dirty="0">
                <a:solidFill>
                  <a:schemeClr val="tx2"/>
                </a:solidFill>
                <a:latin typeface="Courier New" pitchFamily="49" charset="0"/>
              </a:rPr>
              <a:t>, MPI_REAL,</a:t>
            </a:r>
          </a:p>
          <a:p>
            <a:pPr>
              <a:lnSpc>
                <a:spcPct val="70000"/>
              </a:lnSpc>
              <a:buFont typeface="Wingdings" pitchFamily="2" charset="2"/>
              <a:buNone/>
            </a:pPr>
            <a:r>
              <a:rPr lang="en-US" sz="2000" b="1" dirty="0" smtClean="0">
                <a:solidFill>
                  <a:schemeClr val="tx2"/>
                </a:solidFill>
                <a:latin typeface="Courier New" pitchFamily="49" charset="0"/>
              </a:rPr>
              <a:t>        </a:t>
            </a:r>
            <a:r>
              <a:rPr lang="en-US" sz="2000" b="1" dirty="0" err="1">
                <a:solidFill>
                  <a:schemeClr val="tx2"/>
                </a:solidFill>
                <a:latin typeface="Courier New" pitchFamily="49" charset="0"/>
              </a:rPr>
              <a:t>west_neighbor_process</a:t>
            </a:r>
            <a:r>
              <a:rPr lang="en-US" sz="2000" b="1" dirty="0">
                <a:solidFill>
                  <a:schemeClr val="tx2"/>
                </a:solidFill>
                <a:latin typeface="Courier New" pitchFamily="49" charset="0"/>
              </a:rPr>
              <a:t>, </a:t>
            </a:r>
            <a:r>
              <a:rPr lang="en-US" sz="2000" b="1" dirty="0" err="1">
                <a:solidFill>
                  <a:schemeClr val="tx2"/>
                </a:solidFill>
                <a:latin typeface="Courier New" pitchFamily="49" charset="0"/>
              </a:rPr>
              <a:t>westward_tag</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westward_recv_buffer</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smtClean="0">
                <a:solidFill>
                  <a:schemeClr val="tx2"/>
                </a:solidFill>
                <a:latin typeface="Courier New" pitchFamily="49" charset="0"/>
              </a:rPr>
              <a:t>        </a:t>
            </a:r>
            <a:r>
              <a:rPr lang="en-US" sz="2000" b="1" dirty="0" err="1">
                <a:solidFill>
                  <a:schemeClr val="tx2"/>
                </a:solidFill>
                <a:latin typeface="Courier New" pitchFamily="49" charset="0"/>
              </a:rPr>
              <a:t>westward_recv_size</a:t>
            </a:r>
            <a:r>
              <a:rPr lang="en-US" sz="2000" b="1" dirty="0">
                <a:solidFill>
                  <a:schemeClr val="tx2"/>
                </a:solidFill>
                <a:latin typeface="Courier New" pitchFamily="49" charset="0"/>
              </a:rPr>
              <a:t>, MPI_REAL,</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east_neighbor_process</a:t>
            </a:r>
            <a:r>
              <a:rPr lang="en-US" sz="2000" b="1" dirty="0">
                <a:solidFill>
                  <a:schemeClr val="tx2"/>
                </a:solidFill>
                <a:latin typeface="Courier New" pitchFamily="49" charset="0"/>
              </a:rPr>
              <a:t>, </a:t>
            </a:r>
            <a:r>
              <a:rPr lang="en-US" sz="2000" b="1" dirty="0" err="1">
                <a:solidFill>
                  <a:schemeClr val="tx2"/>
                </a:solidFill>
                <a:latin typeface="Courier New" pitchFamily="49" charset="0"/>
              </a:rPr>
              <a:t>westward_tag</a:t>
            </a:r>
            <a:r>
              <a:rPr lang="en-US" sz="2000" b="1" dirty="0">
                <a:solidFill>
                  <a:schemeClr val="tx2"/>
                </a:solidFill>
                <a:latin typeface="Courier New" pitchFamily="49" charset="0"/>
              </a:rPr>
              <a:t>,</a:t>
            </a:r>
          </a:p>
          <a:p>
            <a:pPr>
              <a:lnSpc>
                <a:spcPct val="70000"/>
              </a:lnSpc>
              <a:buFont typeface="Wingdings" pitchFamily="2" charset="2"/>
              <a:buNone/>
            </a:pPr>
            <a:r>
              <a:rPr lang="en-US" sz="2000" b="1" dirty="0">
                <a:solidFill>
                  <a:schemeClr val="tx2"/>
                </a:solidFill>
                <a:latin typeface="Courier New" pitchFamily="49" charset="0"/>
              </a:rPr>
              <a:t>    </a:t>
            </a:r>
            <a:r>
              <a:rPr lang="en-US" sz="2000" b="1" dirty="0" smtClean="0">
                <a:solidFill>
                  <a:schemeClr val="tx2"/>
                </a:solidFill>
                <a:latin typeface="Courier New" pitchFamily="49" charset="0"/>
              </a:rPr>
              <a:t>    </a:t>
            </a:r>
            <a:r>
              <a:rPr lang="en-US" sz="2000" b="1" dirty="0" err="1" smtClean="0">
                <a:solidFill>
                  <a:schemeClr val="tx2"/>
                </a:solidFill>
                <a:latin typeface="Courier New" pitchFamily="49" charset="0"/>
              </a:rPr>
              <a:t>cartesian_communicator</a:t>
            </a:r>
            <a:r>
              <a:rPr lang="en-US" sz="2000" b="1" dirty="0">
                <a:solidFill>
                  <a:schemeClr val="tx2"/>
                </a:solidFill>
                <a:latin typeface="Courier New" pitchFamily="49" charset="0"/>
              </a:rPr>
              <a:t>, </a:t>
            </a:r>
            <a:r>
              <a:rPr lang="en-US" sz="2000" b="1" dirty="0" err="1">
                <a:solidFill>
                  <a:schemeClr val="tx2"/>
                </a:solidFill>
                <a:latin typeface="Courier New" pitchFamily="49" charset="0"/>
              </a:rPr>
              <a:t>mpi_status</a:t>
            </a:r>
            <a:r>
              <a:rPr lang="en-US" sz="2000" b="1" dirty="0">
                <a:solidFill>
                  <a:schemeClr val="tx2"/>
                </a:solidFill>
                <a:latin typeface="Courier New" pitchFamily="49" charset="0"/>
              </a:rPr>
              <a:t>);</a:t>
            </a:r>
          </a:p>
          <a:p>
            <a:pPr>
              <a:buFont typeface="Wingdings" pitchFamily="2" charset="2"/>
              <a:buNone/>
            </a:pPr>
            <a:r>
              <a:rPr lang="en-US" dirty="0"/>
              <a:t>This call sends to</a:t>
            </a:r>
            <a:r>
              <a:rPr lang="en-US" dirty="0">
                <a:latin typeface="Courier New" pitchFamily="49" charset="0"/>
                <a:cs typeface="Courier New" pitchFamily="49" charset="0"/>
              </a:rPr>
              <a:t> </a:t>
            </a:r>
            <a:r>
              <a:rPr lang="en-US" b="1" dirty="0" err="1">
                <a:solidFill>
                  <a:schemeClr val="tx2"/>
                </a:solidFill>
                <a:latin typeface="Courier New" pitchFamily="49" charset="0"/>
              </a:rPr>
              <a:t>west_neighbor_process</a:t>
            </a:r>
            <a:r>
              <a:rPr lang="en-US" dirty="0">
                <a:latin typeface="Courier New" pitchFamily="49" charset="0"/>
                <a:cs typeface="Courier New" pitchFamily="49" charset="0"/>
              </a:rPr>
              <a:t> </a:t>
            </a:r>
            <a:r>
              <a:rPr lang="en-US" dirty="0"/>
              <a:t>the data in</a:t>
            </a:r>
            <a:r>
              <a:rPr lang="en-US" dirty="0">
                <a:latin typeface="Courier New" pitchFamily="49" charset="0"/>
                <a:cs typeface="Courier New" pitchFamily="49" charset="0"/>
              </a:rPr>
              <a:t> </a:t>
            </a:r>
            <a:r>
              <a:rPr lang="en-US" b="1" dirty="0" err="1">
                <a:solidFill>
                  <a:schemeClr val="tx2"/>
                </a:solidFill>
                <a:latin typeface="Courier New" pitchFamily="49" charset="0"/>
              </a:rPr>
              <a:t>westward_send_buffer</a:t>
            </a:r>
            <a:r>
              <a:rPr lang="en-US" dirty="0"/>
              <a:t>, and </a:t>
            </a:r>
            <a:r>
              <a:rPr lang="en-US" dirty="0" smtClean="0"/>
              <a:t>at </a:t>
            </a:r>
            <a:r>
              <a:rPr lang="en-US" dirty="0"/>
              <a:t>the same time receives from</a:t>
            </a:r>
            <a:r>
              <a:rPr lang="en-US" dirty="0">
                <a:latin typeface="Courier New" pitchFamily="49" charset="0"/>
                <a:cs typeface="Courier New" pitchFamily="49" charset="0"/>
              </a:rPr>
              <a:t> </a:t>
            </a:r>
            <a:r>
              <a:rPr lang="en-US" b="1" dirty="0" err="1">
                <a:solidFill>
                  <a:schemeClr val="tx2"/>
                </a:solidFill>
                <a:latin typeface="Courier New" pitchFamily="49" charset="0"/>
              </a:rPr>
              <a:t>east_neighbor_process</a:t>
            </a:r>
            <a:r>
              <a:rPr lang="en-US" dirty="0">
                <a:latin typeface="Courier New" pitchFamily="49" charset="0"/>
                <a:cs typeface="Courier New" pitchFamily="49" charset="0"/>
              </a:rPr>
              <a:t> </a:t>
            </a:r>
            <a:r>
              <a:rPr lang="en-US" dirty="0"/>
              <a:t>a bunch of data that end up in</a:t>
            </a:r>
            <a:r>
              <a:rPr lang="en-US" dirty="0">
                <a:latin typeface="Courier New" pitchFamily="49" charset="0"/>
                <a:cs typeface="Courier New" pitchFamily="49" charset="0"/>
              </a:rPr>
              <a:t> </a:t>
            </a:r>
            <a:r>
              <a:rPr lang="en-US" b="1" dirty="0" err="1">
                <a:solidFill>
                  <a:schemeClr val="tx2"/>
                </a:solidFill>
                <a:latin typeface="Courier New" pitchFamily="49" charset="0"/>
              </a:rPr>
              <a:t>westward_recv_buffer</a:t>
            </a:r>
            <a:r>
              <a:rPr lang="en-US" dirty="0"/>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a:t>
            </a:r>
            <a:r>
              <a:rPr lang="en-US" dirty="0" smtClean="0"/>
              <a:t>English: Apps &amp; Par Types</a:t>
            </a:r>
            <a:endParaRPr lang="en-US" dirty="0" smtClean="0"/>
          </a:p>
          <a:p>
            <a:r>
              <a:rPr lang="en-US" dirty="0" smtClean="0"/>
              <a:t>Tue Apr 5 2011</a:t>
            </a:r>
            <a:endParaRPr lang="en-US" dirty="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53"/>
  <p:tag name="BSN" val="53"/>
  <p:tag name="SVT" val="FALSE"/>
  <p:tag name="NBP" val="1"/>
  <p:tag name="CVB" val="53"/>
  <p:tag name="SPT" val="FALSE"/>
  <p:tag name="CII" val="53"/>
</p:tagLst>
</file>

<file path=ppt/tags/tag11.xml><?xml version="1.0" encoding="utf-8"?>
<p:tagLst xmlns:a="http://schemas.openxmlformats.org/drawingml/2006/main" xmlns:r="http://schemas.openxmlformats.org/officeDocument/2006/relationships" xmlns:p="http://schemas.openxmlformats.org/presentationml/2006/main">
  <p:tag name="SWI" val="164"/>
  <p:tag name="BSN" val="164"/>
  <p:tag name="SVT" val="FALSE"/>
  <p:tag name="NBP" val="1"/>
  <p:tag name="CVB" val="164"/>
  <p:tag name="SPT" val="FALSE"/>
  <p:tag name="CII" val="164"/>
</p:tagLst>
</file>

<file path=ppt/tags/tag12.xml><?xml version="1.0" encoding="utf-8"?>
<p:tagLst xmlns:a="http://schemas.openxmlformats.org/drawingml/2006/main" xmlns:r="http://schemas.openxmlformats.org/officeDocument/2006/relationships" xmlns:p="http://schemas.openxmlformats.org/presentationml/2006/main">
  <p:tag name="SWI" val="54"/>
  <p:tag name="BSN" val="54"/>
  <p:tag name="SVT" val="FALSE"/>
  <p:tag name="NBP" val="1"/>
  <p:tag name="CVB" val="54"/>
  <p:tag name="SPT" val="FALSE"/>
  <p:tag name="CII" val="54"/>
</p:tagLst>
</file>

<file path=ppt/tags/tag13.xml><?xml version="1.0" encoding="utf-8"?>
<p:tagLst xmlns:a="http://schemas.openxmlformats.org/drawingml/2006/main" xmlns:r="http://schemas.openxmlformats.org/officeDocument/2006/relationships" xmlns:p="http://schemas.openxmlformats.org/presentationml/2006/main">
  <p:tag name="SWI" val="165"/>
  <p:tag name="BSN" val="165"/>
  <p:tag name="SVT" val="FALSE"/>
  <p:tag name="NBP" val="1"/>
  <p:tag name="CVB" val="165"/>
  <p:tag name="SPT" val="FALSE"/>
  <p:tag name="CII" val="165"/>
</p:tagLst>
</file>

<file path=ppt/tags/tag14.xml><?xml version="1.0" encoding="utf-8"?>
<p:tagLst xmlns:a="http://schemas.openxmlformats.org/drawingml/2006/main" xmlns:r="http://schemas.openxmlformats.org/officeDocument/2006/relationships" xmlns:p="http://schemas.openxmlformats.org/presentationml/2006/main">
  <p:tag name="SWI" val="165"/>
  <p:tag name="BSN" val="165"/>
  <p:tag name="SVT" val="FALSE"/>
  <p:tag name="NBP" val="1"/>
  <p:tag name="CVB" val="165"/>
  <p:tag name="SPT" val="FALSE"/>
  <p:tag name="CII" val="165"/>
</p:tagLst>
</file>

<file path=ppt/tags/tag15.xml><?xml version="1.0" encoding="utf-8"?>
<p:tagLst xmlns:a="http://schemas.openxmlformats.org/drawingml/2006/main" xmlns:r="http://schemas.openxmlformats.org/officeDocument/2006/relationships" xmlns:p="http://schemas.openxmlformats.org/presentationml/2006/main">
  <p:tag name="SWI" val="166"/>
  <p:tag name="BSN" val="166"/>
  <p:tag name="SVT" val="FALSE"/>
  <p:tag name="NBP" val="1"/>
  <p:tag name="CVB" val="166"/>
  <p:tag name="SPT" val="FALSE"/>
  <p:tag name="CII" val="166"/>
</p:tagLst>
</file>

<file path=ppt/tags/tag16.xml><?xml version="1.0" encoding="utf-8"?>
<p:tagLst xmlns:a="http://schemas.openxmlformats.org/drawingml/2006/main" xmlns:r="http://schemas.openxmlformats.org/officeDocument/2006/relationships" xmlns:p="http://schemas.openxmlformats.org/presentationml/2006/main">
  <p:tag name="SWI" val="166"/>
  <p:tag name="BSN" val="166"/>
  <p:tag name="SVT" val="FALSE"/>
  <p:tag name="NBP" val="1"/>
  <p:tag name="CVB" val="166"/>
  <p:tag name="SPT" val="FALSE"/>
  <p:tag name="CII" val="166"/>
</p:tagLst>
</file>

<file path=ppt/tags/tag17.xml><?xml version="1.0" encoding="utf-8"?>
<p:tagLst xmlns:a="http://schemas.openxmlformats.org/drawingml/2006/main" xmlns:r="http://schemas.openxmlformats.org/officeDocument/2006/relationships" xmlns:p="http://schemas.openxmlformats.org/presentationml/2006/main">
  <p:tag name="SWI" val="4"/>
  <p:tag name="BSN" val="4"/>
  <p:tag name="SVT" val="FALSE"/>
  <p:tag name="NBP" val="1"/>
  <p:tag name="CVB" val="4"/>
  <p:tag name="SPT" val="FALSE"/>
  <p:tag name="CII" val="4"/>
</p:tagLst>
</file>

<file path=ppt/tags/tag18.xml><?xml version="1.0" encoding="utf-8"?>
<p:tagLst xmlns:a="http://schemas.openxmlformats.org/drawingml/2006/main" xmlns:r="http://schemas.openxmlformats.org/officeDocument/2006/relationships" xmlns:p="http://schemas.openxmlformats.org/presentationml/2006/main">
  <p:tag name="SWI" val="5"/>
  <p:tag name="BSN" val="5"/>
  <p:tag name="SVT" val="FALSE"/>
  <p:tag name="NBP" val="1"/>
  <p:tag name="CVB" val="5"/>
  <p:tag name="SPT" val="FALSE"/>
  <p:tag name="CII" val="5"/>
</p:tagLst>
</file>

<file path=ppt/tags/tag19.xml><?xml version="1.0" encoding="utf-8"?>
<p:tagLst xmlns:a="http://schemas.openxmlformats.org/drawingml/2006/main" xmlns:r="http://schemas.openxmlformats.org/officeDocument/2006/relationships" xmlns:p="http://schemas.openxmlformats.org/presentationml/2006/main">
  <p:tag name="SWI" val="6"/>
  <p:tag name="BSN" val="6"/>
  <p:tag name="SVT" val="FALSE"/>
  <p:tag name="NBP" val="1"/>
  <p:tag name="CVB" val="6"/>
  <p:tag name="SPT" val="FALSE"/>
  <p:tag name="CII" val="6"/>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SWI" val="7"/>
  <p:tag name="BSN" val="7"/>
  <p:tag name="SVT" val="FALSE"/>
  <p:tag name="NBP" val="1"/>
  <p:tag name="CVB" val="7"/>
  <p:tag name="SPT" val="FALSE"/>
  <p:tag name="CII" val="7"/>
</p:tagLst>
</file>

<file path=ppt/tags/tag21.xml><?xml version="1.0" encoding="utf-8"?>
<p:tagLst xmlns:a="http://schemas.openxmlformats.org/drawingml/2006/main" xmlns:r="http://schemas.openxmlformats.org/officeDocument/2006/relationships" xmlns:p="http://schemas.openxmlformats.org/presentationml/2006/main">
  <p:tag name="SWI" val="7"/>
  <p:tag name="BSN" val="7"/>
  <p:tag name="SVT" val="FALSE"/>
  <p:tag name="NBP" val="1"/>
  <p:tag name="CVB" val="7"/>
  <p:tag name="SPT" val="FALSE"/>
  <p:tag name="CII" val="7"/>
</p:tagLst>
</file>

<file path=ppt/tags/tag22.xml><?xml version="1.0" encoding="utf-8"?>
<p:tagLst xmlns:a="http://schemas.openxmlformats.org/drawingml/2006/main" xmlns:r="http://schemas.openxmlformats.org/officeDocument/2006/relationships" xmlns:p="http://schemas.openxmlformats.org/presentationml/2006/main">
  <p:tag name="SWI" val="7"/>
  <p:tag name="BSN" val="7"/>
  <p:tag name="SVT" val="FALSE"/>
  <p:tag name="NBP" val="1"/>
  <p:tag name="CVB" val="7"/>
  <p:tag name="SPT" val="FALSE"/>
  <p:tag name="CII" val="7"/>
</p:tagLst>
</file>

<file path=ppt/tags/tag23.xml><?xml version="1.0" encoding="utf-8"?>
<p:tagLst xmlns:a="http://schemas.openxmlformats.org/drawingml/2006/main" xmlns:r="http://schemas.openxmlformats.org/officeDocument/2006/relationships" xmlns:p="http://schemas.openxmlformats.org/presentationml/2006/main">
  <p:tag name="SWI" val="8"/>
  <p:tag name="BSN" val="8"/>
  <p:tag name="SVT" val="FALSE"/>
  <p:tag name="NBP" val="1"/>
  <p:tag name="CVB" val="8"/>
  <p:tag name="SPT" val="FALSE"/>
  <p:tag name="CII" val="8"/>
</p:tagLst>
</file>

<file path=ppt/tags/tag24.xml><?xml version="1.0" encoding="utf-8"?>
<p:tagLst xmlns:a="http://schemas.openxmlformats.org/drawingml/2006/main" xmlns:r="http://schemas.openxmlformats.org/officeDocument/2006/relationships" xmlns:p="http://schemas.openxmlformats.org/presentationml/2006/main">
  <p:tag name="SWI" val="9"/>
  <p:tag name="BSN" val="9"/>
  <p:tag name="SVT" val="FALSE"/>
  <p:tag name="NBP" val="1"/>
  <p:tag name="CVB" val="9"/>
  <p:tag name="SPT" val="FALSE"/>
  <p:tag name="CII" val="9"/>
</p:tagLst>
</file>

<file path=ppt/tags/tag25.xml><?xml version="1.0" encoding="utf-8"?>
<p:tagLst xmlns:a="http://schemas.openxmlformats.org/drawingml/2006/main" xmlns:r="http://schemas.openxmlformats.org/officeDocument/2006/relationships" xmlns:p="http://schemas.openxmlformats.org/presentationml/2006/main">
  <p:tag name="SWI" val="15"/>
  <p:tag name="BSN" val="15"/>
  <p:tag name="SVT" val="FALSE"/>
  <p:tag name="NBP" val="1"/>
  <p:tag name="CVB" val="15"/>
  <p:tag name="SPT" val="FALSE"/>
  <p:tag name="CII" val="15"/>
</p:tagLst>
</file>

<file path=ppt/tags/tag26.xml><?xml version="1.0" encoding="utf-8"?>
<p:tagLst xmlns:a="http://schemas.openxmlformats.org/drawingml/2006/main" xmlns:r="http://schemas.openxmlformats.org/officeDocument/2006/relationships" xmlns:p="http://schemas.openxmlformats.org/presentationml/2006/main">
  <p:tag name="SWI" val="15"/>
  <p:tag name="BSN" val="15"/>
  <p:tag name="SVT" val="FALSE"/>
  <p:tag name="NBP" val="1"/>
  <p:tag name="CVB" val="15"/>
  <p:tag name="SPT" val="FALSE"/>
  <p:tag name="CII" val="15"/>
</p:tagLst>
</file>

<file path=ppt/tags/tag27.xml><?xml version="1.0" encoding="utf-8"?>
<p:tagLst xmlns:a="http://schemas.openxmlformats.org/drawingml/2006/main" xmlns:r="http://schemas.openxmlformats.org/officeDocument/2006/relationships" xmlns:p="http://schemas.openxmlformats.org/presentationml/2006/main">
  <p:tag name="SWI" val="15"/>
  <p:tag name="BSN" val="15"/>
  <p:tag name="SVT" val="FALSE"/>
  <p:tag name="NBP" val="1"/>
  <p:tag name="CVB" val="15"/>
  <p:tag name="SPT" val="FALSE"/>
  <p:tag name="CII" val="15"/>
</p:tagLst>
</file>

<file path=ppt/tags/tag28.xml><?xml version="1.0" encoding="utf-8"?>
<p:tagLst xmlns:a="http://schemas.openxmlformats.org/drawingml/2006/main" xmlns:r="http://schemas.openxmlformats.org/officeDocument/2006/relationships" xmlns:p="http://schemas.openxmlformats.org/presentationml/2006/main">
  <p:tag name="SWI" val="15"/>
  <p:tag name="BSN" val="15"/>
  <p:tag name="SVT" val="FALSE"/>
  <p:tag name="NBP" val="1"/>
  <p:tag name="CVB" val="15"/>
  <p:tag name="SPT" val="FALSE"/>
  <p:tag name="CII" val="15"/>
</p:tagLst>
</file>

<file path=ppt/tags/tag29.xml><?xml version="1.0" encoding="utf-8"?>
<p:tagLst xmlns:a="http://schemas.openxmlformats.org/drawingml/2006/main" xmlns:r="http://schemas.openxmlformats.org/officeDocument/2006/relationships" xmlns:p="http://schemas.openxmlformats.org/presentationml/2006/main">
  <p:tag name="SWI" val="15"/>
  <p:tag name="BSN" val="15"/>
  <p:tag name="SVT" val="FALSE"/>
  <p:tag name="NBP" val="1"/>
  <p:tag name="CVB" val="15"/>
  <p:tag name="SPT" val="FALSE"/>
  <p:tag name="CII" val="15"/>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30.xml><?xml version="1.0" encoding="utf-8"?>
<p:tagLst xmlns:a="http://schemas.openxmlformats.org/drawingml/2006/main" xmlns:r="http://schemas.openxmlformats.org/officeDocument/2006/relationships" xmlns:p="http://schemas.openxmlformats.org/presentationml/2006/main">
  <p:tag name="SWI" val="15"/>
  <p:tag name="BSN" val="15"/>
  <p:tag name="SVT" val="FALSE"/>
  <p:tag name="NBP" val="1"/>
  <p:tag name="CVB" val="15"/>
  <p:tag name="SPT" val="FALSE"/>
  <p:tag name="CII" val="15"/>
</p:tagLst>
</file>

<file path=ppt/tags/tag31.xml><?xml version="1.0" encoding="utf-8"?>
<p:tagLst xmlns:a="http://schemas.openxmlformats.org/drawingml/2006/main" xmlns:r="http://schemas.openxmlformats.org/officeDocument/2006/relationships" xmlns:p="http://schemas.openxmlformats.org/presentationml/2006/main">
  <p:tag name="SWI" val="15"/>
  <p:tag name="BSN" val="15"/>
  <p:tag name="SVT" val="FALSE"/>
  <p:tag name="NBP" val="1"/>
  <p:tag name="CVB" val="15"/>
  <p:tag name="SPT" val="FALSE"/>
  <p:tag name="CII" val="15"/>
</p:tagLst>
</file>

<file path=ppt/tags/tag32.xml><?xml version="1.0" encoding="utf-8"?>
<p:tagLst xmlns:a="http://schemas.openxmlformats.org/drawingml/2006/main" xmlns:r="http://schemas.openxmlformats.org/officeDocument/2006/relationships" xmlns:p="http://schemas.openxmlformats.org/presentationml/2006/main">
  <p:tag name="SWI" val="10"/>
  <p:tag name="BSN" val="10"/>
  <p:tag name="SVT" val="FALSE"/>
  <p:tag name="NBP" val="1"/>
  <p:tag name="CVB" val="10"/>
  <p:tag name="SPT" val="FALSE"/>
  <p:tag name="CII" val="10"/>
</p:tagLst>
</file>

<file path=ppt/tags/tag33.xml><?xml version="1.0" encoding="utf-8"?>
<p:tagLst xmlns:a="http://schemas.openxmlformats.org/drawingml/2006/main" xmlns:r="http://schemas.openxmlformats.org/officeDocument/2006/relationships" xmlns:p="http://schemas.openxmlformats.org/presentationml/2006/main">
  <p:tag name="SWI" val="12"/>
  <p:tag name="BSN" val="12"/>
  <p:tag name="SVT" val="FALSE"/>
  <p:tag name="NBP" val="1"/>
  <p:tag name="CVB" val="12"/>
  <p:tag name="SPT" val="FALSE"/>
  <p:tag name="CII" val="12"/>
</p:tagLst>
</file>

<file path=ppt/tags/tag34.xml><?xml version="1.0" encoding="utf-8"?>
<p:tagLst xmlns:a="http://schemas.openxmlformats.org/drawingml/2006/main" xmlns:r="http://schemas.openxmlformats.org/officeDocument/2006/relationships" xmlns:p="http://schemas.openxmlformats.org/presentationml/2006/main">
  <p:tag name="SWI" val="13"/>
  <p:tag name="BSN" val="13"/>
  <p:tag name="SVT" val="FALSE"/>
  <p:tag name="NBP" val="1"/>
  <p:tag name="CVB" val="13"/>
  <p:tag name="SPT" val="FALSE"/>
  <p:tag name="CII" val="13"/>
</p:tagLst>
</file>

<file path=ppt/tags/tag35.xml><?xml version="1.0" encoding="utf-8"?>
<p:tagLst xmlns:a="http://schemas.openxmlformats.org/drawingml/2006/main" xmlns:r="http://schemas.openxmlformats.org/officeDocument/2006/relationships" xmlns:p="http://schemas.openxmlformats.org/presentationml/2006/main">
  <p:tag name="SWI" val="14"/>
  <p:tag name="BSN" val="14"/>
  <p:tag name="SVT" val="FALSE"/>
  <p:tag name="NBP" val="1"/>
  <p:tag name="CVB" val="14"/>
  <p:tag name="SPT" val="FALSE"/>
  <p:tag name="CII" val="14"/>
</p:tagLst>
</file>

<file path=ppt/tags/tag36.xml><?xml version="1.0" encoding="utf-8"?>
<p:tagLst xmlns:a="http://schemas.openxmlformats.org/drawingml/2006/main" xmlns:r="http://schemas.openxmlformats.org/officeDocument/2006/relationships" xmlns:p="http://schemas.openxmlformats.org/presentationml/2006/main">
  <p:tag name="SWI" val="15"/>
  <p:tag name="BSN" val="15"/>
  <p:tag name="SVT" val="FALSE"/>
  <p:tag name="NBP" val="1"/>
  <p:tag name="CVB" val="15"/>
  <p:tag name="SPT" val="FALSE"/>
  <p:tag name="CII" val="15"/>
</p:tagLst>
</file>

<file path=ppt/tags/tag37.xml><?xml version="1.0" encoding="utf-8"?>
<p:tagLst xmlns:a="http://schemas.openxmlformats.org/drawingml/2006/main" xmlns:r="http://schemas.openxmlformats.org/officeDocument/2006/relationships" xmlns:p="http://schemas.openxmlformats.org/presentationml/2006/main">
  <p:tag name="SWI" val="16"/>
  <p:tag name="BSN" val="16"/>
  <p:tag name="SVT" val="FALSE"/>
  <p:tag name="NBP" val="1"/>
  <p:tag name="CVB" val="16"/>
  <p:tag name="SPT" val="FALSE"/>
  <p:tag name="CII" val="16"/>
</p:tagLst>
</file>

<file path=ppt/tags/tag38.xml><?xml version="1.0" encoding="utf-8"?>
<p:tagLst xmlns:a="http://schemas.openxmlformats.org/drawingml/2006/main" xmlns:r="http://schemas.openxmlformats.org/officeDocument/2006/relationships" xmlns:p="http://schemas.openxmlformats.org/presentationml/2006/main">
  <p:tag name="SWI" val="18"/>
  <p:tag name="BSN" val="18"/>
  <p:tag name="SVT" val="FALSE"/>
  <p:tag name="NBP" val="1"/>
  <p:tag name="CVB" val="18"/>
  <p:tag name="SPT" val="FALSE"/>
  <p:tag name="CII" val="18"/>
</p:tagLst>
</file>

<file path=ppt/tags/tag39.xml><?xml version="1.0" encoding="utf-8"?>
<p:tagLst xmlns:a="http://schemas.openxmlformats.org/drawingml/2006/main" xmlns:r="http://schemas.openxmlformats.org/officeDocument/2006/relationships" xmlns:p="http://schemas.openxmlformats.org/presentationml/2006/main">
  <p:tag name="SWI" val="19"/>
  <p:tag name="BSN" val="19"/>
  <p:tag name="SVT" val="FALSE"/>
  <p:tag name="NBP" val="1"/>
  <p:tag name="CVB" val="19"/>
  <p:tag name="SPT" val="FALSE"/>
  <p:tag name="CII" val="19"/>
</p:tagLst>
</file>

<file path=ppt/tags/tag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40.xml><?xml version="1.0" encoding="utf-8"?>
<p:tagLst xmlns:a="http://schemas.openxmlformats.org/drawingml/2006/main" xmlns:r="http://schemas.openxmlformats.org/officeDocument/2006/relationships" xmlns:p="http://schemas.openxmlformats.org/presentationml/2006/main">
  <p:tag name="SWI" val="20"/>
  <p:tag name="BSN" val="20"/>
  <p:tag name="SVT" val="FALSE"/>
  <p:tag name="NBP" val="1"/>
  <p:tag name="CVB" val="20"/>
  <p:tag name="SPT" val="FALSE"/>
  <p:tag name="CII" val="20"/>
</p:tagLst>
</file>

<file path=ppt/tags/tag41.xml><?xml version="1.0" encoding="utf-8"?>
<p:tagLst xmlns:a="http://schemas.openxmlformats.org/drawingml/2006/main" xmlns:r="http://schemas.openxmlformats.org/officeDocument/2006/relationships" xmlns:p="http://schemas.openxmlformats.org/presentationml/2006/main">
  <p:tag name="SWI" val="21"/>
  <p:tag name="BSN" val="21"/>
  <p:tag name="SVT" val="FALSE"/>
  <p:tag name="NBP" val="1"/>
  <p:tag name="CVB" val="21"/>
  <p:tag name="SPT" val="FALSE"/>
  <p:tag name="CII" val="21"/>
</p:tagLst>
</file>

<file path=ppt/tags/tag42.xml><?xml version="1.0" encoding="utf-8"?>
<p:tagLst xmlns:a="http://schemas.openxmlformats.org/drawingml/2006/main" xmlns:r="http://schemas.openxmlformats.org/officeDocument/2006/relationships" xmlns:p="http://schemas.openxmlformats.org/presentationml/2006/main">
  <p:tag name="SWI" val="22"/>
  <p:tag name="BSN" val="22"/>
  <p:tag name="SVT" val="FALSE"/>
  <p:tag name="NBP" val="1"/>
  <p:tag name="CVB" val="22"/>
  <p:tag name="SPT" val="FALSE"/>
  <p:tag name="CII" val="22"/>
</p:tagLst>
</file>

<file path=ppt/tags/tag43.xml><?xml version="1.0" encoding="utf-8"?>
<p:tagLst xmlns:a="http://schemas.openxmlformats.org/drawingml/2006/main" xmlns:r="http://schemas.openxmlformats.org/officeDocument/2006/relationships" xmlns:p="http://schemas.openxmlformats.org/presentationml/2006/main">
  <p:tag name="SWI" val="23"/>
  <p:tag name="BSN" val="23"/>
  <p:tag name="SVT" val="FALSE"/>
  <p:tag name="NBP" val="1"/>
  <p:tag name="CVB" val="23"/>
  <p:tag name="SPT" val="FALSE"/>
  <p:tag name="CII" val="23"/>
</p:tagLst>
</file>

<file path=ppt/tags/tag44.xml><?xml version="1.0" encoding="utf-8"?>
<p:tagLst xmlns:a="http://schemas.openxmlformats.org/drawingml/2006/main" xmlns:r="http://schemas.openxmlformats.org/officeDocument/2006/relationships" xmlns:p="http://schemas.openxmlformats.org/presentationml/2006/main">
  <p:tag name="SWI" val="24"/>
  <p:tag name="BSN" val="24"/>
  <p:tag name="SVT" val="FALSE"/>
  <p:tag name="NBP" val="1"/>
  <p:tag name="CVB" val="24"/>
  <p:tag name="SPT" val="FALSE"/>
  <p:tag name="CII" val="24"/>
</p:tagLst>
</file>

<file path=ppt/tags/tag45.xml><?xml version="1.0" encoding="utf-8"?>
<p:tagLst xmlns:a="http://schemas.openxmlformats.org/drawingml/2006/main" xmlns:r="http://schemas.openxmlformats.org/officeDocument/2006/relationships" xmlns:p="http://schemas.openxmlformats.org/presentationml/2006/main">
  <p:tag name="SWI" val="24"/>
  <p:tag name="BSN" val="24"/>
  <p:tag name="SVT" val="FALSE"/>
  <p:tag name="NBP" val="1"/>
  <p:tag name="CVB" val="24"/>
  <p:tag name="SPT" val="FALSE"/>
  <p:tag name="CII" val="24"/>
</p:tagLst>
</file>

<file path=ppt/tags/tag46.xml><?xml version="1.0" encoding="utf-8"?>
<p:tagLst xmlns:a="http://schemas.openxmlformats.org/drawingml/2006/main" xmlns:r="http://schemas.openxmlformats.org/officeDocument/2006/relationships" xmlns:p="http://schemas.openxmlformats.org/presentationml/2006/main">
  <p:tag name="SWI" val="25"/>
  <p:tag name="BSN" val="25"/>
  <p:tag name="SVT" val="FALSE"/>
  <p:tag name="NBP" val="1"/>
  <p:tag name="CVB" val="25"/>
  <p:tag name="SPT" val="FALSE"/>
  <p:tag name="CII" val="25"/>
</p:tagLst>
</file>

<file path=ppt/tags/tag47.xml><?xml version="1.0" encoding="utf-8"?>
<p:tagLst xmlns:a="http://schemas.openxmlformats.org/drawingml/2006/main" xmlns:r="http://schemas.openxmlformats.org/officeDocument/2006/relationships" xmlns:p="http://schemas.openxmlformats.org/presentationml/2006/main">
  <p:tag name="SWI" val="26"/>
  <p:tag name="BSN" val="26"/>
  <p:tag name="SVT" val="FALSE"/>
  <p:tag name="NBP" val="1"/>
  <p:tag name="CVB" val="26"/>
  <p:tag name="SPT" val="FALSE"/>
  <p:tag name="CII" val="26"/>
</p:tagLst>
</file>

<file path=ppt/tags/tag48.xml><?xml version="1.0" encoding="utf-8"?>
<p:tagLst xmlns:a="http://schemas.openxmlformats.org/drawingml/2006/main" xmlns:r="http://schemas.openxmlformats.org/officeDocument/2006/relationships" xmlns:p="http://schemas.openxmlformats.org/presentationml/2006/main">
  <p:tag name="SWI" val="26"/>
  <p:tag name="BSN" val="26"/>
  <p:tag name="SVT" val="FALSE"/>
  <p:tag name="NBP" val="1"/>
  <p:tag name="CVB" val="26"/>
  <p:tag name="SPT" val="FALSE"/>
  <p:tag name="CII" val="26"/>
</p:tagLst>
</file>

<file path=ppt/tags/tag49.xml><?xml version="1.0" encoding="utf-8"?>
<p:tagLst xmlns:a="http://schemas.openxmlformats.org/drawingml/2006/main" xmlns:r="http://schemas.openxmlformats.org/officeDocument/2006/relationships" xmlns:p="http://schemas.openxmlformats.org/presentationml/2006/main">
  <p:tag name="SWI" val="27"/>
  <p:tag name="BSN" val="27"/>
  <p:tag name="SVT" val="FALSE"/>
  <p:tag name="NBP" val="1"/>
  <p:tag name="CVB" val="27"/>
  <p:tag name="SPT" val="FALSE"/>
  <p:tag name="CII" val="27"/>
</p:tagLst>
</file>

<file path=ppt/tags/tag5.xml><?xml version="1.0" encoding="utf-8"?>
<p:tagLst xmlns:a="http://schemas.openxmlformats.org/drawingml/2006/main" xmlns:r="http://schemas.openxmlformats.org/officeDocument/2006/relationships" xmlns:p="http://schemas.openxmlformats.org/presentationml/2006/main">
  <p:tag name="SWI" val="112"/>
  <p:tag name="BSN" val="112"/>
  <p:tag name="SVT" val="FALSE"/>
  <p:tag name="NBP" val="1"/>
  <p:tag name="CVB" val="112"/>
  <p:tag name="SPT" val="FALSE"/>
  <p:tag name="CII" val="112"/>
</p:tagLst>
</file>

<file path=ppt/tags/tag50.xml><?xml version="1.0" encoding="utf-8"?>
<p:tagLst xmlns:a="http://schemas.openxmlformats.org/drawingml/2006/main" xmlns:r="http://schemas.openxmlformats.org/officeDocument/2006/relationships" xmlns:p="http://schemas.openxmlformats.org/presentationml/2006/main">
  <p:tag name="SWI" val="28"/>
  <p:tag name="BSN" val="28"/>
  <p:tag name="SVT" val="FALSE"/>
  <p:tag name="NBP" val="1"/>
  <p:tag name="CVB" val="28"/>
  <p:tag name="SPT" val="FALSE"/>
  <p:tag name="CII" val="28"/>
</p:tagLst>
</file>

<file path=ppt/tags/tag51.xml><?xml version="1.0" encoding="utf-8"?>
<p:tagLst xmlns:a="http://schemas.openxmlformats.org/drawingml/2006/main" xmlns:r="http://schemas.openxmlformats.org/officeDocument/2006/relationships" xmlns:p="http://schemas.openxmlformats.org/presentationml/2006/main">
  <p:tag name="SWI" val="218"/>
  <p:tag name="CVB" val="218"/>
  <p:tag name="BSN" val="218"/>
  <p:tag name="SVT" val="FALSE"/>
  <p:tag name="NBP" val="1"/>
  <p:tag name="SPT" val="FALSE"/>
  <p:tag name="CII" val="218"/>
</p:tagLst>
</file>

<file path=ppt/tags/tag52.xml><?xml version="1.0" encoding="utf-8"?>
<p:tagLst xmlns:a="http://schemas.openxmlformats.org/drawingml/2006/main" xmlns:r="http://schemas.openxmlformats.org/officeDocument/2006/relationships" xmlns:p="http://schemas.openxmlformats.org/presentationml/2006/main">
  <p:tag name="SWI" val="219"/>
  <p:tag name="CVB" val="219"/>
  <p:tag name="BSN" val="219"/>
  <p:tag name="SVT" val="FALSE"/>
  <p:tag name="NBP" val="1"/>
  <p:tag name="SPT" val="FALSE"/>
  <p:tag name="CII" val="219"/>
</p:tagLst>
</file>

<file path=ppt/tags/tag53.xml><?xml version="1.0" encoding="utf-8"?>
<p:tagLst xmlns:a="http://schemas.openxmlformats.org/drawingml/2006/main" xmlns:r="http://schemas.openxmlformats.org/officeDocument/2006/relationships" xmlns:p="http://schemas.openxmlformats.org/presentationml/2006/main">
  <p:tag name="SWI" val="220"/>
  <p:tag name="CVB" val="220"/>
  <p:tag name="BSN" val="220"/>
  <p:tag name="SVT" val="FALSE"/>
  <p:tag name="NBP" val="1"/>
  <p:tag name="SPT" val="FALSE"/>
  <p:tag name="CII" val="220"/>
</p:tagLst>
</file>

<file path=ppt/tags/tag54.xml><?xml version="1.0" encoding="utf-8"?>
<p:tagLst xmlns:a="http://schemas.openxmlformats.org/drawingml/2006/main" xmlns:r="http://schemas.openxmlformats.org/officeDocument/2006/relationships" xmlns:p="http://schemas.openxmlformats.org/presentationml/2006/main">
  <p:tag name="SWI" val="220"/>
  <p:tag name="CVB" val="220"/>
  <p:tag name="BSN" val="220"/>
  <p:tag name="SVT" val="FALSE"/>
  <p:tag name="NBP" val="1"/>
  <p:tag name="SPT" val="FALSE"/>
  <p:tag name="CII" val="220"/>
</p:tagLst>
</file>

<file path=ppt/tags/tag55.xml><?xml version="1.0" encoding="utf-8"?>
<p:tagLst xmlns:a="http://schemas.openxmlformats.org/drawingml/2006/main" xmlns:r="http://schemas.openxmlformats.org/officeDocument/2006/relationships" xmlns:p="http://schemas.openxmlformats.org/presentationml/2006/main">
  <p:tag name="SWI" val="221"/>
  <p:tag name="CVB" val="221"/>
  <p:tag name="BSN" val="221"/>
  <p:tag name="SVT" val="FALSE"/>
  <p:tag name="NBP" val="1"/>
  <p:tag name="SPT" val="FALSE"/>
  <p:tag name="CII" val="221"/>
</p:tagLst>
</file>

<file path=ppt/tags/tag56.xml><?xml version="1.0" encoding="utf-8"?>
<p:tagLst xmlns:a="http://schemas.openxmlformats.org/drawingml/2006/main" xmlns:r="http://schemas.openxmlformats.org/officeDocument/2006/relationships" xmlns:p="http://schemas.openxmlformats.org/presentationml/2006/main">
  <p:tag name="SWI" val="222"/>
  <p:tag name="CVB" val="222"/>
  <p:tag name="BSN" val="222"/>
  <p:tag name="SVT" val="FALSE"/>
  <p:tag name="NBP" val="1"/>
  <p:tag name="SPT" val="FALSE"/>
  <p:tag name="CII" val="222"/>
</p:tagLst>
</file>

<file path=ppt/tags/tag57.xml><?xml version="1.0" encoding="utf-8"?>
<p:tagLst xmlns:a="http://schemas.openxmlformats.org/drawingml/2006/main" xmlns:r="http://schemas.openxmlformats.org/officeDocument/2006/relationships" xmlns:p="http://schemas.openxmlformats.org/presentationml/2006/main">
  <p:tag name="SWI" val="222"/>
  <p:tag name="CVB" val="222"/>
  <p:tag name="BSN" val="222"/>
  <p:tag name="SVT" val="FALSE"/>
  <p:tag name="NBP" val="1"/>
  <p:tag name="SPT" val="FALSE"/>
  <p:tag name="CII" val="222"/>
</p:tagLst>
</file>

<file path=ppt/tags/tag58.xml><?xml version="1.0" encoding="utf-8"?>
<p:tagLst xmlns:a="http://schemas.openxmlformats.org/drawingml/2006/main" xmlns:r="http://schemas.openxmlformats.org/officeDocument/2006/relationships" xmlns:p="http://schemas.openxmlformats.org/presentationml/2006/main">
  <p:tag name="SWI" val="223"/>
  <p:tag name="CVB" val="223"/>
  <p:tag name="BSN" val="223"/>
  <p:tag name="SVT" val="FALSE"/>
  <p:tag name="NBP" val="1"/>
  <p:tag name="SPT" val="FALSE"/>
  <p:tag name="CII" val="223"/>
</p:tagLst>
</file>

<file path=ppt/tags/tag59.xml><?xml version="1.0" encoding="utf-8"?>
<p:tagLst xmlns:a="http://schemas.openxmlformats.org/drawingml/2006/main" xmlns:r="http://schemas.openxmlformats.org/officeDocument/2006/relationships" xmlns:p="http://schemas.openxmlformats.org/presentationml/2006/main">
  <p:tag name="SWI" val="224"/>
  <p:tag name="CVB" val="224"/>
  <p:tag name="NBP" val="1"/>
  <p:tag name="SPT" val="FALSE"/>
  <p:tag name="BSN" val="224"/>
  <p:tag name="LFXCI" val="0"/>
  <p:tag name="SVT" val="TRUE"/>
  <p:tag name="CII" val="224"/>
</p:tagLst>
</file>

<file path=ppt/tags/tag6.xml><?xml version="1.0" encoding="utf-8"?>
<p:tagLst xmlns:a="http://schemas.openxmlformats.org/drawingml/2006/main" xmlns:r="http://schemas.openxmlformats.org/officeDocument/2006/relationships" xmlns:p="http://schemas.openxmlformats.org/presentationml/2006/main">
  <p:tag name="SWI" val="50"/>
  <p:tag name="BSN" val="50"/>
  <p:tag name="SVT" val="FALSE"/>
  <p:tag name="NBP" val="1"/>
  <p:tag name="CVB" val="50"/>
  <p:tag name="SPT" val="FALSE"/>
  <p:tag name="CII" val="50"/>
</p:tagLst>
</file>

<file path=ppt/tags/tag60.xml><?xml version="1.0" encoding="utf-8"?>
<p:tagLst xmlns:a="http://schemas.openxmlformats.org/drawingml/2006/main" xmlns:r="http://schemas.openxmlformats.org/officeDocument/2006/relationships" xmlns:p="http://schemas.openxmlformats.org/presentationml/2006/main">
  <p:tag name="SWI" val="225"/>
  <p:tag name="CVB" val="225"/>
  <p:tag name="NBP" val="1"/>
  <p:tag name="SPT" val="FALSE"/>
  <p:tag name="BSN" val="225"/>
  <p:tag name="LFXCI" val="0"/>
  <p:tag name="SVT" val="TRUE"/>
  <p:tag name="CII" val="225"/>
</p:tagLst>
</file>

<file path=ppt/tags/tag61.xml><?xml version="1.0" encoding="utf-8"?>
<p:tagLst xmlns:a="http://schemas.openxmlformats.org/drawingml/2006/main" xmlns:r="http://schemas.openxmlformats.org/officeDocument/2006/relationships" xmlns:p="http://schemas.openxmlformats.org/presentationml/2006/main">
  <p:tag name="SWI" val="226"/>
  <p:tag name="CVB" val="226"/>
  <p:tag name="NBP" val="1"/>
  <p:tag name="SPT" val="FALSE"/>
  <p:tag name="BSN" val="226"/>
  <p:tag name="LFXCI" val="0"/>
  <p:tag name="SVT" val="TRUE"/>
  <p:tag name="CII" val="226"/>
</p:tagLst>
</file>

<file path=ppt/tags/tag62.xml><?xml version="1.0" encoding="utf-8"?>
<p:tagLst xmlns:a="http://schemas.openxmlformats.org/drawingml/2006/main" xmlns:r="http://schemas.openxmlformats.org/officeDocument/2006/relationships" xmlns:p="http://schemas.openxmlformats.org/presentationml/2006/main">
  <p:tag name="SWI" val="227"/>
  <p:tag name="CVB" val="227"/>
  <p:tag name="NBP" val="1"/>
  <p:tag name="SPT" val="FALSE"/>
  <p:tag name="BSN" val="227"/>
  <p:tag name="LFXCI" val="0"/>
  <p:tag name="SVT" val="TRUE"/>
  <p:tag name="CII" val="227"/>
</p:tagLst>
</file>

<file path=ppt/tags/tag63.xml><?xml version="1.0" encoding="utf-8"?>
<p:tagLst xmlns:a="http://schemas.openxmlformats.org/drawingml/2006/main" xmlns:r="http://schemas.openxmlformats.org/officeDocument/2006/relationships" xmlns:p="http://schemas.openxmlformats.org/presentationml/2006/main">
  <p:tag name="SWI" val="30"/>
  <p:tag name="BSN" val="30"/>
  <p:tag name="SVT" val="FALSE"/>
  <p:tag name="NBP" val="1"/>
  <p:tag name="CVB" val="30"/>
  <p:tag name="SPT" val="FALSE"/>
  <p:tag name="CII" val="30"/>
</p:tagLst>
</file>

<file path=ppt/tags/tag64.xml><?xml version="1.0" encoding="utf-8"?>
<p:tagLst xmlns:a="http://schemas.openxmlformats.org/drawingml/2006/main" xmlns:r="http://schemas.openxmlformats.org/officeDocument/2006/relationships" xmlns:p="http://schemas.openxmlformats.org/presentationml/2006/main">
  <p:tag name="SWI" val="31"/>
  <p:tag name="BSN" val="31"/>
  <p:tag name="SVT" val="FALSE"/>
  <p:tag name="NBP" val="1"/>
  <p:tag name="CVB" val="31"/>
  <p:tag name="SPT" val="FALSE"/>
  <p:tag name="CII" val="31"/>
</p:tagLst>
</file>

<file path=ppt/tags/tag65.xml><?xml version="1.0" encoding="utf-8"?>
<p:tagLst xmlns:a="http://schemas.openxmlformats.org/drawingml/2006/main" xmlns:r="http://schemas.openxmlformats.org/officeDocument/2006/relationships" xmlns:p="http://schemas.openxmlformats.org/presentationml/2006/main">
  <p:tag name="SWI" val="32"/>
  <p:tag name="BSN" val="32"/>
  <p:tag name="SVT" val="FALSE"/>
  <p:tag name="NBP" val="1"/>
  <p:tag name="CVB" val="32"/>
  <p:tag name="SPT" val="FALSE"/>
  <p:tag name="CII" val="32"/>
</p:tagLst>
</file>

<file path=ppt/tags/tag66.xml><?xml version="1.0" encoding="utf-8"?>
<p:tagLst xmlns:a="http://schemas.openxmlformats.org/drawingml/2006/main" xmlns:r="http://schemas.openxmlformats.org/officeDocument/2006/relationships" xmlns:p="http://schemas.openxmlformats.org/presentationml/2006/main">
  <p:tag name="SWI" val="33"/>
  <p:tag name="BSN" val="33"/>
  <p:tag name="SVT" val="FALSE"/>
  <p:tag name="NBP" val="1"/>
  <p:tag name="CVB" val="33"/>
  <p:tag name="SPT" val="FALSE"/>
  <p:tag name="CII" val="33"/>
</p:tagLst>
</file>

<file path=ppt/tags/tag67.xml><?xml version="1.0" encoding="utf-8"?>
<p:tagLst xmlns:a="http://schemas.openxmlformats.org/drawingml/2006/main" xmlns:r="http://schemas.openxmlformats.org/officeDocument/2006/relationships" xmlns:p="http://schemas.openxmlformats.org/presentationml/2006/main">
  <p:tag name="SWI" val="34"/>
  <p:tag name="BSN" val="34"/>
  <p:tag name="SVT" val="FALSE"/>
  <p:tag name="NBP" val="1"/>
  <p:tag name="CVB" val="34"/>
  <p:tag name="SPT" val="FALSE"/>
  <p:tag name="CII" val="34"/>
</p:tagLst>
</file>

<file path=ppt/tags/tag68.xml><?xml version="1.0" encoding="utf-8"?>
<p:tagLst xmlns:a="http://schemas.openxmlformats.org/drawingml/2006/main" xmlns:r="http://schemas.openxmlformats.org/officeDocument/2006/relationships" xmlns:p="http://schemas.openxmlformats.org/presentationml/2006/main">
  <p:tag name="SWI" val="35"/>
  <p:tag name="BSN" val="35"/>
  <p:tag name="SVT" val="FALSE"/>
  <p:tag name="NBP" val="1"/>
  <p:tag name="CVB" val="35"/>
  <p:tag name="SPT" val="FALSE"/>
  <p:tag name="CII" val="35"/>
</p:tagLst>
</file>

<file path=ppt/tags/tag69.xml><?xml version="1.0" encoding="utf-8"?>
<p:tagLst xmlns:a="http://schemas.openxmlformats.org/drawingml/2006/main" xmlns:r="http://schemas.openxmlformats.org/officeDocument/2006/relationships" xmlns:p="http://schemas.openxmlformats.org/presentationml/2006/main">
  <p:tag name="SWI" val="35"/>
  <p:tag name="BSN" val="35"/>
  <p:tag name="SVT" val="FALSE"/>
  <p:tag name="NBP" val="1"/>
  <p:tag name="CVB" val="35"/>
  <p:tag name="SPT" val="FALSE"/>
  <p:tag name="CII" val="35"/>
</p:tagLst>
</file>

<file path=ppt/tags/tag7.xml><?xml version="1.0" encoding="utf-8"?>
<p:tagLst xmlns:a="http://schemas.openxmlformats.org/drawingml/2006/main" xmlns:r="http://schemas.openxmlformats.org/officeDocument/2006/relationships" xmlns:p="http://schemas.openxmlformats.org/presentationml/2006/main">
  <p:tag name="SWI" val="164"/>
  <p:tag name="BSN" val="164"/>
  <p:tag name="SVT" val="FALSE"/>
  <p:tag name="NBP" val="1"/>
  <p:tag name="CVB" val="164"/>
  <p:tag name="SPT" val="FALSE"/>
  <p:tag name="CII" val="164"/>
</p:tagLst>
</file>

<file path=ppt/tags/tag70.xml><?xml version="1.0" encoding="utf-8"?>
<p:tagLst xmlns:a="http://schemas.openxmlformats.org/drawingml/2006/main" xmlns:r="http://schemas.openxmlformats.org/officeDocument/2006/relationships" xmlns:p="http://schemas.openxmlformats.org/presentationml/2006/main">
  <p:tag name="SWI" val="36"/>
  <p:tag name="BSN" val="36"/>
  <p:tag name="SVT" val="FALSE"/>
  <p:tag name="NBP" val="1"/>
  <p:tag name="CVB" val="36"/>
  <p:tag name="SPT" val="FALSE"/>
  <p:tag name="CII" val="36"/>
</p:tagLst>
</file>

<file path=ppt/tags/tag71.xml><?xml version="1.0" encoding="utf-8"?>
<p:tagLst xmlns:a="http://schemas.openxmlformats.org/drawingml/2006/main" xmlns:r="http://schemas.openxmlformats.org/officeDocument/2006/relationships" xmlns:p="http://schemas.openxmlformats.org/presentationml/2006/main">
  <p:tag name="SWI" val="37"/>
  <p:tag name="BSN" val="37"/>
  <p:tag name="SVT" val="FALSE"/>
  <p:tag name="NBP" val="1"/>
  <p:tag name="CVB" val="37"/>
  <p:tag name="SPT" val="FALSE"/>
  <p:tag name="CII" val="37"/>
</p:tagLst>
</file>

<file path=ppt/tags/tag72.xml><?xml version="1.0" encoding="utf-8"?>
<p:tagLst xmlns:a="http://schemas.openxmlformats.org/drawingml/2006/main" xmlns:r="http://schemas.openxmlformats.org/officeDocument/2006/relationships" xmlns:p="http://schemas.openxmlformats.org/presentationml/2006/main">
  <p:tag name="SWI" val="38"/>
  <p:tag name="BSN" val="38"/>
  <p:tag name="SVT" val="FALSE"/>
  <p:tag name="NBP" val="1"/>
  <p:tag name="CVB" val="38"/>
  <p:tag name="SPT" val="FALSE"/>
  <p:tag name="CII" val="38"/>
</p:tagLst>
</file>

<file path=ppt/tags/tag73.xml><?xml version="1.0" encoding="utf-8"?>
<p:tagLst xmlns:a="http://schemas.openxmlformats.org/drawingml/2006/main" xmlns:r="http://schemas.openxmlformats.org/officeDocument/2006/relationships" xmlns:p="http://schemas.openxmlformats.org/presentationml/2006/main">
  <p:tag name="SWI" val="39"/>
  <p:tag name="BSN" val="39"/>
  <p:tag name="SVT" val="FALSE"/>
  <p:tag name="NBP" val="1"/>
  <p:tag name="CVB" val="39"/>
  <p:tag name="SPT" val="FALSE"/>
  <p:tag name="CII" val="39"/>
</p:tagLst>
</file>

<file path=ppt/tags/tag74.xml><?xml version="1.0" encoding="utf-8"?>
<p:tagLst xmlns:a="http://schemas.openxmlformats.org/drawingml/2006/main" xmlns:r="http://schemas.openxmlformats.org/officeDocument/2006/relationships" xmlns:p="http://schemas.openxmlformats.org/presentationml/2006/main">
  <p:tag name="SWI" val="40"/>
  <p:tag name="BSN" val="40"/>
  <p:tag name="SVT" val="FALSE"/>
  <p:tag name="NBP" val="1"/>
  <p:tag name="CVB" val="40"/>
  <p:tag name="SPT" val="FALSE"/>
  <p:tag name="CII" val="40"/>
</p:tagLst>
</file>

<file path=ppt/tags/tag75.xml><?xml version="1.0" encoding="utf-8"?>
<p:tagLst xmlns:a="http://schemas.openxmlformats.org/drawingml/2006/main" xmlns:r="http://schemas.openxmlformats.org/officeDocument/2006/relationships" xmlns:p="http://schemas.openxmlformats.org/presentationml/2006/main">
  <p:tag name="SWI" val="41"/>
  <p:tag name="BSN" val="41"/>
  <p:tag name="SVT" val="FALSE"/>
  <p:tag name="NBP" val="1"/>
  <p:tag name="CVB" val="41"/>
  <p:tag name="SPT" val="FALSE"/>
  <p:tag name="CII" val="41"/>
</p:tagLst>
</file>

<file path=ppt/tags/tag76.xml><?xml version="1.0" encoding="utf-8"?>
<p:tagLst xmlns:a="http://schemas.openxmlformats.org/drawingml/2006/main" xmlns:r="http://schemas.openxmlformats.org/officeDocument/2006/relationships" xmlns:p="http://schemas.openxmlformats.org/presentationml/2006/main">
  <p:tag name="SWI" val="42"/>
  <p:tag name="BSN" val="42"/>
  <p:tag name="SVT" val="FALSE"/>
  <p:tag name="NBP" val="1"/>
  <p:tag name="CVB" val="42"/>
  <p:tag name="SPT" val="FALSE"/>
  <p:tag name="CII" val="42"/>
</p:tagLst>
</file>

<file path=ppt/tags/tag77.xml><?xml version="1.0" encoding="utf-8"?>
<p:tagLst xmlns:a="http://schemas.openxmlformats.org/drawingml/2006/main" xmlns:r="http://schemas.openxmlformats.org/officeDocument/2006/relationships" xmlns:p="http://schemas.openxmlformats.org/presentationml/2006/main">
  <p:tag name="SWI" val="43"/>
  <p:tag name="BSN" val="43"/>
  <p:tag name="SVT" val="FALSE"/>
  <p:tag name="NBP" val="1"/>
  <p:tag name="CVB" val="43"/>
  <p:tag name="SPT" val="FALSE"/>
  <p:tag name="CII" val="43"/>
</p:tagLst>
</file>

<file path=ppt/tags/tag78.xml><?xml version="1.0" encoding="utf-8"?>
<p:tagLst xmlns:a="http://schemas.openxmlformats.org/drawingml/2006/main" xmlns:r="http://schemas.openxmlformats.org/officeDocument/2006/relationships" xmlns:p="http://schemas.openxmlformats.org/presentationml/2006/main">
  <p:tag name="SWI" val="44"/>
  <p:tag name="BSN" val="44"/>
  <p:tag name="SVT" val="FALSE"/>
  <p:tag name="NBP" val="1"/>
  <p:tag name="CVB" val="44"/>
  <p:tag name="SPT" val="FALSE"/>
  <p:tag name="CII" val="44"/>
</p:tagLst>
</file>

<file path=ppt/tags/tag79.xml><?xml version="1.0" encoding="utf-8"?>
<p:tagLst xmlns:a="http://schemas.openxmlformats.org/drawingml/2006/main" xmlns:r="http://schemas.openxmlformats.org/officeDocument/2006/relationships" xmlns:p="http://schemas.openxmlformats.org/presentationml/2006/main">
  <p:tag name="SWI" val="45"/>
  <p:tag name="BSN" val="45"/>
  <p:tag name="SVT" val="FALSE"/>
  <p:tag name="NBP" val="1"/>
  <p:tag name="CVB" val="45"/>
  <p:tag name="SPT" val="FALSE"/>
  <p:tag name="CII" val="45"/>
</p:tagLst>
</file>

<file path=ppt/tags/tag8.xml><?xml version="1.0" encoding="utf-8"?>
<p:tagLst xmlns:a="http://schemas.openxmlformats.org/drawingml/2006/main" xmlns:r="http://schemas.openxmlformats.org/officeDocument/2006/relationships" xmlns:p="http://schemas.openxmlformats.org/presentationml/2006/main">
  <p:tag name="SWI" val="51"/>
  <p:tag name="BSN" val="51"/>
  <p:tag name="SVT" val="FALSE"/>
  <p:tag name="NBP" val="1"/>
  <p:tag name="CVB" val="51"/>
  <p:tag name="SPT" val="FALSE"/>
  <p:tag name="CII" val="51"/>
</p:tagLst>
</file>

<file path=ppt/tags/tag80.xml><?xml version="1.0" encoding="utf-8"?>
<p:tagLst xmlns:a="http://schemas.openxmlformats.org/drawingml/2006/main" xmlns:r="http://schemas.openxmlformats.org/officeDocument/2006/relationships" xmlns:p="http://schemas.openxmlformats.org/presentationml/2006/main">
  <p:tag name="SWI" val="46"/>
  <p:tag name="BSN" val="46"/>
  <p:tag name="SVT" val="FALSE"/>
  <p:tag name="NBP" val="1"/>
  <p:tag name="CVB" val="46"/>
  <p:tag name="SPT" val="FALSE"/>
  <p:tag name="CII" val="46"/>
</p:tagLst>
</file>

<file path=ppt/tags/tag81.xml><?xml version="1.0" encoding="utf-8"?>
<p:tagLst xmlns:a="http://schemas.openxmlformats.org/drawingml/2006/main" xmlns:r="http://schemas.openxmlformats.org/officeDocument/2006/relationships" xmlns:p="http://schemas.openxmlformats.org/presentationml/2006/main">
  <p:tag name="SWI" val="47"/>
  <p:tag name="BSN" val="47"/>
  <p:tag name="SVT" val="FALSE"/>
  <p:tag name="NBP" val="1"/>
  <p:tag name="CVB" val="47"/>
  <p:tag name="SPT" val="FALSE"/>
  <p:tag name="CII" val="47"/>
</p:tagLst>
</file>

<file path=ppt/tags/tag82.xml><?xml version="1.0" encoding="utf-8"?>
<p:tagLst xmlns:a="http://schemas.openxmlformats.org/drawingml/2006/main" xmlns:r="http://schemas.openxmlformats.org/officeDocument/2006/relationships" xmlns:p="http://schemas.openxmlformats.org/presentationml/2006/main">
  <p:tag name="SWI" val="48"/>
  <p:tag name="BSN" val="48"/>
  <p:tag name="SVT" val="FALSE"/>
  <p:tag name="NBP" val="1"/>
  <p:tag name="CVB" val="48"/>
  <p:tag name="SPT" val="FALSE"/>
  <p:tag name="CII" val="48"/>
</p:tagLst>
</file>

<file path=ppt/tags/tag83.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84.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85.xml><?xml version="1.0" encoding="utf-8"?>
<p:tagLst xmlns:a="http://schemas.openxmlformats.org/drawingml/2006/main" xmlns:r="http://schemas.openxmlformats.org/officeDocument/2006/relationships" xmlns:p="http://schemas.openxmlformats.org/presentationml/2006/main">
  <p:tag name="DUMMACSH" val="TRUE"/>
</p:tagLst>
</file>

<file path=ppt/tags/tag86.xml><?xml version="1.0" encoding="utf-8"?>
<p:tagLst xmlns:a="http://schemas.openxmlformats.org/drawingml/2006/main" xmlns:r="http://schemas.openxmlformats.org/officeDocument/2006/relationships" xmlns:p="http://schemas.openxmlformats.org/presentationml/2006/main">
  <p:tag name="SWI" val="173"/>
  <p:tag name="BSN" val="173"/>
  <p:tag name="SVT" val="FALSE"/>
  <p:tag name="NBP" val="1"/>
  <p:tag name="CVB" val="173"/>
  <p:tag name="SPT" val="FALSE"/>
  <p:tag name="CII" val="173"/>
</p:tagLst>
</file>

<file path=ppt/tags/tag9.xml><?xml version="1.0" encoding="utf-8"?>
<p:tagLst xmlns:a="http://schemas.openxmlformats.org/drawingml/2006/main" xmlns:r="http://schemas.openxmlformats.org/officeDocument/2006/relationships" xmlns:p="http://schemas.openxmlformats.org/presentationml/2006/main">
  <p:tag name="SWI" val="52"/>
  <p:tag name="BSN" val="52"/>
  <p:tag name="SVT" val="FALSE"/>
  <p:tag name="NBP" val="1"/>
  <p:tag name="CVB" val="52"/>
  <p:tag name="SPT" val="FALSE"/>
  <p:tag name="CII" val="52"/>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8559</TotalTime>
  <Words>7894</Words>
  <Application>Microsoft Office PowerPoint</Application>
  <PresentationFormat>On-screen Show (4:3)</PresentationFormat>
  <Paragraphs>1039</Paragraphs>
  <Slides>110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110</vt:i4>
      </vt:variant>
    </vt:vector>
  </HeadingPairs>
  <TitlesOfParts>
    <vt:vector size="112" baseType="lpstr">
      <vt:lpstr>Blends</vt:lpstr>
      <vt:lpstr>Equation</vt:lpstr>
      <vt:lpstr>Supercomputing in Plain English  Applications and Types of Parallelism</vt:lpstr>
      <vt:lpstr>This is an experiment!</vt:lpstr>
      <vt:lpstr>Access Grid</vt:lpstr>
      <vt:lpstr>H.323 (Polycom etc)</vt:lpstr>
      <vt:lpstr>H.323 from Internet Explorer</vt:lpstr>
      <vt:lpstr>H.323 from XMeeting (MacOS)</vt:lpstr>
      <vt:lpstr>EVO</vt:lpstr>
      <vt:lpstr>QuickTime Broadcaster</vt:lpstr>
      <vt:lpstr>WebEx</vt:lpstr>
      <vt:lpstr>Phone Bridge</vt:lpstr>
      <vt:lpstr>Please Mute Yourself</vt:lpstr>
      <vt:lpstr>Questions via Text: iLinc or E-mail</vt:lpstr>
      <vt:lpstr>Thanks for helping!</vt:lpstr>
      <vt:lpstr>This is an experiment!</vt:lpstr>
      <vt:lpstr>Supercomputing Exercises</vt:lpstr>
      <vt:lpstr>Mathematica Workshop Tue Apr 5</vt:lpstr>
      <vt:lpstr>Undergraduate Petascale Internships   </vt:lpstr>
      <vt:lpstr>Summer Workshops 2011</vt:lpstr>
      <vt:lpstr>OK Supercomputing Symposium 2011</vt:lpstr>
      <vt:lpstr>SC11 Education Program</vt:lpstr>
      <vt:lpstr>Outline</vt:lpstr>
      <vt:lpstr>Monte Carlo: Client-Server</vt:lpstr>
      <vt:lpstr>Embarrassingly Parallel</vt:lpstr>
      <vt:lpstr>Monte Carlo Methods</vt:lpstr>
      <vt:lpstr>Monte Carlo Methods: Example</vt:lpstr>
      <vt:lpstr>Monte Carlo Methods: Example</vt:lpstr>
      <vt:lpstr>Monte Carlo Methods: Example</vt:lpstr>
      <vt:lpstr>Monte Carlo Methods</vt:lpstr>
      <vt:lpstr>MC: Embarrassingly Parallel</vt:lpstr>
      <vt:lpstr>Serial Monte Carlo (C)</vt:lpstr>
      <vt:lpstr>Serial Monte Carlo (F90)</vt:lpstr>
      <vt:lpstr>Parallel Monte Carlo (C)</vt:lpstr>
      <vt:lpstr>Parallel Monte Carlo (F90)</vt:lpstr>
      <vt:lpstr>N-Body: Task Parallelism and Collective Communication</vt:lpstr>
      <vt:lpstr>N Bodies</vt:lpstr>
      <vt:lpstr>N-Body Problems</vt:lpstr>
      <vt:lpstr>1-Body Problem</vt:lpstr>
      <vt:lpstr>2-Body Problem</vt:lpstr>
      <vt:lpstr>3-Body Problem</vt:lpstr>
      <vt:lpstr>N-Body Problems (N &gt; 3)</vt:lpstr>
      <vt:lpstr>N-Body Problems (N &gt; 3)</vt:lpstr>
      <vt:lpstr>N Bodies</vt:lpstr>
      <vt:lpstr>Force #1</vt:lpstr>
      <vt:lpstr>Force #2</vt:lpstr>
      <vt:lpstr>Force #3</vt:lpstr>
      <vt:lpstr>Force #4</vt:lpstr>
      <vt:lpstr>Force #5</vt:lpstr>
      <vt:lpstr>Force #6</vt:lpstr>
      <vt:lpstr>Force #N-1</vt:lpstr>
      <vt:lpstr>N-Body Problems</vt:lpstr>
      <vt:lpstr>Aside: Big-O Notation</vt:lpstr>
      <vt:lpstr>Big-O: Dropping the Low Term</vt:lpstr>
      <vt:lpstr>Big-O: Dropping the Constant</vt:lpstr>
      <vt:lpstr>N-Body Problems</vt:lpstr>
      <vt:lpstr>O(N2) Forces</vt:lpstr>
      <vt:lpstr>How to Calculate?</vt:lpstr>
      <vt:lpstr>How to Parallelize?</vt:lpstr>
      <vt:lpstr>Do You Need a Server?</vt:lpstr>
      <vt:lpstr>Parallelize How?</vt:lpstr>
      <vt:lpstr>Data vs. Task Parallelism</vt:lpstr>
      <vt:lpstr>Data Parallelism for N-Body?</vt:lpstr>
      <vt:lpstr>Task Parallelism for N-body?</vt:lpstr>
      <vt:lpstr>MPI_Reduce (C)</vt:lpstr>
      <vt:lpstr>MPI_Reduce (F90)</vt:lpstr>
      <vt:lpstr>Sharing the Result</vt:lpstr>
      <vt:lpstr>MPI_Allreduce (C)</vt:lpstr>
      <vt:lpstr>MPI_Allreduce (F90)</vt:lpstr>
      <vt:lpstr>Collective Communications</vt:lpstr>
      <vt:lpstr>Collectives Are Expensive</vt:lpstr>
      <vt:lpstr>Transport: Data Parallelism</vt:lpstr>
      <vt:lpstr>What is a Simulation?</vt:lpstr>
      <vt:lpstr>I Want the Area Under This Curve!</vt:lpstr>
      <vt:lpstr>A Riemann Sum</vt:lpstr>
      <vt:lpstr>A Riemann Sum</vt:lpstr>
      <vt:lpstr>A Better Riemann Sum</vt:lpstr>
      <vt:lpstr>The Best Riemann Sum</vt:lpstr>
      <vt:lpstr>The Best Riemann Sum</vt:lpstr>
      <vt:lpstr>Differential Equations</vt:lpstr>
      <vt:lpstr>A Discrete Mesh of Data</vt:lpstr>
      <vt:lpstr>A Discrete Mesh of Data</vt:lpstr>
      <vt:lpstr>Finite Difference</vt:lpstr>
      <vt:lpstr>Navier-Stokes Equation</vt:lpstr>
      <vt:lpstr>Cartesian Coordinates</vt:lpstr>
      <vt:lpstr>Structured Mesh</vt:lpstr>
      <vt:lpstr>Flow in Structured Meshes</vt:lpstr>
      <vt:lpstr>Ghost Boundary Zones</vt:lpstr>
      <vt:lpstr>Ghost Boundary Zones</vt:lpstr>
      <vt:lpstr>Using Ghost Boundary Zones (C)</vt:lpstr>
      <vt:lpstr>Using Ghost Boundary Zones (F90)</vt:lpstr>
      <vt:lpstr>Ghost Boundary Zones in MPI</vt:lpstr>
      <vt:lpstr>Data Decomposition</vt:lpstr>
      <vt:lpstr>Data Decomposition</vt:lpstr>
      <vt:lpstr>MPI_Cart_*</vt:lpstr>
      <vt:lpstr>MPI_Sendrecv</vt:lpstr>
      <vt:lpstr>Why not Recv then Send?</vt:lpstr>
      <vt:lpstr>Why not Send then Recv?</vt:lpstr>
      <vt:lpstr>Alternate Send and Recv?</vt:lpstr>
      <vt:lpstr>MPI_Sendrecv</vt:lpstr>
      <vt:lpstr>MPI_Sendrecv</vt:lpstr>
      <vt:lpstr>Why MPI_Sendrecv?</vt:lpstr>
      <vt:lpstr>MPI_Sendrecv</vt:lpstr>
      <vt:lpstr>MPI_Sendrecv</vt:lpstr>
      <vt:lpstr>What About Edges and Corners?</vt:lpstr>
      <vt:lpstr>Mathematica Workshop Tue Apr 5</vt:lpstr>
      <vt:lpstr>Undergraduate Petascale Internships   </vt:lpstr>
      <vt:lpstr>Summer Workshops 2011</vt:lpstr>
      <vt:lpstr>OK Supercomputing Symposium 2011</vt:lpstr>
      <vt:lpstr>SC11 Education Program</vt:lpstr>
      <vt:lpstr>Thanks for your attention!   Questions? www.oscer.ou.edu</vt:lpstr>
      <vt:lpstr>References</vt:lpstr>
    </vt:vector>
  </TitlesOfParts>
  <Company>University of Oklahoma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Applications and Types of Parallelism</dc:title>
  <dc:creator>Henry Neeman</dc:creator>
  <cp:lastModifiedBy>hneeman</cp:lastModifiedBy>
  <cp:revision>476</cp:revision>
  <cp:lastPrinted>1601-01-01T00:00:00Z</cp:lastPrinted>
  <dcterms:created xsi:type="dcterms:W3CDTF">2001-08-18T12:37:15Z</dcterms:created>
  <dcterms:modified xsi:type="dcterms:W3CDTF">2011-04-05T03:47:55Z</dcterms:modified>
</cp:coreProperties>
</file>